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71" r:id="rId2"/>
    <p:sldId id="496" r:id="rId3"/>
    <p:sldId id="497" r:id="rId4"/>
    <p:sldId id="531" r:id="rId5"/>
    <p:sldId id="532" r:id="rId6"/>
    <p:sldId id="528" r:id="rId7"/>
    <p:sldId id="529" r:id="rId8"/>
    <p:sldId id="530" r:id="rId9"/>
    <p:sldId id="509" r:id="rId10"/>
    <p:sldId id="499" r:id="rId11"/>
    <p:sldId id="508" r:id="rId12"/>
    <p:sldId id="495" r:id="rId13"/>
  </p:sldIdLst>
  <p:sldSz cx="9144000" cy="5715000" type="screen16x10"/>
  <p:notesSz cx="7099300" cy="10234613"/>
  <p:embeddedFontLst>
    <p:embeddedFont>
      <p:font typeface="Calibri" panose="020F0502020204030204" pitchFamily="34" charset="0"/>
      <p:regular r:id="rId16"/>
      <p:bold r:id="rId16"/>
      <p:italic r:id="rId16"/>
      <p:boldItalic r:id="rId16"/>
    </p:embeddedFont>
    <p:embeddedFont>
      <p:font typeface="Helvetica" pitchFamily="2" charset="0"/>
      <p:regular r:id="rId16"/>
      <p:bold r:id="rId16"/>
      <p:italic r:id="rId16"/>
      <p:boldItalic r:id="rId16"/>
    </p:embeddedFont>
    <p:embeddedFont>
      <p:font typeface="Verdana" panose="020B0604030504040204" pitchFamily="34" charset="0"/>
      <p:regular r:id="rId16"/>
      <p:bold r:id="rId16"/>
      <p:italic r:id="rId16"/>
      <p:boldItalic r:id="rId16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852857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328333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803809" algn="l" defTabSz="950953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3" userDrawn="1">
          <p15:clr>
            <a:srgbClr val="A4A3A4"/>
          </p15:clr>
        </p15:guide>
        <p15:guide id="2" orient="horz" pos="3161" userDrawn="1">
          <p15:clr>
            <a:srgbClr val="A4A3A4"/>
          </p15:clr>
        </p15:guide>
        <p15:guide id="3" orient="horz" pos="2367" userDrawn="1">
          <p15:clr>
            <a:srgbClr val="A4A3A4"/>
          </p15:clr>
        </p15:guide>
        <p15:guide id="4" orient="horz" pos="3426" userDrawn="1">
          <p15:clr>
            <a:srgbClr val="A4A3A4"/>
          </p15:clr>
        </p15:guide>
        <p15:guide id="5" orient="horz" pos="1536" userDrawn="1">
          <p15:clr>
            <a:srgbClr val="A4A3A4"/>
          </p15:clr>
        </p15:guide>
        <p15:guide id="6" orient="horz" pos="1271" userDrawn="1">
          <p15:clr>
            <a:srgbClr val="A4A3A4"/>
          </p15:clr>
        </p15:guide>
        <p15:guide id="7" orient="horz" pos="3313" userDrawn="1">
          <p15:clr>
            <a:srgbClr val="A4A3A4"/>
          </p15:clr>
        </p15:guide>
        <p15:guide id="8" orient="horz" pos="1649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213" userDrawn="1">
          <p15:clr>
            <a:srgbClr val="A4A3A4"/>
          </p15:clr>
        </p15:guide>
        <p15:guide id="11" orient="horz" pos="2821" userDrawn="1">
          <p15:clr>
            <a:srgbClr val="A4A3A4"/>
          </p15:clr>
        </p15:guide>
        <p15:guide id="12" pos="1746" userDrawn="1">
          <p15:clr>
            <a:srgbClr val="A4A3A4"/>
          </p15:clr>
        </p15:guide>
        <p15:guide id="13" pos="5375" userDrawn="1">
          <p15:clr>
            <a:srgbClr val="A4A3A4"/>
          </p15:clr>
        </p15:guide>
        <p15:guide id="14" pos="385" userDrawn="1">
          <p15:clr>
            <a:srgbClr val="A4A3A4"/>
          </p15:clr>
        </p15:guide>
        <p15:guide id="15" pos="2880" userDrawn="1">
          <p15:clr>
            <a:srgbClr val="A4A3A4"/>
          </p15:clr>
        </p15:guide>
        <p15:guide id="16" pos="2699" userDrawn="1">
          <p15:clr>
            <a:srgbClr val="A4A3A4"/>
          </p15:clr>
        </p15:guide>
        <p15:guide id="17" pos="3061" userDrawn="1">
          <p15:clr>
            <a:srgbClr val="A4A3A4"/>
          </p15:clr>
        </p15:guide>
        <p15:guide id="18" pos="13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451"/>
    <a:srgbClr val="BCE1FC"/>
    <a:srgbClr val="14468C"/>
    <a:srgbClr val="0A3C8C"/>
    <a:srgbClr val="050E21"/>
    <a:srgbClr val="195096"/>
    <a:srgbClr val="0A1E46"/>
    <a:srgbClr val="3278DC"/>
    <a:srgbClr val="A0AAB4"/>
    <a:srgbClr val="AA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53" autoAdjust="0"/>
    <p:restoredTop sz="88923" autoAdjust="0"/>
  </p:normalViewPr>
  <p:slideViewPr>
    <p:cSldViewPr snapToObjects="1">
      <p:cViewPr varScale="1">
        <p:scale>
          <a:sx n="243" d="100"/>
          <a:sy n="243" d="100"/>
        </p:scale>
        <p:origin x="2856" y="192"/>
      </p:cViewPr>
      <p:guideLst>
        <p:guide orient="horz" pos="743"/>
        <p:guide orient="horz" pos="3161"/>
        <p:guide orient="horz" pos="2367"/>
        <p:guide orient="horz" pos="3426"/>
        <p:guide orient="horz" pos="1536"/>
        <p:guide orient="horz" pos="1271"/>
        <p:guide orient="horz" pos="3313"/>
        <p:guide orient="horz" pos="1649"/>
        <p:guide orient="horz"/>
        <p:guide orient="horz" pos="213"/>
        <p:guide orient="horz" pos="2821"/>
        <p:guide pos="1746"/>
        <p:guide pos="5375"/>
        <p:guide pos="385"/>
        <p:guide pos="2880"/>
        <p:guide pos="2699"/>
        <p:guide pos="3061"/>
        <p:guide pos="13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3906" y="-108"/>
      </p:cViewPr>
      <p:guideLst>
        <p:guide orient="horz" pos="3223"/>
        <p:guide pos="2236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NUL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2676DCA-960E-4391-BFD1-94775D77449F}" type="datetimeFigureOut">
              <a:rPr lang="de-DE" smtClean="0"/>
              <a:pPr/>
              <a:t>15.09.20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CBB2D9-B996-4C9F-9718-0BD6CFB127A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557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79425" y="768350"/>
            <a:ext cx="6140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4D8C3D32-0CEC-4E75-98FF-2FBD233904A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840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1pPr>
    <a:lvl2pPr marL="475476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2pPr>
    <a:lvl3pPr marL="950953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3pPr>
    <a:lvl4pPr marL="1426428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4pPr>
    <a:lvl5pPr marL="1901904" algn="l" rtl="0" eaLnBrk="0" fontAlgn="base" hangingPunct="0">
      <a:spcBef>
        <a:spcPct val="30000"/>
      </a:spcBef>
      <a:spcAft>
        <a:spcPct val="0"/>
      </a:spcAft>
      <a:defRPr sz="1248" kern="1200">
        <a:solidFill>
          <a:schemeClr val="tx1"/>
        </a:solidFill>
        <a:latin typeface="Arial" charset="0"/>
        <a:ea typeface="+mn-ea"/>
        <a:cs typeface="+mn-cs"/>
      </a:defRPr>
    </a:lvl5pPr>
    <a:lvl6pPr marL="2377381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857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333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809" algn="l" defTabSz="950953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resources/what-contain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9425" y="768350"/>
            <a:ext cx="614045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3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08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36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623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080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57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01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651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https://www.docker.com/resources/what-container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8C3D32-0CEC-4E75-98FF-2FBD233904A7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34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CE4A87A-7662-874B-9779-C31B2908E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66725" y="3433581"/>
            <a:ext cx="8066091" cy="1368190"/>
          </a:xfrm>
        </p:spPr>
        <p:txBody>
          <a:bodyPr lIns="0" tIns="0" rIns="0" bIns="360000" anchor="b" anchorCtr="0"/>
          <a:lstStyle>
            <a:lvl1pPr algn="ctr">
              <a:lnSpc>
                <a:spcPct val="90000"/>
              </a:lnSpc>
              <a:defRPr sz="2800" b="1" spc="-2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6725" y="4801770"/>
            <a:ext cx="8066089" cy="503656"/>
          </a:xfr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Bef>
                <a:spcPts val="800"/>
              </a:spcBef>
              <a:buNone/>
              <a:defRPr sz="1600" b="0" spc="267" baseline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7658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720CEEC-913C-4940-B141-B6A6A6A9CA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4441720"/>
            <a:ext cx="9144000" cy="1224170"/>
          </a:xfrm>
        </p:spPr>
        <p:txBody>
          <a:bodyPr tIns="0" bIns="0"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4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724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3422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E8C79BB-BA13-3F44-A96B-2E158E117C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4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BD8887-7B55-E041-AAC5-C807DC9611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708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0388BE6-53DE-8743-AD0E-D1EFB52F66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71776" y="1057275"/>
            <a:ext cx="5761038" cy="1295402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71776" y="2352676"/>
            <a:ext cx="5761038" cy="2952750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20000"/>
              <a:buFont typeface="Calibri" panose="020F0502020204030204" pitchFamily="34" charset="0"/>
              <a:buNone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66700" indent="-266700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lang="de-DE" sz="1400" b="0" i="0" kern="12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34988" marR="0" indent="-268288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801688" marR="0" indent="-266700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069975" indent="-268288">
              <a:lnSpc>
                <a:spcPct val="100000"/>
              </a:lnSpc>
              <a:spcBef>
                <a:spcPts val="800"/>
              </a:spcBef>
              <a:buClr>
                <a:srgbClr val="004C92"/>
              </a:buClr>
              <a:buSzPct val="150000"/>
              <a:buFont typeface="Helvetica" pitchFamily="2" charset="0"/>
              <a:buChar char="●"/>
              <a:tabLst/>
              <a:defRPr sz="1200" b="0" i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2592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64AE703-049E-544A-9963-92180B4BC0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771776" y="1778000"/>
            <a:ext cx="5761037" cy="3527425"/>
          </a:xfrm>
        </p:spPr>
        <p:txBody>
          <a:bodyPr tIns="0" bIns="0" anchor="t" anchorCtr="0">
            <a:normAutofit/>
          </a:bodyPr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8673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7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1B4C71-CA4F-8042-96F8-14524E9C9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5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96FCA1F-A393-A440-BB17-6B6AB10B5E3A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16"/>
            <a:ext cx="9144000" cy="5715000"/>
          </a:xfrm>
          <a:prstGeom prst="rect">
            <a:avLst/>
          </a:prstGeom>
        </p:spPr>
      </p:pic>
      <p:sp>
        <p:nvSpPr>
          <p:cNvPr id="103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2771776" y="1057275"/>
            <a:ext cx="57610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21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3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71777" y="2352675"/>
            <a:ext cx="5761036" cy="295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9938" name="AutoShape 2" descr="https://wiki.nextevolution.de/download/attachments/8488966/nextevolution%20600px%20transparent.png?version=1&amp;modificationDate=1358951816000&amp;api=v2"/>
          <p:cNvSpPr>
            <a:spLocks noChangeAspect="1" noChangeArrowheads="1"/>
          </p:cNvSpPr>
          <p:nvPr/>
        </p:nvSpPr>
        <p:spPr bwMode="auto">
          <a:xfrm>
            <a:off x="155575" y="-120385"/>
            <a:ext cx="304800" cy="2540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AutoShape 8"/>
          <p:cNvSpPr>
            <a:spLocks noChangeAspect="1" noChangeArrowheads="1" noTextEdit="1"/>
          </p:cNvSpPr>
          <p:nvPr userDrawn="1"/>
        </p:nvSpPr>
        <p:spPr bwMode="auto">
          <a:xfrm>
            <a:off x="2249205" y="3337568"/>
            <a:ext cx="719137" cy="89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grpSp>
        <p:nvGrpSpPr>
          <p:cNvPr id="4" name="Group 7"/>
          <p:cNvGrpSpPr>
            <a:grpSpLocks noChangeAspect="1"/>
          </p:cNvGrpSpPr>
          <p:nvPr userDrawn="1"/>
        </p:nvGrpSpPr>
        <p:grpSpPr bwMode="auto">
          <a:xfrm>
            <a:off x="8847581" y="894000"/>
            <a:ext cx="201078" cy="210000"/>
            <a:chOff x="5537" y="652"/>
            <a:chExt cx="154" cy="193"/>
          </a:xfrm>
        </p:grpSpPr>
        <p:sp>
          <p:nvSpPr>
            <p:cNvPr id="5" name="AutoShape 6">
              <a:hlinkClick r:id="" action="ppaction://hlinkshowjump?jump=next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Rectangle 8"/>
            <p:cNvSpPr>
              <a:spLocks noChangeArrowheads="1"/>
            </p:cNvSpPr>
            <p:nvPr userDrawn="1"/>
          </p:nvSpPr>
          <p:spPr bwMode="auto">
            <a:xfrm>
              <a:off x="5537" y="652"/>
              <a:ext cx="154" cy="19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" name="Freeform 9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5576" y="671"/>
              <a:ext cx="77" cy="155"/>
            </a:xfrm>
            <a:custGeom>
              <a:avLst/>
              <a:gdLst>
                <a:gd name="T0" fmla="*/ 0 w 6468"/>
                <a:gd name="T1" fmla="*/ 0 h 12815"/>
                <a:gd name="T2" fmla="*/ 6468 w 6468"/>
                <a:gd name="T3" fmla="*/ 6408 h 12815"/>
                <a:gd name="T4" fmla="*/ 0 w 6468"/>
                <a:gd name="T5" fmla="*/ 12815 h 12815"/>
                <a:gd name="T6" fmla="*/ 0 w 6468"/>
                <a:gd name="T7" fmla="*/ 10549 h 12815"/>
                <a:gd name="T8" fmla="*/ 4181 w 6468"/>
                <a:gd name="T9" fmla="*/ 6408 h 12815"/>
                <a:gd name="T10" fmla="*/ 0 w 6468"/>
                <a:gd name="T11" fmla="*/ 2266 h 12815"/>
                <a:gd name="T12" fmla="*/ 0 w 6468"/>
                <a:gd name="T13" fmla="*/ 0 h 1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68" h="12815">
                  <a:moveTo>
                    <a:pt x="0" y="0"/>
                  </a:moveTo>
                  <a:lnTo>
                    <a:pt x="6468" y="6408"/>
                  </a:lnTo>
                  <a:lnTo>
                    <a:pt x="0" y="12815"/>
                  </a:lnTo>
                  <a:lnTo>
                    <a:pt x="0" y="10549"/>
                  </a:lnTo>
                  <a:lnTo>
                    <a:pt x="4181" y="6408"/>
                  </a:lnTo>
                  <a:lnTo>
                    <a:pt x="0" y="22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8" name="Group 14"/>
          <p:cNvGrpSpPr>
            <a:grpSpLocks noChangeAspect="1"/>
          </p:cNvGrpSpPr>
          <p:nvPr userDrawn="1"/>
        </p:nvGrpSpPr>
        <p:grpSpPr bwMode="auto">
          <a:xfrm>
            <a:off x="8604562" y="894001"/>
            <a:ext cx="201613" cy="209021"/>
            <a:chOff x="5420" y="679"/>
            <a:chExt cx="127" cy="158"/>
          </a:xfrm>
        </p:grpSpPr>
        <p:sp>
          <p:nvSpPr>
            <p:cNvPr id="9" name="AutoShape 13">
              <a:hlinkClick r:id="" action="ppaction://hlinkshowjump?jump=previousslide"/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Rectangle 15"/>
            <p:cNvSpPr>
              <a:spLocks noChangeArrowheads="1"/>
            </p:cNvSpPr>
            <p:nvPr userDrawn="1"/>
          </p:nvSpPr>
          <p:spPr bwMode="auto">
            <a:xfrm>
              <a:off x="5420" y="679"/>
              <a:ext cx="127" cy="15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16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5452" y="695"/>
              <a:ext cx="63" cy="126"/>
            </a:xfrm>
            <a:custGeom>
              <a:avLst/>
              <a:gdLst>
                <a:gd name="T0" fmla="*/ 6413 w 6413"/>
                <a:gd name="T1" fmla="*/ 0 h 12892"/>
                <a:gd name="T2" fmla="*/ 0 w 6413"/>
                <a:gd name="T3" fmla="*/ 6446 h 12892"/>
                <a:gd name="T4" fmla="*/ 6413 w 6413"/>
                <a:gd name="T5" fmla="*/ 12892 h 12892"/>
                <a:gd name="T6" fmla="*/ 6413 w 6413"/>
                <a:gd name="T7" fmla="*/ 10613 h 12892"/>
                <a:gd name="T8" fmla="*/ 2268 w 6413"/>
                <a:gd name="T9" fmla="*/ 6446 h 12892"/>
                <a:gd name="T10" fmla="*/ 6413 w 6413"/>
                <a:gd name="T11" fmla="*/ 2279 h 12892"/>
                <a:gd name="T12" fmla="*/ 6413 w 6413"/>
                <a:gd name="T13" fmla="*/ 0 h 12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13" h="12892">
                  <a:moveTo>
                    <a:pt x="6413" y="0"/>
                  </a:moveTo>
                  <a:lnTo>
                    <a:pt x="0" y="6446"/>
                  </a:lnTo>
                  <a:lnTo>
                    <a:pt x="6413" y="12892"/>
                  </a:lnTo>
                  <a:lnTo>
                    <a:pt x="6413" y="10613"/>
                  </a:lnTo>
                  <a:lnTo>
                    <a:pt x="2268" y="6446"/>
                  </a:lnTo>
                  <a:lnTo>
                    <a:pt x="6413" y="2279"/>
                  </a:lnTo>
                  <a:lnTo>
                    <a:pt x="641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7" r:id="rId3"/>
    <p:sldLayoutId id="2147483745" r:id="rId4"/>
    <p:sldLayoutId id="2147483744" r:id="rId5"/>
    <p:sldLayoutId id="2147483746" r:id="rId6"/>
    <p:sldLayoutId id="2147483747" r:id="rId7"/>
    <p:sldLayoutId id="2147483738" r:id="rId8"/>
    <p:sldLayoutId id="2147483749" r:id="rId9"/>
    <p:sldLayoutId id="2147483748" r:id="rId10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0A3C8C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4C92"/>
          </a:solidFill>
          <a:latin typeface="Arial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20000"/>
        <a:buFont typeface="Calibri" panose="020F0502020204030204" pitchFamily="34" charset="0"/>
        <a:buNone/>
        <a:defRPr sz="14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66700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4988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01688" indent="-266700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69975" indent="-268288" algn="l" rtl="0" eaLnBrk="1" fontAlgn="base" hangingPunct="1">
        <a:lnSpc>
          <a:spcPct val="100000"/>
        </a:lnSpc>
        <a:spcBef>
          <a:spcPts val="800"/>
        </a:spcBef>
        <a:spcAft>
          <a:spcPct val="0"/>
        </a:spcAft>
        <a:buClr>
          <a:srgbClr val="0A3C8C"/>
        </a:buClr>
        <a:buSzPct val="150000"/>
        <a:buFont typeface="Helvetica" pitchFamily="2" charset="0"/>
        <a:buChar char="●"/>
        <a:tabLst/>
        <a:defRPr sz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har char="»"/>
        <a:defRPr sz="1867">
          <a:solidFill>
            <a:srgbClr val="004C92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342" userDrawn="1">
          <p15:clr>
            <a:srgbClr val="F26B43"/>
          </p15:clr>
        </p15:guide>
        <p15:guide id="4" pos="294" userDrawn="1">
          <p15:clr>
            <a:srgbClr val="F26B43"/>
          </p15:clr>
        </p15:guide>
        <p15:guide id="5" pos="1746" userDrawn="1">
          <p15:clr>
            <a:srgbClr val="F26B43"/>
          </p15:clr>
        </p15:guide>
        <p15:guide id="6" pos="5375" userDrawn="1">
          <p15:clr>
            <a:srgbClr val="F26B43"/>
          </p15:clr>
        </p15:guide>
        <p15:guide id="7" orient="horz" pos="1482" userDrawn="1">
          <p15:clr>
            <a:srgbClr val="F26B43"/>
          </p15:clr>
        </p15:guide>
        <p15:guide id="8" orient="horz" pos="666" userDrawn="1">
          <p15:clr>
            <a:srgbClr val="F26B43"/>
          </p15:clr>
        </p15:guide>
        <p15:guide id="9" orient="horz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malte.groth@deepshore.de" TargetMode="External"/><Relationship Id="rId3" Type="http://schemas.openxmlformats.org/officeDocument/2006/relationships/hyperlink" Target="https://github.com/grothesk/deeptalk" TargetMode="External"/><Relationship Id="rId7" Type="http://schemas.openxmlformats.org/officeDocument/2006/relationships/hyperlink" Target="mailto:florian.boldt@deepshore.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kaffold.dev/" TargetMode="External"/><Relationship Id="rId5" Type="http://schemas.openxmlformats.org/officeDocument/2006/relationships/hyperlink" Target="https://www.djangoproject.com/" TargetMode="External"/><Relationship Id="rId4" Type="http://schemas.openxmlformats.org/officeDocument/2006/relationships/hyperlink" Target="https://docs.celeryproject.org/" TargetMode="External"/><Relationship Id="rId9" Type="http://schemas.openxmlformats.org/officeDocument/2006/relationships/hyperlink" Target="mailto:frederic.born@deepshore.d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hore.de/knowledge/_videos/deeptalk-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2020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63735" y="1777350"/>
            <a:ext cx="381653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800" b="1" kern="0" dirty="0">
                <a:solidFill>
                  <a:srgbClr val="0A3C8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DEEPTALK</a:t>
            </a:r>
          </a:p>
        </p:txBody>
      </p:sp>
    </p:spTree>
    <p:extLst>
      <p:ext uri="{BB962C8B-B14F-4D97-AF65-F5344CB8AC3E}">
        <p14:creationId xmlns:p14="http://schemas.microsoft.com/office/powerpoint/2010/main" val="42462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b="1" dirty="0"/>
              <a:t>Materialien zum Talk</a:t>
            </a:r>
          </a:p>
          <a:p>
            <a:r>
              <a:rPr lang="de-DE" dirty="0">
                <a:hlinkClick r:id="rId3"/>
              </a:rPr>
              <a:t>https://github.com/grothesk/deeptalk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Weiterführendes</a:t>
            </a:r>
          </a:p>
          <a:p>
            <a:r>
              <a:rPr lang="de-DE" dirty="0" err="1"/>
              <a:t>Celery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Asynchron in Python: </a:t>
            </a:r>
            <a:r>
              <a:rPr lang="de-DE" dirty="0">
                <a:hlinkClick r:id="rId4"/>
              </a:rPr>
              <a:t>https://docs.celeryproject.org</a:t>
            </a:r>
            <a:endParaRPr lang="de-DE" dirty="0"/>
          </a:p>
          <a:p>
            <a:r>
              <a:rPr lang="de-DE" dirty="0"/>
              <a:t>Django </a:t>
            </a:r>
            <a:r>
              <a:rPr lang="de-DE" dirty="0">
                <a:sym typeface="Wingdings" pitchFamily="2" charset="2"/>
              </a:rPr>
              <a:t> Alternative zu </a:t>
            </a:r>
            <a:r>
              <a:rPr lang="de-DE" dirty="0" err="1">
                <a:sym typeface="Wingdings" pitchFamily="2" charset="2"/>
              </a:rPr>
              <a:t>Flask</a:t>
            </a:r>
            <a:r>
              <a:rPr lang="de-DE" dirty="0">
                <a:sym typeface="Wingdings" pitchFamily="2" charset="2"/>
              </a:rPr>
              <a:t>: </a:t>
            </a:r>
            <a:r>
              <a:rPr lang="de-DE" dirty="0">
                <a:hlinkClick r:id="rId5"/>
              </a:rPr>
              <a:t>https://www.djangoproject.com</a:t>
            </a:r>
            <a:endParaRPr lang="de-DE" dirty="0"/>
          </a:p>
          <a:p>
            <a:r>
              <a:rPr lang="de-DE" dirty="0" err="1"/>
              <a:t>Skaffold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Entwicklung von k8s-Anwendungen: </a:t>
            </a:r>
            <a:r>
              <a:rPr lang="de-DE" dirty="0">
                <a:hlinkClick r:id="rId6"/>
              </a:rPr>
              <a:t>https://skaffold.dev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Feedback , Anregungen, Themenvorschläge</a:t>
            </a:r>
          </a:p>
          <a:p>
            <a:r>
              <a:rPr lang="de-DE" dirty="0">
                <a:hlinkClick r:id="rId7"/>
              </a:rPr>
              <a:t>florian.boldt@deepshore.de</a:t>
            </a:r>
            <a:endParaRPr lang="de-DE" dirty="0"/>
          </a:p>
          <a:p>
            <a:r>
              <a:rPr lang="de-DE" dirty="0">
                <a:hlinkClick r:id="rId8"/>
              </a:rPr>
              <a:t>malte.groth@deepshore.de</a:t>
            </a:r>
            <a:endParaRPr lang="de-DE" dirty="0"/>
          </a:p>
          <a:p>
            <a:r>
              <a:rPr lang="de-DE" dirty="0">
                <a:hlinkClick r:id="rId9"/>
              </a:rPr>
              <a:t>frederic.born@deepshore.de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913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F10F7-6A72-7443-9D29-766F88D4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D58D8-14F3-0B49-A927-BE310942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0">
              <a:spcBef>
                <a:spcPts val="799"/>
              </a:spcBef>
            </a:pPr>
            <a:r>
              <a:rPr lang="de-DE" spc="-1" dirty="0">
                <a:solidFill>
                  <a:srgbClr val="000000"/>
                </a:solidFill>
                <a:latin typeface="Verdana"/>
              </a:rPr>
              <a:t>Persistenz in </a:t>
            </a:r>
            <a:r>
              <a:rPr lang="de-DE" spc="-1" dirty="0" err="1">
                <a:solidFill>
                  <a:srgbClr val="000000"/>
                </a:solidFill>
                <a:latin typeface="Verdana"/>
              </a:rPr>
              <a:t>Kubernetes</a:t>
            </a:r>
            <a:r>
              <a:rPr lang="de-DE" spc="-1" dirty="0">
                <a:solidFill>
                  <a:srgbClr val="000000"/>
                </a:solidFill>
                <a:latin typeface="Verdana"/>
              </a:rPr>
              <a:t>:</a:t>
            </a:r>
          </a:p>
          <a:p>
            <a:pPr marL="360">
              <a:spcBef>
                <a:spcPts val="799"/>
              </a:spcBef>
            </a:pPr>
            <a:endParaRPr lang="de-D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3639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6CD89-439C-2346-8F13-A8BE9C86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Vielen Dank.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275820" y="2416158"/>
            <a:ext cx="2592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0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F02FD-393C-A94B-B9BC-95E55A7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585B29-2C75-F94E-9873-13F3D493A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endParaRPr lang="de-DE" dirty="0"/>
          </a:p>
          <a:p>
            <a:r>
              <a:rPr lang="de-DE" dirty="0"/>
              <a:t>Beispiele aus der Praxis</a:t>
            </a:r>
          </a:p>
          <a:p>
            <a:endParaRPr lang="de-DE" dirty="0"/>
          </a:p>
          <a:p>
            <a:r>
              <a:rPr lang="de-DE" dirty="0"/>
              <a:t>Ressourcen erzeugen</a:t>
            </a:r>
          </a:p>
          <a:p>
            <a:endParaRPr lang="de-DE" dirty="0"/>
          </a:p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423836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Containerisierung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Containerbereitstellung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k8s-Ressourcen einer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peripher behandelt: </a:t>
            </a:r>
            <a:r>
              <a:rPr lang="de-DE" dirty="0" err="1"/>
              <a:t>ConfigMaps</a:t>
            </a:r>
            <a:r>
              <a:rPr lang="de-DE" dirty="0"/>
              <a:t> und </a:t>
            </a:r>
            <a:r>
              <a:rPr lang="de-DE" dirty="0" err="1"/>
              <a:t>Secrets</a:t>
            </a:r>
            <a:endParaRPr lang="de-DE" dirty="0"/>
          </a:p>
          <a:p>
            <a:endParaRPr lang="de-DE" dirty="0"/>
          </a:p>
          <a:p>
            <a:r>
              <a:rPr lang="de-DE" dirty="0">
                <a:sym typeface="Wingdings" pitchFamily="2" charset="2"/>
              </a:rPr>
              <a:t>Folge 3: </a:t>
            </a:r>
            <a:r>
              <a:rPr lang="de-DE" dirty="0">
                <a:sym typeface="Wingdings" pitchFamily="2" charset="2"/>
                <a:hlinkClick r:id="rId3"/>
              </a:rPr>
              <a:t>https://deepshore.de/knowledge/_videos/deeptalk-3</a:t>
            </a:r>
            <a:endParaRPr lang="de-DE" dirty="0">
              <a:sym typeface="Wingdings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73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Grafana</a:t>
            </a:r>
            <a:r>
              <a:rPr lang="de-DE" dirty="0"/>
              <a:t> konfigurieren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Blablabla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30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</a:t>
            </a:r>
            <a:r>
              <a:rPr lang="de-DE" dirty="0"/>
              <a:t> </a:t>
            </a:r>
            <a:r>
              <a:rPr lang="de-DE" dirty="0" err="1"/>
              <a:t>mounten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Blablabla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55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ConfigMaps</a:t>
            </a:r>
            <a:r>
              <a:rPr lang="de-DE" dirty="0"/>
              <a:t> erzeugen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 err="1"/>
              <a:t>kubectl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configmap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Literals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Directories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Generatoren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kustomization.yaml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19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Secrets</a:t>
            </a:r>
            <a:r>
              <a:rPr lang="de-DE" dirty="0"/>
              <a:t> erzeugen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siehe </a:t>
            </a:r>
            <a:r>
              <a:rPr lang="de-DE" b="1" dirty="0" err="1"/>
              <a:t>ConfigMaps</a:t>
            </a:r>
            <a:endParaRPr lang="de-DE" b="1" dirty="0"/>
          </a:p>
          <a:p>
            <a:r>
              <a:rPr lang="de-DE" dirty="0">
                <a:sym typeface="Wingdings" pitchFamily="2" charset="2"/>
              </a:rPr>
              <a:t> keine Manifeste</a:t>
            </a:r>
            <a:endParaRPr lang="de-DE" dirty="0"/>
          </a:p>
          <a:p>
            <a:endParaRPr lang="de-DE" b="1" dirty="0"/>
          </a:p>
          <a:p>
            <a:r>
              <a:rPr lang="de-DE" b="1" dirty="0" err="1"/>
              <a:t>kubectl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</a:t>
            </a:r>
            <a:r>
              <a:rPr lang="de-DE" b="1" dirty="0" err="1"/>
              <a:t>secret</a:t>
            </a:r>
            <a:r>
              <a:rPr lang="de-DE" b="1" dirty="0"/>
              <a:t> &lt;type&gt;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generic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tls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docker-registry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0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Umgang mit </a:t>
            </a:r>
            <a:r>
              <a:rPr lang="de-DE" dirty="0" err="1"/>
              <a:t>Secrets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65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74088-BB91-574B-9695-A0121785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Takeaways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B0F87-B7B4-B946-A3AA-B4CFBE864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Konfi</a:t>
            </a: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Architektur der App muss geeignet sein (</a:t>
            </a:r>
            <a:r>
              <a:rPr lang="de-DE" dirty="0" err="1"/>
              <a:t>Microservices</a:t>
            </a:r>
            <a:r>
              <a:rPr lang="de-DE" dirty="0"/>
              <a:t>)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Containerisierung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 Practices vereinfachen Entwicklung von Manifesten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Grafana</a:t>
            </a:r>
            <a:r>
              <a:rPr lang="de-DE" dirty="0"/>
              <a:t> kann komfortabel konfiguriert werden (</a:t>
            </a:r>
            <a:r>
              <a:rPr lang="de-DE" dirty="0" err="1"/>
              <a:t>ConfigMap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434718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Kunde-Projekt_jjjj-mm-tt_Vorlage_V1.1">
  <a:themeElements>
    <a:clrScheme name="Benutzerdefini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A3C8C"/>
      </a:hlink>
      <a:folHlink>
        <a:srgbClr val="0A3C8C"/>
      </a:folHlink>
    </a:clrScheme>
    <a:fontScheme name="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285</Words>
  <Application>Microsoft Macintosh PowerPoint</Application>
  <PresentationFormat>Bildschirmpräsentation (16:10)</PresentationFormat>
  <Paragraphs>80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Helvetica</vt:lpstr>
      <vt:lpstr>Calibri</vt:lpstr>
      <vt:lpstr>Arial</vt:lpstr>
      <vt:lpstr>Verdana</vt:lpstr>
      <vt:lpstr>Präsentationsvorlage_Kunde-Projekt_jjjj-mm-tt_Vorlage_V1.1</vt:lpstr>
      <vt:lpstr>ConfigMaps und Secrets</vt:lpstr>
      <vt:lpstr>Agenda</vt:lpstr>
      <vt:lpstr>Recap</vt:lpstr>
      <vt:lpstr>Grafana konfigurieren</vt:lpstr>
      <vt:lpstr>ConfigMap mounten</vt:lpstr>
      <vt:lpstr>ConfigMaps erzeugen</vt:lpstr>
      <vt:lpstr>Secrets erzeugen</vt:lpstr>
      <vt:lpstr>Umgang mit Secrets</vt:lpstr>
      <vt:lpstr>Takeaways</vt:lpstr>
      <vt:lpstr>Misc</vt:lpstr>
      <vt:lpstr>Ausblick</vt:lpstr>
      <vt:lpstr>Vielen Dank.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 Staps</dc:creator>
  <cp:lastModifiedBy>Microsoft Office User</cp:lastModifiedBy>
  <cp:revision>1067</cp:revision>
  <dcterms:created xsi:type="dcterms:W3CDTF">2012-08-15T13:17:35Z</dcterms:created>
  <dcterms:modified xsi:type="dcterms:W3CDTF">2020-09-15T13:59:22Z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</vt:lpwstr>
  </property>
  <property fmtid="{D5CDD505-2E9C-101B-9397-08002B2CF9AE}" pid="3" name="Präsenationsdatum">
    <vt:lpwstr>dd.mm.yyy</vt:lpwstr>
  </property>
</Properties>
</file>