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1" r:id="rId2"/>
    <p:sldId id="496" r:id="rId3"/>
    <p:sldId id="497" r:id="rId4"/>
    <p:sldId id="531" r:id="rId5"/>
    <p:sldId id="536" r:id="rId6"/>
    <p:sldId id="534" r:id="rId7"/>
    <p:sldId id="538" r:id="rId8"/>
    <p:sldId id="537" r:id="rId9"/>
    <p:sldId id="528" r:id="rId10"/>
    <p:sldId id="529" r:id="rId11"/>
    <p:sldId id="530" r:id="rId12"/>
    <p:sldId id="509" r:id="rId13"/>
    <p:sldId id="499" r:id="rId14"/>
    <p:sldId id="508" r:id="rId15"/>
    <p:sldId id="495" r:id="rId16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9"/>
      <p:bold r:id="rId19"/>
      <p:italic r:id="rId19"/>
      <p:boldItalic r:id="rId19"/>
    </p:embeddedFont>
    <p:embeddedFont>
      <p:font typeface="Helvetica" pitchFamily="2" charset="0"/>
      <p:regular r:id="rId19"/>
      <p:bold r:id="rId19"/>
      <p:italic r:id="rId19"/>
      <p:boldItalic r:id="rId19"/>
    </p:embeddedFont>
    <p:embeddedFont>
      <p:font typeface="Verdana" panose="020B0604030504040204" pitchFamily="34" charset="0"/>
      <p:regular r:id="rId19"/>
      <p:bold r:id="rId19"/>
      <p:italic r:id="rId19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8948" autoAdjust="0"/>
  </p:normalViewPr>
  <p:slideViewPr>
    <p:cSldViewPr snapToObjects="1">
      <p:cViewPr varScale="1">
        <p:scale>
          <a:sx n="139" d="100"/>
          <a:sy n="139" d="100"/>
        </p:scale>
        <p:origin x="2040" y="176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15.09.20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9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6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5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7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home/" TargetMode="External"/><Relationship Id="rId5" Type="http://schemas.openxmlformats.org/officeDocument/2006/relationships/hyperlink" Target="https://grafana.com/docs/grafana/latest/administration/provisioning/" TargetMode="External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mailto:frederic.born@deepshore.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VCS hochladen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Logs ausgeben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sorgfältige Vergabe von Zugriffsrechten: z.B. Zugriff auf </a:t>
            </a:r>
            <a:r>
              <a:rPr lang="de-DE" dirty="0" err="1"/>
              <a:t>Pod</a:t>
            </a:r>
            <a:r>
              <a:rPr lang="de-DE" dirty="0"/>
              <a:t> ermöglicht Auslesen von </a:t>
            </a:r>
            <a:r>
              <a:rPr lang="de-DE" dirty="0" err="1"/>
              <a:t>Secrets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Blabla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Materialien zum Talk - NEU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Grafana</a:t>
            </a:r>
            <a:r>
              <a:rPr lang="de-DE" dirty="0"/>
              <a:t>: </a:t>
            </a:r>
            <a:r>
              <a:rPr lang="de-DE" dirty="0">
                <a:sym typeface="Wingdings" pitchFamily="2" charset="2"/>
                <a:hlinkClick r:id="rId5"/>
              </a:rPr>
              <a:t>https://grafana.com/docs/grafana/latest/administration/provisioning/</a:t>
            </a:r>
            <a:endParaRPr lang="de-DE" dirty="0">
              <a:sym typeface="Wingdings" pitchFamily="2" charset="2"/>
            </a:endParaRPr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Nächster Talk: 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Anknüpfungspunkte:</a:t>
            </a:r>
          </a:p>
          <a:p>
            <a:pPr marL="360">
              <a:spcBef>
                <a:spcPts val="799"/>
              </a:spcBef>
            </a:pPr>
            <a:r>
              <a:rPr lang="de-DE" spc="-1" dirty="0" err="1">
                <a:solidFill>
                  <a:srgbClr val="000000"/>
                </a:solidFill>
                <a:latin typeface="Verdana"/>
              </a:rPr>
              <a:t>Volumes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Datenbanken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Beispiele aus der Praxis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vorkonfigurieren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99"/>
              </a:spcBef>
            </a:pPr>
            <a:r>
              <a:rPr lang="de-DE" b="1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pc="-1" dirty="0">
              <a:latin typeface="Arial"/>
            </a:endParaRP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Webanwendung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für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interaktive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Visualisierung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von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Datenquelle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Postgres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Credentials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Datenquellen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Dashboards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Initiale </a:t>
            </a:r>
            <a:r>
              <a:rPr lang="de-DE" dirty="0" err="1"/>
              <a:t>Credentials</a:t>
            </a:r>
            <a:r>
              <a:rPr lang="de-DE" dirty="0"/>
              <a:t> festlegen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vorkonfigurieren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9E4887-F65C-4C42-A9BD-A70DBADC8765}"/>
              </a:ext>
            </a:extLst>
          </p:cNvPr>
          <p:cNvSpPr/>
          <p:nvPr/>
        </p:nvSpPr>
        <p:spPr>
          <a:xfrm>
            <a:off x="482418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A5BEB39-4AF5-C841-9E3B-3C59370CC99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652295" y="4388436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9D9BF377-8201-8246-9772-39204065A8C4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rot="10800000">
            <a:off x="4392120" y="3304110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9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</a:t>
            </a:r>
            <a:r>
              <a:rPr lang="de-DE" dirty="0"/>
              <a:t> als Volume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0122EE-03CB-9749-A272-4846EC0C7FFD}"/>
              </a:ext>
            </a:extLst>
          </p:cNvPr>
          <p:cNvGrpSpPr/>
          <p:nvPr/>
        </p:nvGrpSpPr>
        <p:grpSpPr>
          <a:xfrm>
            <a:off x="2339690" y="2497450"/>
            <a:ext cx="4752660" cy="3025174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DAD9E79-3CAE-CD41-8C55-4917D11BDAA9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00A318-B112-CA40-B27B-0B20FE1ABA92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D2203A7-BC93-3645-A8CE-C667C5223A7C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E9576-F2E2-014A-8B8C-933E8D89186A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75547869-35CB-D241-8706-F901A28FAAE6}"/>
                </a:ext>
              </a:extLst>
            </p:cNvPr>
            <p:cNvSpPr/>
            <p:nvPr/>
          </p:nvSpPr>
          <p:spPr>
            <a:xfrm>
              <a:off x="5364110" y="3217550"/>
              <a:ext cx="1080150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</p:txBody>
        </p:sp>
        <p:cxnSp>
          <p:nvCxnSpPr>
            <p:cNvPr id="10" name="Gewinkelte Verbindung 9">
              <a:extLst>
                <a:ext uri="{FF2B5EF4-FFF2-40B4-BE49-F238E27FC236}">
                  <a16:creationId xmlns:a16="http://schemas.microsoft.com/office/drawing/2014/main" id="{B49960EF-2B47-5A40-8857-2B65CAFEF63D}"/>
                </a:ext>
              </a:extLst>
            </p:cNvPr>
            <p:cNvCxnSpPr>
              <a:cxnSpLocks/>
              <a:stCxn id="7" idx="3"/>
              <a:endCxn id="9" idx="2"/>
            </p:cNvCxnSpPr>
            <p:nvPr/>
          </p:nvCxnSpPr>
          <p:spPr>
            <a:xfrm>
              <a:off x="4355970" y="3397576"/>
              <a:ext cx="1008140" cy="504069"/>
            </a:xfrm>
            <a:prstGeom prst="bentConnector3">
              <a:avLst>
                <a:gd name="adj1" fmla="val 2469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winkelte Verbindung 10">
              <a:extLst>
                <a:ext uri="{FF2B5EF4-FFF2-40B4-BE49-F238E27FC236}">
                  <a16:creationId xmlns:a16="http://schemas.microsoft.com/office/drawing/2014/main" id="{67B49BC0-0958-BA43-AC9D-A361937E0F89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4355970" y="3901645"/>
              <a:ext cx="1008140" cy="504072"/>
            </a:xfrm>
            <a:prstGeom prst="bentConnector3">
              <a:avLst>
                <a:gd name="adj1" fmla="val 2469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>
              <a:extLst>
                <a:ext uri="{FF2B5EF4-FFF2-40B4-BE49-F238E27FC236}">
                  <a16:creationId xmlns:a16="http://schemas.microsoft.com/office/drawing/2014/main" id="{2C635602-E90E-4046-9460-FBD25B92E9F6}"/>
                </a:ext>
              </a:extLst>
            </p:cNvPr>
            <p:cNvCxnSpPr>
              <a:stCxn id="6" idx="2"/>
              <a:endCxn id="9" idx="2"/>
            </p:cNvCxnSpPr>
            <p:nvPr/>
          </p:nvCxnSpPr>
          <p:spPr>
            <a:xfrm rot="16200000" flipH="1">
              <a:off x="4427980" y="2965514"/>
              <a:ext cx="1116155" cy="7561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vorkonfigurieren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9E4887-F65C-4C42-A9BD-A70DBADC8765}"/>
              </a:ext>
            </a:extLst>
          </p:cNvPr>
          <p:cNvSpPr/>
          <p:nvPr/>
        </p:nvSpPr>
        <p:spPr>
          <a:xfrm>
            <a:off x="482418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A5BEB39-4AF5-C841-9E3B-3C59370CC99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652295" y="4388436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9D9BF377-8201-8246-9772-39204065A8C4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rot="10800000">
            <a:off x="4392120" y="3304110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Directories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</Words>
  <Application>Microsoft Macintosh PowerPoint</Application>
  <PresentationFormat>Bildschirmpräsentation (16:10)</PresentationFormat>
  <Paragraphs>132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Helvetica</vt:lpstr>
      <vt:lpstr>Calibri</vt:lpstr>
      <vt:lpstr>Arial</vt:lpstr>
      <vt:lpstr>Verdana</vt:lpstr>
      <vt:lpstr>Präsentationsvorlage_Kunde-Projekt_jjjj-mm-tt_Vorlage_V1.1</vt:lpstr>
      <vt:lpstr>ConfigMaps und Secrets</vt:lpstr>
      <vt:lpstr>Agenda</vt:lpstr>
      <vt:lpstr>Recap</vt:lpstr>
      <vt:lpstr>Grafana vorkonfigurieren</vt:lpstr>
      <vt:lpstr>Initiale Credentials festlegen</vt:lpstr>
      <vt:lpstr>Datenquelle vorkonfigurieren</vt:lpstr>
      <vt:lpstr>ConfigMap als Volume</vt:lpstr>
      <vt:lpstr>Dashboard vorkonfigurieren</vt:lpstr>
      <vt:lpstr>ConfigMaps erzeugen</vt:lpstr>
      <vt:lpstr>Secrets erzeugen</vt:lpstr>
      <vt:lpstr>Umgang mit Secrets</vt:lpstr>
      <vt:lpstr>Takeaways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1085</cp:revision>
  <dcterms:created xsi:type="dcterms:W3CDTF">2012-08-15T13:17:35Z</dcterms:created>
  <dcterms:modified xsi:type="dcterms:W3CDTF">2020-09-16T14:03:30Z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