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3"/>
  </p:notesMasterIdLst>
  <p:sldIdLst>
    <p:sldId id="264" r:id="rId2"/>
    <p:sldId id="302" r:id="rId3"/>
    <p:sldId id="289" r:id="rId4"/>
    <p:sldId id="317" r:id="rId5"/>
    <p:sldId id="318" r:id="rId6"/>
    <p:sldId id="319" r:id="rId7"/>
    <p:sldId id="290" r:id="rId8"/>
    <p:sldId id="320" r:id="rId9"/>
    <p:sldId id="325" r:id="rId10"/>
    <p:sldId id="327" r:id="rId11"/>
    <p:sldId id="324" r:id="rId12"/>
    <p:sldId id="326" r:id="rId13"/>
    <p:sldId id="329" r:id="rId14"/>
    <p:sldId id="330" r:id="rId15"/>
    <p:sldId id="328" r:id="rId16"/>
    <p:sldId id="332" r:id="rId17"/>
    <p:sldId id="333" r:id="rId18"/>
    <p:sldId id="334" r:id="rId19"/>
    <p:sldId id="288" r:id="rId20"/>
    <p:sldId id="282" r:id="rId21"/>
    <p:sldId id="323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ackman Heavy" pitchFamily="2" charset="77"/>
      <p:bold r:id="rId28"/>
    </p:embeddedFont>
    <p:embeddedFont>
      <p:font typeface="Hackman Light" pitchFamily="2" charset="77"/>
      <p:regular r:id="rId29"/>
    </p:embeddedFont>
    <p:embeddedFont>
      <p:font typeface="Saira Light" pitchFamily="2" charset="77"/>
      <p:regular r:id="rId30"/>
    </p:embeddedFont>
    <p:embeddedFont>
      <p:font typeface="Saira SemiBold" pitchFamily="2" charset="77"/>
      <p:regular r:id="rId31"/>
      <p:bold r:id="rId3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9"/>
    <p:restoredTop sz="94783"/>
  </p:normalViewPr>
  <p:slideViewPr>
    <p:cSldViewPr snapToObjects="1">
      <p:cViewPr varScale="1">
        <p:scale>
          <a:sx n="108" d="100"/>
          <a:sy n="108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0643E-C221-994A-BEF9-9E6720BACE3B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A416-C267-4C4C-8C09-A56A71F5BA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8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50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56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6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8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7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4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08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14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26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9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2A416-C267-4C4C-8C09-A56A71F5BA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7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EE713A-AFB8-5449-AC07-6B5E96F4E1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46F45A-A5CD-3548-A3AE-412B29FC2D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0587EC42-A6D0-BB4A-929B-2751F1684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112" y="2348880"/>
            <a:ext cx="4155172" cy="3888431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HIERHIN KOMMT DER 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319469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EE713A-AFB8-5449-AC07-6B5E96F4E1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46F45A-A5CD-3548-A3AE-412B29FC2D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B6B2E39-DCBD-8045-AB9B-D51E4C8A9D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04112" y="4653136"/>
            <a:ext cx="4176662" cy="936452"/>
          </a:xfrm>
        </p:spPr>
        <p:txBody>
          <a:bodyPr tIns="14400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Und hier steht bei Bedarf die </a:t>
            </a:r>
            <a:br>
              <a:rPr lang="de-DE" dirty="0"/>
            </a:br>
            <a:r>
              <a:rPr lang="de-DE" dirty="0"/>
              <a:t>Unterzeile zum Präsentationstitel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587EC42-A6D0-BB4A-929B-2751F1684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112" y="2636837"/>
            <a:ext cx="4176662" cy="2016299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HIERHIN KOMMT DER 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23664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-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1EEEEC3-7753-FD48-ADF3-26D620DCA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77BB46-E36C-8A4C-BCF6-FD6B1B30DB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D01630-22CE-0D43-AB13-DE2D89D3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2434" y="2492374"/>
            <a:ext cx="5904086" cy="3889375"/>
          </a:xfrm>
        </p:spPr>
        <p:txBody>
          <a:bodyPr tIns="360000" anchor="t" anchorCtr="0"/>
          <a:lstStyle>
            <a:lvl1pPr>
              <a:defRPr sz="4000"/>
            </a:lvl1pPr>
          </a:lstStyle>
          <a:p>
            <a:r>
              <a:rPr lang="de-DE" dirty="0"/>
              <a:t>KAPITEL-</a:t>
            </a:r>
            <a:br>
              <a:rPr lang="de-DE" dirty="0"/>
            </a:br>
            <a:r>
              <a:rPr lang="de-DE" dirty="0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6B87A-70AB-084A-9817-622E95F1E39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492375"/>
            <a:ext cx="2599854" cy="3597275"/>
          </a:xfrm>
        </p:spPr>
        <p:txBody>
          <a:bodyPr/>
          <a:lstStyle>
            <a:lvl1pPr marL="0" indent="0" algn="r">
              <a:buNone/>
              <a:defRPr sz="10200" b="0" i="0">
                <a:solidFill>
                  <a:schemeClr val="bg1"/>
                </a:solidFill>
                <a:latin typeface="Hackman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6C4DA-4CA5-174A-B6E1-F213006E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0318-8726-4C4A-865F-583CEB6EAC81}" type="datetime1">
              <a:rPr lang="de-DE" smtClean="0"/>
              <a:t>22.02.22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D81A4-DB9A-EE4F-B076-F5D51D8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0" i="0">
                <a:solidFill>
                  <a:schemeClr val="tx1"/>
                </a:solidFill>
                <a:latin typeface="Saira Light" pitchFamily="2" charset="77"/>
              </a:defRPr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19F3E-99C8-BA42-9D5B-1AFC8653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 i="0">
                <a:solidFill>
                  <a:schemeClr val="bg1"/>
                </a:solidFill>
                <a:latin typeface="Saira SemiBold" pitchFamily="2" charset="77"/>
              </a:defRPr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6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1CB7E-BD0F-6D49-94AC-7C8BFEA7A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73D18-1C33-3842-B0CC-26D90799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07C76-3E95-F143-A1B1-DD8939D7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C78-BFAE-7446-9C5D-835FAA63F3E4}" type="datetime1">
              <a:rPr lang="de-DE" smtClean="0"/>
              <a:t>22.02.22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A8F50-563C-A84D-ADA8-A21D92B0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-5400000">
            <a:off x="9900444" y="3298032"/>
            <a:ext cx="4032250" cy="550862"/>
          </a:xfrm>
        </p:spPr>
        <p:txBody>
          <a:bodyPr anchor="ctr" anchorCtr="0"/>
          <a:lstStyle>
            <a:lvl1pPr algn="l">
              <a:defRPr b="0" i="0">
                <a:solidFill>
                  <a:schemeClr val="tx1"/>
                </a:solidFill>
                <a:latin typeface="Saira Light" pitchFamily="2" charset="77"/>
              </a:defRPr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542F0-5120-6B45-8770-CA09E1D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138" y="6377916"/>
            <a:ext cx="550862" cy="287611"/>
          </a:xfrm>
        </p:spPr>
        <p:txBody>
          <a:bodyPr anchor="b" anchorCtr="0"/>
          <a:lstStyle>
            <a:lvl1pPr algn="ctr">
              <a:defRPr b="1" i="0">
                <a:solidFill>
                  <a:schemeClr val="bg1"/>
                </a:solidFill>
                <a:latin typeface="Saira SemiBold" pitchFamily="2" charset="77"/>
              </a:defRPr>
            </a:lvl1pPr>
          </a:lstStyle>
          <a:p>
            <a:pPr algn="ctr"/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m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4DD1-902F-EA41-A8BA-629F8D2FE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909A-58C1-7D4B-AEB7-E7C6FAEFF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5912" y="2636837"/>
            <a:ext cx="3744144" cy="37449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6944C9-F31E-344B-9343-635A32FF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2104" y="2636837"/>
            <a:ext cx="3743846" cy="37449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9898D-16E4-7148-A5FB-33B0E49D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63FC-01FF-BC4E-B821-400BE175A684}" type="datetime1">
              <a:rPr lang="de-DE" smtClean="0"/>
              <a:t>22.02.22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EE737-8960-D347-9050-1354D2F8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18DEA-DB3D-1547-B257-9CA0ACB7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5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6313-6C1C-9643-B1B1-50EBEA049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2C85D5-5C97-494B-ADE7-1FD0534B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DC7-46DD-C44E-A3FA-BDDCBDEA80E6}" type="datetime1">
              <a:rPr lang="de-DE" smtClean="0"/>
              <a:t>22.02.22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579500-6BD5-E740-B2BD-929034C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D50487-B874-B54D-925D-D2704C12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2A0A08-761E-2645-A64A-43B04F9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C78-D241-F44E-A328-05488C6290B2}" type="datetime1">
              <a:rPr lang="de-DE" smtClean="0"/>
              <a:t>22.02.22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9D45F-5B4D-D944-A45C-DFC9A53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00824-E900-DE4E-9405-C82074EE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89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487E4FD-6472-8E40-B10D-6AB7C79DAF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410B7B-068B-2049-B6EC-44AC95B55B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755B2-9F78-1347-97E2-0724B19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913" y="1773362"/>
            <a:ext cx="7920038" cy="6475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44B3A-A61B-7B44-9A87-D9DE5DA4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5913" y="2636838"/>
            <a:ext cx="7920038" cy="3744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B9615-B958-D842-B41A-841BF8ABF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51584" y="7461448"/>
            <a:ext cx="2743200" cy="28761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ira Light" pitchFamily="2" charset="77"/>
              </a:defRPr>
            </a:lvl1pPr>
          </a:lstStyle>
          <a:p>
            <a:fld id="{B52864A4-AE1D-0149-A1DA-B246783B0897}" type="datetime1">
              <a:rPr lang="de-DE" smtClean="0"/>
              <a:t>22.02.22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7A5DE-C680-7448-B583-6386B712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-5400000">
            <a:off x="9900617" y="3297858"/>
            <a:ext cx="4031903" cy="55086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 i="0">
                <a:solidFill>
                  <a:schemeClr val="tx1"/>
                </a:solidFill>
                <a:latin typeface="Saira Light" pitchFamily="2" charset="77"/>
              </a:defRPr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43E21-B19E-C849-9978-6AEF93A7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38" y="6377916"/>
            <a:ext cx="550862" cy="287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 b="0" i="0">
                <a:solidFill>
                  <a:schemeClr val="bg1"/>
                </a:solidFill>
                <a:latin typeface="Saira SemiBold" pitchFamily="2" charset="77"/>
              </a:defRPr>
            </a:lvl1pPr>
          </a:lstStyle>
          <a:p>
            <a:pPr algn="ctr"/>
            <a:fld id="{AC538ED2-9D51-8D46-8851-4A5BFF98CE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0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50" r:id="rId4"/>
    <p:sldLayoutId id="2147483652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ackman Heavy" pitchFamily="2" charset="77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00000"/>
        </a:lnSpc>
        <a:spcBef>
          <a:spcPts val="600"/>
        </a:spcBef>
        <a:buFont typeface="Wingdings" pitchFamily="2" charset="2"/>
        <a:buChar char="§"/>
        <a:tabLst/>
        <a:defRPr sz="15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1pPr>
      <a:lvl2pPr marL="360363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itchFamily="2" charset="2"/>
        <a:buChar char="§"/>
        <a:tabLst/>
        <a:defRPr sz="15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2pPr>
      <a:lvl3pPr marL="539750" indent="-139700" algn="l" defTabSz="914400" rtl="0" eaLnBrk="1" latinLnBrk="0" hangingPunct="1">
        <a:lnSpc>
          <a:spcPct val="100000"/>
        </a:lnSpc>
        <a:spcBef>
          <a:spcPts val="400"/>
        </a:spcBef>
        <a:buFont typeface="Wingdings" pitchFamily="2" charset="2"/>
        <a:buChar char="§"/>
        <a:tabLst/>
        <a:defRPr sz="13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3pPr>
      <a:lvl4pPr marL="712788" indent="-131763" algn="l" defTabSz="914400" rtl="0" eaLnBrk="1" latinLnBrk="0" hangingPunct="1">
        <a:lnSpc>
          <a:spcPct val="100000"/>
        </a:lnSpc>
        <a:spcBef>
          <a:spcPts val="400"/>
        </a:spcBef>
        <a:buFont typeface="Wingdings" pitchFamily="2" charset="2"/>
        <a:buChar char="§"/>
        <a:tabLst/>
        <a:defRPr sz="13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4pPr>
      <a:lvl5pPr marL="892175" indent="-179388" algn="l" defTabSz="914400" rtl="0" eaLnBrk="1" latinLnBrk="0" hangingPunct="1">
        <a:lnSpc>
          <a:spcPct val="100000"/>
        </a:lnSpc>
        <a:spcBef>
          <a:spcPts val="400"/>
        </a:spcBef>
        <a:buFont typeface="Wingdings" pitchFamily="2" charset="2"/>
        <a:buChar char="§"/>
        <a:tabLst/>
        <a:defRPr sz="13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106" userDrawn="1">
          <p15:clr>
            <a:srgbClr val="F26B43"/>
          </p15:clr>
        </p15:guide>
        <p15:guide id="7" orient="horz" pos="1117" userDrawn="1">
          <p15:clr>
            <a:srgbClr val="F26B43"/>
          </p15:clr>
        </p15:guide>
        <p15:guide id="8" pos="6788" userDrawn="1">
          <p15:clr>
            <a:srgbClr val="F26B43"/>
          </p15:clr>
        </p15:guide>
        <p15:guide id="9" pos="892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pos="302" userDrawn="1">
          <p15:clr>
            <a:srgbClr val="F26B43"/>
          </p15:clr>
        </p15:guide>
        <p15:guide id="13" pos="7680" userDrawn="1">
          <p15:clr>
            <a:srgbClr val="F26B43"/>
          </p15:clr>
        </p15:guide>
        <p15:guide id="14" pos="1799" userDrawn="1">
          <p15:clr>
            <a:srgbClr val="F26B43"/>
          </p15:clr>
        </p15:guide>
        <p15:guide id="15" orient="horz" pos="1661" userDrawn="1">
          <p15:clr>
            <a:srgbClr val="F26B43"/>
          </p15:clr>
        </p15:guide>
        <p15:guide id="16" pos="7333" userDrawn="1">
          <p15:clr>
            <a:srgbClr val="F26B43"/>
          </p15:clr>
        </p15:guide>
        <p15:guide id="17" orient="horz" pos="35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extend-kubernetes/operator/#writing-opera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2" Type="http://schemas.openxmlformats.org/officeDocument/2006/relationships/hyperlink" Target="https://github.com/deepshore/kubernetes-essential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K_rTn3DaBg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component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F629297-4CA2-8E47-B2CB-DABF89F43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Kubernetes</a:t>
            </a:r>
            <a:r>
              <a:rPr lang="de-DE" dirty="0"/>
              <a:t> API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BDB66E-DB6D-304A-A5B6-0A5A7CD1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112" y="2564904"/>
            <a:ext cx="4176662" cy="2088232"/>
          </a:xfrm>
        </p:spPr>
        <p:txBody>
          <a:bodyPr/>
          <a:lstStyle/>
          <a:p>
            <a:r>
              <a:rPr lang="de-DE" dirty="0" err="1"/>
              <a:t>Kubernetes</a:t>
            </a:r>
            <a:br>
              <a:rPr lang="de-DE" dirty="0"/>
            </a:br>
            <a:r>
              <a:rPr lang="de-DE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3942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Kubernetes</a:t>
            </a:r>
            <a:r>
              <a:rPr lang="de-DE" dirty="0"/>
              <a:t> Resources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Uniform </a:t>
            </a:r>
            <a:r>
              <a:rPr lang="de-DE" dirty="0" err="1"/>
              <a:t>Resource</a:t>
            </a:r>
            <a:r>
              <a:rPr lang="de-DE" dirty="0"/>
              <a:t> Locators (URL)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HTTP </a:t>
            </a:r>
            <a:r>
              <a:rPr lang="de-DE" dirty="0" err="1"/>
              <a:t>addresses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Resources</a:t>
            </a:r>
          </a:p>
          <a:p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type, e.g. </a:t>
            </a:r>
            <a:r>
              <a:rPr lang="de-DE" dirty="0" err="1"/>
              <a:t>namespace</a:t>
            </a:r>
            <a:r>
              <a:rPr lang="de-DE" dirty="0"/>
              <a:t>, </a:t>
            </a:r>
            <a:r>
              <a:rPr lang="de-DE" dirty="0" err="1"/>
              <a:t>pod</a:t>
            </a:r>
            <a:r>
              <a:rPr lang="de-DE" dirty="0"/>
              <a:t>, </a:t>
            </a:r>
            <a:r>
              <a:rPr lang="de-DE" dirty="0" err="1"/>
              <a:t>service</a:t>
            </a:r>
            <a:r>
              <a:rPr lang="de-DE" dirty="0"/>
              <a:t>, …</a:t>
            </a:r>
          </a:p>
          <a:p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concept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)</a:t>
            </a:r>
          </a:p>
          <a:p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cluster-</a:t>
            </a:r>
            <a:r>
              <a:rPr lang="de-DE" dirty="0" err="1"/>
              <a:t>scoped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namespace-</a:t>
            </a:r>
            <a:r>
              <a:rPr lang="de-DE" dirty="0" err="1"/>
              <a:t>scoped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Resources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API </a:t>
            </a:r>
            <a:r>
              <a:rPr lang="de-DE" dirty="0" err="1"/>
              <a:t>groups</a:t>
            </a:r>
            <a:r>
              <a:rPr lang="de-DE" dirty="0"/>
              <a:t>:</a:t>
            </a:r>
          </a:p>
          <a:p>
            <a:r>
              <a:rPr lang="de-DE" dirty="0"/>
              <a:t>Core Group: /</a:t>
            </a:r>
            <a:r>
              <a:rPr lang="de-DE" dirty="0" err="1"/>
              <a:t>api</a:t>
            </a:r>
            <a:r>
              <a:rPr lang="de-DE" dirty="0"/>
              <a:t>/v1</a:t>
            </a:r>
          </a:p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: /</a:t>
            </a:r>
            <a:r>
              <a:rPr lang="de-DE" dirty="0" err="1"/>
              <a:t>apis</a:t>
            </a:r>
            <a:r>
              <a:rPr lang="de-DE" dirty="0"/>
              <a:t>/$GROUP_NAME/$VERSION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Manifests (</a:t>
            </a:r>
            <a:r>
              <a:rPr lang="de-DE" dirty="0" err="1"/>
              <a:t>yaml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resource</a:t>
            </a:r>
            <a:r>
              <a:rPr lang="de-DE" dirty="0"/>
              <a:t> (</a:t>
            </a:r>
            <a:r>
              <a:rPr lang="de-DE" dirty="0" err="1"/>
              <a:t>object</a:t>
            </a:r>
            <a:r>
              <a:rPr lang="de-DE" dirty="0"/>
              <a:t>)</a:t>
            </a:r>
          </a:p>
          <a:p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,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r>
              <a:rPr lang="de-DE" dirty="0" err="1"/>
              <a:t>apiVersion</a:t>
            </a:r>
            <a:r>
              <a:rPr lang="de-DE" dirty="0"/>
              <a:t>:  API Group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  <a:p>
            <a:r>
              <a:rPr lang="de-DE" dirty="0" err="1"/>
              <a:t>kind</a:t>
            </a:r>
            <a:r>
              <a:rPr lang="de-DE" dirty="0"/>
              <a:t>: type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entity</a:t>
            </a:r>
            <a:endParaRPr lang="de-DE" dirty="0"/>
          </a:p>
          <a:p>
            <a:r>
              <a:rPr lang="de-DE" dirty="0" err="1"/>
              <a:t>metadata</a:t>
            </a:r>
            <a:r>
              <a:rPr lang="de-DE" dirty="0"/>
              <a:t>: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spec</a:t>
            </a:r>
            <a:r>
              <a:rPr lang="de-DE" dirty="0"/>
              <a:t>: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manifests</a:t>
            </a:r>
            <a:r>
              <a:rPr lang="de-DE" dirty="0"/>
              <a:t>/</a:t>
            </a:r>
            <a:r>
              <a:rPr lang="de-DE" dirty="0" err="1"/>
              <a:t>pod.yaml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2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manifests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--dry-run=</a:t>
            </a:r>
            <a:r>
              <a:rPr lang="de-DE" b="1" dirty="0" err="1"/>
              <a:t>client</a:t>
            </a:r>
            <a:r>
              <a:rPr lang="de-DE" b="1" dirty="0"/>
              <a:t> </a:t>
            </a:r>
            <a:r>
              <a:rPr lang="de-DE" dirty="0" err="1"/>
              <a:t>flag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1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: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Status </a:t>
            </a:r>
            <a:r>
              <a:rPr lang="de-DE" dirty="0" err="1"/>
              <a:t>field</a:t>
            </a:r>
            <a:r>
              <a:rPr lang="de-DE" dirty="0"/>
              <a:t>: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Controllers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replicas</a:t>
            </a:r>
            <a:r>
              <a:rPr lang="de-DE" dirty="0"/>
              <a:t> in a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controller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9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C878-6605-4549-A556-5F3319DC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19604B-B1F8-4749-B1FC-0EEE5A3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4DBF7F-63AA-894E-96D1-C7EA9CA3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41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r>
              <a:rPr lang="de-DE" dirty="0"/>
              <a:t>Create a </a:t>
            </a:r>
            <a:r>
              <a:rPr lang="de-DE" dirty="0" err="1"/>
              <a:t>CustomResourceDefinition</a:t>
            </a:r>
            <a:r>
              <a:rPr lang="de-DE" dirty="0"/>
              <a:t> (CRD)</a:t>
            </a:r>
          </a:p>
          <a:p>
            <a:r>
              <a:rPr lang="de-DE" dirty="0" err="1"/>
              <a:t>Deploy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(</a:t>
            </a:r>
            <a:r>
              <a:rPr lang="de-DE" dirty="0" err="1"/>
              <a:t>operator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„Operator Pattern“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Extension:</a:t>
            </a:r>
          </a:p>
          <a:p>
            <a:pPr marL="0" indent="0">
              <a:buNone/>
            </a:pPr>
            <a:r>
              <a:rPr lang="de-DE" dirty="0"/>
              <a:t>Create  Custom Resources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89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XmasService</a:t>
            </a:r>
            <a:r>
              <a:rPr lang="de-DE" dirty="0"/>
              <a:t> Operator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73152F-DEFC-8E47-8554-6CB30491D94F}"/>
              </a:ext>
            </a:extLst>
          </p:cNvPr>
          <p:cNvSpPr/>
          <p:nvPr/>
        </p:nvSpPr>
        <p:spPr>
          <a:xfrm>
            <a:off x="4368080" y="2633625"/>
            <a:ext cx="2448272" cy="47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XmasService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8BA15F-88D9-BB46-ACF9-A0F9C12B1E0E}"/>
              </a:ext>
            </a:extLst>
          </p:cNvPr>
          <p:cNvSpPr/>
          <p:nvPr/>
        </p:nvSpPr>
        <p:spPr>
          <a:xfrm>
            <a:off x="2279800" y="3807325"/>
            <a:ext cx="2448272" cy="4794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42C120-D74D-DB41-B390-068C5E2784B9}"/>
              </a:ext>
            </a:extLst>
          </p:cNvPr>
          <p:cNvSpPr/>
          <p:nvPr/>
        </p:nvSpPr>
        <p:spPr>
          <a:xfrm>
            <a:off x="6312024" y="3813618"/>
            <a:ext cx="2448272" cy="47947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Deployment</a:t>
            </a:r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51A72F-0779-C646-8507-0563EBA83570}"/>
              </a:ext>
            </a:extLst>
          </p:cNvPr>
          <p:cNvSpPr/>
          <p:nvPr/>
        </p:nvSpPr>
        <p:spPr>
          <a:xfrm>
            <a:off x="6312024" y="4290784"/>
            <a:ext cx="2448272" cy="4794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Pod</a:t>
            </a:r>
            <a:r>
              <a:rPr lang="de-DE"/>
              <a:t> (</a:t>
            </a:r>
            <a:r>
              <a:rPr lang="de-DE" err="1"/>
              <a:t>nginx</a:t>
            </a:r>
            <a:r>
              <a:rPr lang="de-DE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03C4EA-CEC4-4647-88BF-9301893D7EFF}"/>
              </a:ext>
            </a:extLst>
          </p:cNvPr>
          <p:cNvSpPr/>
          <p:nvPr/>
        </p:nvSpPr>
        <p:spPr>
          <a:xfrm>
            <a:off x="6312024" y="4770375"/>
            <a:ext cx="2448272" cy="4794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Pod</a:t>
            </a:r>
            <a:r>
              <a:rPr lang="de-DE"/>
              <a:t> (</a:t>
            </a:r>
            <a:r>
              <a:rPr lang="de-DE" err="1"/>
              <a:t>nginx</a:t>
            </a:r>
            <a:r>
              <a:rPr lang="de-DE"/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0409A5F-FD7B-CF42-A30E-4AB23F203897}"/>
              </a:ext>
            </a:extLst>
          </p:cNvPr>
          <p:cNvSpPr/>
          <p:nvPr/>
        </p:nvSpPr>
        <p:spPr>
          <a:xfrm>
            <a:off x="6312024" y="5241985"/>
            <a:ext cx="2448272" cy="4794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Pod</a:t>
            </a:r>
            <a:r>
              <a:rPr lang="de-DE"/>
              <a:t> (</a:t>
            </a:r>
            <a:r>
              <a:rPr lang="de-DE" err="1"/>
              <a:t>nginx</a:t>
            </a:r>
            <a:r>
              <a:rPr lang="de-DE"/>
              <a:t>)</a:t>
            </a: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D79BA725-F75E-264B-8BB6-BAE589C59F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200965" y="2416074"/>
            <a:ext cx="694222" cy="208828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E424D50-9B83-D248-90A9-ABA7A3B5A38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6213931" y="2491388"/>
            <a:ext cx="700515" cy="194394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0BE82757-3C5B-2849-BB72-62032677DB30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786120" y="3004619"/>
            <a:ext cx="243720" cy="2808088"/>
          </a:xfrm>
          <a:prstGeom prst="bentConnector2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B0AA090F-EF79-E341-AD3E-12E1FDE13EC6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546325" y="3244414"/>
            <a:ext cx="723311" cy="2808088"/>
          </a:xfrm>
          <a:prstGeom prst="bentConnector2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3073F56A-4954-1545-8ACC-584FD04A7902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4310520" y="3480219"/>
            <a:ext cx="1194921" cy="2808088"/>
          </a:xfrm>
          <a:prstGeom prst="bentConnector2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382264B-194F-E74B-BC72-EFBA7A7F13B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127642" y="4047064"/>
            <a:ext cx="1152158" cy="1258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4E6201C-E2E8-E04A-BF36-65D842AE6535}"/>
              </a:ext>
            </a:extLst>
          </p:cNvPr>
          <p:cNvSpPr txBox="1"/>
          <p:nvPr/>
        </p:nvSpPr>
        <p:spPr>
          <a:xfrm>
            <a:off x="470859" y="3908564"/>
            <a:ext cx="935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request</a:t>
            </a:r>
            <a:endParaRPr lang="de-DE" sz="12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ED865A-9694-EE49-B2E6-5BC4E18B04F7}"/>
              </a:ext>
            </a:extLst>
          </p:cNvPr>
          <p:cNvSpPr txBox="1"/>
          <p:nvPr/>
        </p:nvSpPr>
        <p:spPr>
          <a:xfrm>
            <a:off x="6805404" y="3134076"/>
            <a:ext cx="133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replicas</a:t>
            </a:r>
            <a:r>
              <a:rPr lang="de-DE" sz="1200" dirty="0"/>
              <a:t>=3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D03DAB-B2BC-F84B-B015-A1EE874D9B4E}"/>
              </a:ext>
            </a:extLst>
          </p:cNvPr>
          <p:cNvSpPr/>
          <p:nvPr/>
        </p:nvSpPr>
        <p:spPr>
          <a:xfrm>
            <a:off x="9324018" y="4770262"/>
            <a:ext cx="2448272" cy="47947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ConfigMap</a:t>
            </a:r>
            <a:endParaRPr lang="de-DE" dirty="0"/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7B0E843F-201E-534B-974A-E936949B0AFC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8760296" y="4530523"/>
            <a:ext cx="563722" cy="4794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0E4C8E35-B217-5F4C-8F8B-8FDAD91DE52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760296" y="5010001"/>
            <a:ext cx="563722" cy="4717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07BFED7F-D927-1844-B796-4F1EA4A43383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8760296" y="5010001"/>
            <a:ext cx="563722" cy="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2D330131-0C0B-CE45-AB3C-0AA59D95DA67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241606" y="1463713"/>
            <a:ext cx="1657159" cy="4955938"/>
          </a:xfrm>
          <a:prstGeom prst="bentConnector3">
            <a:avLst>
              <a:gd name="adj1" fmla="val 213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20528C8-097F-F141-85A4-4FD5AE37336B}"/>
              </a:ext>
            </a:extLst>
          </p:cNvPr>
          <p:cNvSpPr txBox="1"/>
          <p:nvPr/>
        </p:nvSpPr>
        <p:spPr>
          <a:xfrm>
            <a:off x="9486290" y="3134076"/>
            <a:ext cx="133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snowflakesSize</a:t>
            </a:r>
            <a:r>
              <a:rPr lang="de-DE" sz="1200" dirty="0"/>
              <a:t>=1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5ACFFC8-C46C-C244-9651-1E0177B577E9}"/>
              </a:ext>
            </a:extLst>
          </p:cNvPr>
          <p:cNvSpPr txBox="1"/>
          <p:nvPr/>
        </p:nvSpPr>
        <p:spPr>
          <a:xfrm>
            <a:off x="2715794" y="3128243"/>
            <a:ext cx="1724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serviceType</a:t>
            </a:r>
            <a:r>
              <a:rPr lang="de-DE" sz="1200" dirty="0"/>
              <a:t>=</a:t>
            </a:r>
            <a:r>
              <a:rPr lang="de-DE" sz="1200" dirty="0" err="1"/>
              <a:t>ClusterIP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4318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Confluent</a:t>
            </a:r>
            <a:r>
              <a:rPr lang="de-DE" dirty="0"/>
              <a:t> Operator </a:t>
            </a:r>
            <a:r>
              <a:rPr lang="de-DE" dirty="0" err="1"/>
              <a:t>for</a:t>
            </a:r>
            <a:r>
              <a:rPr lang="de-DE" dirty="0"/>
              <a:t> Kafka</a:t>
            </a:r>
          </a:p>
          <a:p>
            <a:r>
              <a:rPr lang="de-DE" dirty="0" err="1"/>
              <a:t>Strimzi</a:t>
            </a:r>
            <a:r>
              <a:rPr lang="de-DE" dirty="0"/>
              <a:t> Kafka Operators</a:t>
            </a:r>
          </a:p>
          <a:p>
            <a:r>
              <a:rPr lang="de-DE" dirty="0"/>
              <a:t>Prometheus: </a:t>
            </a:r>
            <a:r>
              <a:rPr lang="de-DE" dirty="0" err="1"/>
              <a:t>Metrics</a:t>
            </a:r>
            <a:endParaRPr lang="de-DE" dirty="0"/>
          </a:p>
          <a:p>
            <a:r>
              <a:rPr lang="de-DE" dirty="0" err="1"/>
              <a:t>Velero</a:t>
            </a:r>
            <a:r>
              <a:rPr lang="de-DE" dirty="0"/>
              <a:t>: Backup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Restore</a:t>
            </a:r>
            <a:endParaRPr lang="de-DE" dirty="0"/>
          </a:p>
          <a:p>
            <a:r>
              <a:rPr lang="de-DE" dirty="0" err="1"/>
              <a:t>ArgoCD</a:t>
            </a:r>
            <a:r>
              <a:rPr lang="de-DE" dirty="0"/>
              <a:t>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GitOps</a:t>
            </a:r>
            <a:r>
              <a:rPr lang="de-DE" dirty="0"/>
              <a:t>)</a:t>
            </a:r>
          </a:p>
          <a:p>
            <a:r>
              <a:rPr lang="de-DE" dirty="0" err="1"/>
              <a:t>Knative</a:t>
            </a:r>
            <a:r>
              <a:rPr lang="de-DE" dirty="0"/>
              <a:t>: </a:t>
            </a: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Istio</a:t>
            </a:r>
            <a:r>
              <a:rPr lang="de-DE" dirty="0"/>
              <a:t>: Service </a:t>
            </a:r>
            <a:r>
              <a:rPr lang="de-DE" dirty="0" err="1"/>
              <a:t>Meshes</a:t>
            </a:r>
            <a:endParaRPr lang="de-DE" dirty="0"/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45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 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Shell-Operator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Flant</a:t>
            </a:r>
            <a:endParaRPr lang="de-DE" dirty="0"/>
          </a:p>
          <a:p>
            <a:r>
              <a:rPr lang="de-DE" dirty="0"/>
              <a:t>Operator-SDK</a:t>
            </a:r>
          </a:p>
          <a:p>
            <a:r>
              <a:rPr lang="de-DE" dirty="0" err="1"/>
              <a:t>Kubebuilder</a:t>
            </a:r>
            <a:endParaRPr lang="de-DE" dirty="0"/>
          </a:p>
          <a:p>
            <a:r>
              <a:rPr lang="de-DE" dirty="0"/>
              <a:t>Kopf (</a:t>
            </a:r>
            <a:r>
              <a:rPr lang="de-DE" dirty="0" err="1"/>
              <a:t>Kubernetes</a:t>
            </a:r>
            <a:r>
              <a:rPr lang="de-DE" dirty="0"/>
              <a:t> Operator </a:t>
            </a:r>
            <a:r>
              <a:rPr lang="de-DE" dirty="0" err="1"/>
              <a:t>Pythonic</a:t>
            </a:r>
            <a:r>
              <a:rPr lang="de-DE" dirty="0"/>
              <a:t> Framework)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https://kubernetes.io/docs/concepts/extend-kubernetes/operator/#writing-operator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6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736B-FFEE-6140-B834-ADD1F15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talk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AC895-3A15-F04E-BC51-3CF0A80E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https://github.com/deepshore/kubernetes-essentials</a:t>
            </a:r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https://kubernetes.io/docs/home/</a:t>
            </a:r>
            <a:endParaRPr lang="de-DE" dirty="0"/>
          </a:p>
          <a:p>
            <a:r>
              <a:rPr lang="de-DE" dirty="0"/>
              <a:t>Operator Pattern on </a:t>
            </a:r>
            <a:r>
              <a:rPr lang="de-DE" dirty="0" err="1"/>
              <a:t>Yt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https://www.youtube.com/watch?v=K_rTn3DaBg0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64056-1A69-A345-A63F-9E79DE90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DA34E-478C-4C43-8488-92D156E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0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FFDD-3744-044E-B702-8456DA7B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BA14A-BD08-F643-8455-C05FB34A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Interaction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Extensions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B851C-4BD9-B84E-896E-863227D8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© Deepshore GmbH ·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F5DB47-97B6-C54F-82E5-A1EFF579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1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ACAF5-81F7-4744-ACE6-242ABF7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06B506-3429-6A4C-A65D-1C259068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595389-49AC-D646-8525-5F56A5FF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4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/>
              <a:t>Kubernetes</a:t>
            </a:r>
            <a:r>
              <a:rPr lang="de-DE" b="0" dirty="0"/>
              <a:t> API </a:t>
            </a:r>
            <a:r>
              <a:rPr lang="de-DE" dirty="0" err="1"/>
              <a:t>Terminology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Kubernetes</a:t>
            </a:r>
            <a:r>
              <a:rPr lang="de-DE" dirty="0"/>
              <a:t> Resources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Uniform </a:t>
            </a:r>
            <a:r>
              <a:rPr lang="de-DE" dirty="0" err="1"/>
              <a:t>Resource</a:t>
            </a:r>
            <a:r>
              <a:rPr lang="de-DE" dirty="0"/>
              <a:t> Locators (URL)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HTTP </a:t>
            </a:r>
            <a:r>
              <a:rPr lang="de-DE" dirty="0" err="1"/>
              <a:t>address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Resource</a:t>
            </a:r>
            <a:r>
              <a:rPr lang="de-DE" b="1" dirty="0"/>
              <a:t> type</a:t>
            </a:r>
          </a:p>
          <a:p>
            <a:pPr marL="0" indent="0">
              <a:buNone/>
            </a:pP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URL (</a:t>
            </a:r>
            <a:r>
              <a:rPr lang="de-DE" dirty="0" err="1"/>
              <a:t>pods</a:t>
            </a:r>
            <a:r>
              <a:rPr lang="de-DE" dirty="0"/>
              <a:t>, </a:t>
            </a:r>
            <a:r>
              <a:rPr lang="de-DE" dirty="0" err="1"/>
              <a:t>namespaces</a:t>
            </a:r>
            <a:r>
              <a:rPr lang="de-DE" dirty="0"/>
              <a:t>, </a:t>
            </a:r>
            <a:r>
              <a:rPr lang="de-DE" dirty="0" err="1"/>
              <a:t>services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Kind</a:t>
            </a:r>
          </a:p>
          <a:p>
            <a:pPr marL="0" indent="0">
              <a:buNone/>
            </a:pP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(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resource</a:t>
            </a:r>
            <a:r>
              <a:rPr lang="de-DE" dirty="0"/>
              <a:t> type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Object</a:t>
            </a:r>
            <a:endParaRPr lang="de-DE" b="1" dirty="0"/>
          </a:p>
          <a:p>
            <a:pPr marL="0" indent="0">
              <a:buNone/>
            </a:pP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concept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Resource</a:t>
            </a:r>
            <a:endParaRPr lang="de-DE" b="1" dirty="0"/>
          </a:p>
          <a:p>
            <a:pPr marL="0" indent="0">
              <a:buNone/>
            </a:pP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resource</a:t>
            </a:r>
            <a:r>
              <a:rPr lang="de-DE" dirty="0"/>
              <a:t> type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Collection</a:t>
            </a:r>
          </a:p>
          <a:p>
            <a:pPr marL="0" indent="0">
              <a:buNone/>
            </a:pP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resource</a:t>
            </a:r>
            <a:r>
              <a:rPr lang="de-DE" dirty="0"/>
              <a:t> type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7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C878-6605-4549-A556-5F3319DC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19604B-B1F8-4749-B1FC-0EEE5A3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4DBF7F-63AA-894E-96D1-C7EA9CA3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4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736B-FFEE-6140-B834-ADD1F15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(</a:t>
            </a:r>
            <a:r>
              <a:rPr lang="de-DE" dirty="0" err="1"/>
              <a:t>Vanilla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AC895-3A15-F04E-BC51-3CF0A80E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OpenShift</a:t>
            </a:r>
            <a:r>
              <a:rPr lang="de-DE" dirty="0"/>
              <a:t>: Enterprise </a:t>
            </a:r>
            <a:r>
              <a:rPr lang="de-DE" b="1" dirty="0" err="1"/>
              <a:t>Kubernetes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OCP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Vanilla</a:t>
            </a:r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Vanilla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on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64056-1A69-A345-A63F-9E79DE90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DA34E-478C-4C43-8488-92D156E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736B-FFEE-6140-B834-ADD1F15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Minikube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AC895-3A15-F04E-BC51-3CF0A80E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r>
              <a:rPr lang="de-DE" dirty="0"/>
              <a:t>Windows, Linux, MacOS</a:t>
            </a:r>
          </a:p>
          <a:p>
            <a:r>
              <a:rPr lang="de-DE" dirty="0"/>
              <a:t>VMs, </a:t>
            </a:r>
            <a:r>
              <a:rPr lang="de-DE" dirty="0" err="1"/>
              <a:t>containers</a:t>
            </a:r>
            <a:r>
              <a:rPr lang="de-DE" dirty="0"/>
              <a:t>, bare-</a:t>
            </a:r>
            <a:r>
              <a:rPr lang="de-DE" dirty="0" err="1"/>
              <a:t>metal</a:t>
            </a:r>
            <a:endParaRPr lang="de-DE" dirty="0"/>
          </a:p>
          <a:p>
            <a:r>
              <a:rPr lang="de-DE" dirty="0"/>
              <a:t>Multiple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runtimes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Addons</a:t>
            </a:r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64056-1A69-A345-A63F-9E79DE90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DA34E-478C-4C43-8488-92D156E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80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736B-FFEE-6140-B834-ADD1F15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AC895-3A15-F04E-BC51-3CF0A80E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https://kubernetes.io/docs/concepts/overview/components/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Control Plane </a:t>
            </a:r>
          </a:p>
          <a:p>
            <a:r>
              <a:rPr lang="de-DE" dirty="0" err="1"/>
              <a:t>kube-apiserver</a:t>
            </a:r>
            <a:r>
              <a:rPr lang="de-DE" dirty="0"/>
              <a:t>: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clients</a:t>
            </a:r>
            <a:endParaRPr lang="de-DE" dirty="0"/>
          </a:p>
          <a:p>
            <a:r>
              <a:rPr lang="de-DE" dirty="0" err="1"/>
              <a:t>etcd</a:t>
            </a:r>
            <a:r>
              <a:rPr lang="de-DE" dirty="0"/>
              <a:t>: </a:t>
            </a:r>
            <a:r>
              <a:rPr lang="de-DE" dirty="0" err="1"/>
              <a:t>stores</a:t>
            </a:r>
            <a:r>
              <a:rPr lang="de-DE" dirty="0"/>
              <a:t> all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kube</a:t>
            </a:r>
            <a:r>
              <a:rPr lang="de-DE" dirty="0"/>
              <a:t>-controller-manager: </a:t>
            </a:r>
            <a:r>
              <a:rPr lang="de-DE" dirty="0" err="1"/>
              <a:t>runs</a:t>
            </a:r>
            <a:r>
              <a:rPr lang="de-DE" dirty="0"/>
              <a:t> (</a:t>
            </a:r>
            <a:r>
              <a:rPr lang="de-DE" dirty="0" err="1"/>
              <a:t>built</a:t>
            </a:r>
            <a:r>
              <a:rPr lang="de-DE" dirty="0"/>
              <a:t>-in)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r>
              <a:rPr lang="de-DE" dirty="0" err="1"/>
              <a:t>cloud</a:t>
            </a:r>
            <a:r>
              <a:rPr lang="de-DE" dirty="0"/>
              <a:t>-controller-manager (optional):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</a:t>
            </a:r>
            <a:endParaRPr lang="de-DE" dirty="0"/>
          </a:p>
          <a:p>
            <a:r>
              <a:rPr lang="de-DE" dirty="0" err="1"/>
              <a:t>kube-scheduler</a:t>
            </a:r>
            <a:r>
              <a:rPr lang="de-DE" dirty="0"/>
              <a:t>: </a:t>
            </a:r>
            <a:r>
              <a:rPr lang="de-DE" dirty="0" err="1"/>
              <a:t>decides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(Worker) Nodes</a:t>
            </a:r>
          </a:p>
          <a:p>
            <a:r>
              <a:rPr lang="de-DE" dirty="0" err="1"/>
              <a:t>kubelet</a:t>
            </a:r>
            <a:r>
              <a:rPr lang="de-DE" dirty="0"/>
              <a:t>: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kube</a:t>
            </a:r>
            <a:r>
              <a:rPr lang="de-DE" dirty="0"/>
              <a:t>-proxy: 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64056-1A69-A345-A63F-9E79DE90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DA34E-478C-4C43-8488-92D156E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5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C878-6605-4549-A556-5F3319DC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19604B-B1F8-4749-B1FC-0EEE5A3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4DBF7F-63AA-894E-96D1-C7EA9CA3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2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kube-apiserver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REST-API</a:t>
            </a:r>
          </a:p>
          <a:p>
            <a:r>
              <a:rPr lang="de-DE" dirty="0"/>
              <a:t>HTTP</a:t>
            </a:r>
          </a:p>
          <a:p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internal </a:t>
            </a:r>
            <a:r>
              <a:rPr lang="de-DE" dirty="0" err="1"/>
              <a:t>requests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kubectl</a:t>
            </a:r>
            <a:r>
              <a:rPr lang="de-DE" dirty="0"/>
              <a:t>/</a:t>
            </a:r>
            <a:r>
              <a:rPr lang="de-DE" dirty="0" err="1"/>
              <a:t>oc</a:t>
            </a:r>
            <a:endParaRPr lang="de-DE" dirty="0"/>
          </a:p>
          <a:p>
            <a:pPr lvl="1"/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pPr lvl="1"/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send HTTP </a:t>
            </a:r>
            <a:r>
              <a:rPr lang="de-DE" dirty="0" err="1"/>
              <a:t>requests</a:t>
            </a:r>
            <a:r>
              <a:rPr lang="de-DE" dirty="0"/>
              <a:t>, e.g. </a:t>
            </a:r>
            <a:r>
              <a:rPr lang="de-DE" dirty="0" err="1"/>
              <a:t>curl</a:t>
            </a:r>
            <a:r>
              <a:rPr lang="de-DE" dirty="0"/>
              <a:t>, Browser, …</a:t>
            </a:r>
          </a:p>
          <a:p>
            <a:r>
              <a:rPr lang="de-DE" dirty="0"/>
              <a:t>TLS </a:t>
            </a:r>
            <a:r>
              <a:rPr lang="de-DE" dirty="0" err="1"/>
              <a:t>support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7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B668-12C4-F24F-94F7-6F54EDD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5C8AB-9102-FE46-AB66-74F6870D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CLI </a:t>
            </a:r>
            <a:r>
              <a:rPr lang="de-DE" dirty="0" err="1"/>
              <a:t>that</a:t>
            </a:r>
            <a:r>
              <a:rPr lang="de-DE" dirty="0"/>
              <a:t> „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“</a:t>
            </a:r>
          </a:p>
          <a:p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k8s </a:t>
            </a:r>
            <a:r>
              <a:rPr lang="de-DE" dirty="0" err="1"/>
              <a:t>clusters</a:t>
            </a:r>
            <a:endParaRPr lang="de-DE" dirty="0"/>
          </a:p>
          <a:p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interchangeable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oc</a:t>
            </a:r>
            <a:endParaRPr lang="de-DE" dirty="0"/>
          </a:p>
          <a:p>
            <a:r>
              <a:rPr lang="de-DE" dirty="0" err="1"/>
              <a:t>kubeconfig</a:t>
            </a:r>
            <a:r>
              <a:rPr lang="de-DE" dirty="0"/>
              <a:t>: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lang="de-DE" dirty="0"/>
          </a:p>
          <a:p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hood</a:t>
            </a:r>
            <a:r>
              <a:rPr lang="de-DE" dirty="0"/>
              <a:t>: </a:t>
            </a:r>
            <a:r>
              <a:rPr lang="de-DE" dirty="0" err="1"/>
              <a:t>it‘s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HTTP </a:t>
            </a:r>
            <a:r>
              <a:rPr lang="de-DE" dirty="0" err="1"/>
              <a:t>request</a:t>
            </a:r>
            <a:endParaRPr lang="de-DE" dirty="0"/>
          </a:p>
          <a:p>
            <a:r>
              <a:rPr lang="de-DE" dirty="0"/>
              <a:t>Syntax: </a:t>
            </a:r>
            <a:r>
              <a:rPr lang="de-DE" dirty="0" err="1"/>
              <a:t>kubectl</a:t>
            </a:r>
            <a:r>
              <a:rPr lang="de-DE" dirty="0"/>
              <a:t> [</a:t>
            </a:r>
            <a:r>
              <a:rPr lang="de-DE" dirty="0" err="1"/>
              <a:t>command</a:t>
            </a:r>
            <a:r>
              <a:rPr lang="de-DE" dirty="0"/>
              <a:t>] [TYPE] [NAME] [</a:t>
            </a:r>
            <a:r>
              <a:rPr lang="de-DE" dirty="0" err="1"/>
              <a:t>flags</a:t>
            </a:r>
            <a:r>
              <a:rPr lang="de-DE" dirty="0"/>
              <a:t>]</a:t>
            </a:r>
          </a:p>
          <a:p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configmap</a:t>
            </a:r>
            <a:r>
              <a:rPr lang="de-DE" dirty="0"/>
              <a:t> </a:t>
            </a:r>
            <a:r>
              <a:rPr lang="de-DE" dirty="0" err="1"/>
              <a:t>my-configmap</a:t>
            </a:r>
            <a:r>
              <a:rPr lang="de-DE" dirty="0"/>
              <a:t> –-</a:t>
            </a:r>
            <a:r>
              <a:rPr lang="de-DE" dirty="0" err="1"/>
              <a:t>from-literal</a:t>
            </a:r>
            <a:r>
              <a:rPr lang="de-DE" dirty="0"/>
              <a:t>=</a:t>
            </a:r>
            <a:r>
              <a:rPr lang="de-DE" dirty="0" err="1"/>
              <a:t>key</a:t>
            </a:r>
            <a:r>
              <a:rPr lang="de-DE" dirty="0"/>
              <a:t>=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configmap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(</a:t>
            </a:r>
            <a:r>
              <a:rPr lang="de-DE" dirty="0" err="1"/>
              <a:t>runs</a:t>
            </a:r>
            <a:r>
              <a:rPr lang="de-DE" dirty="0"/>
              <a:t> a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apiserver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DD79A-1493-8949-975B-D3FD3F2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48A63-7191-3D4A-9905-BD1B6A0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4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eepshor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BD7"/>
      </a:accent1>
      <a:accent2>
        <a:srgbClr val="28C3FF"/>
      </a:accent2>
      <a:accent3>
        <a:srgbClr val="B9EBFF"/>
      </a:accent3>
      <a:accent4>
        <a:srgbClr val="E6005A"/>
      </a:accent4>
      <a:accent5>
        <a:srgbClr val="AEBCC5"/>
      </a:accent5>
      <a:accent6>
        <a:srgbClr val="C8D3D9"/>
      </a:accent6>
      <a:hlink>
        <a:srgbClr val="000000"/>
      </a:hlink>
      <a:folHlink>
        <a:srgbClr val="3F4E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-7329_DPS_PP-Master_-_Work_-_03" id="{F9D5EBDA-A001-0B43-8D98-26A4C23BB03F}" vid="{93F85A5A-3E3E-6D4A-AEEB-5652A5A448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846</Words>
  <Application>Microsoft Macintosh PowerPoint</Application>
  <PresentationFormat>Breitbild</PresentationFormat>
  <Paragraphs>268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Hackman Light</vt:lpstr>
      <vt:lpstr>Saira Light</vt:lpstr>
      <vt:lpstr>Saira SemiBold</vt:lpstr>
      <vt:lpstr>Calibri</vt:lpstr>
      <vt:lpstr>Wingdings</vt:lpstr>
      <vt:lpstr>Arial</vt:lpstr>
      <vt:lpstr>Hackman Heavy</vt:lpstr>
      <vt:lpstr>Office</vt:lpstr>
      <vt:lpstr>Kubernetes Essentials</vt:lpstr>
      <vt:lpstr>Agenda</vt:lpstr>
      <vt:lpstr>INTRODUCTION</vt:lpstr>
      <vt:lpstr>Why this talk refers to Plain Kubernetes (Vanilla)</vt:lpstr>
      <vt:lpstr>Minikube</vt:lpstr>
      <vt:lpstr>Kubernetes Components</vt:lpstr>
      <vt:lpstr>INTERACTION</vt:lpstr>
      <vt:lpstr>Facts about the kube-apiserver</vt:lpstr>
      <vt:lpstr>kubectl</vt:lpstr>
      <vt:lpstr>Kubernetes Resources</vt:lpstr>
      <vt:lpstr>Manifests (yaml)</vt:lpstr>
      <vt:lpstr>How to create manifests effectively </vt:lpstr>
      <vt:lpstr>Controllers</vt:lpstr>
      <vt:lpstr>EXTENSIONS</vt:lpstr>
      <vt:lpstr>How to extend the API</vt:lpstr>
      <vt:lpstr>Extending the API by the XmasService Operator</vt:lpstr>
      <vt:lpstr>Common Operators</vt:lpstr>
      <vt:lpstr>Operator Frameworks</vt:lpstr>
      <vt:lpstr>Material related to this talk</vt:lpstr>
      <vt:lpstr>THANKS</vt:lpstr>
      <vt:lpstr>Kubernetes API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Otto</dc:creator>
  <cp:lastModifiedBy>Microsoft Office User</cp:lastModifiedBy>
  <cp:revision>373</cp:revision>
  <dcterms:created xsi:type="dcterms:W3CDTF">2020-11-12T12:55:40Z</dcterms:created>
  <dcterms:modified xsi:type="dcterms:W3CDTF">2022-02-23T11:37:47Z</dcterms:modified>
</cp:coreProperties>
</file>