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6"/>
  </p:notesMasterIdLst>
  <p:sldIdLst>
    <p:sldId id="256" r:id="rId2"/>
    <p:sldId id="260" r:id="rId3"/>
    <p:sldId id="283" r:id="rId4"/>
    <p:sldId id="259" r:id="rId5"/>
    <p:sldId id="276" r:id="rId6"/>
    <p:sldId id="277" r:id="rId7"/>
    <p:sldId id="278" r:id="rId8"/>
    <p:sldId id="279" r:id="rId9"/>
    <p:sldId id="280" r:id="rId10"/>
    <p:sldId id="257" r:id="rId11"/>
    <p:sldId id="258" r:id="rId12"/>
    <p:sldId id="274" r:id="rId13"/>
    <p:sldId id="268" r:id="rId14"/>
    <p:sldId id="271" r:id="rId15"/>
    <p:sldId id="273" r:id="rId16"/>
    <p:sldId id="269" r:id="rId17"/>
    <p:sldId id="275" r:id="rId18"/>
    <p:sldId id="281" r:id="rId19"/>
    <p:sldId id="270" r:id="rId20"/>
    <p:sldId id="263" r:id="rId21"/>
    <p:sldId id="265" r:id="rId22"/>
    <p:sldId id="284" r:id="rId23"/>
    <p:sldId id="285" r:id="rId24"/>
    <p:sldId id="286" r:id="rId25"/>
    <p:sldId id="287" r:id="rId26"/>
    <p:sldId id="266" r:id="rId27"/>
    <p:sldId id="289" r:id="rId28"/>
    <p:sldId id="290" r:id="rId29"/>
    <p:sldId id="291" r:id="rId30"/>
    <p:sldId id="293" r:id="rId31"/>
    <p:sldId id="292" r:id="rId32"/>
    <p:sldId id="267" r:id="rId33"/>
    <p:sldId id="282" r:id="rId34"/>
    <p:sldId id="272"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epshan shrestha" initials="ds" lastIdx="3" clrIdx="0">
    <p:extLst>
      <p:ext uri="{19B8F6BF-5375-455C-9EA6-DF929625EA0E}">
        <p15:presenceInfo xmlns:p15="http://schemas.microsoft.com/office/powerpoint/2012/main" userId="89ed4fb97a00e8c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1" d="100"/>
          <a:sy n="71"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F2DC9A-601A-43E0-8AB7-099307EDD446}" type="datetimeFigureOut">
              <a:rPr lang="en-US" smtClean="0"/>
              <a:t>7/29/2023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3C98C8-80DB-4366-B6D1-ACF75988B532}" type="slidenum">
              <a:rPr lang="en-US" smtClean="0"/>
              <a:t>‹#›</a:t>
            </a:fld>
            <a:endParaRPr lang="en-US"/>
          </a:p>
        </p:txBody>
      </p:sp>
    </p:spTree>
    <p:extLst>
      <p:ext uri="{BB962C8B-B14F-4D97-AF65-F5344CB8AC3E}">
        <p14:creationId xmlns:p14="http://schemas.microsoft.com/office/powerpoint/2010/main" val="2912096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major part </a:t>
            </a:r>
          </a:p>
        </p:txBody>
      </p:sp>
      <p:sp>
        <p:nvSpPr>
          <p:cNvPr id="4" name="Slide Number Placeholder 3"/>
          <p:cNvSpPr>
            <a:spLocks noGrp="1"/>
          </p:cNvSpPr>
          <p:nvPr>
            <p:ph type="sldNum" sz="quarter" idx="5"/>
          </p:nvPr>
        </p:nvSpPr>
        <p:spPr/>
        <p:txBody>
          <a:bodyPr/>
          <a:lstStyle/>
          <a:p>
            <a:fld id="{D63C98C8-80DB-4366-B6D1-ACF75988B532}" type="slidenum">
              <a:rPr lang="en-US" smtClean="0"/>
              <a:t>2</a:t>
            </a:fld>
            <a:endParaRPr lang="en-US"/>
          </a:p>
        </p:txBody>
      </p:sp>
    </p:spTree>
    <p:extLst>
      <p:ext uri="{BB962C8B-B14F-4D97-AF65-F5344CB8AC3E}">
        <p14:creationId xmlns:p14="http://schemas.microsoft.com/office/powerpoint/2010/main" val="2044777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earliest </a:t>
            </a:r>
            <a:r>
              <a:rPr lang="en-US" sz="1200" dirty="0" err="1"/>
              <a:t>stego</a:t>
            </a:r>
            <a:r>
              <a:rPr lang="en-US" sz="1200" dirty="0"/>
              <a:t>-systems were those referred to as Least Significant Bit Substitution techniques</a:t>
            </a:r>
          </a:p>
          <a:p>
            <a:endParaRPr lang="en-US" dirty="0"/>
          </a:p>
        </p:txBody>
      </p:sp>
      <p:sp>
        <p:nvSpPr>
          <p:cNvPr id="4" name="Slide Number Placeholder 3"/>
          <p:cNvSpPr>
            <a:spLocks noGrp="1"/>
          </p:cNvSpPr>
          <p:nvPr>
            <p:ph type="sldNum" sz="quarter" idx="5"/>
          </p:nvPr>
        </p:nvSpPr>
        <p:spPr/>
        <p:txBody>
          <a:bodyPr/>
          <a:lstStyle/>
          <a:p>
            <a:fld id="{D63C98C8-80DB-4366-B6D1-ACF75988B532}" type="slidenum">
              <a:rPr lang="en-US" smtClean="0"/>
              <a:t>13</a:t>
            </a:fld>
            <a:endParaRPr lang="en-US"/>
          </a:p>
        </p:txBody>
      </p:sp>
    </p:spTree>
    <p:extLst>
      <p:ext uri="{BB962C8B-B14F-4D97-AF65-F5344CB8AC3E}">
        <p14:creationId xmlns:p14="http://schemas.microsoft.com/office/powerpoint/2010/main" val="3729105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Tc: set character spacing</a:t>
            </a:r>
          </a:p>
          <a:p>
            <a:r>
              <a:rPr lang="en-US" dirty="0"/>
              <a:t>Tw: word spacing</a:t>
            </a:r>
          </a:p>
          <a:p>
            <a:r>
              <a:rPr lang="en-US" dirty="0" err="1"/>
              <a:t>Tz</a:t>
            </a:r>
            <a:r>
              <a:rPr lang="en-US" dirty="0"/>
              <a:t>: horizontal spacing</a:t>
            </a:r>
          </a:p>
        </p:txBody>
      </p:sp>
      <p:sp>
        <p:nvSpPr>
          <p:cNvPr id="4" name="Slide Number Placeholder 3"/>
          <p:cNvSpPr>
            <a:spLocks noGrp="1"/>
          </p:cNvSpPr>
          <p:nvPr>
            <p:ph type="sldNum" sz="quarter" idx="5"/>
          </p:nvPr>
        </p:nvSpPr>
        <p:spPr/>
        <p:txBody>
          <a:bodyPr/>
          <a:lstStyle/>
          <a:p>
            <a:fld id="{D63C98C8-80DB-4366-B6D1-ACF75988B532}" type="slidenum">
              <a:rPr lang="en-US" smtClean="0"/>
              <a:t>19</a:t>
            </a:fld>
            <a:endParaRPr lang="en-US"/>
          </a:p>
        </p:txBody>
      </p:sp>
    </p:spTree>
    <p:extLst>
      <p:ext uri="{BB962C8B-B14F-4D97-AF65-F5344CB8AC3E}">
        <p14:creationId xmlns:p14="http://schemas.microsoft.com/office/powerpoint/2010/main" val="3168918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3C98C8-80DB-4366-B6D1-ACF75988B532}" type="slidenum">
              <a:rPr lang="en-US" smtClean="0"/>
              <a:t>20</a:t>
            </a:fld>
            <a:endParaRPr lang="en-US"/>
          </a:p>
        </p:txBody>
      </p:sp>
    </p:spTree>
    <p:extLst>
      <p:ext uri="{BB962C8B-B14F-4D97-AF65-F5344CB8AC3E}">
        <p14:creationId xmlns:p14="http://schemas.microsoft.com/office/powerpoint/2010/main" val="6416324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7/29/2023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7/29/2023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7/29/2023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4.xml"/><Relationship Id="rId4" Type="http://schemas.openxmlformats.org/officeDocument/2006/relationships/image" Target="../media/image9.JPG"/></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E4DA9-CA79-415E-A6A7-9EBD274302CD}"/>
              </a:ext>
            </a:extLst>
          </p:cNvPr>
          <p:cNvSpPr>
            <a:spLocks noGrp="1"/>
          </p:cNvSpPr>
          <p:nvPr>
            <p:ph type="ctrTitle"/>
          </p:nvPr>
        </p:nvSpPr>
        <p:spPr>
          <a:xfrm>
            <a:off x="1154955" y="1135906"/>
            <a:ext cx="8825658" cy="2677648"/>
          </a:xfrm>
        </p:spPr>
        <p:txBody>
          <a:bodyPr/>
          <a:lstStyle/>
          <a:p>
            <a:r>
              <a:rPr lang="en-US" dirty="0"/>
              <a:t>Data Security through Steganography &amp; Cryptography</a:t>
            </a:r>
          </a:p>
        </p:txBody>
      </p:sp>
      <p:sp>
        <p:nvSpPr>
          <p:cNvPr id="3" name="Subtitle 2">
            <a:extLst>
              <a:ext uri="{FF2B5EF4-FFF2-40B4-BE49-F238E27FC236}">
                <a16:creationId xmlns:a16="http://schemas.microsoft.com/office/drawing/2014/main" id="{A966FF6F-D657-47A4-A94C-1293AAFE108E}"/>
              </a:ext>
            </a:extLst>
          </p:cNvPr>
          <p:cNvSpPr>
            <a:spLocks noGrp="1"/>
          </p:cNvSpPr>
          <p:nvPr>
            <p:ph type="subTitle" idx="1"/>
          </p:nvPr>
        </p:nvSpPr>
        <p:spPr>
          <a:xfrm>
            <a:off x="1154955" y="4193059"/>
            <a:ext cx="8825658" cy="1445741"/>
          </a:xfrm>
        </p:spPr>
        <p:txBody>
          <a:bodyPr/>
          <a:lstStyle/>
          <a:p>
            <a:pPr algn="r"/>
            <a:r>
              <a:rPr lang="en-US" dirty="0">
                <a:solidFill>
                  <a:schemeClr val="bg2"/>
                </a:solidFill>
              </a:rPr>
              <a:t>Presented by:</a:t>
            </a:r>
          </a:p>
          <a:p>
            <a:pPr algn="r"/>
            <a:r>
              <a:rPr lang="en-US" dirty="0">
                <a:solidFill>
                  <a:schemeClr val="bg2"/>
                </a:solidFill>
              </a:rPr>
              <a:t>Deep </a:t>
            </a:r>
            <a:r>
              <a:rPr lang="en-US" dirty="0" err="1">
                <a:solidFill>
                  <a:schemeClr val="bg2"/>
                </a:solidFill>
              </a:rPr>
              <a:t>sharan</a:t>
            </a:r>
            <a:r>
              <a:rPr lang="en-US" dirty="0">
                <a:solidFill>
                  <a:schemeClr val="bg2"/>
                </a:solidFill>
              </a:rPr>
              <a:t> shrestha</a:t>
            </a:r>
          </a:p>
        </p:txBody>
      </p:sp>
    </p:spTree>
    <p:extLst>
      <p:ext uri="{BB962C8B-B14F-4D97-AF65-F5344CB8AC3E}">
        <p14:creationId xmlns:p14="http://schemas.microsoft.com/office/powerpoint/2010/main" val="2851469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A6FB8-1A6A-48F0-B9BB-276C3BFBE08F}"/>
              </a:ext>
            </a:extLst>
          </p:cNvPr>
          <p:cNvSpPr>
            <a:spLocks noGrp="1"/>
          </p:cNvSpPr>
          <p:nvPr>
            <p:ph type="title"/>
          </p:nvPr>
        </p:nvSpPr>
        <p:spPr>
          <a:xfrm>
            <a:off x="502508" y="486032"/>
            <a:ext cx="9413859" cy="1771136"/>
          </a:xfrm>
        </p:spPr>
        <p:txBody>
          <a:bodyPr/>
          <a:lstStyle/>
          <a:p>
            <a:r>
              <a:rPr lang="en-US" dirty="0"/>
              <a:t>DATA HIDING</a:t>
            </a:r>
          </a:p>
        </p:txBody>
      </p:sp>
      <p:sp>
        <p:nvSpPr>
          <p:cNvPr id="3" name="Content Placeholder 2">
            <a:extLst>
              <a:ext uri="{FF2B5EF4-FFF2-40B4-BE49-F238E27FC236}">
                <a16:creationId xmlns:a16="http://schemas.microsoft.com/office/drawing/2014/main" id="{74761A04-7427-4AE8-9974-DFBCC6A4081F}"/>
              </a:ext>
            </a:extLst>
          </p:cNvPr>
          <p:cNvSpPr>
            <a:spLocks noGrp="1"/>
          </p:cNvSpPr>
          <p:nvPr>
            <p:ph idx="1"/>
          </p:nvPr>
        </p:nvSpPr>
        <p:spPr>
          <a:xfrm>
            <a:off x="502508" y="2257168"/>
            <a:ext cx="11162270" cy="3762631"/>
          </a:xfrm>
        </p:spPr>
        <p:txBody>
          <a:bodyPr/>
          <a:lstStyle/>
          <a:p>
            <a:pPr>
              <a:lnSpc>
                <a:spcPct val="150000"/>
              </a:lnSpc>
            </a:pPr>
            <a:r>
              <a:rPr lang="en-US" sz="2400" dirty="0"/>
              <a:t>software development technique specifically used in object-oriented programming,</a:t>
            </a:r>
          </a:p>
          <a:p>
            <a:pPr>
              <a:lnSpc>
                <a:spcPct val="150000"/>
              </a:lnSpc>
            </a:pPr>
            <a:r>
              <a:rPr lang="en-US" sz="2400" dirty="0"/>
              <a:t>ensures exclusive data access to class members preventing unintended or intended changes,</a:t>
            </a:r>
          </a:p>
          <a:p>
            <a:pPr>
              <a:lnSpc>
                <a:spcPct val="150000"/>
              </a:lnSpc>
            </a:pPr>
            <a:r>
              <a:rPr lang="en-US" sz="2400" dirty="0"/>
              <a:t>ability to prevent certain aspects software component from being accessible to its clients,</a:t>
            </a:r>
          </a:p>
          <a:p>
            <a:endParaRPr lang="en-US" dirty="0"/>
          </a:p>
        </p:txBody>
      </p:sp>
    </p:spTree>
    <p:extLst>
      <p:ext uri="{BB962C8B-B14F-4D97-AF65-F5344CB8AC3E}">
        <p14:creationId xmlns:p14="http://schemas.microsoft.com/office/powerpoint/2010/main" val="3334656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2EA48-9F5D-43F0-9C02-426C03EF68BF}"/>
              </a:ext>
            </a:extLst>
          </p:cNvPr>
          <p:cNvSpPr>
            <a:spLocks noGrp="1"/>
          </p:cNvSpPr>
          <p:nvPr>
            <p:ph type="title"/>
          </p:nvPr>
        </p:nvSpPr>
        <p:spPr>
          <a:xfrm>
            <a:off x="477796" y="477795"/>
            <a:ext cx="9438572" cy="1771135"/>
          </a:xfrm>
        </p:spPr>
        <p:txBody>
          <a:bodyPr/>
          <a:lstStyle/>
          <a:p>
            <a:r>
              <a:rPr lang="en-US" dirty="0"/>
              <a:t>STEGANOGRAPHY</a:t>
            </a:r>
          </a:p>
        </p:txBody>
      </p:sp>
      <p:sp>
        <p:nvSpPr>
          <p:cNvPr id="3" name="Content Placeholder 2">
            <a:extLst>
              <a:ext uri="{FF2B5EF4-FFF2-40B4-BE49-F238E27FC236}">
                <a16:creationId xmlns:a16="http://schemas.microsoft.com/office/drawing/2014/main" id="{F2A4AA54-1056-4962-9DB5-205E66EF9710}"/>
              </a:ext>
            </a:extLst>
          </p:cNvPr>
          <p:cNvSpPr>
            <a:spLocks noGrp="1"/>
          </p:cNvSpPr>
          <p:nvPr>
            <p:ph idx="1"/>
          </p:nvPr>
        </p:nvSpPr>
        <p:spPr>
          <a:xfrm>
            <a:off x="477796" y="2603500"/>
            <a:ext cx="11195220" cy="3416300"/>
          </a:xfrm>
        </p:spPr>
        <p:txBody>
          <a:bodyPr>
            <a:normAutofit/>
          </a:bodyPr>
          <a:lstStyle/>
          <a:p>
            <a:pPr marL="0" indent="0">
              <a:buNone/>
            </a:pPr>
            <a:r>
              <a:rPr lang="en-US" dirty="0"/>
              <a:t>The basic structure of Steganography is made up of three components.</a:t>
            </a:r>
          </a:p>
          <a:p>
            <a:pPr lvl="0"/>
            <a:r>
              <a:rPr lang="en-US" b="1" dirty="0"/>
              <a:t>Carrier</a:t>
            </a:r>
            <a:r>
              <a:rPr lang="en-US" dirty="0"/>
              <a:t> - The carrier can be a painting, a digital image, audio file, even a TCP/IP packet among other  things. It is the object that will ‘carry’ the hidden message.</a:t>
            </a:r>
          </a:p>
          <a:p>
            <a:pPr lvl="0"/>
            <a:r>
              <a:rPr lang="en-US" b="1" dirty="0"/>
              <a:t>Message</a:t>
            </a:r>
            <a:r>
              <a:rPr lang="en-US" dirty="0"/>
              <a:t> - The message is being carried by the object (carrier).</a:t>
            </a:r>
          </a:p>
          <a:p>
            <a:pPr lvl="0"/>
            <a:r>
              <a:rPr lang="en-US" b="1" dirty="0"/>
              <a:t>Password</a:t>
            </a:r>
            <a:r>
              <a:rPr lang="en-US" dirty="0"/>
              <a:t> - A key is used to decode/decipher/discover the hidden message</a:t>
            </a:r>
          </a:p>
          <a:p>
            <a:pPr marL="0" indent="0">
              <a:buNone/>
            </a:pPr>
            <a:endParaRPr lang="en-US" dirty="0"/>
          </a:p>
          <a:p>
            <a:endParaRPr lang="en-US" sz="2400" dirty="0"/>
          </a:p>
        </p:txBody>
      </p:sp>
    </p:spTree>
    <p:extLst>
      <p:ext uri="{BB962C8B-B14F-4D97-AF65-F5344CB8AC3E}">
        <p14:creationId xmlns:p14="http://schemas.microsoft.com/office/powerpoint/2010/main" val="2456962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38391-DFC0-4A14-87BC-C8F0E2F025D2}"/>
              </a:ext>
            </a:extLst>
          </p:cNvPr>
          <p:cNvSpPr>
            <a:spLocks noGrp="1"/>
          </p:cNvSpPr>
          <p:nvPr>
            <p:ph type="title"/>
          </p:nvPr>
        </p:nvSpPr>
        <p:spPr/>
        <p:txBody>
          <a:bodyPr/>
          <a:lstStyle/>
          <a:p>
            <a:endParaRPr lang="en-US"/>
          </a:p>
        </p:txBody>
      </p:sp>
      <p:pic>
        <p:nvPicPr>
          <p:cNvPr id="4" name="Content Placeholder 3" descr="https://lh6.googleusercontent.com/qQry87CcXYPpfxqQ795LxOkepNsL0hrPbKtVQMyk0Bor8sAGUAt3qEM8U0nmIx8OjWEPUDl9gBPgjwdrV0SbPV-xMZd0RBG-TEWqBdcLAjxVIzzZJo5FnZpWQkx0T50UW5ZUEPmoSh8R">
            <a:extLst>
              <a:ext uri="{FF2B5EF4-FFF2-40B4-BE49-F238E27FC236}">
                <a16:creationId xmlns:a16="http://schemas.microsoft.com/office/drawing/2014/main" id="{30C58DDC-F0CA-461C-9B4D-0E1ADB8A24B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1480" y="2398804"/>
            <a:ext cx="8761412" cy="4037853"/>
          </a:xfrm>
          <a:prstGeom prst="rect">
            <a:avLst/>
          </a:prstGeom>
          <a:noFill/>
          <a:ln>
            <a:noFill/>
          </a:ln>
        </p:spPr>
      </p:pic>
    </p:spTree>
    <p:extLst>
      <p:ext uri="{BB962C8B-B14F-4D97-AF65-F5344CB8AC3E}">
        <p14:creationId xmlns:p14="http://schemas.microsoft.com/office/powerpoint/2010/main" val="1159018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3878F-D18C-4931-8E76-01E0E5FC2D98}"/>
              </a:ext>
            </a:extLst>
          </p:cNvPr>
          <p:cNvSpPr>
            <a:spLocks noGrp="1"/>
          </p:cNvSpPr>
          <p:nvPr>
            <p:ph type="title"/>
          </p:nvPr>
        </p:nvSpPr>
        <p:spPr>
          <a:xfrm>
            <a:off x="491320" y="450376"/>
            <a:ext cx="9425048" cy="1842448"/>
          </a:xfrm>
        </p:spPr>
        <p:txBody>
          <a:bodyPr/>
          <a:lstStyle/>
          <a:p>
            <a:r>
              <a:rPr lang="en-US" dirty="0"/>
              <a:t>HOW DOES STEGANOGRAPHY WORK</a:t>
            </a:r>
          </a:p>
        </p:txBody>
      </p:sp>
      <p:sp>
        <p:nvSpPr>
          <p:cNvPr id="3" name="Content Placeholder 2">
            <a:extLst>
              <a:ext uri="{FF2B5EF4-FFF2-40B4-BE49-F238E27FC236}">
                <a16:creationId xmlns:a16="http://schemas.microsoft.com/office/drawing/2014/main" id="{AAB082D6-6F7E-41BA-AF9B-E4E89E51F432}"/>
              </a:ext>
            </a:extLst>
          </p:cNvPr>
          <p:cNvSpPr>
            <a:spLocks noGrp="1"/>
          </p:cNvSpPr>
          <p:nvPr>
            <p:ph idx="1"/>
          </p:nvPr>
        </p:nvSpPr>
        <p:spPr>
          <a:xfrm>
            <a:off x="491320" y="2292824"/>
            <a:ext cx="11209360" cy="3726976"/>
          </a:xfrm>
        </p:spPr>
        <p:txBody>
          <a:bodyPr>
            <a:normAutofit/>
          </a:bodyPr>
          <a:lstStyle/>
          <a:p>
            <a:r>
              <a:rPr lang="en-US" sz="2400" dirty="0"/>
              <a:t>Least Significant Bit</a:t>
            </a:r>
          </a:p>
          <a:p>
            <a:pPr lvl="1"/>
            <a:r>
              <a:rPr lang="en-US" sz="2000" dirty="0"/>
              <a:t> embeds the bits of the secret message data in order at the least significant bit of the pixel value</a:t>
            </a:r>
          </a:p>
          <a:p>
            <a:r>
              <a:rPr lang="en-US" sz="2200" dirty="0"/>
              <a:t>Bit Plane Complexity</a:t>
            </a:r>
          </a:p>
          <a:p>
            <a:pPr lvl="1"/>
            <a:r>
              <a:rPr lang="en-US" sz="2000" dirty="0"/>
              <a:t>cover image is divided into blocks and classified into information and noisy blocks,</a:t>
            </a:r>
          </a:p>
          <a:p>
            <a:pPr lvl="1"/>
            <a:r>
              <a:rPr lang="en-US" sz="2000" dirty="0"/>
              <a:t>the secret data is hidden into noisy blocks</a:t>
            </a:r>
          </a:p>
        </p:txBody>
      </p:sp>
    </p:spTree>
    <p:extLst>
      <p:ext uri="{BB962C8B-B14F-4D97-AF65-F5344CB8AC3E}">
        <p14:creationId xmlns:p14="http://schemas.microsoft.com/office/powerpoint/2010/main" val="2610960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E9F01-2A8B-4093-A7A1-5F4924259A7B}"/>
              </a:ext>
            </a:extLst>
          </p:cNvPr>
          <p:cNvSpPr>
            <a:spLocks noGrp="1"/>
          </p:cNvSpPr>
          <p:nvPr>
            <p:ph type="title"/>
          </p:nvPr>
        </p:nvSpPr>
        <p:spPr>
          <a:xfrm>
            <a:off x="464024" y="464023"/>
            <a:ext cx="9452343" cy="1787857"/>
          </a:xfrm>
        </p:spPr>
        <p:txBody>
          <a:bodyPr/>
          <a:lstStyle/>
          <a:p>
            <a:r>
              <a:rPr lang="en-US" dirty="0" err="1"/>
              <a:t>LSB</a:t>
            </a:r>
            <a:r>
              <a:rPr lang="en-US" dirty="0"/>
              <a:t> ENCODING BASIC CONCEPT</a:t>
            </a:r>
          </a:p>
        </p:txBody>
      </p:sp>
      <p:pic>
        <p:nvPicPr>
          <p:cNvPr id="5" name="Content Placeholder 4">
            <a:extLst>
              <a:ext uri="{FF2B5EF4-FFF2-40B4-BE49-F238E27FC236}">
                <a16:creationId xmlns:a16="http://schemas.microsoft.com/office/drawing/2014/main" id="{EC76A497-F304-48BE-A008-AB6F68FDFF36}"/>
              </a:ext>
            </a:extLst>
          </p:cNvPr>
          <p:cNvPicPr>
            <a:picLocks noGrp="1" noChangeAspect="1"/>
          </p:cNvPicPr>
          <p:nvPr>
            <p:ph idx="1"/>
          </p:nvPr>
        </p:nvPicPr>
        <p:blipFill>
          <a:blip r:embed="rId2"/>
          <a:stretch>
            <a:fillRect/>
          </a:stretch>
        </p:blipFill>
        <p:spPr>
          <a:xfrm>
            <a:off x="464024" y="2251879"/>
            <a:ext cx="3997797" cy="4578827"/>
          </a:xfrm>
        </p:spPr>
      </p:pic>
    </p:spTree>
    <p:extLst>
      <p:ext uri="{BB962C8B-B14F-4D97-AF65-F5344CB8AC3E}">
        <p14:creationId xmlns:p14="http://schemas.microsoft.com/office/powerpoint/2010/main" val="457550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2D86C-0AFE-499A-9480-FDA18840629F}"/>
              </a:ext>
            </a:extLst>
          </p:cNvPr>
          <p:cNvSpPr>
            <a:spLocks noGrp="1"/>
          </p:cNvSpPr>
          <p:nvPr>
            <p:ph type="title"/>
          </p:nvPr>
        </p:nvSpPr>
        <p:spPr>
          <a:xfrm>
            <a:off x="477672" y="450375"/>
            <a:ext cx="9502941" cy="1906405"/>
          </a:xfrm>
        </p:spPr>
        <p:txBody>
          <a:bodyPr/>
          <a:lstStyle/>
          <a:p>
            <a:r>
              <a:rPr lang="en-US" dirty="0"/>
              <a:t>1-BIT DIFFERENCE IN A PIXEL</a:t>
            </a:r>
          </a:p>
        </p:txBody>
      </p:sp>
      <p:pic>
        <p:nvPicPr>
          <p:cNvPr id="13" name="Content Placeholder 12">
            <a:extLst>
              <a:ext uri="{FF2B5EF4-FFF2-40B4-BE49-F238E27FC236}">
                <a16:creationId xmlns:a16="http://schemas.microsoft.com/office/drawing/2014/main" id="{C5647808-FF2C-427D-A5DE-5FF68B83D8B6}"/>
              </a:ext>
            </a:extLst>
          </p:cNvPr>
          <p:cNvPicPr>
            <a:picLocks noGrp="1" noChangeAspect="1"/>
          </p:cNvPicPr>
          <p:nvPr>
            <p:ph sz="half" idx="4294967295"/>
          </p:nvPr>
        </p:nvPicPr>
        <p:blipFill>
          <a:blip r:embed="rId2"/>
          <a:stretch>
            <a:fillRect/>
          </a:stretch>
        </p:blipFill>
        <p:spPr>
          <a:xfrm>
            <a:off x="1546745" y="3548018"/>
            <a:ext cx="2756848" cy="1906406"/>
          </a:xfrm>
        </p:spPr>
      </p:pic>
      <p:pic>
        <p:nvPicPr>
          <p:cNvPr id="15" name="Content Placeholder 14">
            <a:extLst>
              <a:ext uri="{FF2B5EF4-FFF2-40B4-BE49-F238E27FC236}">
                <a16:creationId xmlns:a16="http://schemas.microsoft.com/office/drawing/2014/main" id="{A2DB1D2D-03ED-4CD1-B0CF-4D96F6F0AA79}"/>
              </a:ext>
            </a:extLst>
          </p:cNvPr>
          <p:cNvPicPr>
            <a:picLocks noGrp="1" noChangeAspect="1"/>
          </p:cNvPicPr>
          <p:nvPr>
            <p:ph sz="half" idx="4294967295"/>
          </p:nvPr>
        </p:nvPicPr>
        <p:blipFill>
          <a:blip r:embed="rId3"/>
          <a:stretch>
            <a:fillRect/>
          </a:stretch>
        </p:blipFill>
        <p:spPr>
          <a:xfrm>
            <a:off x="4531658" y="3540323"/>
            <a:ext cx="3133165" cy="1906406"/>
          </a:xfrm>
        </p:spPr>
      </p:pic>
      <p:pic>
        <p:nvPicPr>
          <p:cNvPr id="23" name="Picture 22">
            <a:extLst>
              <a:ext uri="{FF2B5EF4-FFF2-40B4-BE49-F238E27FC236}">
                <a16:creationId xmlns:a16="http://schemas.microsoft.com/office/drawing/2014/main" id="{7447AC86-2D98-4C9B-B2F3-32BE36EA4B43}"/>
              </a:ext>
            </a:extLst>
          </p:cNvPr>
          <p:cNvPicPr>
            <a:picLocks noChangeAspect="1"/>
          </p:cNvPicPr>
          <p:nvPr/>
        </p:nvPicPr>
        <p:blipFill>
          <a:blip r:embed="rId4"/>
          <a:stretch>
            <a:fillRect/>
          </a:stretch>
        </p:blipFill>
        <p:spPr>
          <a:xfrm>
            <a:off x="7892888" y="3540323"/>
            <a:ext cx="2752367" cy="1906406"/>
          </a:xfrm>
          <a:prstGeom prst="rect">
            <a:avLst/>
          </a:prstGeom>
        </p:spPr>
      </p:pic>
    </p:spTree>
    <p:extLst>
      <p:ext uri="{BB962C8B-B14F-4D97-AF65-F5344CB8AC3E}">
        <p14:creationId xmlns:p14="http://schemas.microsoft.com/office/powerpoint/2010/main" val="155564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C91933-4F24-47CC-84C4-EEE73D58E88A}"/>
              </a:ext>
            </a:extLst>
          </p:cNvPr>
          <p:cNvSpPr>
            <a:spLocks noGrp="1"/>
          </p:cNvSpPr>
          <p:nvPr>
            <p:ph type="title"/>
          </p:nvPr>
        </p:nvSpPr>
        <p:spPr>
          <a:xfrm>
            <a:off x="477672" y="477671"/>
            <a:ext cx="11218459" cy="1760561"/>
          </a:xfrm>
        </p:spPr>
        <p:txBody>
          <a:bodyPr/>
          <a:lstStyle/>
          <a:p>
            <a:r>
              <a:rPr lang="en-US" dirty="0"/>
              <a:t>Image Steganography using </a:t>
            </a:r>
            <a:r>
              <a:rPr lang="en-US" dirty="0" err="1"/>
              <a:t>LSB</a:t>
            </a:r>
            <a:endParaRPr lang="en-US" dirty="0"/>
          </a:p>
        </p:txBody>
      </p:sp>
      <p:sp>
        <p:nvSpPr>
          <p:cNvPr id="5" name="Text Placeholder 4">
            <a:extLst>
              <a:ext uri="{FF2B5EF4-FFF2-40B4-BE49-F238E27FC236}">
                <a16:creationId xmlns:a16="http://schemas.microsoft.com/office/drawing/2014/main" id="{7C82A2DB-C18D-4DC5-9E68-1BEBBA04A490}"/>
              </a:ext>
            </a:extLst>
          </p:cNvPr>
          <p:cNvSpPr>
            <a:spLocks noGrp="1"/>
          </p:cNvSpPr>
          <p:nvPr>
            <p:ph type="body" idx="1"/>
          </p:nvPr>
        </p:nvSpPr>
        <p:spPr/>
        <p:txBody>
          <a:bodyPr/>
          <a:lstStyle/>
          <a:p>
            <a:r>
              <a:rPr lang="en-US" dirty="0"/>
              <a:t>Cover Image</a:t>
            </a:r>
          </a:p>
        </p:txBody>
      </p:sp>
      <p:sp>
        <p:nvSpPr>
          <p:cNvPr id="8" name="Text Placeholder 7">
            <a:extLst>
              <a:ext uri="{FF2B5EF4-FFF2-40B4-BE49-F238E27FC236}">
                <a16:creationId xmlns:a16="http://schemas.microsoft.com/office/drawing/2014/main" id="{3174C2EB-56D0-4E5E-8FB9-AD2A7462014C}"/>
              </a:ext>
            </a:extLst>
          </p:cNvPr>
          <p:cNvSpPr>
            <a:spLocks noGrp="1"/>
          </p:cNvSpPr>
          <p:nvPr>
            <p:ph type="body" sz="half" idx="15"/>
          </p:nvPr>
        </p:nvSpPr>
        <p:spPr/>
        <p:txBody>
          <a:bodyPr/>
          <a:lstStyle/>
          <a:p>
            <a:endParaRPr lang="en-US" dirty="0"/>
          </a:p>
        </p:txBody>
      </p:sp>
      <p:sp>
        <p:nvSpPr>
          <p:cNvPr id="6" name="Text Placeholder 5">
            <a:extLst>
              <a:ext uri="{FF2B5EF4-FFF2-40B4-BE49-F238E27FC236}">
                <a16:creationId xmlns:a16="http://schemas.microsoft.com/office/drawing/2014/main" id="{5CF525A1-22A1-4B83-BF79-BBF088687676}"/>
              </a:ext>
            </a:extLst>
          </p:cNvPr>
          <p:cNvSpPr>
            <a:spLocks noGrp="1"/>
          </p:cNvSpPr>
          <p:nvPr>
            <p:ph type="body" sz="quarter" idx="3"/>
          </p:nvPr>
        </p:nvSpPr>
        <p:spPr/>
        <p:txBody>
          <a:bodyPr/>
          <a:lstStyle/>
          <a:p>
            <a:r>
              <a:rPr lang="en-US" dirty="0"/>
              <a:t>Secret DATA</a:t>
            </a:r>
          </a:p>
        </p:txBody>
      </p:sp>
      <p:sp>
        <p:nvSpPr>
          <p:cNvPr id="9" name="Text Placeholder 8">
            <a:extLst>
              <a:ext uri="{FF2B5EF4-FFF2-40B4-BE49-F238E27FC236}">
                <a16:creationId xmlns:a16="http://schemas.microsoft.com/office/drawing/2014/main" id="{82C3A409-950A-402F-94FE-2D53C3005356}"/>
              </a:ext>
            </a:extLst>
          </p:cNvPr>
          <p:cNvSpPr>
            <a:spLocks noGrp="1"/>
          </p:cNvSpPr>
          <p:nvPr>
            <p:ph type="body" sz="half" idx="16"/>
          </p:nvPr>
        </p:nvSpPr>
        <p:spPr/>
        <p:txBody>
          <a:bodyPr/>
          <a:lstStyle/>
          <a:p>
            <a:r>
              <a:rPr lang="en-US" dirty="0"/>
              <a:t>ANY SECRET TEXT </a:t>
            </a:r>
          </a:p>
        </p:txBody>
      </p:sp>
      <p:sp>
        <p:nvSpPr>
          <p:cNvPr id="7" name="Text Placeholder 6">
            <a:extLst>
              <a:ext uri="{FF2B5EF4-FFF2-40B4-BE49-F238E27FC236}">
                <a16:creationId xmlns:a16="http://schemas.microsoft.com/office/drawing/2014/main" id="{7FF1F1AF-90E6-44AE-8B79-68DED7FBEF5F}"/>
              </a:ext>
            </a:extLst>
          </p:cNvPr>
          <p:cNvSpPr>
            <a:spLocks noGrp="1"/>
          </p:cNvSpPr>
          <p:nvPr>
            <p:ph type="body" sz="quarter" idx="13"/>
          </p:nvPr>
        </p:nvSpPr>
        <p:spPr/>
        <p:txBody>
          <a:bodyPr/>
          <a:lstStyle/>
          <a:p>
            <a:r>
              <a:rPr lang="en-US" dirty="0" err="1"/>
              <a:t>Stego</a:t>
            </a:r>
            <a:r>
              <a:rPr lang="en-US" dirty="0"/>
              <a:t>-Image</a:t>
            </a:r>
          </a:p>
        </p:txBody>
      </p:sp>
      <p:sp>
        <p:nvSpPr>
          <p:cNvPr id="10" name="Text Placeholder 9">
            <a:extLst>
              <a:ext uri="{FF2B5EF4-FFF2-40B4-BE49-F238E27FC236}">
                <a16:creationId xmlns:a16="http://schemas.microsoft.com/office/drawing/2014/main" id="{2F7CBAFA-E2D9-43B9-852E-33E89304C947}"/>
              </a:ext>
            </a:extLst>
          </p:cNvPr>
          <p:cNvSpPr>
            <a:spLocks noGrp="1"/>
          </p:cNvSpPr>
          <p:nvPr>
            <p:ph type="body" sz="half" idx="17"/>
          </p:nvPr>
        </p:nvSpPr>
        <p:spPr/>
        <p:txBody>
          <a:bodyPr/>
          <a:lstStyle/>
          <a:p>
            <a:endParaRPr lang="en-US" dirty="0"/>
          </a:p>
        </p:txBody>
      </p:sp>
      <p:pic>
        <p:nvPicPr>
          <p:cNvPr id="12" name="Picture 11">
            <a:extLst>
              <a:ext uri="{FF2B5EF4-FFF2-40B4-BE49-F238E27FC236}">
                <a16:creationId xmlns:a16="http://schemas.microsoft.com/office/drawing/2014/main" id="{A9ACBCA1-9258-4543-B811-C797DB3AF22B}"/>
              </a:ext>
            </a:extLst>
          </p:cNvPr>
          <p:cNvPicPr>
            <a:picLocks noChangeAspect="1"/>
          </p:cNvPicPr>
          <p:nvPr/>
        </p:nvPicPr>
        <p:blipFill>
          <a:blip r:embed="rId2"/>
          <a:stretch>
            <a:fillRect/>
          </a:stretch>
        </p:blipFill>
        <p:spPr>
          <a:xfrm>
            <a:off x="1093477" y="3179762"/>
            <a:ext cx="2345760" cy="2847293"/>
          </a:xfrm>
          <a:prstGeom prst="rect">
            <a:avLst/>
          </a:prstGeom>
        </p:spPr>
      </p:pic>
      <p:pic>
        <p:nvPicPr>
          <p:cNvPr id="16" name="Picture 15">
            <a:extLst>
              <a:ext uri="{FF2B5EF4-FFF2-40B4-BE49-F238E27FC236}">
                <a16:creationId xmlns:a16="http://schemas.microsoft.com/office/drawing/2014/main" id="{388E7BCD-24F4-419C-A234-578F5A166A47}"/>
              </a:ext>
            </a:extLst>
          </p:cNvPr>
          <p:cNvPicPr>
            <a:picLocks noChangeAspect="1"/>
          </p:cNvPicPr>
          <p:nvPr/>
        </p:nvPicPr>
        <p:blipFill>
          <a:blip r:embed="rId3"/>
          <a:stretch>
            <a:fillRect/>
          </a:stretch>
        </p:blipFill>
        <p:spPr>
          <a:xfrm>
            <a:off x="7888135" y="3179762"/>
            <a:ext cx="2306743" cy="2847293"/>
          </a:xfrm>
          <a:prstGeom prst="rect">
            <a:avLst/>
          </a:prstGeom>
        </p:spPr>
      </p:pic>
    </p:spTree>
    <p:extLst>
      <p:ext uri="{BB962C8B-B14F-4D97-AF65-F5344CB8AC3E}">
        <p14:creationId xmlns:p14="http://schemas.microsoft.com/office/powerpoint/2010/main" val="51001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73337-EAFF-45E0-970A-B36A1CDC4BD0}"/>
              </a:ext>
            </a:extLst>
          </p:cNvPr>
          <p:cNvSpPr>
            <a:spLocks noGrp="1"/>
          </p:cNvSpPr>
          <p:nvPr>
            <p:ph type="title"/>
          </p:nvPr>
        </p:nvSpPr>
        <p:spPr/>
        <p:txBody>
          <a:bodyPr/>
          <a:lstStyle/>
          <a:p>
            <a:r>
              <a:rPr lang="en-US" dirty="0"/>
              <a:t>IMAGE STEGANOGRAPHY</a:t>
            </a:r>
          </a:p>
        </p:txBody>
      </p:sp>
      <p:sp>
        <p:nvSpPr>
          <p:cNvPr id="3" name="Content Placeholder 2">
            <a:extLst>
              <a:ext uri="{FF2B5EF4-FFF2-40B4-BE49-F238E27FC236}">
                <a16:creationId xmlns:a16="http://schemas.microsoft.com/office/drawing/2014/main" id="{B400193D-30FA-45B2-A773-D4BA3B73922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53DC57D-8F79-4D47-8881-A6DA9CF8D439}"/>
              </a:ext>
            </a:extLst>
          </p:cNvPr>
          <p:cNvPicPr>
            <a:picLocks noChangeAspect="1"/>
          </p:cNvPicPr>
          <p:nvPr/>
        </p:nvPicPr>
        <p:blipFill>
          <a:blip r:embed="rId2"/>
          <a:stretch>
            <a:fillRect/>
          </a:stretch>
        </p:blipFill>
        <p:spPr>
          <a:xfrm>
            <a:off x="2625772" y="2644495"/>
            <a:ext cx="5819775" cy="3334310"/>
          </a:xfrm>
          <a:prstGeom prst="rect">
            <a:avLst/>
          </a:prstGeom>
        </p:spPr>
      </p:pic>
    </p:spTree>
    <p:extLst>
      <p:ext uri="{BB962C8B-B14F-4D97-AF65-F5344CB8AC3E}">
        <p14:creationId xmlns:p14="http://schemas.microsoft.com/office/powerpoint/2010/main" val="2537299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B902B-A9FA-4079-AD54-786B623142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00AD7E8-D2C1-4CA8-968B-4FB9CF5B5F60}"/>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11FCDA7F-F626-49D8-A5BC-9E02A528365A}"/>
              </a:ext>
            </a:extLst>
          </p:cNvPr>
          <p:cNvPicPr>
            <a:picLocks noChangeAspect="1"/>
          </p:cNvPicPr>
          <p:nvPr/>
        </p:nvPicPr>
        <p:blipFill>
          <a:blip r:embed="rId2"/>
          <a:stretch>
            <a:fillRect/>
          </a:stretch>
        </p:blipFill>
        <p:spPr>
          <a:xfrm>
            <a:off x="2064605" y="794749"/>
            <a:ext cx="6649089" cy="5225051"/>
          </a:xfrm>
          <a:prstGeom prst="rect">
            <a:avLst/>
          </a:prstGeom>
        </p:spPr>
      </p:pic>
    </p:spTree>
    <p:extLst>
      <p:ext uri="{BB962C8B-B14F-4D97-AF65-F5344CB8AC3E}">
        <p14:creationId xmlns:p14="http://schemas.microsoft.com/office/powerpoint/2010/main" val="43113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74FCF-616C-44AF-9B34-4A701C8F0922}"/>
              </a:ext>
            </a:extLst>
          </p:cNvPr>
          <p:cNvSpPr>
            <a:spLocks noGrp="1"/>
          </p:cNvSpPr>
          <p:nvPr>
            <p:ph type="title"/>
          </p:nvPr>
        </p:nvSpPr>
        <p:spPr>
          <a:xfrm>
            <a:off x="477672" y="436727"/>
            <a:ext cx="9438695" cy="1787857"/>
          </a:xfrm>
        </p:spPr>
        <p:txBody>
          <a:bodyPr/>
          <a:lstStyle/>
          <a:p>
            <a:r>
              <a:rPr lang="en-US" dirty="0"/>
              <a:t>AUDIO STEGANOGRAPHY</a:t>
            </a:r>
          </a:p>
        </p:txBody>
      </p:sp>
      <p:pic>
        <p:nvPicPr>
          <p:cNvPr id="3" name="Content Placeholder 2">
            <a:extLst>
              <a:ext uri="{FF2B5EF4-FFF2-40B4-BE49-F238E27FC236}">
                <a16:creationId xmlns:a16="http://schemas.microsoft.com/office/drawing/2014/main" id="{4DE73B4D-0A35-4D4C-9990-D6A63380BB9B}"/>
              </a:ext>
            </a:extLst>
          </p:cNvPr>
          <p:cNvPicPr>
            <a:picLocks noGrp="1" noChangeAspect="1"/>
          </p:cNvPicPr>
          <p:nvPr>
            <p:ph idx="1"/>
          </p:nvPr>
        </p:nvPicPr>
        <p:blipFill>
          <a:blip r:embed="rId3"/>
          <a:stretch>
            <a:fillRect/>
          </a:stretch>
        </p:blipFill>
        <p:spPr>
          <a:xfrm>
            <a:off x="3177320" y="2224584"/>
            <a:ext cx="5837359" cy="4582948"/>
          </a:xfrm>
          <a:prstGeom prst="rect">
            <a:avLst/>
          </a:prstGeom>
        </p:spPr>
      </p:pic>
    </p:spTree>
    <p:extLst>
      <p:ext uri="{BB962C8B-B14F-4D97-AF65-F5344CB8AC3E}">
        <p14:creationId xmlns:p14="http://schemas.microsoft.com/office/powerpoint/2010/main" val="687823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B9FA6-215F-46E6-B970-8838C1C4B220}"/>
              </a:ext>
            </a:extLst>
          </p:cNvPr>
          <p:cNvSpPr>
            <a:spLocks noGrp="1"/>
          </p:cNvSpPr>
          <p:nvPr>
            <p:ph type="title"/>
          </p:nvPr>
        </p:nvSpPr>
        <p:spPr>
          <a:xfrm>
            <a:off x="498764" y="477795"/>
            <a:ext cx="9417603" cy="1787610"/>
          </a:xfrm>
        </p:spPr>
        <p:txBody>
          <a:bodyPr/>
          <a:lstStyle/>
          <a:p>
            <a:r>
              <a:rPr lang="en-US" dirty="0"/>
              <a:t>SECURITY THROUGH CRYPTOGRAPHY AND STEGANOGRAPHY</a:t>
            </a:r>
          </a:p>
        </p:txBody>
      </p:sp>
      <p:sp>
        <p:nvSpPr>
          <p:cNvPr id="3" name="Content Placeholder 2">
            <a:extLst>
              <a:ext uri="{FF2B5EF4-FFF2-40B4-BE49-F238E27FC236}">
                <a16:creationId xmlns:a16="http://schemas.microsoft.com/office/drawing/2014/main" id="{B30627D5-8C5A-4AD1-AA0B-F84B7D05BB8B}"/>
              </a:ext>
            </a:extLst>
          </p:cNvPr>
          <p:cNvSpPr>
            <a:spLocks noGrp="1"/>
          </p:cNvSpPr>
          <p:nvPr>
            <p:ph idx="1"/>
          </p:nvPr>
        </p:nvSpPr>
        <p:spPr>
          <a:xfrm>
            <a:off x="498764" y="2265405"/>
            <a:ext cx="11194472" cy="3754395"/>
          </a:xfrm>
        </p:spPr>
        <p:txBody>
          <a:bodyPr>
            <a:normAutofit/>
          </a:bodyPr>
          <a:lstStyle/>
          <a:p>
            <a:r>
              <a:rPr lang="en-US" sz="2400" dirty="0"/>
              <a:t>encrypt the actual data that is present in the data file,</a:t>
            </a:r>
          </a:p>
          <a:p>
            <a:r>
              <a:rPr lang="en-US" sz="2400" dirty="0"/>
              <a:t>hide the confidential information in other form of media using steganography,</a:t>
            </a:r>
          </a:p>
          <a:p>
            <a:r>
              <a:rPr lang="en-US" sz="2400" dirty="0"/>
              <a:t>extract the confidential information form the encrypted text which is embedded in </a:t>
            </a:r>
            <a:r>
              <a:rPr lang="en-US" sz="2400" dirty="0" err="1"/>
              <a:t>stegano</a:t>
            </a:r>
            <a:r>
              <a:rPr lang="en-US" sz="2400" dirty="0"/>
              <a:t>-media</a:t>
            </a:r>
          </a:p>
        </p:txBody>
      </p:sp>
    </p:spTree>
    <p:extLst>
      <p:ext uri="{BB962C8B-B14F-4D97-AF65-F5344CB8AC3E}">
        <p14:creationId xmlns:p14="http://schemas.microsoft.com/office/powerpoint/2010/main" val="3860001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BA408-7460-4226-9EBE-9D3A92D4A18D}"/>
              </a:ext>
            </a:extLst>
          </p:cNvPr>
          <p:cNvSpPr>
            <a:spLocks noGrp="1"/>
          </p:cNvSpPr>
          <p:nvPr>
            <p:ph type="title"/>
          </p:nvPr>
        </p:nvSpPr>
        <p:spPr>
          <a:xfrm>
            <a:off x="480292" y="471055"/>
            <a:ext cx="9436076" cy="1782618"/>
          </a:xfrm>
        </p:spPr>
        <p:txBody>
          <a:bodyPr/>
          <a:lstStyle/>
          <a:p>
            <a:r>
              <a:rPr lang="en-US" dirty="0"/>
              <a:t>LIMITATIONS</a:t>
            </a:r>
          </a:p>
        </p:txBody>
      </p:sp>
      <p:sp>
        <p:nvSpPr>
          <p:cNvPr id="3" name="Content Placeholder 2">
            <a:extLst>
              <a:ext uri="{FF2B5EF4-FFF2-40B4-BE49-F238E27FC236}">
                <a16:creationId xmlns:a16="http://schemas.microsoft.com/office/drawing/2014/main" id="{C0EFA807-7599-4D2E-846F-878FB11E9E73}"/>
              </a:ext>
            </a:extLst>
          </p:cNvPr>
          <p:cNvSpPr>
            <a:spLocks noGrp="1"/>
          </p:cNvSpPr>
          <p:nvPr>
            <p:ph idx="1"/>
          </p:nvPr>
        </p:nvSpPr>
        <p:spPr>
          <a:xfrm>
            <a:off x="480292" y="2253673"/>
            <a:ext cx="11231416" cy="3766127"/>
          </a:xfrm>
        </p:spPr>
        <p:txBody>
          <a:bodyPr>
            <a:normAutofit/>
          </a:bodyPr>
          <a:lstStyle/>
          <a:p>
            <a:r>
              <a:rPr lang="en-US" sz="2400" dirty="0"/>
              <a:t>Only lossless image file format could be used like .</a:t>
            </a:r>
            <a:r>
              <a:rPr lang="en-US" sz="2400" dirty="0" err="1"/>
              <a:t>png</a:t>
            </a:r>
            <a:r>
              <a:rPr lang="en-US" sz="2400" dirty="0"/>
              <a:t> </a:t>
            </a:r>
          </a:p>
          <a:p>
            <a:r>
              <a:rPr lang="en-US" sz="2400" dirty="0"/>
              <a:t>this project only allows .wav audio format,</a:t>
            </a:r>
          </a:p>
          <a:p>
            <a:r>
              <a:rPr lang="en-US" sz="2400" dirty="0"/>
              <a:t>Audio decryption requires original file size in bytes.</a:t>
            </a:r>
          </a:p>
          <a:p>
            <a:r>
              <a:rPr lang="en-US" sz="2400" dirty="0"/>
              <a:t>the exchange of the keys/password and algorithm that is used, should be done through another secure channel</a:t>
            </a:r>
          </a:p>
        </p:txBody>
      </p:sp>
    </p:spTree>
    <p:extLst>
      <p:ext uri="{BB962C8B-B14F-4D97-AF65-F5344CB8AC3E}">
        <p14:creationId xmlns:p14="http://schemas.microsoft.com/office/powerpoint/2010/main" val="2071416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45CF5-7C54-451C-951F-B5A82B2D30DB}"/>
              </a:ext>
            </a:extLst>
          </p:cNvPr>
          <p:cNvSpPr>
            <a:spLocks noGrp="1"/>
          </p:cNvSpPr>
          <p:nvPr>
            <p:ph type="title"/>
          </p:nvPr>
        </p:nvSpPr>
        <p:spPr>
          <a:xfrm>
            <a:off x="464024" y="464023"/>
            <a:ext cx="9452343" cy="1787857"/>
          </a:xfrm>
        </p:spPr>
        <p:txBody>
          <a:bodyPr/>
          <a:lstStyle/>
          <a:p>
            <a:r>
              <a:rPr lang="en-US" dirty="0"/>
              <a:t>PROPOSED METHODOLOGY</a:t>
            </a:r>
          </a:p>
        </p:txBody>
      </p:sp>
      <p:sp>
        <p:nvSpPr>
          <p:cNvPr id="8" name="Content Placeholder 7">
            <a:extLst>
              <a:ext uri="{FF2B5EF4-FFF2-40B4-BE49-F238E27FC236}">
                <a16:creationId xmlns:a16="http://schemas.microsoft.com/office/drawing/2014/main" id="{8D67AFA4-AD6E-4FD4-8649-AAFD348D5924}"/>
              </a:ext>
            </a:extLst>
          </p:cNvPr>
          <p:cNvSpPr>
            <a:spLocks noGrp="1"/>
          </p:cNvSpPr>
          <p:nvPr>
            <p:ph idx="1"/>
          </p:nvPr>
        </p:nvSpPr>
        <p:spPr/>
        <p:txBody>
          <a:bodyPr/>
          <a:lstStyle/>
          <a:p>
            <a:endParaRPr lang="en-US"/>
          </a:p>
        </p:txBody>
      </p:sp>
      <p:pic>
        <p:nvPicPr>
          <p:cNvPr id="9" name="Picture 8" descr="https://lh4.googleusercontent.com/jeynksTiF8UAUCBkam0dYP3ya_eWCUKPzig6iWxY9Zw4Rn8cGtHmEN9k-64NErIH2dyqeNZPAQIGIOhbDxiJ79NxYZ-Ia3I2TzPY8IqH47B4o66X3x7_BtGFZtW7w-2xdybwv-6VMQGs">
            <a:extLst>
              <a:ext uri="{FF2B5EF4-FFF2-40B4-BE49-F238E27FC236}">
                <a16:creationId xmlns:a16="http://schemas.microsoft.com/office/drawing/2014/main" id="{FC7476C3-8581-49C5-8B1F-1694CA34AF3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11387" y="2680970"/>
            <a:ext cx="6758940" cy="3261360"/>
          </a:xfrm>
          <a:prstGeom prst="rect">
            <a:avLst/>
          </a:prstGeom>
          <a:noFill/>
          <a:ln>
            <a:noFill/>
          </a:ln>
        </p:spPr>
      </p:pic>
    </p:spTree>
    <p:extLst>
      <p:ext uri="{BB962C8B-B14F-4D97-AF65-F5344CB8AC3E}">
        <p14:creationId xmlns:p14="http://schemas.microsoft.com/office/powerpoint/2010/main" val="3762999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4DE57-CAFA-48C0-9288-129473D5B838}"/>
              </a:ext>
            </a:extLst>
          </p:cNvPr>
          <p:cNvSpPr>
            <a:spLocks noGrp="1"/>
          </p:cNvSpPr>
          <p:nvPr>
            <p:ph type="title"/>
          </p:nvPr>
        </p:nvSpPr>
        <p:spPr/>
        <p:txBody>
          <a:bodyPr/>
          <a:lstStyle/>
          <a:p>
            <a:r>
              <a:rPr lang="en-US" dirty="0"/>
              <a:t>Analysis Phase</a:t>
            </a:r>
          </a:p>
        </p:txBody>
      </p:sp>
      <p:sp>
        <p:nvSpPr>
          <p:cNvPr id="3" name="Content Placeholder 2">
            <a:extLst>
              <a:ext uri="{FF2B5EF4-FFF2-40B4-BE49-F238E27FC236}">
                <a16:creationId xmlns:a16="http://schemas.microsoft.com/office/drawing/2014/main" id="{7D82D577-D948-452D-B8B1-60278E0B826D}"/>
              </a:ext>
            </a:extLst>
          </p:cNvPr>
          <p:cNvSpPr>
            <a:spLocks noGrp="1"/>
          </p:cNvSpPr>
          <p:nvPr>
            <p:ph idx="1"/>
          </p:nvPr>
        </p:nvSpPr>
        <p:spPr>
          <a:xfrm>
            <a:off x="1154954" y="2346960"/>
            <a:ext cx="8825659" cy="3672840"/>
          </a:xfrm>
        </p:spPr>
        <p:txBody>
          <a:bodyPr/>
          <a:lstStyle/>
          <a:p>
            <a:pPr lvl="0" fontAlgn="base"/>
            <a:r>
              <a:rPr lang="en-US" b="1" dirty="0"/>
              <a:t>Input Requirement</a:t>
            </a:r>
            <a:r>
              <a:rPr lang="en-US" dirty="0"/>
              <a:t>: A carrier media, a text file that has a message and a passphrase to generate the key.</a:t>
            </a:r>
          </a:p>
          <a:p>
            <a:pPr lvl="0" fontAlgn="base"/>
            <a:r>
              <a:rPr lang="en-US" b="1" dirty="0"/>
              <a:t>Output</a:t>
            </a:r>
            <a:r>
              <a:rPr lang="en-US" dirty="0"/>
              <a:t>: The output we receive is the </a:t>
            </a:r>
            <a:r>
              <a:rPr lang="en-US" dirty="0" err="1"/>
              <a:t>stegano</a:t>
            </a:r>
            <a:r>
              <a:rPr lang="en-US" dirty="0"/>
              <a:t>-media.</a:t>
            </a:r>
          </a:p>
          <a:p>
            <a:pPr lvl="0" fontAlgn="base"/>
            <a:r>
              <a:rPr lang="en-US" b="1" dirty="0"/>
              <a:t>Functional Requirement</a:t>
            </a:r>
            <a:r>
              <a:rPr lang="en-US" dirty="0"/>
              <a:t>: Encrypt plain text, convert to binary, use </a:t>
            </a:r>
            <a:r>
              <a:rPr lang="en-US" dirty="0" err="1"/>
              <a:t>LSB</a:t>
            </a:r>
            <a:r>
              <a:rPr lang="en-US" dirty="0"/>
              <a:t> Encoding, get the data from </a:t>
            </a:r>
            <a:r>
              <a:rPr lang="en-US" dirty="0" err="1"/>
              <a:t>stego</a:t>
            </a:r>
            <a:r>
              <a:rPr lang="en-US" dirty="0"/>
              <a:t>-media, decrypt plain text.</a:t>
            </a:r>
          </a:p>
          <a:p>
            <a:endParaRPr lang="en-US" dirty="0"/>
          </a:p>
        </p:txBody>
      </p:sp>
    </p:spTree>
    <p:extLst>
      <p:ext uri="{BB962C8B-B14F-4D97-AF65-F5344CB8AC3E}">
        <p14:creationId xmlns:p14="http://schemas.microsoft.com/office/powerpoint/2010/main" val="1301894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EBEF5-026B-4894-8E62-3B952535CBB9}"/>
              </a:ext>
            </a:extLst>
          </p:cNvPr>
          <p:cNvSpPr>
            <a:spLocks noGrp="1"/>
          </p:cNvSpPr>
          <p:nvPr>
            <p:ph type="title"/>
          </p:nvPr>
        </p:nvSpPr>
        <p:spPr/>
        <p:txBody>
          <a:bodyPr/>
          <a:lstStyle/>
          <a:p>
            <a:r>
              <a:rPr lang="en-US" dirty="0"/>
              <a:t>Design Phase</a:t>
            </a:r>
            <a:br>
              <a:rPr lang="en-US" dirty="0"/>
            </a:br>
            <a:r>
              <a:rPr lang="en-US" dirty="0"/>
              <a:t>(USE CASE)</a:t>
            </a:r>
          </a:p>
        </p:txBody>
      </p:sp>
      <p:sp>
        <p:nvSpPr>
          <p:cNvPr id="5" name="Content Placeholder 4">
            <a:extLst>
              <a:ext uri="{FF2B5EF4-FFF2-40B4-BE49-F238E27FC236}">
                <a16:creationId xmlns:a16="http://schemas.microsoft.com/office/drawing/2014/main" id="{20A64756-A47D-4139-8C38-B29111764DBE}"/>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AF597027-BDCA-4C9F-B848-8304B7E4DDB1}"/>
              </a:ext>
            </a:extLst>
          </p:cNvPr>
          <p:cNvPicPr/>
          <p:nvPr/>
        </p:nvPicPr>
        <p:blipFill>
          <a:blip r:embed="rId2">
            <a:extLst>
              <a:ext uri="{28A0092B-C50C-407E-A947-70E740481C1C}">
                <a14:useLocalDpi xmlns:a14="http://schemas.microsoft.com/office/drawing/2010/main" val="0"/>
              </a:ext>
            </a:extLst>
          </a:blip>
          <a:stretch>
            <a:fillRect/>
          </a:stretch>
        </p:blipFill>
        <p:spPr>
          <a:xfrm>
            <a:off x="5795683" y="430306"/>
            <a:ext cx="6212541" cy="6427694"/>
          </a:xfrm>
          <a:prstGeom prst="rect">
            <a:avLst/>
          </a:prstGeom>
        </p:spPr>
      </p:pic>
    </p:spTree>
    <p:extLst>
      <p:ext uri="{BB962C8B-B14F-4D97-AF65-F5344CB8AC3E}">
        <p14:creationId xmlns:p14="http://schemas.microsoft.com/office/powerpoint/2010/main" val="2824770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98132-4373-4BA9-B5F2-A19D70F45CB0}"/>
              </a:ext>
            </a:extLst>
          </p:cNvPr>
          <p:cNvSpPr>
            <a:spLocks noGrp="1"/>
          </p:cNvSpPr>
          <p:nvPr>
            <p:ph type="title"/>
          </p:nvPr>
        </p:nvSpPr>
        <p:spPr/>
        <p:txBody>
          <a:bodyPr/>
          <a:lstStyle/>
          <a:p>
            <a:r>
              <a:rPr lang="en-US" dirty="0"/>
              <a:t>Flow Chart</a:t>
            </a:r>
          </a:p>
        </p:txBody>
      </p:sp>
      <p:sp>
        <p:nvSpPr>
          <p:cNvPr id="3" name="Content Placeholder 2">
            <a:extLst>
              <a:ext uri="{FF2B5EF4-FFF2-40B4-BE49-F238E27FC236}">
                <a16:creationId xmlns:a16="http://schemas.microsoft.com/office/drawing/2014/main" id="{BB440382-B2D5-46B9-81AA-8738452C1C85}"/>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C63C9FCA-E1F1-4FD1-BF5B-2B11A0AA90F3}"/>
              </a:ext>
            </a:extLst>
          </p:cNvPr>
          <p:cNvPicPr/>
          <p:nvPr/>
        </p:nvPicPr>
        <p:blipFill>
          <a:blip r:embed="rId2">
            <a:extLst>
              <a:ext uri="{28A0092B-C50C-407E-A947-70E740481C1C}">
                <a14:useLocalDpi xmlns:a14="http://schemas.microsoft.com/office/drawing/2010/main" val="0"/>
              </a:ext>
            </a:extLst>
          </a:blip>
          <a:stretch>
            <a:fillRect/>
          </a:stretch>
        </p:blipFill>
        <p:spPr>
          <a:xfrm>
            <a:off x="5495925" y="394970"/>
            <a:ext cx="6696075" cy="6068060"/>
          </a:xfrm>
          <a:prstGeom prst="rect">
            <a:avLst/>
          </a:prstGeom>
        </p:spPr>
      </p:pic>
    </p:spTree>
    <p:extLst>
      <p:ext uri="{BB962C8B-B14F-4D97-AF65-F5344CB8AC3E}">
        <p14:creationId xmlns:p14="http://schemas.microsoft.com/office/powerpoint/2010/main" val="35670948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D8CA-F5B2-4B3A-A43E-95A828D5E487}"/>
              </a:ext>
            </a:extLst>
          </p:cNvPr>
          <p:cNvSpPr>
            <a:spLocks noGrp="1"/>
          </p:cNvSpPr>
          <p:nvPr>
            <p:ph type="title"/>
          </p:nvPr>
        </p:nvSpPr>
        <p:spPr/>
        <p:txBody>
          <a:bodyPr/>
          <a:lstStyle/>
          <a:p>
            <a:r>
              <a:rPr lang="en-US" dirty="0"/>
              <a:t>System Sequence</a:t>
            </a:r>
            <a:br>
              <a:rPr lang="en-US" dirty="0"/>
            </a:br>
            <a:r>
              <a:rPr lang="en-US" dirty="0"/>
              <a:t>Diagram</a:t>
            </a:r>
          </a:p>
        </p:txBody>
      </p:sp>
      <p:sp>
        <p:nvSpPr>
          <p:cNvPr id="3" name="Content Placeholder 2">
            <a:extLst>
              <a:ext uri="{FF2B5EF4-FFF2-40B4-BE49-F238E27FC236}">
                <a16:creationId xmlns:a16="http://schemas.microsoft.com/office/drawing/2014/main" id="{110CE552-CB67-4C9B-B7DF-A2F582698056}"/>
              </a:ext>
            </a:extLst>
          </p:cNvPr>
          <p:cNvSpPr>
            <a:spLocks noGrp="1"/>
          </p:cNvSpPr>
          <p:nvPr>
            <p:ph idx="1"/>
          </p:nvPr>
        </p:nvSpPr>
        <p:spPr/>
        <p:txBody>
          <a:bodyPr/>
          <a:lstStyle/>
          <a:p>
            <a:endParaRPr lang="en-US" dirty="0"/>
          </a:p>
        </p:txBody>
      </p:sp>
      <p:pic>
        <p:nvPicPr>
          <p:cNvPr id="4" name="Picture 3" descr="https://lh4.googleusercontent.com/NykOhZdP0PzhQ2jmC_kK_bY45G-mzDyvgbkhAENl6-b_ThmFbOt3Z54TGOTDfReqQfr8QWMDr8wz6M5qhYZNVJ5rgZE_wOZKc7HPyLouAXUHTgdnnrJKdHezXFszX4J4wFrRubpgMBGF">
            <a:extLst>
              <a:ext uri="{FF2B5EF4-FFF2-40B4-BE49-F238E27FC236}">
                <a16:creationId xmlns:a16="http://schemas.microsoft.com/office/drawing/2014/main" id="{D087D5A3-CD77-4217-91E3-347A73649F0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997388" y="470647"/>
            <a:ext cx="6024281" cy="6387353"/>
          </a:xfrm>
          <a:prstGeom prst="rect">
            <a:avLst/>
          </a:prstGeom>
          <a:noFill/>
          <a:ln>
            <a:noFill/>
          </a:ln>
        </p:spPr>
      </p:pic>
    </p:spTree>
    <p:extLst>
      <p:ext uri="{BB962C8B-B14F-4D97-AF65-F5344CB8AC3E}">
        <p14:creationId xmlns:p14="http://schemas.microsoft.com/office/powerpoint/2010/main" val="29808029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79967-D8B9-4F4F-A2AB-196C417B524E}"/>
              </a:ext>
            </a:extLst>
          </p:cNvPr>
          <p:cNvSpPr>
            <a:spLocks noGrp="1"/>
          </p:cNvSpPr>
          <p:nvPr>
            <p:ph type="title"/>
          </p:nvPr>
        </p:nvSpPr>
        <p:spPr>
          <a:xfrm>
            <a:off x="464024" y="491319"/>
            <a:ext cx="9452343" cy="1760562"/>
          </a:xfrm>
        </p:spPr>
        <p:txBody>
          <a:bodyPr/>
          <a:lstStyle/>
          <a:p>
            <a:r>
              <a:rPr lang="en-US" dirty="0"/>
              <a:t>TOOLS AND TECHNOLOGY USED</a:t>
            </a:r>
          </a:p>
        </p:txBody>
      </p:sp>
      <p:sp>
        <p:nvSpPr>
          <p:cNvPr id="3" name="Content Placeholder 2">
            <a:extLst>
              <a:ext uri="{FF2B5EF4-FFF2-40B4-BE49-F238E27FC236}">
                <a16:creationId xmlns:a16="http://schemas.microsoft.com/office/drawing/2014/main" id="{817A9D64-455A-4D55-816C-35F1AC661BEC}"/>
              </a:ext>
            </a:extLst>
          </p:cNvPr>
          <p:cNvSpPr>
            <a:spLocks noGrp="1"/>
          </p:cNvSpPr>
          <p:nvPr>
            <p:ph idx="1"/>
          </p:nvPr>
        </p:nvSpPr>
        <p:spPr>
          <a:xfrm>
            <a:off x="528272" y="2251881"/>
            <a:ext cx="11199704" cy="3767919"/>
          </a:xfrm>
        </p:spPr>
        <p:txBody>
          <a:bodyPr>
            <a:normAutofit/>
          </a:bodyPr>
          <a:lstStyle/>
          <a:p>
            <a:r>
              <a:rPr lang="en-US" sz="2400" dirty="0"/>
              <a:t>Python</a:t>
            </a:r>
          </a:p>
          <a:p>
            <a:r>
              <a:rPr lang="en-US" sz="2400" dirty="0" err="1"/>
              <a:t>Tkinter</a:t>
            </a:r>
            <a:r>
              <a:rPr lang="en-US" sz="2400" dirty="0"/>
              <a:t> (GUI for python)</a:t>
            </a:r>
          </a:p>
          <a:p>
            <a:r>
              <a:rPr lang="en-US" sz="2400" dirty="0"/>
              <a:t>AES-128 encryption for file.</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1597642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EF384-C296-42C3-9673-508C64D3FAAD}"/>
              </a:ext>
            </a:extLst>
          </p:cNvPr>
          <p:cNvSpPr>
            <a:spLocks noGrp="1"/>
          </p:cNvSpPr>
          <p:nvPr>
            <p:ph type="title"/>
          </p:nvPr>
        </p:nvSpPr>
        <p:spPr/>
        <p:txBody>
          <a:bodyPr/>
          <a:lstStyle/>
          <a:p>
            <a:r>
              <a:rPr lang="en-US" dirty="0"/>
              <a:t>Testing</a:t>
            </a:r>
          </a:p>
        </p:txBody>
      </p:sp>
      <p:graphicFrame>
        <p:nvGraphicFramePr>
          <p:cNvPr id="4" name="Content Placeholder 3">
            <a:extLst>
              <a:ext uri="{FF2B5EF4-FFF2-40B4-BE49-F238E27FC236}">
                <a16:creationId xmlns:a16="http://schemas.microsoft.com/office/drawing/2014/main" id="{A7B5D7DB-6D1D-44DF-96B7-7D498473B56C}"/>
              </a:ext>
            </a:extLst>
          </p:cNvPr>
          <p:cNvGraphicFramePr>
            <a:graphicFrameLocks noGrp="1"/>
          </p:cNvGraphicFramePr>
          <p:nvPr>
            <p:ph idx="1"/>
            <p:extLst>
              <p:ext uri="{D42A27DB-BD31-4B8C-83A1-F6EECF244321}">
                <p14:modId xmlns:p14="http://schemas.microsoft.com/office/powerpoint/2010/main" val="2271829407"/>
              </p:ext>
            </p:extLst>
          </p:nvPr>
        </p:nvGraphicFramePr>
        <p:xfrm>
          <a:off x="1317811" y="2218765"/>
          <a:ext cx="9816353" cy="4830161"/>
        </p:xfrm>
        <a:graphic>
          <a:graphicData uri="http://schemas.openxmlformats.org/drawingml/2006/table">
            <a:tbl>
              <a:tblPr firstRow="1" firstCol="1" bandRow="1">
                <a:tableStyleId>{5C22544A-7EE6-4342-B048-85BDC9FD1C3A}</a:tableStyleId>
              </a:tblPr>
              <a:tblGrid>
                <a:gridCol w="436878">
                  <a:extLst>
                    <a:ext uri="{9D8B030D-6E8A-4147-A177-3AD203B41FA5}">
                      <a16:colId xmlns:a16="http://schemas.microsoft.com/office/drawing/2014/main" val="2187326038"/>
                    </a:ext>
                  </a:extLst>
                </a:gridCol>
                <a:gridCol w="1150144">
                  <a:extLst>
                    <a:ext uri="{9D8B030D-6E8A-4147-A177-3AD203B41FA5}">
                      <a16:colId xmlns:a16="http://schemas.microsoft.com/office/drawing/2014/main" val="76974152"/>
                    </a:ext>
                  </a:extLst>
                </a:gridCol>
                <a:gridCol w="2870904">
                  <a:extLst>
                    <a:ext uri="{9D8B030D-6E8A-4147-A177-3AD203B41FA5}">
                      <a16:colId xmlns:a16="http://schemas.microsoft.com/office/drawing/2014/main" val="3983627524"/>
                    </a:ext>
                  </a:extLst>
                </a:gridCol>
                <a:gridCol w="2371617">
                  <a:extLst>
                    <a:ext uri="{9D8B030D-6E8A-4147-A177-3AD203B41FA5}">
                      <a16:colId xmlns:a16="http://schemas.microsoft.com/office/drawing/2014/main" val="2904257450"/>
                    </a:ext>
                  </a:extLst>
                </a:gridCol>
                <a:gridCol w="2986810">
                  <a:extLst>
                    <a:ext uri="{9D8B030D-6E8A-4147-A177-3AD203B41FA5}">
                      <a16:colId xmlns:a16="http://schemas.microsoft.com/office/drawing/2014/main" val="1321118406"/>
                    </a:ext>
                  </a:extLst>
                </a:gridCol>
              </a:tblGrid>
              <a:tr h="282415">
                <a:tc>
                  <a:txBody>
                    <a:bodyPr/>
                    <a:lstStyle/>
                    <a:p>
                      <a:pPr marL="0" marR="0" algn="l">
                        <a:lnSpc>
                          <a:spcPct val="107000"/>
                        </a:lnSpc>
                        <a:spcBef>
                          <a:spcPts val="0"/>
                        </a:spcBef>
                        <a:spcAft>
                          <a:spcPts val="0"/>
                        </a:spcAft>
                      </a:pPr>
                      <a:r>
                        <a:rPr lang="en-US" sz="1600">
                          <a:effectLst/>
                        </a:rPr>
                        <a:t>Test No</a:t>
                      </a:r>
                      <a:endParaRPr lang="en-US" sz="1600">
                        <a:solidFill>
                          <a:srgbClr val="000000"/>
                        </a:solidFill>
                        <a:effectLst/>
                        <a:latin typeface="Calibri" panose="020F0502020204030204" pitchFamily="34" charset="0"/>
                        <a:ea typeface="Times New Roman" panose="02020603050405020304" pitchFamily="18" charset="0"/>
                        <a:cs typeface="Mangal" panose="02040503050203030202" pitchFamily="18" charset="0"/>
                      </a:endParaRPr>
                    </a:p>
                  </a:txBody>
                  <a:tcPr marL="42556" marR="42556" marT="0" marB="0"/>
                </a:tc>
                <a:tc>
                  <a:txBody>
                    <a:bodyPr/>
                    <a:lstStyle/>
                    <a:p>
                      <a:pPr marL="0" marR="0" algn="l">
                        <a:lnSpc>
                          <a:spcPct val="107000"/>
                        </a:lnSpc>
                        <a:spcBef>
                          <a:spcPts val="0"/>
                        </a:spcBef>
                        <a:spcAft>
                          <a:spcPts val="0"/>
                        </a:spcAft>
                      </a:pPr>
                      <a:r>
                        <a:rPr lang="en-US" sz="1600">
                          <a:effectLst/>
                        </a:rPr>
                        <a:t>Function</a:t>
                      </a:r>
                      <a:endParaRPr lang="en-US" sz="1600">
                        <a:solidFill>
                          <a:srgbClr val="000000"/>
                        </a:solidFill>
                        <a:effectLst/>
                        <a:latin typeface="Calibri" panose="020F0502020204030204" pitchFamily="34" charset="0"/>
                        <a:ea typeface="Times New Roman" panose="02020603050405020304" pitchFamily="18" charset="0"/>
                        <a:cs typeface="Mangal" panose="02040503050203030202" pitchFamily="18" charset="0"/>
                      </a:endParaRPr>
                    </a:p>
                  </a:txBody>
                  <a:tcPr marL="42556" marR="42556" marT="0" marB="0"/>
                </a:tc>
                <a:tc>
                  <a:txBody>
                    <a:bodyPr/>
                    <a:lstStyle/>
                    <a:p>
                      <a:pPr marL="0" marR="0" algn="l">
                        <a:lnSpc>
                          <a:spcPct val="107000"/>
                        </a:lnSpc>
                        <a:spcBef>
                          <a:spcPts val="0"/>
                        </a:spcBef>
                        <a:spcAft>
                          <a:spcPts val="0"/>
                        </a:spcAft>
                      </a:pPr>
                      <a:r>
                        <a:rPr lang="en-US" sz="1600">
                          <a:effectLst/>
                        </a:rPr>
                        <a:t>Test</a:t>
                      </a:r>
                      <a:endParaRPr lang="en-US" sz="1600">
                        <a:solidFill>
                          <a:srgbClr val="000000"/>
                        </a:solidFill>
                        <a:effectLst/>
                        <a:latin typeface="Calibri" panose="020F0502020204030204" pitchFamily="34" charset="0"/>
                        <a:ea typeface="Times New Roman" panose="02020603050405020304" pitchFamily="18" charset="0"/>
                        <a:cs typeface="Mangal" panose="02040503050203030202" pitchFamily="18" charset="0"/>
                      </a:endParaRPr>
                    </a:p>
                  </a:txBody>
                  <a:tcPr marL="42556" marR="42556" marT="0" marB="0"/>
                </a:tc>
                <a:tc>
                  <a:txBody>
                    <a:bodyPr/>
                    <a:lstStyle/>
                    <a:p>
                      <a:pPr marL="0" marR="0" algn="l">
                        <a:lnSpc>
                          <a:spcPct val="107000"/>
                        </a:lnSpc>
                        <a:spcBef>
                          <a:spcPts val="0"/>
                        </a:spcBef>
                        <a:spcAft>
                          <a:spcPts val="0"/>
                        </a:spcAft>
                      </a:pPr>
                      <a:r>
                        <a:rPr lang="en-US" sz="1600">
                          <a:effectLst/>
                        </a:rPr>
                        <a:t>Expected Result</a:t>
                      </a:r>
                      <a:endParaRPr lang="en-US" sz="1600">
                        <a:solidFill>
                          <a:srgbClr val="000000"/>
                        </a:solidFill>
                        <a:effectLst/>
                        <a:latin typeface="Calibri" panose="020F0502020204030204" pitchFamily="34" charset="0"/>
                        <a:ea typeface="Times New Roman" panose="02020603050405020304" pitchFamily="18" charset="0"/>
                        <a:cs typeface="Mangal" panose="02040503050203030202" pitchFamily="18" charset="0"/>
                      </a:endParaRPr>
                    </a:p>
                  </a:txBody>
                  <a:tcPr marL="42556" marR="42556" marT="0" marB="0"/>
                </a:tc>
                <a:tc>
                  <a:txBody>
                    <a:bodyPr/>
                    <a:lstStyle/>
                    <a:p>
                      <a:pPr marL="0" marR="0" algn="l">
                        <a:lnSpc>
                          <a:spcPct val="107000"/>
                        </a:lnSpc>
                        <a:spcBef>
                          <a:spcPts val="0"/>
                        </a:spcBef>
                        <a:spcAft>
                          <a:spcPts val="0"/>
                        </a:spcAft>
                      </a:pPr>
                      <a:r>
                        <a:rPr lang="en-US" sz="1600">
                          <a:effectLst/>
                        </a:rPr>
                        <a:t>Outcome</a:t>
                      </a:r>
                      <a:endParaRPr lang="en-US" sz="1600">
                        <a:solidFill>
                          <a:srgbClr val="000000"/>
                        </a:solidFill>
                        <a:effectLst/>
                        <a:latin typeface="Calibri" panose="020F0502020204030204" pitchFamily="34" charset="0"/>
                        <a:ea typeface="Times New Roman" panose="02020603050405020304" pitchFamily="18" charset="0"/>
                        <a:cs typeface="Mangal" panose="02040503050203030202" pitchFamily="18" charset="0"/>
                      </a:endParaRPr>
                    </a:p>
                  </a:txBody>
                  <a:tcPr marL="42556" marR="42556" marT="0" marB="0"/>
                </a:tc>
                <a:extLst>
                  <a:ext uri="{0D108BD9-81ED-4DB2-BD59-A6C34878D82A}">
                    <a16:rowId xmlns:a16="http://schemas.microsoft.com/office/drawing/2014/main" val="901678971"/>
                  </a:ext>
                </a:extLst>
              </a:tr>
              <a:tr h="841714">
                <a:tc>
                  <a:txBody>
                    <a:bodyPr/>
                    <a:lstStyle/>
                    <a:p>
                      <a:pPr marL="0" marR="0" algn="l">
                        <a:lnSpc>
                          <a:spcPct val="107000"/>
                        </a:lnSpc>
                        <a:spcBef>
                          <a:spcPts val="0"/>
                        </a:spcBef>
                        <a:spcAft>
                          <a:spcPts val="0"/>
                        </a:spcAft>
                      </a:pPr>
                      <a:r>
                        <a:rPr lang="en-US" sz="1600">
                          <a:effectLst/>
                        </a:rPr>
                        <a:t>1.</a:t>
                      </a:r>
                      <a:endParaRPr lang="en-US" sz="1600">
                        <a:solidFill>
                          <a:srgbClr val="000000"/>
                        </a:solidFill>
                        <a:effectLst/>
                        <a:latin typeface="Calibri" panose="020F0502020204030204" pitchFamily="34" charset="0"/>
                        <a:ea typeface="Times New Roman" panose="02020603050405020304" pitchFamily="18" charset="0"/>
                        <a:cs typeface="Mangal" panose="02040503050203030202" pitchFamily="18" charset="0"/>
                      </a:endParaRPr>
                    </a:p>
                  </a:txBody>
                  <a:tcPr marL="42556" marR="42556" marT="0" marB="0"/>
                </a:tc>
                <a:tc>
                  <a:txBody>
                    <a:bodyPr/>
                    <a:lstStyle/>
                    <a:p>
                      <a:pPr marL="0" marR="0" algn="l">
                        <a:lnSpc>
                          <a:spcPct val="107000"/>
                        </a:lnSpc>
                        <a:spcBef>
                          <a:spcPts val="0"/>
                        </a:spcBef>
                        <a:spcAft>
                          <a:spcPts val="0"/>
                        </a:spcAft>
                      </a:pPr>
                      <a:r>
                        <a:rPr lang="en-US" sz="1600">
                          <a:effectLst/>
                        </a:rPr>
                        <a:t>Encryption</a:t>
                      </a:r>
                      <a:endParaRPr lang="en-US" sz="1600">
                        <a:solidFill>
                          <a:srgbClr val="000000"/>
                        </a:solidFill>
                        <a:effectLst/>
                        <a:latin typeface="Calibri" panose="020F0502020204030204" pitchFamily="34" charset="0"/>
                        <a:ea typeface="Times New Roman" panose="02020603050405020304" pitchFamily="18" charset="0"/>
                        <a:cs typeface="Mangal" panose="02040503050203030202" pitchFamily="18" charset="0"/>
                      </a:endParaRPr>
                    </a:p>
                  </a:txBody>
                  <a:tcPr marL="42556" marR="42556" marT="0" marB="0"/>
                </a:tc>
                <a:tc>
                  <a:txBody>
                    <a:bodyPr/>
                    <a:lstStyle/>
                    <a:p>
                      <a:pPr marL="0" marR="0" algn="l">
                        <a:lnSpc>
                          <a:spcPct val="107000"/>
                        </a:lnSpc>
                        <a:spcBef>
                          <a:spcPts val="0"/>
                        </a:spcBef>
                        <a:spcAft>
                          <a:spcPts val="0"/>
                        </a:spcAft>
                      </a:pPr>
                      <a:r>
                        <a:rPr lang="en-US" sz="1600" dirty="0">
                          <a:effectLst/>
                        </a:rPr>
                        <a:t>Generate the cipher text from the message file</a:t>
                      </a:r>
                      <a:endParaRPr lang="en-US" sz="1600" dirty="0">
                        <a:solidFill>
                          <a:srgbClr val="000000"/>
                        </a:solidFill>
                        <a:effectLst/>
                        <a:latin typeface="Calibri" panose="020F0502020204030204" pitchFamily="34" charset="0"/>
                        <a:ea typeface="Times New Roman" panose="02020603050405020304" pitchFamily="18" charset="0"/>
                        <a:cs typeface="Mangal" panose="02040503050203030202" pitchFamily="18" charset="0"/>
                      </a:endParaRPr>
                    </a:p>
                  </a:txBody>
                  <a:tcPr marL="42556" marR="42556" marT="0" marB="0"/>
                </a:tc>
                <a:tc>
                  <a:txBody>
                    <a:bodyPr/>
                    <a:lstStyle/>
                    <a:p>
                      <a:pPr marL="0" marR="0" algn="l">
                        <a:lnSpc>
                          <a:spcPct val="107000"/>
                        </a:lnSpc>
                        <a:spcBef>
                          <a:spcPts val="0"/>
                        </a:spcBef>
                        <a:spcAft>
                          <a:spcPts val="0"/>
                        </a:spcAft>
                      </a:pPr>
                      <a:r>
                        <a:rPr lang="en-US" sz="1600">
                          <a:effectLst/>
                        </a:rPr>
                        <a:t>A encrypted file containing the cipher text</a:t>
                      </a:r>
                      <a:endParaRPr lang="en-US" sz="1600">
                        <a:solidFill>
                          <a:srgbClr val="000000"/>
                        </a:solidFill>
                        <a:effectLst/>
                        <a:latin typeface="Calibri" panose="020F0502020204030204" pitchFamily="34" charset="0"/>
                        <a:ea typeface="Times New Roman" panose="02020603050405020304" pitchFamily="18" charset="0"/>
                        <a:cs typeface="Mangal" panose="02040503050203030202" pitchFamily="18" charset="0"/>
                      </a:endParaRPr>
                    </a:p>
                  </a:txBody>
                  <a:tcPr marL="42556" marR="42556" marT="0" marB="0"/>
                </a:tc>
                <a:tc>
                  <a:txBody>
                    <a:bodyPr/>
                    <a:lstStyle/>
                    <a:p>
                      <a:pPr marL="0" marR="0" algn="l">
                        <a:lnSpc>
                          <a:spcPct val="107000"/>
                        </a:lnSpc>
                        <a:spcBef>
                          <a:spcPts val="0"/>
                        </a:spcBef>
                        <a:spcAft>
                          <a:spcPts val="0"/>
                        </a:spcAft>
                      </a:pPr>
                      <a:r>
                        <a:rPr lang="en-US" sz="1600">
                          <a:effectLst/>
                        </a:rPr>
                        <a:t>Successful</a:t>
                      </a:r>
                      <a:endParaRPr lang="en-US" sz="1600">
                        <a:solidFill>
                          <a:srgbClr val="000000"/>
                        </a:solidFill>
                        <a:effectLst/>
                        <a:latin typeface="Calibri" panose="020F0502020204030204" pitchFamily="34" charset="0"/>
                        <a:ea typeface="Times New Roman" panose="02020603050405020304" pitchFamily="18" charset="0"/>
                        <a:cs typeface="Mangal" panose="02040503050203030202" pitchFamily="18" charset="0"/>
                      </a:endParaRPr>
                    </a:p>
                  </a:txBody>
                  <a:tcPr marL="42556" marR="42556" marT="0" marB="0"/>
                </a:tc>
                <a:extLst>
                  <a:ext uri="{0D108BD9-81ED-4DB2-BD59-A6C34878D82A}">
                    <a16:rowId xmlns:a16="http://schemas.microsoft.com/office/drawing/2014/main" val="2419942241"/>
                  </a:ext>
                </a:extLst>
              </a:tr>
              <a:tr h="559058">
                <a:tc>
                  <a:txBody>
                    <a:bodyPr/>
                    <a:lstStyle/>
                    <a:p>
                      <a:pPr marL="0" marR="0" algn="l">
                        <a:lnSpc>
                          <a:spcPct val="107000"/>
                        </a:lnSpc>
                        <a:spcBef>
                          <a:spcPts val="0"/>
                        </a:spcBef>
                        <a:spcAft>
                          <a:spcPts val="0"/>
                        </a:spcAft>
                      </a:pPr>
                      <a:r>
                        <a:rPr lang="en-US" sz="1600">
                          <a:effectLst/>
                        </a:rPr>
                        <a:t>2.</a:t>
                      </a:r>
                      <a:endParaRPr lang="en-US" sz="1600">
                        <a:solidFill>
                          <a:srgbClr val="000000"/>
                        </a:solidFill>
                        <a:effectLst/>
                        <a:latin typeface="Calibri" panose="020F0502020204030204" pitchFamily="34" charset="0"/>
                        <a:ea typeface="Times New Roman" panose="02020603050405020304" pitchFamily="18" charset="0"/>
                        <a:cs typeface="Mangal" panose="02040503050203030202" pitchFamily="18" charset="0"/>
                      </a:endParaRPr>
                    </a:p>
                  </a:txBody>
                  <a:tcPr marL="42556" marR="42556" marT="0" marB="0"/>
                </a:tc>
                <a:tc>
                  <a:txBody>
                    <a:bodyPr/>
                    <a:lstStyle/>
                    <a:p>
                      <a:pPr marL="0" marR="0" algn="l">
                        <a:lnSpc>
                          <a:spcPct val="107000"/>
                        </a:lnSpc>
                        <a:spcBef>
                          <a:spcPts val="0"/>
                        </a:spcBef>
                        <a:spcAft>
                          <a:spcPts val="0"/>
                        </a:spcAft>
                      </a:pPr>
                      <a:r>
                        <a:rPr lang="en-US" sz="1600">
                          <a:effectLst/>
                        </a:rPr>
                        <a:t>Decryption</a:t>
                      </a:r>
                      <a:endParaRPr lang="en-US" sz="1600">
                        <a:solidFill>
                          <a:srgbClr val="000000"/>
                        </a:solidFill>
                        <a:effectLst/>
                        <a:latin typeface="Calibri" panose="020F0502020204030204" pitchFamily="34" charset="0"/>
                        <a:ea typeface="Times New Roman" panose="02020603050405020304" pitchFamily="18" charset="0"/>
                        <a:cs typeface="Mangal" panose="02040503050203030202" pitchFamily="18" charset="0"/>
                      </a:endParaRPr>
                    </a:p>
                  </a:txBody>
                  <a:tcPr marL="42556" marR="42556" marT="0" marB="0"/>
                </a:tc>
                <a:tc>
                  <a:txBody>
                    <a:bodyPr/>
                    <a:lstStyle/>
                    <a:p>
                      <a:pPr marL="0" marR="0" algn="l">
                        <a:lnSpc>
                          <a:spcPct val="107000"/>
                        </a:lnSpc>
                        <a:spcBef>
                          <a:spcPts val="0"/>
                        </a:spcBef>
                        <a:spcAft>
                          <a:spcPts val="0"/>
                        </a:spcAft>
                      </a:pPr>
                      <a:r>
                        <a:rPr lang="en-US" sz="1600" dirty="0">
                          <a:effectLst/>
                        </a:rPr>
                        <a:t>Decrypt the encrypted file </a:t>
                      </a:r>
                      <a:endParaRPr lang="en-US" sz="1600" dirty="0">
                        <a:solidFill>
                          <a:srgbClr val="000000"/>
                        </a:solidFill>
                        <a:effectLst/>
                        <a:latin typeface="Calibri" panose="020F0502020204030204" pitchFamily="34" charset="0"/>
                        <a:ea typeface="Times New Roman" panose="02020603050405020304" pitchFamily="18" charset="0"/>
                        <a:cs typeface="Mangal" panose="02040503050203030202" pitchFamily="18" charset="0"/>
                      </a:endParaRPr>
                    </a:p>
                  </a:txBody>
                  <a:tcPr marL="42556" marR="42556" marT="0" marB="0"/>
                </a:tc>
                <a:tc>
                  <a:txBody>
                    <a:bodyPr/>
                    <a:lstStyle/>
                    <a:p>
                      <a:pPr marL="0" marR="0" algn="l">
                        <a:lnSpc>
                          <a:spcPct val="107000"/>
                        </a:lnSpc>
                        <a:spcBef>
                          <a:spcPts val="0"/>
                        </a:spcBef>
                        <a:spcAft>
                          <a:spcPts val="0"/>
                        </a:spcAft>
                      </a:pPr>
                      <a:r>
                        <a:rPr lang="en-US" sz="1600">
                          <a:effectLst/>
                        </a:rPr>
                        <a:t>A text file with readable message</a:t>
                      </a:r>
                      <a:endParaRPr lang="en-US" sz="1600">
                        <a:solidFill>
                          <a:srgbClr val="000000"/>
                        </a:solidFill>
                        <a:effectLst/>
                        <a:latin typeface="Calibri" panose="020F0502020204030204" pitchFamily="34" charset="0"/>
                        <a:ea typeface="Times New Roman" panose="02020603050405020304" pitchFamily="18" charset="0"/>
                        <a:cs typeface="Mangal" panose="02040503050203030202" pitchFamily="18" charset="0"/>
                      </a:endParaRPr>
                    </a:p>
                  </a:txBody>
                  <a:tcPr marL="42556" marR="42556" marT="0" marB="0"/>
                </a:tc>
                <a:tc>
                  <a:txBody>
                    <a:bodyPr/>
                    <a:lstStyle/>
                    <a:p>
                      <a:pPr marL="0" marR="0" algn="l">
                        <a:lnSpc>
                          <a:spcPct val="107000"/>
                        </a:lnSpc>
                        <a:spcBef>
                          <a:spcPts val="0"/>
                        </a:spcBef>
                        <a:spcAft>
                          <a:spcPts val="0"/>
                        </a:spcAft>
                      </a:pPr>
                      <a:r>
                        <a:rPr lang="en-US" sz="1600">
                          <a:effectLst/>
                        </a:rPr>
                        <a:t>Successful</a:t>
                      </a:r>
                      <a:endParaRPr lang="en-US" sz="1600">
                        <a:solidFill>
                          <a:srgbClr val="000000"/>
                        </a:solidFill>
                        <a:effectLst/>
                        <a:latin typeface="Calibri" panose="020F0502020204030204" pitchFamily="34" charset="0"/>
                        <a:ea typeface="Times New Roman" panose="02020603050405020304" pitchFamily="18" charset="0"/>
                        <a:cs typeface="Mangal" panose="02040503050203030202" pitchFamily="18" charset="0"/>
                      </a:endParaRPr>
                    </a:p>
                  </a:txBody>
                  <a:tcPr marL="42556" marR="42556" marT="0" marB="0"/>
                </a:tc>
                <a:extLst>
                  <a:ext uri="{0D108BD9-81ED-4DB2-BD59-A6C34878D82A}">
                    <a16:rowId xmlns:a16="http://schemas.microsoft.com/office/drawing/2014/main" val="4153654563"/>
                  </a:ext>
                </a:extLst>
              </a:tr>
              <a:tr h="559058">
                <a:tc>
                  <a:txBody>
                    <a:bodyPr/>
                    <a:lstStyle/>
                    <a:p>
                      <a:pPr marL="0" marR="0" algn="l">
                        <a:lnSpc>
                          <a:spcPct val="107000"/>
                        </a:lnSpc>
                        <a:spcBef>
                          <a:spcPts val="0"/>
                        </a:spcBef>
                        <a:spcAft>
                          <a:spcPts val="0"/>
                        </a:spcAft>
                      </a:pPr>
                      <a:r>
                        <a:rPr lang="en-US" sz="1600">
                          <a:effectLst/>
                        </a:rPr>
                        <a:t>3.</a:t>
                      </a:r>
                      <a:endParaRPr lang="en-US" sz="1600">
                        <a:solidFill>
                          <a:srgbClr val="000000"/>
                        </a:solidFill>
                        <a:effectLst/>
                        <a:latin typeface="Calibri" panose="020F0502020204030204" pitchFamily="34" charset="0"/>
                        <a:ea typeface="Times New Roman" panose="02020603050405020304" pitchFamily="18" charset="0"/>
                        <a:cs typeface="Mangal" panose="02040503050203030202" pitchFamily="18" charset="0"/>
                      </a:endParaRPr>
                    </a:p>
                  </a:txBody>
                  <a:tcPr marL="42556" marR="42556" marT="0" marB="0"/>
                </a:tc>
                <a:tc>
                  <a:txBody>
                    <a:bodyPr/>
                    <a:lstStyle/>
                    <a:p>
                      <a:pPr marL="0" marR="0" algn="l">
                        <a:lnSpc>
                          <a:spcPct val="107000"/>
                        </a:lnSpc>
                        <a:spcBef>
                          <a:spcPts val="0"/>
                        </a:spcBef>
                        <a:spcAft>
                          <a:spcPts val="0"/>
                        </a:spcAft>
                      </a:pPr>
                      <a:r>
                        <a:rPr lang="en-US" sz="1600">
                          <a:effectLst/>
                        </a:rPr>
                        <a:t>Encoding</a:t>
                      </a:r>
                      <a:endParaRPr lang="en-US" sz="1600">
                        <a:solidFill>
                          <a:srgbClr val="000000"/>
                        </a:solidFill>
                        <a:effectLst/>
                        <a:latin typeface="Calibri" panose="020F0502020204030204" pitchFamily="34" charset="0"/>
                        <a:ea typeface="Times New Roman" panose="02020603050405020304" pitchFamily="18" charset="0"/>
                        <a:cs typeface="Mangal" panose="02040503050203030202" pitchFamily="18" charset="0"/>
                      </a:endParaRPr>
                    </a:p>
                  </a:txBody>
                  <a:tcPr marL="42556" marR="42556" marT="0" marB="0"/>
                </a:tc>
                <a:tc>
                  <a:txBody>
                    <a:bodyPr/>
                    <a:lstStyle/>
                    <a:p>
                      <a:pPr marL="0" marR="0" algn="l">
                        <a:lnSpc>
                          <a:spcPct val="107000"/>
                        </a:lnSpc>
                        <a:spcBef>
                          <a:spcPts val="0"/>
                        </a:spcBef>
                        <a:spcAft>
                          <a:spcPts val="0"/>
                        </a:spcAft>
                      </a:pPr>
                      <a:r>
                        <a:rPr lang="en-US" sz="1600">
                          <a:effectLst/>
                        </a:rPr>
                        <a:t>Embed the message file in image</a:t>
                      </a:r>
                      <a:endParaRPr lang="en-US" sz="1600">
                        <a:solidFill>
                          <a:srgbClr val="000000"/>
                        </a:solidFill>
                        <a:effectLst/>
                        <a:latin typeface="Calibri" panose="020F0502020204030204" pitchFamily="34" charset="0"/>
                        <a:ea typeface="Times New Roman" panose="02020603050405020304" pitchFamily="18" charset="0"/>
                        <a:cs typeface="Mangal" panose="02040503050203030202" pitchFamily="18" charset="0"/>
                      </a:endParaRPr>
                    </a:p>
                  </a:txBody>
                  <a:tcPr marL="42556" marR="42556" marT="0" marB="0"/>
                </a:tc>
                <a:tc>
                  <a:txBody>
                    <a:bodyPr/>
                    <a:lstStyle/>
                    <a:p>
                      <a:pPr marL="0" marR="0" algn="l">
                        <a:lnSpc>
                          <a:spcPct val="107000"/>
                        </a:lnSpc>
                        <a:spcBef>
                          <a:spcPts val="0"/>
                        </a:spcBef>
                        <a:spcAft>
                          <a:spcPts val="0"/>
                        </a:spcAft>
                      </a:pPr>
                      <a:r>
                        <a:rPr lang="en-US" sz="1600">
                          <a:effectLst/>
                        </a:rPr>
                        <a:t>The message hidden in the image</a:t>
                      </a:r>
                      <a:endParaRPr lang="en-US" sz="1600">
                        <a:solidFill>
                          <a:srgbClr val="000000"/>
                        </a:solidFill>
                        <a:effectLst/>
                        <a:latin typeface="Calibri" panose="020F0502020204030204" pitchFamily="34" charset="0"/>
                        <a:ea typeface="Times New Roman" panose="02020603050405020304" pitchFamily="18" charset="0"/>
                        <a:cs typeface="Mangal" panose="02040503050203030202" pitchFamily="18" charset="0"/>
                      </a:endParaRPr>
                    </a:p>
                  </a:txBody>
                  <a:tcPr marL="42556" marR="42556" marT="0" marB="0"/>
                </a:tc>
                <a:tc>
                  <a:txBody>
                    <a:bodyPr/>
                    <a:lstStyle/>
                    <a:p>
                      <a:pPr marL="0" marR="0" algn="l">
                        <a:lnSpc>
                          <a:spcPct val="107000"/>
                        </a:lnSpc>
                        <a:spcBef>
                          <a:spcPts val="0"/>
                        </a:spcBef>
                        <a:spcAft>
                          <a:spcPts val="0"/>
                        </a:spcAft>
                      </a:pPr>
                      <a:r>
                        <a:rPr lang="en-US" sz="1600">
                          <a:effectLst/>
                        </a:rPr>
                        <a:t>Successful</a:t>
                      </a:r>
                      <a:endParaRPr lang="en-US" sz="1600">
                        <a:solidFill>
                          <a:srgbClr val="000000"/>
                        </a:solidFill>
                        <a:effectLst/>
                        <a:latin typeface="Calibri" panose="020F0502020204030204" pitchFamily="34" charset="0"/>
                        <a:ea typeface="Times New Roman" panose="02020603050405020304" pitchFamily="18" charset="0"/>
                        <a:cs typeface="Mangal" panose="02040503050203030202" pitchFamily="18" charset="0"/>
                      </a:endParaRPr>
                    </a:p>
                  </a:txBody>
                  <a:tcPr marL="42556" marR="42556" marT="0" marB="0"/>
                </a:tc>
                <a:extLst>
                  <a:ext uri="{0D108BD9-81ED-4DB2-BD59-A6C34878D82A}">
                    <a16:rowId xmlns:a16="http://schemas.microsoft.com/office/drawing/2014/main" val="3568196651"/>
                  </a:ext>
                </a:extLst>
              </a:tr>
              <a:tr h="700385">
                <a:tc>
                  <a:txBody>
                    <a:bodyPr/>
                    <a:lstStyle/>
                    <a:p>
                      <a:pPr marL="0" marR="0" algn="l">
                        <a:lnSpc>
                          <a:spcPct val="107000"/>
                        </a:lnSpc>
                        <a:spcBef>
                          <a:spcPts val="0"/>
                        </a:spcBef>
                        <a:spcAft>
                          <a:spcPts val="0"/>
                        </a:spcAft>
                      </a:pPr>
                      <a:r>
                        <a:rPr lang="en-US" sz="1600">
                          <a:effectLst/>
                        </a:rPr>
                        <a:t>4.</a:t>
                      </a:r>
                      <a:endParaRPr lang="en-US" sz="1600">
                        <a:solidFill>
                          <a:srgbClr val="000000"/>
                        </a:solidFill>
                        <a:effectLst/>
                        <a:latin typeface="Calibri" panose="020F0502020204030204" pitchFamily="34" charset="0"/>
                        <a:ea typeface="Times New Roman" panose="02020603050405020304" pitchFamily="18" charset="0"/>
                        <a:cs typeface="Mangal" panose="02040503050203030202" pitchFamily="18" charset="0"/>
                      </a:endParaRPr>
                    </a:p>
                  </a:txBody>
                  <a:tcPr marL="42556" marR="42556" marT="0" marB="0"/>
                </a:tc>
                <a:tc>
                  <a:txBody>
                    <a:bodyPr/>
                    <a:lstStyle/>
                    <a:p>
                      <a:pPr marL="0" marR="0" algn="l">
                        <a:lnSpc>
                          <a:spcPct val="107000"/>
                        </a:lnSpc>
                        <a:spcBef>
                          <a:spcPts val="0"/>
                        </a:spcBef>
                        <a:spcAft>
                          <a:spcPts val="0"/>
                        </a:spcAft>
                      </a:pPr>
                      <a:r>
                        <a:rPr lang="en-US" sz="1600">
                          <a:effectLst/>
                        </a:rPr>
                        <a:t>Decoding</a:t>
                      </a:r>
                      <a:endParaRPr lang="en-US" sz="1600">
                        <a:solidFill>
                          <a:srgbClr val="000000"/>
                        </a:solidFill>
                        <a:effectLst/>
                        <a:latin typeface="Calibri" panose="020F0502020204030204" pitchFamily="34" charset="0"/>
                        <a:ea typeface="Times New Roman" panose="02020603050405020304" pitchFamily="18" charset="0"/>
                        <a:cs typeface="Mangal" panose="02040503050203030202" pitchFamily="18" charset="0"/>
                      </a:endParaRPr>
                    </a:p>
                  </a:txBody>
                  <a:tcPr marL="42556" marR="42556" marT="0" marB="0"/>
                </a:tc>
                <a:tc>
                  <a:txBody>
                    <a:bodyPr/>
                    <a:lstStyle/>
                    <a:p>
                      <a:pPr marL="0" marR="0" algn="l">
                        <a:lnSpc>
                          <a:spcPct val="107000"/>
                        </a:lnSpc>
                        <a:spcBef>
                          <a:spcPts val="0"/>
                        </a:spcBef>
                        <a:spcAft>
                          <a:spcPts val="0"/>
                        </a:spcAft>
                      </a:pPr>
                      <a:r>
                        <a:rPr lang="en-US" sz="1600">
                          <a:effectLst/>
                        </a:rPr>
                        <a:t>Decode carrier image to get  hidden file</a:t>
                      </a:r>
                      <a:endParaRPr lang="en-US" sz="1600">
                        <a:solidFill>
                          <a:srgbClr val="000000"/>
                        </a:solidFill>
                        <a:effectLst/>
                        <a:latin typeface="Calibri" panose="020F0502020204030204" pitchFamily="34" charset="0"/>
                        <a:ea typeface="Times New Roman" panose="02020603050405020304" pitchFamily="18" charset="0"/>
                        <a:cs typeface="Mangal" panose="02040503050203030202" pitchFamily="18" charset="0"/>
                      </a:endParaRPr>
                    </a:p>
                  </a:txBody>
                  <a:tcPr marL="42556" marR="42556" marT="0" marB="0"/>
                </a:tc>
                <a:tc>
                  <a:txBody>
                    <a:bodyPr/>
                    <a:lstStyle/>
                    <a:p>
                      <a:pPr marL="0" marR="0" algn="l">
                        <a:lnSpc>
                          <a:spcPct val="107000"/>
                        </a:lnSpc>
                        <a:spcBef>
                          <a:spcPts val="0"/>
                        </a:spcBef>
                        <a:spcAft>
                          <a:spcPts val="0"/>
                        </a:spcAft>
                      </a:pPr>
                      <a:r>
                        <a:rPr lang="en-US" sz="1600" dirty="0">
                          <a:effectLst/>
                        </a:rPr>
                        <a:t>Recovered text file </a:t>
                      </a:r>
                      <a:endParaRPr lang="en-US" sz="1600" dirty="0">
                        <a:solidFill>
                          <a:srgbClr val="000000"/>
                        </a:solidFill>
                        <a:effectLst/>
                        <a:latin typeface="Calibri" panose="020F0502020204030204" pitchFamily="34" charset="0"/>
                        <a:ea typeface="Times New Roman" panose="02020603050405020304" pitchFamily="18" charset="0"/>
                        <a:cs typeface="Mangal" panose="02040503050203030202" pitchFamily="18" charset="0"/>
                      </a:endParaRPr>
                    </a:p>
                  </a:txBody>
                  <a:tcPr marL="42556" marR="42556" marT="0" marB="0"/>
                </a:tc>
                <a:tc>
                  <a:txBody>
                    <a:bodyPr/>
                    <a:lstStyle/>
                    <a:p>
                      <a:pPr marL="0" marR="0" algn="l">
                        <a:lnSpc>
                          <a:spcPct val="107000"/>
                        </a:lnSpc>
                        <a:spcBef>
                          <a:spcPts val="0"/>
                        </a:spcBef>
                        <a:spcAft>
                          <a:spcPts val="0"/>
                        </a:spcAft>
                      </a:pPr>
                      <a:r>
                        <a:rPr lang="en-US" sz="1600">
                          <a:effectLst/>
                        </a:rPr>
                        <a:t>Successful</a:t>
                      </a:r>
                      <a:endParaRPr lang="en-US" sz="1600">
                        <a:solidFill>
                          <a:srgbClr val="000000"/>
                        </a:solidFill>
                        <a:effectLst/>
                        <a:latin typeface="Calibri" panose="020F0502020204030204" pitchFamily="34" charset="0"/>
                        <a:ea typeface="Times New Roman" panose="02020603050405020304" pitchFamily="18" charset="0"/>
                        <a:cs typeface="Mangal" panose="02040503050203030202" pitchFamily="18" charset="0"/>
                      </a:endParaRPr>
                    </a:p>
                  </a:txBody>
                  <a:tcPr marL="42556" marR="42556" marT="0" marB="0"/>
                </a:tc>
                <a:extLst>
                  <a:ext uri="{0D108BD9-81ED-4DB2-BD59-A6C34878D82A}">
                    <a16:rowId xmlns:a16="http://schemas.microsoft.com/office/drawing/2014/main" val="1833424964"/>
                  </a:ext>
                </a:extLst>
              </a:tr>
              <a:tr h="700385">
                <a:tc>
                  <a:txBody>
                    <a:bodyPr/>
                    <a:lstStyle/>
                    <a:p>
                      <a:pPr marL="0" marR="0" algn="l">
                        <a:lnSpc>
                          <a:spcPct val="107000"/>
                        </a:lnSpc>
                        <a:spcBef>
                          <a:spcPts val="0"/>
                        </a:spcBef>
                        <a:spcAft>
                          <a:spcPts val="0"/>
                        </a:spcAft>
                      </a:pPr>
                      <a:r>
                        <a:rPr lang="en-US" sz="1600">
                          <a:effectLst/>
                        </a:rPr>
                        <a:t>5.</a:t>
                      </a:r>
                      <a:endParaRPr lang="en-US" sz="1600">
                        <a:solidFill>
                          <a:srgbClr val="000000"/>
                        </a:solidFill>
                        <a:effectLst/>
                        <a:latin typeface="Calibri" panose="020F0502020204030204" pitchFamily="34" charset="0"/>
                        <a:ea typeface="Times New Roman" panose="02020603050405020304" pitchFamily="18" charset="0"/>
                        <a:cs typeface="Mangal" panose="02040503050203030202" pitchFamily="18" charset="0"/>
                      </a:endParaRPr>
                    </a:p>
                  </a:txBody>
                  <a:tcPr marL="42556" marR="42556" marT="0" marB="0"/>
                </a:tc>
                <a:tc>
                  <a:txBody>
                    <a:bodyPr/>
                    <a:lstStyle/>
                    <a:p>
                      <a:pPr marL="0" marR="0" algn="l">
                        <a:lnSpc>
                          <a:spcPct val="107000"/>
                        </a:lnSpc>
                        <a:spcBef>
                          <a:spcPts val="0"/>
                        </a:spcBef>
                        <a:spcAft>
                          <a:spcPts val="0"/>
                        </a:spcAft>
                      </a:pPr>
                      <a:r>
                        <a:rPr lang="en-US" sz="1600">
                          <a:effectLst/>
                        </a:rPr>
                        <a:t>Encoding</a:t>
                      </a:r>
                      <a:endParaRPr lang="en-US" sz="1600">
                        <a:solidFill>
                          <a:srgbClr val="000000"/>
                        </a:solidFill>
                        <a:effectLst/>
                        <a:latin typeface="Calibri" panose="020F0502020204030204" pitchFamily="34" charset="0"/>
                        <a:ea typeface="Times New Roman" panose="02020603050405020304" pitchFamily="18" charset="0"/>
                        <a:cs typeface="Mangal" panose="02040503050203030202" pitchFamily="18" charset="0"/>
                      </a:endParaRPr>
                    </a:p>
                  </a:txBody>
                  <a:tcPr marL="42556" marR="42556" marT="0" marB="0"/>
                </a:tc>
                <a:tc>
                  <a:txBody>
                    <a:bodyPr/>
                    <a:lstStyle/>
                    <a:p>
                      <a:pPr marL="0" marR="0" algn="l">
                        <a:lnSpc>
                          <a:spcPct val="107000"/>
                        </a:lnSpc>
                        <a:spcBef>
                          <a:spcPts val="0"/>
                        </a:spcBef>
                        <a:spcAft>
                          <a:spcPts val="0"/>
                        </a:spcAft>
                      </a:pPr>
                      <a:r>
                        <a:rPr lang="en-US" sz="1600">
                          <a:effectLst/>
                        </a:rPr>
                        <a:t>Embed the message file in audio file</a:t>
                      </a:r>
                      <a:endParaRPr lang="en-US" sz="1600">
                        <a:solidFill>
                          <a:srgbClr val="000000"/>
                        </a:solidFill>
                        <a:effectLst/>
                        <a:latin typeface="Calibri" panose="020F0502020204030204" pitchFamily="34" charset="0"/>
                        <a:ea typeface="Times New Roman" panose="02020603050405020304" pitchFamily="18" charset="0"/>
                        <a:cs typeface="Mangal" panose="02040503050203030202" pitchFamily="18" charset="0"/>
                      </a:endParaRPr>
                    </a:p>
                  </a:txBody>
                  <a:tcPr marL="42556" marR="42556" marT="0" marB="0"/>
                </a:tc>
                <a:tc>
                  <a:txBody>
                    <a:bodyPr/>
                    <a:lstStyle/>
                    <a:p>
                      <a:pPr marL="0" marR="0" algn="l">
                        <a:lnSpc>
                          <a:spcPct val="107000"/>
                        </a:lnSpc>
                        <a:spcBef>
                          <a:spcPts val="0"/>
                        </a:spcBef>
                        <a:spcAft>
                          <a:spcPts val="0"/>
                        </a:spcAft>
                      </a:pPr>
                      <a:r>
                        <a:rPr lang="en-US" sz="1600">
                          <a:effectLst/>
                        </a:rPr>
                        <a:t>The message file hidden in the audio</a:t>
                      </a:r>
                      <a:endParaRPr lang="en-US" sz="1600">
                        <a:solidFill>
                          <a:srgbClr val="000000"/>
                        </a:solidFill>
                        <a:effectLst/>
                        <a:latin typeface="Calibri" panose="020F0502020204030204" pitchFamily="34" charset="0"/>
                        <a:ea typeface="Times New Roman" panose="02020603050405020304" pitchFamily="18" charset="0"/>
                        <a:cs typeface="Mangal" panose="02040503050203030202" pitchFamily="18" charset="0"/>
                      </a:endParaRPr>
                    </a:p>
                  </a:txBody>
                  <a:tcPr marL="42556" marR="42556" marT="0" marB="0"/>
                </a:tc>
                <a:tc>
                  <a:txBody>
                    <a:bodyPr/>
                    <a:lstStyle/>
                    <a:p>
                      <a:pPr marL="0" marR="0" algn="l">
                        <a:lnSpc>
                          <a:spcPct val="107000"/>
                        </a:lnSpc>
                        <a:spcBef>
                          <a:spcPts val="0"/>
                        </a:spcBef>
                        <a:spcAft>
                          <a:spcPts val="0"/>
                        </a:spcAft>
                      </a:pPr>
                      <a:r>
                        <a:rPr lang="en-US" sz="1600">
                          <a:effectLst/>
                        </a:rPr>
                        <a:t>Successful</a:t>
                      </a:r>
                      <a:endParaRPr lang="en-US" sz="1600">
                        <a:solidFill>
                          <a:srgbClr val="000000"/>
                        </a:solidFill>
                        <a:effectLst/>
                        <a:latin typeface="Calibri" panose="020F0502020204030204" pitchFamily="34" charset="0"/>
                        <a:ea typeface="Times New Roman" panose="02020603050405020304" pitchFamily="18" charset="0"/>
                        <a:cs typeface="Mangal" panose="02040503050203030202" pitchFamily="18" charset="0"/>
                      </a:endParaRPr>
                    </a:p>
                  </a:txBody>
                  <a:tcPr marL="42556" marR="42556" marT="0" marB="0"/>
                </a:tc>
                <a:extLst>
                  <a:ext uri="{0D108BD9-81ED-4DB2-BD59-A6C34878D82A}">
                    <a16:rowId xmlns:a16="http://schemas.microsoft.com/office/drawing/2014/main" val="430045112"/>
                  </a:ext>
                </a:extLst>
              </a:tr>
              <a:tr h="700385">
                <a:tc>
                  <a:txBody>
                    <a:bodyPr/>
                    <a:lstStyle/>
                    <a:p>
                      <a:pPr marL="0" marR="0" algn="l">
                        <a:lnSpc>
                          <a:spcPct val="107000"/>
                        </a:lnSpc>
                        <a:spcBef>
                          <a:spcPts val="0"/>
                        </a:spcBef>
                        <a:spcAft>
                          <a:spcPts val="0"/>
                        </a:spcAft>
                      </a:pPr>
                      <a:r>
                        <a:rPr lang="en-US" sz="1600">
                          <a:effectLst/>
                        </a:rPr>
                        <a:t>6.</a:t>
                      </a:r>
                      <a:endParaRPr lang="en-US" sz="1600">
                        <a:solidFill>
                          <a:srgbClr val="000000"/>
                        </a:solidFill>
                        <a:effectLst/>
                        <a:latin typeface="Calibri" panose="020F0502020204030204" pitchFamily="34" charset="0"/>
                        <a:ea typeface="Times New Roman" panose="02020603050405020304" pitchFamily="18" charset="0"/>
                        <a:cs typeface="Mangal" panose="02040503050203030202" pitchFamily="18" charset="0"/>
                      </a:endParaRPr>
                    </a:p>
                  </a:txBody>
                  <a:tcPr marL="42556" marR="42556" marT="0" marB="0"/>
                </a:tc>
                <a:tc>
                  <a:txBody>
                    <a:bodyPr/>
                    <a:lstStyle/>
                    <a:p>
                      <a:pPr marL="0" marR="0" algn="l">
                        <a:lnSpc>
                          <a:spcPct val="107000"/>
                        </a:lnSpc>
                        <a:spcBef>
                          <a:spcPts val="0"/>
                        </a:spcBef>
                        <a:spcAft>
                          <a:spcPts val="0"/>
                        </a:spcAft>
                      </a:pPr>
                      <a:r>
                        <a:rPr lang="en-US" sz="1600">
                          <a:effectLst/>
                        </a:rPr>
                        <a:t>Decoding</a:t>
                      </a:r>
                      <a:endParaRPr lang="en-US" sz="1600">
                        <a:solidFill>
                          <a:srgbClr val="000000"/>
                        </a:solidFill>
                        <a:effectLst/>
                        <a:latin typeface="Calibri" panose="020F0502020204030204" pitchFamily="34" charset="0"/>
                        <a:ea typeface="Times New Roman" panose="02020603050405020304" pitchFamily="18" charset="0"/>
                        <a:cs typeface="Mangal" panose="02040503050203030202" pitchFamily="18" charset="0"/>
                      </a:endParaRPr>
                    </a:p>
                  </a:txBody>
                  <a:tcPr marL="42556" marR="42556" marT="0" marB="0"/>
                </a:tc>
                <a:tc>
                  <a:txBody>
                    <a:bodyPr/>
                    <a:lstStyle/>
                    <a:p>
                      <a:pPr marL="0" marR="0" algn="l">
                        <a:lnSpc>
                          <a:spcPct val="107000"/>
                        </a:lnSpc>
                        <a:spcBef>
                          <a:spcPts val="0"/>
                        </a:spcBef>
                        <a:spcAft>
                          <a:spcPts val="0"/>
                        </a:spcAft>
                      </a:pPr>
                      <a:r>
                        <a:rPr lang="en-US" sz="1600">
                          <a:effectLst/>
                        </a:rPr>
                        <a:t>Decode carrier audio to get  hidden file</a:t>
                      </a:r>
                      <a:endParaRPr lang="en-US" sz="1600">
                        <a:solidFill>
                          <a:srgbClr val="000000"/>
                        </a:solidFill>
                        <a:effectLst/>
                        <a:latin typeface="Calibri" panose="020F0502020204030204" pitchFamily="34" charset="0"/>
                        <a:ea typeface="Times New Roman" panose="02020603050405020304" pitchFamily="18" charset="0"/>
                        <a:cs typeface="Mangal" panose="02040503050203030202" pitchFamily="18" charset="0"/>
                      </a:endParaRPr>
                    </a:p>
                  </a:txBody>
                  <a:tcPr marL="42556" marR="42556" marT="0" marB="0"/>
                </a:tc>
                <a:tc>
                  <a:txBody>
                    <a:bodyPr/>
                    <a:lstStyle/>
                    <a:p>
                      <a:pPr marL="0" marR="0" algn="l">
                        <a:lnSpc>
                          <a:spcPct val="107000"/>
                        </a:lnSpc>
                        <a:spcBef>
                          <a:spcPts val="0"/>
                        </a:spcBef>
                        <a:spcAft>
                          <a:spcPts val="0"/>
                        </a:spcAft>
                      </a:pPr>
                      <a:r>
                        <a:rPr lang="en-US" sz="1600" dirty="0">
                          <a:effectLst/>
                        </a:rPr>
                        <a:t>Recovered text file </a:t>
                      </a:r>
                      <a:endParaRPr lang="en-US" sz="1600" dirty="0">
                        <a:solidFill>
                          <a:srgbClr val="000000"/>
                        </a:solidFill>
                        <a:effectLst/>
                        <a:latin typeface="Calibri" panose="020F0502020204030204" pitchFamily="34" charset="0"/>
                        <a:ea typeface="Times New Roman" panose="02020603050405020304" pitchFamily="18" charset="0"/>
                        <a:cs typeface="Mangal" panose="02040503050203030202" pitchFamily="18" charset="0"/>
                      </a:endParaRPr>
                    </a:p>
                  </a:txBody>
                  <a:tcPr marL="42556" marR="42556" marT="0" marB="0"/>
                </a:tc>
                <a:tc>
                  <a:txBody>
                    <a:bodyPr/>
                    <a:lstStyle/>
                    <a:p>
                      <a:pPr marL="0" marR="0" algn="l">
                        <a:lnSpc>
                          <a:spcPct val="107000"/>
                        </a:lnSpc>
                        <a:spcBef>
                          <a:spcPts val="0"/>
                        </a:spcBef>
                        <a:spcAft>
                          <a:spcPts val="0"/>
                        </a:spcAft>
                      </a:pPr>
                      <a:r>
                        <a:rPr lang="en-US" sz="1600" dirty="0">
                          <a:effectLst/>
                        </a:rPr>
                        <a:t>Successful</a:t>
                      </a:r>
                      <a:endParaRPr lang="en-US" sz="1600" dirty="0">
                        <a:solidFill>
                          <a:srgbClr val="000000"/>
                        </a:solidFill>
                        <a:effectLst/>
                        <a:latin typeface="Calibri" panose="020F0502020204030204" pitchFamily="34" charset="0"/>
                        <a:ea typeface="Times New Roman" panose="02020603050405020304" pitchFamily="18" charset="0"/>
                        <a:cs typeface="Mangal" panose="02040503050203030202" pitchFamily="18" charset="0"/>
                      </a:endParaRPr>
                    </a:p>
                  </a:txBody>
                  <a:tcPr marL="42556" marR="42556" marT="0" marB="0"/>
                </a:tc>
                <a:extLst>
                  <a:ext uri="{0D108BD9-81ED-4DB2-BD59-A6C34878D82A}">
                    <a16:rowId xmlns:a16="http://schemas.microsoft.com/office/drawing/2014/main" val="2299008366"/>
                  </a:ext>
                </a:extLst>
              </a:tr>
            </a:tbl>
          </a:graphicData>
        </a:graphic>
      </p:graphicFrame>
    </p:spTree>
    <p:extLst>
      <p:ext uri="{BB962C8B-B14F-4D97-AF65-F5344CB8AC3E}">
        <p14:creationId xmlns:p14="http://schemas.microsoft.com/office/powerpoint/2010/main" val="1044076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0089-CA16-4B07-B2C6-F8B85397FB9D}"/>
              </a:ext>
            </a:extLst>
          </p:cNvPr>
          <p:cNvSpPr>
            <a:spLocks noGrp="1"/>
          </p:cNvSpPr>
          <p:nvPr>
            <p:ph type="title"/>
          </p:nvPr>
        </p:nvSpPr>
        <p:spPr/>
        <p:txBody>
          <a:bodyPr/>
          <a:lstStyle/>
          <a:p>
            <a:r>
              <a:rPr lang="en-US" dirty="0"/>
              <a:t>AES Encryption</a:t>
            </a:r>
          </a:p>
        </p:txBody>
      </p:sp>
      <p:sp>
        <p:nvSpPr>
          <p:cNvPr id="3" name="Content Placeholder 2">
            <a:extLst>
              <a:ext uri="{FF2B5EF4-FFF2-40B4-BE49-F238E27FC236}">
                <a16:creationId xmlns:a16="http://schemas.microsoft.com/office/drawing/2014/main" id="{EECC9EEE-2C2C-4F67-9E54-DAAF7FA4A3A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0C53796-8D77-4174-9DB7-55CD9B628B0C}"/>
              </a:ext>
            </a:extLst>
          </p:cNvPr>
          <p:cNvPicPr/>
          <p:nvPr/>
        </p:nvPicPr>
        <p:blipFill>
          <a:blip r:embed="rId2">
            <a:extLst>
              <a:ext uri="{28A0092B-C50C-407E-A947-70E740481C1C}">
                <a14:useLocalDpi xmlns:a14="http://schemas.microsoft.com/office/drawing/2010/main" val="0"/>
              </a:ext>
            </a:extLst>
          </a:blip>
          <a:stretch>
            <a:fillRect/>
          </a:stretch>
        </p:blipFill>
        <p:spPr>
          <a:xfrm>
            <a:off x="1154953" y="2229690"/>
            <a:ext cx="9454775" cy="4480392"/>
          </a:xfrm>
          <a:prstGeom prst="rect">
            <a:avLst/>
          </a:prstGeom>
        </p:spPr>
      </p:pic>
    </p:spTree>
    <p:extLst>
      <p:ext uri="{BB962C8B-B14F-4D97-AF65-F5344CB8AC3E}">
        <p14:creationId xmlns:p14="http://schemas.microsoft.com/office/powerpoint/2010/main" val="40086502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60127-111D-471C-94CC-6570CFF86BE1}"/>
              </a:ext>
            </a:extLst>
          </p:cNvPr>
          <p:cNvSpPr>
            <a:spLocks noGrp="1"/>
          </p:cNvSpPr>
          <p:nvPr>
            <p:ph type="title"/>
          </p:nvPr>
        </p:nvSpPr>
        <p:spPr/>
        <p:txBody>
          <a:bodyPr/>
          <a:lstStyle/>
          <a:p>
            <a:r>
              <a:rPr lang="en-US" dirty="0"/>
              <a:t>Image </a:t>
            </a:r>
            <a:r>
              <a:rPr lang="en-US" dirty="0" err="1"/>
              <a:t>Steganograph</a:t>
            </a:r>
            <a:endParaRPr lang="en-US" dirty="0"/>
          </a:p>
        </p:txBody>
      </p:sp>
      <p:pic>
        <p:nvPicPr>
          <p:cNvPr id="4" name="Content Placeholder 3">
            <a:extLst>
              <a:ext uri="{FF2B5EF4-FFF2-40B4-BE49-F238E27FC236}">
                <a16:creationId xmlns:a16="http://schemas.microsoft.com/office/drawing/2014/main" id="{0FB7E956-1F0D-4ED8-AE3C-F19BF80CAEA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57037" y="2011829"/>
            <a:ext cx="8959329" cy="4483100"/>
          </a:xfrm>
          <a:prstGeom prst="rect">
            <a:avLst/>
          </a:prstGeom>
        </p:spPr>
      </p:pic>
    </p:spTree>
    <p:extLst>
      <p:ext uri="{BB962C8B-B14F-4D97-AF65-F5344CB8AC3E}">
        <p14:creationId xmlns:p14="http://schemas.microsoft.com/office/powerpoint/2010/main" val="700966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6A0F3-F0C6-41EE-9338-6955171CFB5C}"/>
              </a:ext>
            </a:extLst>
          </p:cNvPr>
          <p:cNvSpPr>
            <a:spLocks noGrp="1"/>
          </p:cNvSpPr>
          <p:nvPr>
            <p:ph type="title"/>
          </p:nvPr>
        </p:nvSpPr>
        <p:spPr/>
        <p:txBody>
          <a:bodyPr/>
          <a:lstStyle/>
          <a:p>
            <a:r>
              <a:rPr lang="en-US" dirty="0"/>
              <a:t>Objective and Importance</a:t>
            </a:r>
          </a:p>
        </p:txBody>
      </p:sp>
      <p:sp>
        <p:nvSpPr>
          <p:cNvPr id="3" name="Content Placeholder 2">
            <a:extLst>
              <a:ext uri="{FF2B5EF4-FFF2-40B4-BE49-F238E27FC236}">
                <a16:creationId xmlns:a16="http://schemas.microsoft.com/office/drawing/2014/main" id="{0FCAB993-6690-494D-8AAE-F0C8FE96904D}"/>
              </a:ext>
            </a:extLst>
          </p:cNvPr>
          <p:cNvSpPr>
            <a:spLocks noGrp="1"/>
          </p:cNvSpPr>
          <p:nvPr>
            <p:ph idx="1"/>
          </p:nvPr>
        </p:nvSpPr>
        <p:spPr/>
        <p:txBody>
          <a:bodyPr/>
          <a:lstStyle/>
          <a:p>
            <a:r>
              <a:rPr lang="en-US" dirty="0"/>
              <a:t>allows one to exchange sensitive information </a:t>
            </a:r>
            <a:r>
              <a:rPr lang="en-US" b="1" dirty="0"/>
              <a:t>without attracting unnecessary attention.</a:t>
            </a:r>
          </a:p>
          <a:p>
            <a:r>
              <a:rPr lang="en-US" dirty="0"/>
              <a:t>store confidential data by hiding it within seemingly innocuous files.</a:t>
            </a:r>
          </a:p>
          <a:p>
            <a:r>
              <a:rPr lang="en-US" dirty="0"/>
              <a:t>Enables one to share </a:t>
            </a:r>
            <a:r>
              <a:rPr lang="en-US" dirty="0" err="1"/>
              <a:t>stego</a:t>
            </a:r>
            <a:r>
              <a:rPr lang="en-US" dirty="0"/>
              <a:t>-media publicly so than a </a:t>
            </a:r>
            <a:r>
              <a:rPr lang="en-US" dirty="0" err="1"/>
              <a:t>thirdparty</a:t>
            </a:r>
            <a:r>
              <a:rPr lang="en-US" dirty="0"/>
              <a:t> with a key can easily access the hidden text.</a:t>
            </a:r>
          </a:p>
        </p:txBody>
      </p:sp>
    </p:spTree>
    <p:extLst>
      <p:ext uri="{BB962C8B-B14F-4D97-AF65-F5344CB8AC3E}">
        <p14:creationId xmlns:p14="http://schemas.microsoft.com/office/powerpoint/2010/main" val="40039154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719A6579-1EBE-471F-B145-98950A59BAFD}"/>
              </a:ext>
            </a:extLst>
          </p:cNvPr>
          <p:cNvSpPr>
            <a:spLocks noGrp="1"/>
          </p:cNvSpPr>
          <p:nvPr>
            <p:ph type="title"/>
          </p:nvPr>
        </p:nvSpPr>
        <p:spPr/>
        <p:txBody>
          <a:bodyPr/>
          <a:lstStyle/>
          <a:p>
            <a:r>
              <a:rPr lang="en-US" dirty="0"/>
              <a:t>Image Comparison</a:t>
            </a:r>
          </a:p>
        </p:txBody>
      </p:sp>
      <p:sp>
        <p:nvSpPr>
          <p:cNvPr id="13" name="Content Placeholder 12">
            <a:extLst>
              <a:ext uri="{FF2B5EF4-FFF2-40B4-BE49-F238E27FC236}">
                <a16:creationId xmlns:a16="http://schemas.microsoft.com/office/drawing/2014/main" id="{00D21C97-BD30-4854-8011-828917FC3511}"/>
              </a:ext>
            </a:extLst>
          </p:cNvPr>
          <p:cNvSpPr>
            <a:spLocks noGrp="1"/>
          </p:cNvSpPr>
          <p:nvPr>
            <p:ph sz="half" idx="1"/>
          </p:nvPr>
        </p:nvSpPr>
        <p:spPr/>
        <p:txBody>
          <a:bodyPr/>
          <a:lstStyle/>
          <a:p>
            <a:r>
              <a:rPr lang="en-US" dirty="0"/>
              <a:t>Original</a:t>
            </a:r>
          </a:p>
        </p:txBody>
      </p:sp>
      <p:sp>
        <p:nvSpPr>
          <p:cNvPr id="14" name="Content Placeholder 13">
            <a:extLst>
              <a:ext uri="{FF2B5EF4-FFF2-40B4-BE49-F238E27FC236}">
                <a16:creationId xmlns:a16="http://schemas.microsoft.com/office/drawing/2014/main" id="{22C1B69E-78A4-4799-8751-FE2412F640DF}"/>
              </a:ext>
            </a:extLst>
          </p:cNvPr>
          <p:cNvSpPr>
            <a:spLocks noGrp="1"/>
          </p:cNvSpPr>
          <p:nvPr>
            <p:ph sz="half" idx="2"/>
          </p:nvPr>
        </p:nvSpPr>
        <p:spPr/>
        <p:txBody>
          <a:bodyPr/>
          <a:lstStyle/>
          <a:p>
            <a:r>
              <a:rPr lang="en-US" dirty="0" err="1"/>
              <a:t>Stegano</a:t>
            </a:r>
            <a:r>
              <a:rPr lang="en-US" dirty="0"/>
              <a:t>-Image</a:t>
            </a:r>
          </a:p>
        </p:txBody>
      </p:sp>
      <p:pic>
        <p:nvPicPr>
          <p:cNvPr id="9" name="Picture 8">
            <a:extLst>
              <a:ext uri="{FF2B5EF4-FFF2-40B4-BE49-F238E27FC236}">
                <a16:creationId xmlns:a16="http://schemas.microsoft.com/office/drawing/2014/main" id="{44577CF2-B875-466B-96DF-08D16299989C}"/>
              </a:ext>
            </a:extLst>
          </p:cNvPr>
          <p:cNvPicPr>
            <a:picLocks noChangeAspect="1"/>
          </p:cNvPicPr>
          <p:nvPr/>
        </p:nvPicPr>
        <p:blipFill>
          <a:blip r:embed="rId2"/>
          <a:stretch>
            <a:fillRect/>
          </a:stretch>
        </p:blipFill>
        <p:spPr>
          <a:xfrm>
            <a:off x="1184636" y="3169738"/>
            <a:ext cx="4351024" cy="2283824"/>
          </a:xfrm>
          <a:prstGeom prst="rect">
            <a:avLst/>
          </a:prstGeom>
        </p:spPr>
      </p:pic>
      <p:pic>
        <p:nvPicPr>
          <p:cNvPr id="11" name="Picture 10">
            <a:extLst>
              <a:ext uri="{FF2B5EF4-FFF2-40B4-BE49-F238E27FC236}">
                <a16:creationId xmlns:a16="http://schemas.microsoft.com/office/drawing/2014/main" id="{DF9C73B6-3371-4FF7-8631-4687AABC3D08}"/>
              </a:ext>
            </a:extLst>
          </p:cNvPr>
          <p:cNvPicPr>
            <a:picLocks noChangeAspect="1"/>
          </p:cNvPicPr>
          <p:nvPr/>
        </p:nvPicPr>
        <p:blipFill>
          <a:blip r:embed="rId2"/>
          <a:stretch>
            <a:fillRect/>
          </a:stretch>
        </p:blipFill>
        <p:spPr>
          <a:xfrm>
            <a:off x="6575780" y="3169738"/>
            <a:ext cx="4091022" cy="2283824"/>
          </a:xfrm>
          <a:prstGeom prst="rect">
            <a:avLst/>
          </a:prstGeom>
        </p:spPr>
      </p:pic>
    </p:spTree>
    <p:extLst>
      <p:ext uri="{BB962C8B-B14F-4D97-AF65-F5344CB8AC3E}">
        <p14:creationId xmlns:p14="http://schemas.microsoft.com/office/powerpoint/2010/main" val="16874082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F893B-8992-40F2-80BA-CD9643148FB0}"/>
              </a:ext>
            </a:extLst>
          </p:cNvPr>
          <p:cNvSpPr>
            <a:spLocks noGrp="1"/>
          </p:cNvSpPr>
          <p:nvPr>
            <p:ph type="title"/>
          </p:nvPr>
        </p:nvSpPr>
        <p:spPr/>
        <p:txBody>
          <a:bodyPr/>
          <a:lstStyle/>
          <a:p>
            <a:r>
              <a:rPr lang="en-US" dirty="0"/>
              <a:t>Audio </a:t>
            </a:r>
            <a:r>
              <a:rPr lang="en-US" dirty="0" err="1"/>
              <a:t>Steganograph</a:t>
            </a:r>
            <a:endParaRPr lang="en-US" dirty="0"/>
          </a:p>
        </p:txBody>
      </p:sp>
      <p:sp>
        <p:nvSpPr>
          <p:cNvPr id="3" name="Content Placeholder 2">
            <a:extLst>
              <a:ext uri="{FF2B5EF4-FFF2-40B4-BE49-F238E27FC236}">
                <a16:creationId xmlns:a16="http://schemas.microsoft.com/office/drawing/2014/main" id="{BBB3A40C-C4B7-4BA6-8542-A4AC33CBFC8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ABA3C1F-9A88-4454-A1F5-E3FEA168C249}"/>
              </a:ext>
            </a:extLst>
          </p:cNvPr>
          <p:cNvPicPr/>
          <p:nvPr/>
        </p:nvPicPr>
        <p:blipFill>
          <a:blip r:embed="rId2">
            <a:extLst>
              <a:ext uri="{28A0092B-C50C-407E-A947-70E740481C1C}">
                <a14:useLocalDpi xmlns:a14="http://schemas.microsoft.com/office/drawing/2010/main" val="0"/>
              </a:ext>
            </a:extLst>
          </a:blip>
          <a:stretch>
            <a:fillRect/>
          </a:stretch>
        </p:blipFill>
        <p:spPr>
          <a:xfrm>
            <a:off x="2517140" y="2786697"/>
            <a:ext cx="5430520" cy="2998575"/>
          </a:xfrm>
          <a:prstGeom prst="rect">
            <a:avLst/>
          </a:prstGeom>
        </p:spPr>
      </p:pic>
    </p:spTree>
    <p:extLst>
      <p:ext uri="{BB962C8B-B14F-4D97-AF65-F5344CB8AC3E}">
        <p14:creationId xmlns:p14="http://schemas.microsoft.com/office/powerpoint/2010/main" val="3533932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64147-E63C-4E7A-95AB-BCD7F8FA54FE}"/>
              </a:ext>
            </a:extLst>
          </p:cNvPr>
          <p:cNvSpPr>
            <a:spLocks noGrp="1"/>
          </p:cNvSpPr>
          <p:nvPr>
            <p:ph type="title"/>
          </p:nvPr>
        </p:nvSpPr>
        <p:spPr>
          <a:xfrm>
            <a:off x="477672" y="464023"/>
            <a:ext cx="9438695" cy="1787857"/>
          </a:xfrm>
        </p:spPr>
        <p:txBody>
          <a:bodyPr/>
          <a:lstStyle/>
          <a:p>
            <a:r>
              <a:rPr lang="en-US" dirty="0"/>
              <a:t>CONCLUSION</a:t>
            </a:r>
          </a:p>
        </p:txBody>
      </p:sp>
      <p:sp>
        <p:nvSpPr>
          <p:cNvPr id="3" name="Content Placeholder 2">
            <a:extLst>
              <a:ext uri="{FF2B5EF4-FFF2-40B4-BE49-F238E27FC236}">
                <a16:creationId xmlns:a16="http://schemas.microsoft.com/office/drawing/2014/main" id="{AE0BC2F0-31FA-4D6A-AA27-7BDD9B4826F8}"/>
              </a:ext>
            </a:extLst>
          </p:cNvPr>
          <p:cNvSpPr>
            <a:spLocks noGrp="1"/>
          </p:cNvSpPr>
          <p:nvPr>
            <p:ph idx="1"/>
          </p:nvPr>
        </p:nvSpPr>
        <p:spPr>
          <a:xfrm>
            <a:off x="477672" y="2347415"/>
            <a:ext cx="11245755" cy="3672385"/>
          </a:xfrm>
        </p:spPr>
        <p:txBody>
          <a:bodyPr/>
          <a:lstStyle/>
          <a:p>
            <a:r>
              <a:rPr lang="en-US" sz="2400" dirty="0"/>
              <a:t>At the completion of this project, it will deliver the following: </a:t>
            </a:r>
          </a:p>
          <a:p>
            <a:pPr lvl="1"/>
            <a:r>
              <a:rPr lang="en-US" sz="2000" dirty="0"/>
              <a:t>A fully function desktop application program that can encrypt and decrypt the files, and also hide those encrypted file to a carrier media(image, audio and video) </a:t>
            </a:r>
          </a:p>
          <a:p>
            <a:pPr lvl="1"/>
            <a:r>
              <a:rPr lang="en-US" sz="2000" dirty="0"/>
              <a:t>A detailed project report document</a:t>
            </a:r>
          </a:p>
        </p:txBody>
      </p:sp>
    </p:spTree>
    <p:extLst>
      <p:ext uri="{BB962C8B-B14F-4D97-AF65-F5344CB8AC3E}">
        <p14:creationId xmlns:p14="http://schemas.microsoft.com/office/powerpoint/2010/main" val="33783386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B4383-C19E-4F22-9CD9-F5840844A4FA}"/>
              </a:ext>
            </a:extLst>
          </p:cNvPr>
          <p:cNvSpPr>
            <a:spLocks noGrp="1"/>
          </p:cNvSpPr>
          <p:nvPr>
            <p:ph type="title"/>
          </p:nvPr>
        </p:nvSpPr>
        <p:spPr/>
        <p:txBody>
          <a:bodyPr/>
          <a:lstStyle/>
          <a:p>
            <a:r>
              <a:rPr lang="en-US" dirty="0" err="1"/>
              <a:t>GHANTT</a:t>
            </a:r>
            <a:r>
              <a:rPr lang="en-US" dirty="0"/>
              <a:t> CHART</a:t>
            </a:r>
          </a:p>
        </p:txBody>
      </p:sp>
      <p:sp>
        <p:nvSpPr>
          <p:cNvPr id="5" name="Content Placeholder 4">
            <a:extLst>
              <a:ext uri="{FF2B5EF4-FFF2-40B4-BE49-F238E27FC236}">
                <a16:creationId xmlns:a16="http://schemas.microsoft.com/office/drawing/2014/main" id="{512410E7-C2FE-4E30-8299-F279F9C8A848}"/>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3A88696B-9EE5-4614-8F68-91083FF0BF58}"/>
              </a:ext>
            </a:extLst>
          </p:cNvPr>
          <p:cNvPicPr/>
          <p:nvPr/>
        </p:nvPicPr>
        <p:blipFill>
          <a:blip r:embed="rId2">
            <a:extLst>
              <a:ext uri="{28A0092B-C50C-407E-A947-70E740481C1C}">
                <a14:useLocalDpi xmlns:a14="http://schemas.microsoft.com/office/drawing/2010/main" val="0"/>
              </a:ext>
            </a:extLst>
          </a:blip>
          <a:stretch>
            <a:fillRect/>
          </a:stretch>
        </p:blipFill>
        <p:spPr>
          <a:xfrm>
            <a:off x="1154954" y="2603500"/>
            <a:ext cx="8825658" cy="4039347"/>
          </a:xfrm>
          <a:prstGeom prst="rect">
            <a:avLst/>
          </a:prstGeom>
        </p:spPr>
      </p:pic>
    </p:spTree>
    <p:extLst>
      <p:ext uri="{BB962C8B-B14F-4D97-AF65-F5344CB8AC3E}">
        <p14:creationId xmlns:p14="http://schemas.microsoft.com/office/powerpoint/2010/main" val="10696839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C8133B-A82D-4113-8617-8F9B72359C15}"/>
              </a:ext>
            </a:extLst>
          </p:cNvPr>
          <p:cNvSpPr>
            <a:spLocks noGrp="1"/>
          </p:cNvSpPr>
          <p:nvPr>
            <p:ph type="ctrTitle"/>
          </p:nvPr>
        </p:nvSpPr>
        <p:spPr>
          <a:xfrm>
            <a:off x="1683171" y="2997389"/>
            <a:ext cx="8825658" cy="863221"/>
          </a:xfrm>
        </p:spPr>
        <p:txBody>
          <a:bodyPr/>
          <a:lstStyle/>
          <a:p>
            <a:pPr algn="ctr"/>
            <a:r>
              <a:rPr lang="en-US" dirty="0"/>
              <a:t>THANKYOU </a:t>
            </a:r>
          </a:p>
        </p:txBody>
      </p:sp>
    </p:spTree>
    <p:extLst>
      <p:ext uri="{BB962C8B-B14F-4D97-AF65-F5344CB8AC3E}">
        <p14:creationId xmlns:p14="http://schemas.microsoft.com/office/powerpoint/2010/main" val="3165648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5C43D-06B7-49F1-9B17-ADFD88A8A422}"/>
              </a:ext>
            </a:extLst>
          </p:cNvPr>
          <p:cNvSpPr>
            <a:spLocks noGrp="1"/>
          </p:cNvSpPr>
          <p:nvPr>
            <p:ph type="title"/>
          </p:nvPr>
        </p:nvSpPr>
        <p:spPr>
          <a:xfrm>
            <a:off x="477796" y="469557"/>
            <a:ext cx="9438572" cy="1779373"/>
          </a:xfrm>
        </p:spPr>
        <p:txBody>
          <a:bodyPr/>
          <a:lstStyle/>
          <a:p>
            <a:r>
              <a:rPr lang="en-US" dirty="0"/>
              <a:t>CRYPTOGRAPHY</a:t>
            </a:r>
          </a:p>
        </p:txBody>
      </p:sp>
      <p:sp>
        <p:nvSpPr>
          <p:cNvPr id="3" name="Content Placeholder 2">
            <a:extLst>
              <a:ext uri="{FF2B5EF4-FFF2-40B4-BE49-F238E27FC236}">
                <a16:creationId xmlns:a16="http://schemas.microsoft.com/office/drawing/2014/main" id="{E0977500-EF30-4EDA-B056-0D4508598ECC}"/>
              </a:ext>
            </a:extLst>
          </p:cNvPr>
          <p:cNvSpPr>
            <a:spLocks noGrp="1"/>
          </p:cNvSpPr>
          <p:nvPr>
            <p:ph idx="1"/>
          </p:nvPr>
        </p:nvSpPr>
        <p:spPr>
          <a:xfrm>
            <a:off x="556208" y="2529360"/>
            <a:ext cx="11141522" cy="3416300"/>
          </a:xfrm>
        </p:spPr>
        <p:txBody>
          <a:bodyPr/>
          <a:lstStyle/>
          <a:p>
            <a:r>
              <a:rPr lang="en-US" sz="2400" dirty="0"/>
              <a:t>Practice/studies of techniques for secure communication in presence of an adversary,</a:t>
            </a:r>
          </a:p>
          <a:p>
            <a:endParaRPr lang="en-US" dirty="0"/>
          </a:p>
          <a:p>
            <a:endParaRPr lang="en-US" dirty="0"/>
          </a:p>
        </p:txBody>
      </p:sp>
      <p:pic>
        <p:nvPicPr>
          <p:cNvPr id="5" name="Picture 4">
            <a:extLst>
              <a:ext uri="{FF2B5EF4-FFF2-40B4-BE49-F238E27FC236}">
                <a16:creationId xmlns:a16="http://schemas.microsoft.com/office/drawing/2014/main" id="{616DEDE8-F585-4E37-91CC-B9D794739BA8}"/>
              </a:ext>
            </a:extLst>
          </p:cNvPr>
          <p:cNvPicPr>
            <a:picLocks noChangeAspect="1"/>
          </p:cNvPicPr>
          <p:nvPr/>
        </p:nvPicPr>
        <p:blipFill>
          <a:blip r:embed="rId2"/>
          <a:stretch>
            <a:fillRect/>
          </a:stretch>
        </p:blipFill>
        <p:spPr>
          <a:xfrm>
            <a:off x="2837842" y="3285899"/>
            <a:ext cx="5715000" cy="3022537"/>
          </a:xfrm>
          <a:prstGeom prst="rect">
            <a:avLst/>
          </a:prstGeom>
        </p:spPr>
      </p:pic>
    </p:spTree>
    <p:extLst>
      <p:ext uri="{BB962C8B-B14F-4D97-AF65-F5344CB8AC3E}">
        <p14:creationId xmlns:p14="http://schemas.microsoft.com/office/powerpoint/2010/main" val="1097396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2E426-4EFD-4A00-B89C-69725BED3CD3}"/>
              </a:ext>
            </a:extLst>
          </p:cNvPr>
          <p:cNvSpPr>
            <a:spLocks noGrp="1"/>
          </p:cNvSpPr>
          <p:nvPr>
            <p:ph type="title"/>
          </p:nvPr>
        </p:nvSpPr>
        <p:spPr/>
        <p:txBody>
          <a:bodyPr/>
          <a:lstStyle/>
          <a:p>
            <a:r>
              <a:rPr lang="en-US" dirty="0"/>
              <a:t>Advanced Encryption Standard</a:t>
            </a:r>
          </a:p>
        </p:txBody>
      </p:sp>
      <p:sp>
        <p:nvSpPr>
          <p:cNvPr id="3" name="Content Placeholder 2">
            <a:extLst>
              <a:ext uri="{FF2B5EF4-FFF2-40B4-BE49-F238E27FC236}">
                <a16:creationId xmlns:a16="http://schemas.microsoft.com/office/drawing/2014/main" id="{37E20F69-0942-4482-95B0-C3178C1F2C2D}"/>
              </a:ext>
            </a:extLst>
          </p:cNvPr>
          <p:cNvSpPr>
            <a:spLocks noGrp="1"/>
          </p:cNvSpPr>
          <p:nvPr>
            <p:ph idx="1"/>
          </p:nvPr>
        </p:nvSpPr>
        <p:spPr/>
        <p:txBody>
          <a:bodyPr/>
          <a:lstStyle/>
          <a:p>
            <a:r>
              <a:rPr lang="en-US" dirty="0"/>
              <a:t>uses symmetric encryption algorithm. </a:t>
            </a:r>
          </a:p>
          <a:p>
            <a:r>
              <a:rPr lang="en-US" dirty="0"/>
              <a:t>operates on blocks of data and uses a secret key to perform encryption and decryption. </a:t>
            </a:r>
          </a:p>
          <a:p>
            <a:r>
              <a:rPr lang="en-US" dirty="0"/>
              <a:t>The algorithm itself does not encrypt words directly but operates on binary data,</a:t>
            </a:r>
          </a:p>
        </p:txBody>
      </p:sp>
    </p:spTree>
    <p:extLst>
      <p:ext uri="{BB962C8B-B14F-4D97-AF65-F5344CB8AC3E}">
        <p14:creationId xmlns:p14="http://schemas.microsoft.com/office/powerpoint/2010/main" val="2822883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EB7C2-A7E7-4075-B980-8E3456B79A99}"/>
              </a:ext>
            </a:extLst>
          </p:cNvPr>
          <p:cNvSpPr>
            <a:spLocks noGrp="1"/>
          </p:cNvSpPr>
          <p:nvPr>
            <p:ph type="title"/>
          </p:nvPr>
        </p:nvSpPr>
        <p:spPr/>
        <p:txBody>
          <a:bodyPr/>
          <a:lstStyle/>
          <a:p>
            <a:r>
              <a:rPr lang="en-US" dirty="0"/>
              <a:t>How Does AES Work?</a:t>
            </a:r>
          </a:p>
        </p:txBody>
      </p:sp>
      <p:sp>
        <p:nvSpPr>
          <p:cNvPr id="3" name="Content Placeholder 2">
            <a:extLst>
              <a:ext uri="{FF2B5EF4-FFF2-40B4-BE49-F238E27FC236}">
                <a16:creationId xmlns:a16="http://schemas.microsoft.com/office/drawing/2014/main" id="{0BE3A57E-8E81-4892-9937-D263563F66C3}"/>
              </a:ext>
            </a:extLst>
          </p:cNvPr>
          <p:cNvSpPr>
            <a:spLocks noGrp="1"/>
          </p:cNvSpPr>
          <p:nvPr>
            <p:ph idx="1"/>
          </p:nvPr>
        </p:nvSpPr>
        <p:spPr/>
        <p:txBody>
          <a:bodyPr>
            <a:normAutofit fontScale="70000" lnSpcReduction="20000"/>
          </a:bodyPr>
          <a:lstStyle/>
          <a:p>
            <a:r>
              <a:rPr lang="en-US" dirty="0"/>
              <a:t>Key Expansion: AES takes a secret key as input and expands it into a set of round keys, which are used in the encryption and decryption process.</a:t>
            </a:r>
          </a:p>
          <a:p>
            <a:r>
              <a:rPr lang="en-US" dirty="0"/>
              <a:t>Initial Round: AES starts with an initial round of operations on the input data. The data is divided into blocks, typically 128 bits (16 bytes) each.</a:t>
            </a:r>
          </a:p>
          <a:p>
            <a:r>
              <a:rPr lang="en-US" dirty="0"/>
              <a:t>Rounds: AES consists of a series of rounds, which vary based on the key size. For AES-128, there are 10 rounds; for AES-192, there are 12 rounds; and for AES-256, there are 14 rounds.</a:t>
            </a:r>
          </a:p>
          <a:p>
            <a:r>
              <a:rPr lang="en-US" dirty="0" err="1"/>
              <a:t>SubBytes</a:t>
            </a:r>
            <a:r>
              <a:rPr lang="en-US" dirty="0"/>
              <a:t>: In each round, the input data goes through a byte substitution step called </a:t>
            </a:r>
            <a:r>
              <a:rPr lang="en-US" dirty="0" err="1"/>
              <a:t>SubBytes</a:t>
            </a:r>
            <a:r>
              <a:rPr lang="en-US" dirty="0"/>
              <a:t>. Each byte of the input is replaced with a corresponding byte from a substitution box (S-box), which is a fixed table.</a:t>
            </a:r>
          </a:p>
          <a:p>
            <a:r>
              <a:rPr lang="en-US" dirty="0" err="1"/>
              <a:t>ShiftRows</a:t>
            </a:r>
            <a:r>
              <a:rPr lang="en-US" dirty="0"/>
              <a:t>: After the </a:t>
            </a:r>
            <a:r>
              <a:rPr lang="en-US" dirty="0" err="1"/>
              <a:t>SubBytes</a:t>
            </a:r>
            <a:r>
              <a:rPr lang="en-US" dirty="0"/>
              <a:t> step, AES performs a transposition operation called </a:t>
            </a:r>
            <a:r>
              <a:rPr lang="en-US" dirty="0" err="1"/>
              <a:t>ShiftRows</a:t>
            </a:r>
            <a:r>
              <a:rPr lang="en-US" dirty="0"/>
              <a:t>. Each row of the state matrix is shifted cyclically to the left.</a:t>
            </a:r>
          </a:p>
          <a:p>
            <a:r>
              <a:rPr lang="en-US" dirty="0" err="1"/>
              <a:t>MixColumns</a:t>
            </a:r>
            <a:r>
              <a:rPr lang="en-US" dirty="0"/>
              <a:t>: Next, AES applies a matrix multiplication operation called </a:t>
            </a:r>
            <a:r>
              <a:rPr lang="en-US" dirty="0" err="1"/>
              <a:t>MixColumns</a:t>
            </a:r>
            <a:r>
              <a:rPr lang="en-US" dirty="0"/>
              <a:t>. Each column of the state matrix is multiplied by a fixed polynomial, modulo another fixed polynomial, resulting in a diffusion of the data.</a:t>
            </a:r>
          </a:p>
          <a:p>
            <a:r>
              <a:rPr lang="en-US" dirty="0" err="1"/>
              <a:t>AddRoundKey</a:t>
            </a:r>
            <a:r>
              <a:rPr lang="en-US" dirty="0"/>
              <a:t>: In each round, the current round key is combined with the state matrix using the bitwise XOR operation. This step adds the round key derived from the original secret key.</a:t>
            </a:r>
          </a:p>
          <a:p>
            <a:endParaRPr lang="en-US" dirty="0"/>
          </a:p>
        </p:txBody>
      </p:sp>
    </p:spTree>
    <p:extLst>
      <p:ext uri="{BB962C8B-B14F-4D97-AF65-F5344CB8AC3E}">
        <p14:creationId xmlns:p14="http://schemas.microsoft.com/office/powerpoint/2010/main" val="3479384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5FB71-552B-4023-9A47-B3D7E556D5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CA49820-0E86-44F6-BFF1-88BA8F1138A7}"/>
              </a:ext>
            </a:extLst>
          </p:cNvPr>
          <p:cNvSpPr>
            <a:spLocks noGrp="1"/>
          </p:cNvSpPr>
          <p:nvPr>
            <p:ph idx="1"/>
          </p:nvPr>
        </p:nvSpPr>
        <p:spPr/>
        <p:txBody>
          <a:bodyPr/>
          <a:lstStyle/>
          <a:p>
            <a:r>
              <a:rPr lang="en-US" dirty="0"/>
              <a:t>Final Round: The final round excludes the </a:t>
            </a:r>
            <a:r>
              <a:rPr lang="en-US" dirty="0" err="1"/>
              <a:t>MixColumns</a:t>
            </a:r>
            <a:r>
              <a:rPr lang="en-US" dirty="0"/>
              <a:t> step.</a:t>
            </a:r>
          </a:p>
          <a:p>
            <a:r>
              <a:rPr lang="en-US" dirty="0"/>
              <a:t>Output: After the last round, the resulting state matrix is the encrypted data</a:t>
            </a:r>
          </a:p>
          <a:p>
            <a:endParaRPr lang="en-US" dirty="0"/>
          </a:p>
        </p:txBody>
      </p:sp>
      <p:pic>
        <p:nvPicPr>
          <p:cNvPr id="4" name="Picture 3" descr="E:\BOOks\testpic\aesround.PNG">
            <a:extLst>
              <a:ext uri="{FF2B5EF4-FFF2-40B4-BE49-F238E27FC236}">
                <a16:creationId xmlns:a16="http://schemas.microsoft.com/office/drawing/2014/main" id="{D09CC79F-DD12-4168-BE07-342B023A3D9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61329" y="3429000"/>
            <a:ext cx="4212907" cy="3132668"/>
          </a:xfrm>
          <a:prstGeom prst="rect">
            <a:avLst/>
          </a:prstGeom>
          <a:noFill/>
          <a:ln>
            <a:noFill/>
          </a:ln>
        </p:spPr>
      </p:pic>
    </p:spTree>
    <p:extLst>
      <p:ext uri="{BB962C8B-B14F-4D97-AF65-F5344CB8AC3E}">
        <p14:creationId xmlns:p14="http://schemas.microsoft.com/office/powerpoint/2010/main" val="614566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5AEFF-8678-458A-B59C-9C310F8B8CA4}"/>
              </a:ext>
            </a:extLst>
          </p:cNvPr>
          <p:cNvSpPr>
            <a:spLocks noGrp="1"/>
          </p:cNvSpPr>
          <p:nvPr>
            <p:ph type="title"/>
          </p:nvPr>
        </p:nvSpPr>
        <p:spPr/>
        <p:txBody>
          <a:bodyPr/>
          <a:lstStyle/>
          <a:p>
            <a:endParaRPr lang="en-US"/>
          </a:p>
        </p:txBody>
      </p:sp>
      <p:pic>
        <p:nvPicPr>
          <p:cNvPr id="4" name="Content Placeholder 3" descr="E:\BOOks\testpic\aes1.PNG">
            <a:extLst>
              <a:ext uri="{FF2B5EF4-FFF2-40B4-BE49-F238E27FC236}">
                <a16:creationId xmlns:a16="http://schemas.microsoft.com/office/drawing/2014/main" id="{D81E2A7B-A981-4436-B895-E769772134D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30344" y="2336799"/>
            <a:ext cx="4931311" cy="4130675"/>
          </a:xfrm>
          <a:prstGeom prst="rect">
            <a:avLst/>
          </a:prstGeom>
          <a:noFill/>
          <a:ln>
            <a:noFill/>
          </a:ln>
        </p:spPr>
      </p:pic>
    </p:spTree>
    <p:extLst>
      <p:ext uri="{BB962C8B-B14F-4D97-AF65-F5344CB8AC3E}">
        <p14:creationId xmlns:p14="http://schemas.microsoft.com/office/powerpoint/2010/main" val="2880491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6ACCB-C442-4CEB-84BE-78E4191FB8BB}"/>
              </a:ext>
            </a:extLst>
          </p:cNvPr>
          <p:cNvSpPr>
            <a:spLocks noGrp="1"/>
          </p:cNvSpPr>
          <p:nvPr>
            <p:ph type="title"/>
          </p:nvPr>
        </p:nvSpPr>
        <p:spPr/>
        <p:txBody>
          <a:bodyPr/>
          <a:lstStyle/>
          <a:p>
            <a:r>
              <a:rPr lang="en-US" dirty="0"/>
              <a:t>AES Decryption</a:t>
            </a:r>
          </a:p>
        </p:txBody>
      </p:sp>
      <p:sp>
        <p:nvSpPr>
          <p:cNvPr id="3" name="Content Placeholder 2">
            <a:extLst>
              <a:ext uri="{FF2B5EF4-FFF2-40B4-BE49-F238E27FC236}">
                <a16:creationId xmlns:a16="http://schemas.microsoft.com/office/drawing/2014/main" id="{79A7296D-F465-4985-ADD0-AC410244BA31}"/>
              </a:ext>
            </a:extLst>
          </p:cNvPr>
          <p:cNvSpPr>
            <a:spLocks noGrp="1"/>
          </p:cNvSpPr>
          <p:nvPr>
            <p:ph idx="1"/>
          </p:nvPr>
        </p:nvSpPr>
        <p:spPr/>
        <p:txBody>
          <a:bodyPr/>
          <a:lstStyle/>
          <a:p>
            <a:pPr marL="0" indent="0">
              <a:buNone/>
            </a:pPr>
            <a:r>
              <a:rPr lang="en-US" dirty="0"/>
              <a:t>The Process of decryption of an AES cipher text is similar to the encryption process in the reverse order. Each round consists of the four processes conducted in the reverse order.</a:t>
            </a:r>
          </a:p>
          <a:p>
            <a:r>
              <a:rPr lang="en-US" dirty="0"/>
              <a:t>Add round key</a:t>
            </a:r>
          </a:p>
          <a:p>
            <a:r>
              <a:rPr lang="en-US" dirty="0"/>
              <a:t>Mix columns</a:t>
            </a:r>
          </a:p>
          <a:p>
            <a:r>
              <a:rPr lang="en-US" dirty="0"/>
              <a:t>Shift rows</a:t>
            </a:r>
          </a:p>
          <a:p>
            <a:r>
              <a:rPr lang="en-US" dirty="0"/>
              <a:t>Byte substitution</a:t>
            </a:r>
          </a:p>
          <a:p>
            <a:endParaRPr lang="en-US" dirty="0"/>
          </a:p>
        </p:txBody>
      </p:sp>
    </p:spTree>
    <p:extLst>
      <p:ext uri="{BB962C8B-B14F-4D97-AF65-F5344CB8AC3E}">
        <p14:creationId xmlns:p14="http://schemas.microsoft.com/office/powerpoint/2010/main" val="19343173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793</TotalTime>
  <Words>1021</Words>
  <Application>Microsoft Office PowerPoint</Application>
  <PresentationFormat>Widescreen</PresentationFormat>
  <Paragraphs>131</Paragraphs>
  <Slides>34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Century Gothic</vt:lpstr>
      <vt:lpstr>Mangal</vt:lpstr>
      <vt:lpstr>Times New Roman</vt:lpstr>
      <vt:lpstr>Wingdings 3</vt:lpstr>
      <vt:lpstr>Ion Boardroom</vt:lpstr>
      <vt:lpstr>Data Security through Steganography &amp; Cryptography</vt:lpstr>
      <vt:lpstr>SECURITY THROUGH CRYPTOGRAPHY AND STEGANOGRAPHY</vt:lpstr>
      <vt:lpstr>Objective and Importance</vt:lpstr>
      <vt:lpstr>CRYPTOGRAPHY</vt:lpstr>
      <vt:lpstr>Advanced Encryption Standard</vt:lpstr>
      <vt:lpstr>How Does AES Work?</vt:lpstr>
      <vt:lpstr>PowerPoint Presentation</vt:lpstr>
      <vt:lpstr>PowerPoint Presentation</vt:lpstr>
      <vt:lpstr>AES Decryption</vt:lpstr>
      <vt:lpstr>DATA HIDING</vt:lpstr>
      <vt:lpstr>STEGANOGRAPHY</vt:lpstr>
      <vt:lpstr>PowerPoint Presentation</vt:lpstr>
      <vt:lpstr>HOW DOES STEGANOGRAPHY WORK</vt:lpstr>
      <vt:lpstr>LSB ENCODING BASIC CONCEPT</vt:lpstr>
      <vt:lpstr>1-BIT DIFFERENCE IN A PIXEL</vt:lpstr>
      <vt:lpstr>Image Steganography using LSB</vt:lpstr>
      <vt:lpstr>IMAGE STEGANOGRAPHY</vt:lpstr>
      <vt:lpstr>PowerPoint Presentation</vt:lpstr>
      <vt:lpstr>AUDIO STEGANOGRAPHY</vt:lpstr>
      <vt:lpstr>LIMITATIONS</vt:lpstr>
      <vt:lpstr>PROPOSED METHODOLOGY</vt:lpstr>
      <vt:lpstr>Analysis Phase</vt:lpstr>
      <vt:lpstr>Design Phase (USE CASE)</vt:lpstr>
      <vt:lpstr>Flow Chart</vt:lpstr>
      <vt:lpstr>System Sequence Diagram</vt:lpstr>
      <vt:lpstr>TOOLS AND TECHNOLOGY USED</vt:lpstr>
      <vt:lpstr>Testing</vt:lpstr>
      <vt:lpstr>AES Encryption</vt:lpstr>
      <vt:lpstr>Image Steganograph</vt:lpstr>
      <vt:lpstr>Image Comparison</vt:lpstr>
      <vt:lpstr>Audio Steganograph</vt:lpstr>
      <vt:lpstr>CONCLUSION</vt:lpstr>
      <vt:lpstr>GHANTT CHART</vt:lpstr>
      <vt:lpstr>THANKYOU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Security through Steganography &amp; Cryptography</dc:title>
  <dc:creator>deepshan shrestha</dc:creator>
  <cp:lastModifiedBy>deepshan shrestha</cp:lastModifiedBy>
  <cp:revision>60</cp:revision>
  <dcterms:created xsi:type="dcterms:W3CDTF">2021-03-25T14:30:59Z</dcterms:created>
  <dcterms:modified xsi:type="dcterms:W3CDTF">2023-07-29T05:33:20Z</dcterms:modified>
</cp:coreProperties>
</file>