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9E93-F501-42DB-AACA-07DA92E98AAA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0519-FD8E-4677-9976-EAB88580A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B0519-FD8E-4677-9976-EAB88580AF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8F6EFF-C8F6-4258-ABB8-B96442961C3E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3F2EAF-C23E-4A8E-B071-BC245C21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019800"/>
          </a:xfrm>
        </p:spPr>
        <p:txBody>
          <a:bodyPr>
            <a:norm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985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pc="-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  <a:buNone/>
            </a:pP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pc="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Gold Price Prediction</a:t>
            </a:r>
            <a:r>
              <a:rPr lang="en-US" sz="3600" spc="-35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R="1905" algn="ctr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800" b="1" spc="2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en-US" sz="2800" b="1" spc="-3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spc="2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spc="-3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spc="2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spc="-10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spc="1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800" b="1" spc="-5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spc="2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spc="-3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spc="4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3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o:</a:t>
            </a:r>
            <a:r>
              <a:rPr lang="en-US" sz="2800" b="1" spc="7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28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-15240" algn="ctr">
              <a:lnSpc>
                <a:spcPct val="128699"/>
              </a:lnSpc>
              <a:buNone/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Sravani Alla (210541283052)</a:t>
            </a:r>
          </a:p>
          <a:p>
            <a:pPr marL="12700" marR="5080" indent="-15240" algn="ctr">
              <a:lnSpc>
                <a:spcPct val="128699"/>
              </a:lnSpc>
              <a:buNone/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Patil Deepshri (210541283036)</a:t>
            </a:r>
          </a:p>
          <a:p>
            <a:pPr marL="12700" marR="5080" indent="-15240" algn="ctr">
              <a:lnSpc>
                <a:spcPct val="128699"/>
              </a:lnSpc>
              <a:buNone/>
            </a:pPr>
            <a:r>
              <a:rPr lang="en-US" sz="3600" spc="-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434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sz="2800" b="1" spc="1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Guidance</a:t>
            </a:r>
            <a:r>
              <a:rPr lang="en-US" sz="2800" b="1" spc="9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1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endParaRPr lang="en-US" sz="28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R="1270" algn="ctr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US" sz="24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Tilekar</a:t>
            </a:r>
          </a:p>
          <a:p>
            <a:pPr marR="1270" algn="ctr">
              <a:lnSpc>
                <a:spcPct val="100000"/>
              </a:lnSpc>
              <a:spcBef>
                <a:spcPts val="540"/>
              </a:spcBef>
              <a:buNone/>
            </a:pPr>
            <a:endParaRPr lang="en-US" sz="2400" spc="-20" dirty="0" smtClean="0">
              <a:latin typeface="Times New Roman" pitchFamily="18" charset="0"/>
              <a:cs typeface="Times New Roman" pitchFamily="18" charset="0"/>
            </a:endParaRPr>
          </a:p>
          <a:p>
            <a:pPr marR="40005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spc="2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spc="-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spc="-2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spc="-1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2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ay 2021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algn="ctr">
              <a:lnSpc>
                <a:spcPts val="3529"/>
              </a:lnSpc>
              <a:spcBef>
                <a:spcPts val="70"/>
              </a:spcBef>
              <a:buNone/>
            </a:pPr>
            <a:r>
              <a:rPr lang="en-US" sz="2400" b="1" spc="-1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Institute</a:t>
            </a:r>
            <a:r>
              <a:rPr lang="en-US" sz="2400" b="1" spc="9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3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b="1" spc="-5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Advance</a:t>
            </a:r>
            <a:r>
              <a:rPr lang="en-US" sz="2400" b="1" spc="9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400" b="1" spc="14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spc="4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b="1" spc="2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2400" b="1" spc="-434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Akurdi,</a:t>
            </a:r>
            <a:r>
              <a:rPr lang="en-US" sz="2400" b="1" spc="7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Pune.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411044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R="1270" algn="ctr">
              <a:lnSpc>
                <a:spcPct val="100000"/>
              </a:lnSpc>
              <a:spcBef>
                <a:spcPts val="540"/>
              </a:spcBef>
              <a:buNone/>
            </a:pPr>
            <a:endParaRPr lang="en-US" sz="2400" spc="-20" dirty="0" smtClean="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54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  <a:buNone/>
            </a:pP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4" name="object 9"/>
          <p:cNvGrpSpPr>
            <a:grpSpLocks noGrp="1"/>
          </p:cNvGrpSpPr>
          <p:nvPr>
            <p:ph type="title"/>
          </p:nvPr>
        </p:nvGrpSpPr>
        <p:grpSpPr>
          <a:xfrm>
            <a:off x="6553198" y="304800"/>
            <a:ext cx="2057400" cy="1447800"/>
            <a:chOff x="5293486" y="1108513"/>
            <a:chExt cx="1764010" cy="2543047"/>
          </a:xfrm>
        </p:grpSpPr>
        <p:pic>
          <p:nvPicPr>
            <p:cNvPr id="5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489" y="2743330"/>
              <a:ext cx="980005" cy="908230"/>
            </a:xfrm>
            <a:prstGeom prst="rect">
              <a:avLst/>
            </a:prstGeom>
          </p:spPr>
        </p:pic>
        <p:pic>
          <p:nvPicPr>
            <p:cNvPr id="6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3486" y="1108513"/>
              <a:ext cx="1764010" cy="1385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305799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430" y="304799"/>
            <a:ext cx="8614770" cy="571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1"/>
            <a:ext cx="7924800" cy="593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3063"/>
            <a:ext cx="6934200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ARIMA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SARIMA.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out-of-sample forecast, the SARIMA model shows an upward trend in gold prices for the next 1 year.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3657600" cy="944562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219200"/>
            <a:ext cx="541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 smtClean="0"/>
              <a:t>                                   </a:t>
            </a:r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4800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70" dirty="0">
                <a:solidFill>
                  <a:srgbClr val="974707"/>
                </a:solidFill>
                <a:latin typeface="Georgia"/>
                <a:cs typeface="Georgia"/>
              </a:rPr>
              <a:t>Contents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subTitle" idx="1"/>
          </p:nvPr>
        </p:nvSpPr>
        <p:spPr>
          <a:xfrm>
            <a:off x="1371600" y="1676400"/>
            <a:ext cx="5638800" cy="3896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009" indent="-448309" algn="l">
              <a:lnSpc>
                <a:spcPct val="100000"/>
              </a:lnSpc>
              <a:spcBef>
                <a:spcPts val="6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460375" algn="l"/>
                <a:tab pos="461009" algn="l"/>
              </a:tabLst>
            </a:pPr>
            <a:r>
              <a:rPr lang="en-US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1009" indent="-448309" algn="l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460375" algn="l"/>
                <a:tab pos="461009" algn="l"/>
              </a:tabLst>
            </a:pPr>
            <a:r>
              <a:rPr lang="en-US" spc="-15" dirty="0" smtClean="0">
                <a:solidFill>
                  <a:schemeClr val="tx1"/>
                </a:solidFill>
                <a:latin typeface="Times New Roman"/>
                <a:cs typeface="Times New Roman"/>
              </a:rPr>
              <a:t>Objectives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1009" indent="-448309" algn="l">
              <a:lnSpc>
                <a:spcPct val="100000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460375" algn="l"/>
                <a:tab pos="461009" algn="l"/>
              </a:tabLst>
            </a:pPr>
            <a:r>
              <a:rPr lang="en-IN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Problem Statement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1009" indent="-448309" algn="l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460375" algn="l"/>
                <a:tab pos="461009" algn="l"/>
              </a:tabLst>
            </a:pPr>
            <a:r>
              <a:rPr lang="en-US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Working</a:t>
            </a:r>
            <a:r>
              <a:rPr lang="en-US" spc="8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Method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1009" indent="-448309" algn="l">
              <a:lnSpc>
                <a:spcPct val="100000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460375" algn="l"/>
                <a:tab pos="461009" algn="l"/>
              </a:tabLst>
            </a:pPr>
            <a:r>
              <a:rPr lang="en-US" spc="-25" dirty="0" smtClean="0">
                <a:solidFill>
                  <a:schemeClr val="tx1"/>
                </a:solidFill>
                <a:latin typeface="Times New Roman"/>
                <a:cs typeface="Times New Roman"/>
              </a:rPr>
              <a:t>Experimental Analysis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1009" indent="-448309" algn="l">
              <a:lnSpc>
                <a:spcPct val="100000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460375" algn="l"/>
                <a:tab pos="461009" algn="l"/>
              </a:tabLst>
            </a:pPr>
            <a:r>
              <a:rPr lang="en-US" spc="-35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algn="l">
              <a:lnSpc>
                <a:spcPct val="100000"/>
              </a:lnSpc>
              <a:spcBef>
                <a:spcPts val="105"/>
              </a:spcBef>
            </a:pP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28601"/>
            <a:ext cx="3581400" cy="6858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Introduction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924800" cy="4343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Historically, gold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been identified as a unique commodity because of its ability to act as a hedge against inflation and its stability during periods of financial volatility and crises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series analysis is a popular forecasting method for predicting the future value of variables.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 also uses historical data to predict the future value of a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variable.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ARIMA (Autoregressive Integrated Moving Average) model has been used in this project for Gold price forecasting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ETF price forecasting, trends and 1 year predictions.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 of this project is to understand and apply time-series models like ARIMA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SARIMA in forecasting the price of gold ETF.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3352800" cy="1173162"/>
          </a:xfrm>
        </p:spPr>
        <p:txBody>
          <a:bodyPr/>
          <a:lstStyle/>
          <a:p>
            <a:r>
              <a:rPr lang="en-US" b="0" spc="235" dirty="0" smtClean="0">
                <a:solidFill>
                  <a:srgbClr val="974707"/>
                </a:solidFill>
                <a:latin typeface="Georgia"/>
                <a:cs typeface="Georgia"/>
              </a:rPr>
              <a:t>Objectives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6096000" cy="762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Problem Statement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543800" cy="4038600"/>
          </a:xfrm>
        </p:spPr>
        <p:txBody>
          <a:bodyPr>
            <a:normAutofit fontScale="92500"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Many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investors buy gold  as a safe haven to protect themselves against a possible catastrophe , profit from these tremendous increases in the price of gold and protect themselves against inflation.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Gold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historically been as an asset that booms in a recession because unlike fiat currencies such as the Dollar, Yen and the Pound, it has inherent value as a commodity currency.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gold a good commodity to buy now for later profits?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5029200" cy="533400"/>
          </a:xfrm>
        </p:spPr>
        <p:txBody>
          <a:bodyPr>
            <a:normAutofit fontScale="90000"/>
          </a:bodyPr>
          <a:lstStyle/>
          <a:p>
            <a:r>
              <a:rPr lang="en-US" b="0" spc="335" dirty="0" smtClean="0">
                <a:latin typeface="Georgia"/>
                <a:cs typeface="Georgia"/>
              </a:rPr>
              <a:t/>
            </a:r>
            <a:br>
              <a:rPr lang="en-US" b="0" spc="335" dirty="0" smtClean="0">
                <a:latin typeface="Georgia"/>
                <a:cs typeface="Georgia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spc="335" dirty="0" smtClean="0">
                <a:solidFill>
                  <a:srgbClr val="C00000"/>
                </a:solidFill>
                <a:latin typeface="Georgia"/>
                <a:cs typeface="Georgia"/>
              </a:rPr>
              <a:t> Working</a:t>
            </a:r>
            <a:r>
              <a:rPr lang="en-US" b="0" dirty="0" smtClean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b="0" spc="200" dirty="0" smtClean="0">
                <a:solidFill>
                  <a:srgbClr val="C00000"/>
                </a:solidFill>
                <a:latin typeface="Georgia"/>
                <a:cs typeface="Georgia"/>
              </a:rPr>
              <a:t>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924800" cy="4724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time series is a series of data points indexed (or listed or graphed) in time order. Most commonly, a time series is a sequence taken at successive equally spaced points in time. 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Thus it is a sequence of discrete-time data. Examples include daily closing price of S&amp;P Index, daily average temperate etc. Time Series are analyzed to determine the long term trend so as to forecast the future or perform some other form of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5081587" cy="2580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990600" y="2286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	</a:t>
            </a:r>
            <a:r>
              <a:rPr lang="en-IN" sz="3600" dirty="0" smtClean="0">
                <a:solidFill>
                  <a:srgbClr val="C00000"/>
                </a:solidFill>
              </a:rPr>
              <a:t>Data Visualization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04365"/>
            <a:ext cx="5257800" cy="259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6924"/>
            <a:ext cx="4267200" cy="584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961" y="914400"/>
            <a:ext cx="5794039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0"/>
            <a:ext cx="6553200" cy="35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505200"/>
            <a:ext cx="6923511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384</Words>
  <Application>Microsoft Office PowerPoint</Application>
  <PresentationFormat>On-screen Show (4:3)</PresentationFormat>
  <Paragraphs>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Contents</vt:lpstr>
      <vt:lpstr>Introduction</vt:lpstr>
      <vt:lpstr>Objectives</vt:lpstr>
      <vt:lpstr>Problem Statement</vt:lpstr>
      <vt:lpstr>   Working Method</vt:lpstr>
      <vt:lpstr>Slide 7</vt:lpstr>
      <vt:lpstr>Slide 8</vt:lpstr>
      <vt:lpstr>Slide 9</vt:lpstr>
      <vt:lpstr>Slide 10</vt:lpstr>
      <vt:lpstr>Slide 11</vt:lpstr>
      <vt:lpstr>Slide 12</vt:lpstr>
      <vt:lpstr>Slide 13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PAVILION</dc:creator>
  <cp:lastModifiedBy>PAVILION</cp:lastModifiedBy>
  <cp:revision>40</cp:revision>
  <dcterms:created xsi:type="dcterms:W3CDTF">2021-09-28T16:32:36Z</dcterms:created>
  <dcterms:modified xsi:type="dcterms:W3CDTF">2021-09-30T05:25:06Z</dcterms:modified>
</cp:coreProperties>
</file>