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68" r:id="rId2"/>
    <p:sldId id="270" r:id="rId3"/>
    <p:sldId id="257" r:id="rId4"/>
    <p:sldId id="258" r:id="rId5"/>
    <p:sldId id="260" r:id="rId6"/>
    <p:sldId id="263" r:id="rId7"/>
    <p:sldId id="259" r:id="rId8"/>
    <p:sldId id="269" r:id="rId9"/>
    <p:sldId id="262"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tomoy Mukherjee" initials="DM" lastIdx="1" clrIdx="0">
    <p:extLst>
      <p:ext uri="{19B8F6BF-5375-455C-9EA6-DF929625EA0E}">
        <p15:presenceInfo xmlns:p15="http://schemas.microsoft.com/office/powerpoint/2012/main" userId="31d27a96515174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A9A9A"/>
    <a:srgbClr val="986828"/>
    <a:srgbClr val="FFFFFF"/>
    <a:srgbClr val="616161"/>
    <a:srgbClr val="36027F"/>
    <a:srgbClr val="F2841A"/>
    <a:srgbClr val="E94B86"/>
    <a:srgbClr val="410396"/>
    <a:srgbClr val="EDE9F7"/>
    <a:srgbClr val="3E27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94690" autoAdjust="0"/>
  </p:normalViewPr>
  <p:slideViewPr>
    <p:cSldViewPr snapToGrid="0">
      <p:cViewPr varScale="1">
        <p:scale>
          <a:sx n="85" d="100"/>
          <a:sy n="85" d="100"/>
        </p:scale>
        <p:origin x="1061"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tomoy Mukherjee" userId="31d27a96515174c5" providerId="LiveId" clId="{CE66DDC2-D9C9-4F80-87FF-61270C0C2256}"/>
    <pc:docChg chg="undo custSel addSld modSld modMainMaster">
      <pc:chgData name="Deeptomoy Mukherjee" userId="31d27a96515174c5" providerId="LiveId" clId="{CE66DDC2-D9C9-4F80-87FF-61270C0C2256}" dt="2023-07-24T18:03:43.751" v="510" actId="1036"/>
      <pc:docMkLst>
        <pc:docMk/>
      </pc:docMkLst>
      <pc:sldChg chg="addSp delSp modSp new mod modClrScheme chgLayout">
        <pc:chgData name="Deeptomoy Mukherjee" userId="31d27a96515174c5" providerId="LiveId" clId="{CE66DDC2-D9C9-4F80-87FF-61270C0C2256}" dt="2023-07-24T17:28:07.017" v="300" actId="21"/>
        <pc:sldMkLst>
          <pc:docMk/>
          <pc:sldMk cId="1908433519" sldId="270"/>
        </pc:sldMkLst>
        <pc:spChg chg="del">
          <ac:chgData name="Deeptomoy Mukherjee" userId="31d27a96515174c5" providerId="LiveId" clId="{CE66DDC2-D9C9-4F80-87FF-61270C0C2256}" dt="2023-07-24T17:09:43.923" v="28" actId="700"/>
          <ac:spMkLst>
            <pc:docMk/>
            <pc:sldMk cId="1908433519" sldId="270"/>
            <ac:spMk id="2" creationId="{9BA8E232-0EC1-D476-5C3D-758264DB8E8F}"/>
          </ac:spMkLst>
        </pc:spChg>
        <pc:spChg chg="del">
          <ac:chgData name="Deeptomoy Mukherjee" userId="31d27a96515174c5" providerId="LiveId" clId="{CE66DDC2-D9C9-4F80-87FF-61270C0C2256}" dt="2023-07-24T17:09:43.923" v="28" actId="700"/>
          <ac:spMkLst>
            <pc:docMk/>
            <pc:sldMk cId="1908433519" sldId="270"/>
            <ac:spMk id="3" creationId="{D0B7C2E7-6A3F-2A67-F688-424B440983C3}"/>
          </ac:spMkLst>
        </pc:spChg>
        <pc:spChg chg="add del mod">
          <ac:chgData name="Deeptomoy Mukherjee" userId="31d27a96515174c5" providerId="LiveId" clId="{CE66DDC2-D9C9-4F80-87FF-61270C0C2256}" dt="2023-07-24T17:28:07.017" v="300" actId="21"/>
          <ac:spMkLst>
            <pc:docMk/>
            <pc:sldMk cId="1908433519" sldId="270"/>
            <ac:spMk id="5" creationId="{3FFD395D-511C-52AE-7A98-C7408FD45BE1}"/>
          </ac:spMkLst>
        </pc:spChg>
        <pc:picChg chg="add del mod">
          <ac:chgData name="Deeptomoy Mukherjee" userId="31d27a96515174c5" providerId="LiveId" clId="{CE66DDC2-D9C9-4F80-87FF-61270C0C2256}" dt="2023-07-24T17:27:01.282" v="285" actId="478"/>
          <ac:picMkLst>
            <pc:docMk/>
            <pc:sldMk cId="1908433519" sldId="270"/>
            <ac:picMk id="4" creationId="{EAC06D85-D6E4-7ECC-3558-9A6FDFA4716D}"/>
          </ac:picMkLst>
        </pc:picChg>
        <pc:picChg chg="add del mod">
          <ac:chgData name="Deeptomoy Mukherjee" userId="31d27a96515174c5" providerId="LiveId" clId="{CE66DDC2-D9C9-4F80-87FF-61270C0C2256}" dt="2023-07-24T17:12:15.843" v="33" actId="21"/>
          <ac:picMkLst>
            <pc:docMk/>
            <pc:sldMk cId="1908433519" sldId="270"/>
            <ac:picMk id="1026" creationId="{689A4FBD-2311-BF06-1328-5C041CC05C8D}"/>
          </ac:picMkLst>
        </pc:picChg>
        <pc:picChg chg="add del mod">
          <ac:chgData name="Deeptomoy Mukherjee" userId="31d27a96515174c5" providerId="LiveId" clId="{CE66DDC2-D9C9-4F80-87FF-61270C0C2256}" dt="2023-07-24T17:17:45.919" v="54" actId="21"/>
          <ac:picMkLst>
            <pc:docMk/>
            <pc:sldMk cId="1908433519" sldId="270"/>
            <ac:picMk id="1028" creationId="{1A697084-75DA-1DA2-B6D1-85876D4237A8}"/>
          </ac:picMkLst>
        </pc:picChg>
      </pc:sldChg>
      <pc:sldMasterChg chg="addSldLayout modSldLayout sldLayoutOrd">
        <pc:chgData name="Deeptomoy Mukherjee" userId="31d27a96515174c5" providerId="LiveId" clId="{CE66DDC2-D9C9-4F80-87FF-61270C0C2256}" dt="2023-07-24T18:03:43.751" v="510" actId="1036"/>
        <pc:sldMasterMkLst>
          <pc:docMk/>
          <pc:sldMasterMk cId="1002765143" sldId="2147483684"/>
        </pc:sldMasterMkLst>
        <pc:sldLayoutChg chg="addSp delSp modSp add mod ord modTransition setBg">
          <pc:chgData name="Deeptomoy Mukherjee" userId="31d27a96515174c5" providerId="LiveId" clId="{CE66DDC2-D9C9-4F80-87FF-61270C0C2256}" dt="2023-07-24T18:03:43.751" v="510" actId="1036"/>
          <pc:sldLayoutMkLst>
            <pc:docMk/>
            <pc:sldMasterMk cId="1002765143" sldId="2147483684"/>
            <pc:sldLayoutMk cId="4157069908" sldId="2147483698"/>
          </pc:sldLayoutMkLst>
          <pc:spChg chg="add del mod">
            <ac:chgData name="Deeptomoy Mukherjee" userId="31d27a96515174c5" providerId="LiveId" clId="{CE66DDC2-D9C9-4F80-87FF-61270C0C2256}" dt="2023-07-24T17:06:36.506" v="5" actId="478"/>
            <ac:spMkLst>
              <pc:docMk/>
              <pc:sldMasterMk cId="1002765143" sldId="2147483684"/>
              <pc:sldLayoutMk cId="4157069908" sldId="2147483698"/>
              <ac:spMk id="2" creationId="{00000000-0000-0000-0000-000000000000}"/>
            </ac:spMkLst>
          </pc:spChg>
          <pc:spChg chg="add mod">
            <ac:chgData name="Deeptomoy Mukherjee" userId="31d27a96515174c5" providerId="LiveId" clId="{CE66DDC2-D9C9-4F80-87FF-61270C0C2256}" dt="2023-07-24T17:23:38.594" v="97" actId="14100"/>
            <ac:spMkLst>
              <pc:docMk/>
              <pc:sldMasterMk cId="1002765143" sldId="2147483684"/>
              <pc:sldLayoutMk cId="4157069908" sldId="2147483698"/>
              <ac:spMk id="9" creationId="{02B2CEE9-5060-4ED2-E7E9-E4DA3F0DA064}"/>
            </ac:spMkLst>
          </pc:spChg>
          <pc:spChg chg="add mod">
            <ac:chgData name="Deeptomoy Mukherjee" userId="31d27a96515174c5" providerId="LiveId" clId="{CE66DDC2-D9C9-4F80-87FF-61270C0C2256}" dt="2023-07-24T18:02:31.539" v="508" actId="553"/>
            <ac:spMkLst>
              <pc:docMk/>
              <pc:sldMasterMk cId="1002765143" sldId="2147483684"/>
              <pc:sldLayoutMk cId="4157069908" sldId="2147483698"/>
              <ac:spMk id="12" creationId="{A04CD3D5-0DC5-2669-A77B-AA603918BD4C}"/>
            </ac:spMkLst>
          </pc:spChg>
          <pc:spChg chg="add mod">
            <ac:chgData name="Deeptomoy Mukherjee" userId="31d27a96515174c5" providerId="LiveId" clId="{CE66DDC2-D9C9-4F80-87FF-61270C0C2256}" dt="2023-07-24T17:58:44.665" v="495" actId="465"/>
            <ac:spMkLst>
              <pc:docMk/>
              <pc:sldMasterMk cId="1002765143" sldId="2147483684"/>
              <pc:sldLayoutMk cId="4157069908" sldId="2147483698"/>
              <ac:spMk id="18" creationId="{6B25FC37-3306-46D0-5A42-560CA539EE85}"/>
            </ac:spMkLst>
          </pc:spChg>
          <pc:spChg chg="add mod">
            <ac:chgData name="Deeptomoy Mukherjee" userId="31d27a96515174c5" providerId="LiveId" clId="{CE66DDC2-D9C9-4F80-87FF-61270C0C2256}" dt="2023-07-24T18:03:43.751" v="510" actId="1036"/>
            <ac:spMkLst>
              <pc:docMk/>
              <pc:sldMasterMk cId="1002765143" sldId="2147483684"/>
              <pc:sldLayoutMk cId="4157069908" sldId="2147483698"/>
              <ac:spMk id="19" creationId="{4953E1D4-8EFB-7D27-2AF8-71FF5B3BAD59}"/>
            </ac:spMkLst>
          </pc:spChg>
          <pc:picChg chg="del mod">
            <ac:chgData name="Deeptomoy Mukherjee" userId="31d27a96515174c5" providerId="LiveId" clId="{CE66DDC2-D9C9-4F80-87FF-61270C0C2256}" dt="2023-07-24T17:09:25.027" v="26" actId="478"/>
            <ac:picMkLst>
              <pc:docMk/>
              <pc:sldMasterMk cId="1002765143" sldId="2147483684"/>
              <pc:sldLayoutMk cId="4157069908" sldId="2147483698"/>
              <ac:picMk id="6" creationId="{33C164D4-1835-5EE9-C2B7-6BB003C1850C}"/>
            </ac:picMkLst>
          </pc:picChg>
          <pc:picChg chg="add mod">
            <ac:chgData name="Deeptomoy Mukherjee" userId="31d27a96515174c5" providerId="LiveId" clId="{CE66DDC2-D9C9-4F80-87FF-61270C0C2256}" dt="2023-07-24T17:58:44.665" v="495" actId="465"/>
            <ac:picMkLst>
              <pc:docMk/>
              <pc:sldMasterMk cId="1002765143" sldId="2147483684"/>
              <pc:sldLayoutMk cId="4157069908" sldId="2147483698"/>
              <ac:picMk id="10" creationId="{7BD8B709-EED1-8006-9B60-B37C6A9DCB26}"/>
            </ac:picMkLst>
          </pc:picChg>
          <pc:picChg chg="add mod">
            <ac:chgData name="Deeptomoy Mukherjee" userId="31d27a96515174c5" providerId="LiveId" clId="{CE66DDC2-D9C9-4F80-87FF-61270C0C2256}" dt="2023-07-24T18:02:31.539" v="508" actId="553"/>
            <ac:picMkLst>
              <pc:docMk/>
              <pc:sldMasterMk cId="1002765143" sldId="2147483684"/>
              <pc:sldLayoutMk cId="4157069908" sldId="2147483698"/>
              <ac:picMk id="11" creationId="{9A89EA47-73C2-B413-3AEE-460B9A4A7559}"/>
            </ac:picMkLst>
          </pc:picChg>
          <pc:picChg chg="add mod">
            <ac:chgData name="Deeptomoy Mukherjee" userId="31d27a96515174c5" providerId="LiveId" clId="{CE66DDC2-D9C9-4F80-87FF-61270C0C2256}" dt="2023-07-24T17:26:49.148" v="284" actId="1035"/>
            <ac:picMkLst>
              <pc:docMk/>
              <pc:sldMasterMk cId="1002765143" sldId="2147483684"/>
              <pc:sldLayoutMk cId="4157069908" sldId="2147483698"/>
              <ac:picMk id="17" creationId="{4B0FAF88-6C28-C79C-1478-5F468E5CA286}"/>
            </ac:picMkLst>
          </pc:picChg>
          <pc:cxnChg chg="mod ord">
            <ac:chgData name="Deeptomoy Mukherjee" userId="31d27a96515174c5" providerId="LiveId" clId="{CE66DDC2-D9C9-4F80-87FF-61270C0C2256}" dt="2023-07-24T17:24:51.511" v="101" actId="552"/>
            <ac:cxnSpMkLst>
              <pc:docMk/>
              <pc:sldMasterMk cId="1002765143" sldId="2147483684"/>
              <pc:sldLayoutMk cId="4157069908" sldId="2147483698"/>
              <ac:cxnSpMk id="7" creationId="{604BC408-35E0-4851-FB2A-24B8118A00CA}"/>
            </ac:cxnSpMkLst>
          </pc:cxnChg>
          <pc:cxnChg chg="mod ord">
            <ac:chgData name="Deeptomoy Mukherjee" userId="31d27a96515174c5" providerId="LiveId" clId="{CE66DDC2-D9C9-4F80-87FF-61270C0C2256}" dt="2023-07-24T17:22:06.645" v="89" actId="208"/>
            <ac:cxnSpMkLst>
              <pc:docMk/>
              <pc:sldMasterMk cId="1002765143" sldId="2147483684"/>
              <pc:sldLayoutMk cId="4157069908" sldId="2147483698"/>
              <ac:cxnSpMk id="8" creationId="{987FEE3F-8688-62BB-704D-476BB0110C13}"/>
            </ac:cxnSpMkLst>
          </pc:cxnChg>
          <pc:cxnChg chg="add mod">
            <ac:chgData name="Deeptomoy Mukherjee" userId="31d27a96515174c5" providerId="LiveId" clId="{CE66DDC2-D9C9-4F80-87FF-61270C0C2256}" dt="2023-07-24T17:58:44.665" v="495" actId="465"/>
            <ac:cxnSpMkLst>
              <pc:docMk/>
              <pc:sldMasterMk cId="1002765143" sldId="2147483684"/>
              <pc:sldLayoutMk cId="4157069908" sldId="2147483698"/>
              <ac:cxnSpMk id="14" creationId="{63AF3861-FA0F-A3ED-F73F-C3DC65D248D4}"/>
            </ac:cxnSpMkLst>
          </pc:cxn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9057-463B-91AA-15EFC257C5A1}"/>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9-9057-463B-91AA-15EFC257C5A1}"/>
              </c:ext>
            </c:extLst>
          </c:dPt>
          <c:dPt>
            <c:idx val="2"/>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8-9057-463B-91AA-15EFC257C5A1}"/>
              </c:ext>
            </c:extLst>
          </c:dPt>
          <c:dPt>
            <c:idx val="3"/>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7-9057-463B-91AA-15EFC257C5A1}"/>
              </c:ext>
            </c:extLst>
          </c:dPt>
          <c:dPt>
            <c:idx val="4"/>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6-9057-463B-91AA-15EFC257C5A1}"/>
              </c:ext>
            </c:extLst>
          </c:dPt>
          <c:dPt>
            <c:idx val="5"/>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5-9057-463B-91AA-15EFC257C5A1}"/>
              </c:ext>
            </c:extLst>
          </c:dPt>
          <c:dLbls>
            <c:spPr>
              <a:noFill/>
              <a:ln>
                <a:noFill/>
              </a:ln>
              <a:effectLst/>
            </c:spPr>
            <c:txPr>
              <a:bodyPr rot="0" spcFirstLastPara="1" vertOverflow="ellipsis" vert="horz" wrap="square" lIns="38100" tIns="19050" rIns="38100" bIns="19050" anchor="ctr" anchorCtr="0">
                <a:spAutoFit/>
              </a:bodyPr>
              <a:lstStyle/>
              <a:p>
                <a:pPr algn="ctr">
                  <a:defRPr sz="1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United States</c:v>
                </c:pt>
                <c:pt idx="1">
                  <c:v>Mexico</c:v>
                </c:pt>
                <c:pt idx="2">
                  <c:v>United Kingdom</c:v>
                </c:pt>
                <c:pt idx="3">
                  <c:v>Canada</c:v>
                </c:pt>
                <c:pt idx="4">
                  <c:v>Japan</c:v>
                </c:pt>
                <c:pt idx="5">
                  <c:v>Brazil</c:v>
                </c:pt>
              </c:strCache>
            </c:strRef>
          </c:cat>
          <c:val>
            <c:numRef>
              <c:f>Sheet1!$B$2:$B$7</c:f>
              <c:numCache>
                <c:formatCode>#,##0</c:formatCode>
                <c:ptCount val="6"/>
                <c:pt idx="0">
                  <c:v>13010</c:v>
                </c:pt>
                <c:pt idx="1">
                  <c:v>8556</c:v>
                </c:pt>
                <c:pt idx="2">
                  <c:v>7589</c:v>
                </c:pt>
                <c:pt idx="3">
                  <c:v>7358</c:v>
                </c:pt>
                <c:pt idx="4">
                  <c:v>5428</c:v>
                </c:pt>
                <c:pt idx="5">
                  <c:v>5401</c:v>
                </c:pt>
              </c:numCache>
            </c:numRef>
          </c:val>
          <c:extLst>
            <c:ext xmlns:c16="http://schemas.microsoft.com/office/drawing/2014/chart" uri="{C3380CC4-5D6E-409C-BE32-E72D297353CC}">
              <c16:uniqueId val="{00000000-9057-463B-91AA-15EFC257C5A1}"/>
            </c:ext>
          </c:extLst>
        </c:ser>
        <c:dLbls>
          <c:showLegendKey val="0"/>
          <c:showVal val="0"/>
          <c:showCatName val="0"/>
          <c:showSerName val="0"/>
          <c:showPercent val="0"/>
          <c:showBubbleSize val="0"/>
        </c:dLbls>
        <c:gapWidth val="80"/>
        <c:axId val="1563770463"/>
        <c:axId val="1563793023"/>
      </c:barChart>
      <c:catAx>
        <c:axId val="1563770463"/>
        <c:scaling>
          <c:orientation val="maxMin"/>
        </c:scaling>
        <c:delete val="1"/>
        <c:axPos val="l"/>
        <c:numFmt formatCode="General" sourceLinked="1"/>
        <c:majorTickMark val="none"/>
        <c:minorTickMark val="none"/>
        <c:tickLblPos val="nextTo"/>
        <c:crossAx val="1563793023"/>
        <c:crosses val="autoZero"/>
        <c:auto val="1"/>
        <c:lblAlgn val="ctr"/>
        <c:lblOffset val="100"/>
        <c:noMultiLvlLbl val="0"/>
      </c:catAx>
      <c:valAx>
        <c:axId val="1563793023"/>
        <c:scaling>
          <c:orientation val="minMax"/>
        </c:scaling>
        <c:delete val="1"/>
        <c:axPos val="t"/>
        <c:numFmt formatCode="#,##0" sourceLinked="1"/>
        <c:majorTickMark val="none"/>
        <c:minorTickMark val="none"/>
        <c:tickLblPos val="nextTo"/>
        <c:crossAx val="1563770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5240-458C-992C-5D49B968BB8B}"/>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2-5240-458C-992C-5D49B968BB8B}"/>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3-5240-458C-992C-5D49B968BB8B}"/>
              </c:ext>
            </c:extLst>
          </c:dPt>
          <c:cat>
            <c:strRef>
              <c:f>Sheet1!$A$2:$A$4</c:f>
              <c:strCache>
                <c:ptCount val="3"/>
                <c:pt idx="0">
                  <c:v>5 Star</c:v>
                </c:pt>
                <c:pt idx="1">
                  <c:v>Cadbury</c:v>
                </c:pt>
                <c:pt idx="2">
                  <c:v>Fuse</c:v>
                </c:pt>
              </c:strCache>
            </c:strRef>
          </c:cat>
          <c:val>
            <c:numRef>
              <c:f>Sheet1!$B$2:$B$4</c:f>
              <c:numCache>
                <c:formatCode>General</c:formatCode>
                <c:ptCount val="3"/>
                <c:pt idx="0">
                  <c:v>30</c:v>
                </c:pt>
                <c:pt idx="1">
                  <c:v>50</c:v>
                </c:pt>
                <c:pt idx="2">
                  <c:v>20</c:v>
                </c:pt>
              </c:numCache>
            </c:numRef>
          </c:val>
          <c:extLst>
            <c:ext xmlns:c16="http://schemas.microsoft.com/office/drawing/2014/chart" uri="{C3380CC4-5D6E-409C-BE32-E72D297353CC}">
              <c16:uniqueId val="{00000000-5240-458C-992C-5D49B968BB8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Sheet1!$A$2:$A$51</cx:f>
        <cx:nf>Sheet1!$A$1</cx:nf>
        <cx:lvl ptCount="50" name="State">
          <cx:pt idx="0">New York</cx:pt>
          <cx:pt idx="1">Texas</cx:pt>
          <cx:pt idx="2">California</cx:pt>
          <cx:pt idx="3">Illinois</cx:pt>
          <cx:pt idx="4">Pennsylvania</cx:pt>
          <cx:pt idx="5">Nevada</cx:pt>
          <cx:pt idx="6">Colorado</cx:pt>
          <cx:pt idx="7">Washington</cx:pt>
          <cx:pt idx="8">Florida</cx:pt>
          <cx:pt idx="9">Minnesota</cx:pt>
          <cx:pt idx="10">Montana</cx:pt>
          <cx:pt idx="11">Tennessee</cx:pt>
          <cx:pt idx="12">Nebraska</cx:pt>
          <cx:pt idx="13">Alabama</cx:pt>
          <cx:pt idx="14">Maine</cx:pt>
          <cx:pt idx="15">Alaska</cx:pt>
          <cx:pt idx="16">Hawaii</cx:pt>
          <cx:pt idx="17">Wyoming</cx:pt>
          <cx:pt idx="18">Virginia</cx:pt>
          <cx:pt idx="19">Michigan</cx:pt>
          <cx:pt idx="20">Missouri</cx:pt>
          <cx:pt idx="21">Utah</cx:pt>
          <cx:pt idx="22">Oregon</cx:pt>
          <cx:pt idx="23">Louisiana</cx:pt>
          <cx:pt idx="24">Idaho</cx:pt>
          <cx:pt idx="25">Arizona</cx:pt>
          <cx:pt idx="26">New Mexico</cx:pt>
          <cx:pt idx="27">Georgia</cx:pt>
          <cx:pt idx="28">South Carolina</cx:pt>
          <cx:pt idx="29">North Carolina</cx:pt>
          <cx:pt idx="30">Ohio</cx:pt>
          <cx:pt idx="31">Kentucky</cx:pt>
          <cx:pt idx="32">Mississippi</cx:pt>
          <cx:pt idx="33">Arkansas</cx:pt>
          <cx:pt idx="34">Oklahoma</cx:pt>
          <cx:pt idx="35">Kansas</cx:pt>
          <cx:pt idx="36">South Dakota</cx:pt>
          <cx:pt idx="37">North Dakota</cx:pt>
          <cx:pt idx="38">Iowa</cx:pt>
          <cx:pt idx="39">Wisconsin</cx:pt>
          <cx:pt idx="40">Indiana</cx:pt>
          <cx:pt idx="41">West Virginia</cx:pt>
          <cx:pt idx="42">Maryland</cx:pt>
          <cx:pt idx="43">Delaware</cx:pt>
          <cx:pt idx="44">New Jersey</cx:pt>
          <cx:pt idx="45">Connecticut</cx:pt>
          <cx:pt idx="46">Rhode Island</cx:pt>
          <cx:pt idx="47">Massachusetts</cx:pt>
          <cx:pt idx="48">Vermont</cx:pt>
          <cx:pt idx="49">New Hampshire</cx:pt>
        </cx:lvl>
      </cx:strDim>
      <cx:numDim type="colorVal">
        <cx:f>Sheet1!$B$2:$B$51</cx:f>
        <cx:nf>Sheet1!$B$1</cx:nf>
        <cx:lvl ptCount="50" formatCode="General" name="Revenue in millions">
          <cx:pt idx="0">465</cx:pt>
          <cx:pt idx="1">585.89999999999998</cx:pt>
          <cx:pt idx="2">644.79999999999995</cx:pt>
          <cx:pt idx="3">489.80000000000001</cx:pt>
          <cx:pt idx="4">511.5</cx:pt>
          <cx:pt idx="5">446.39999999999998</cx:pt>
          <cx:pt idx="6">319.30000000000001</cx:pt>
          <cx:pt idx="7">269.69999999999999</cx:pt>
          <cx:pt idx="8">585.89999999999998</cx:pt>
          <cx:pt idx="9">176.69999999999999</cx:pt>
          <cx:pt idx="10">179.80000000000001</cx:pt>
          <cx:pt idx="11">210.80000000000001</cx:pt>
          <cx:pt idx="12">167.40000000000001</cx:pt>
          <cx:pt idx="13">269.69999999999999</cx:pt>
          <cx:pt idx="14">303.80000000000001</cx:pt>
          <cx:pt idx="15">207.69999999999999</cx:pt>
          <cx:pt idx="16">210.80000000000001</cx:pt>
          <cx:pt idx="17">179.80000000000001</cx:pt>
          <cx:pt idx="18">207.69999999999999</cx:pt>
          <cx:pt idx="19">142.59999999999999</cx:pt>
          <cx:pt idx="20">151.90000000000001</cx:pt>
          <cx:pt idx="21">151.90000000000001</cx:pt>
          <cx:pt idx="22">207.69999999999999</cx:pt>
          <cx:pt idx="23">244.90000000000001</cx:pt>
          <cx:pt idx="24">114.7</cx:pt>
          <cx:pt idx="25">148.80000000000001</cx:pt>
          <cx:pt idx="26">213.90000000000001</cx:pt>
          <cx:pt idx="27">275.89999999999998</cx:pt>
          <cx:pt idx="28">269.69999999999999</cx:pt>
          <cx:pt idx="29">257.30000000000001</cx:pt>
          <cx:pt idx="30">303.80000000000001</cx:pt>
          <cx:pt idx="31">207.69999999999999</cx:pt>
          <cx:pt idx="32">241.80000000000001</cx:pt>
          <cx:pt idx="33">210.80000000000001</cx:pt>
          <cx:pt idx="34">179.80000000000001</cx:pt>
          <cx:pt idx="35">148.80000000000001</cx:pt>
          <cx:pt idx="36">148.80000000000001</cx:pt>
          <cx:pt idx="37">148.80000000000001</cx:pt>
          <cx:pt idx="38">145.69999999999999</cx:pt>
          <cx:pt idx="39">151.90000000000001</cx:pt>
          <cx:pt idx="40">170.5</cx:pt>
          <cx:pt idx="41">207.69999999999999</cx:pt>
          <cx:pt idx="42">334.80000000000001</cx:pt>
          <cx:pt idx="43">337.89999999999998</cx:pt>
          <cx:pt idx="44">341</cx:pt>
          <cx:pt idx="45">232.5</cx:pt>
          <cx:pt idx="46">272.80000000000001</cx:pt>
          <cx:pt idx="47">300.69999999999999</cx:pt>
          <cx:pt idx="48">254.19999999999999</cx:pt>
          <cx:pt idx="49">306.89999999999998</cx:pt>
        </cx:lvl>
      </cx:numDim>
    </cx:data>
  </cx:chartData>
  <cx:chart>
    <cx:plotArea>
      <cx:plotAreaRegion>
        <cx:series layoutId="regionMap" uniqueId="{C0089C34-F943-4789-8673-DC34FCE09345}">
          <cx:tx>
            <cx:txData>
              <cx:f>Sheet1!$B$1</cx:f>
              <cx:v>Revenue in millions</cx:v>
            </cx:txData>
          </cx:tx>
          <cx:dataId val="0"/>
          <cx:layoutPr>
            <cx:geography cultureLanguage="en-US" cultureRegion="IN" attribution="Powered by Bing">
              <cx:geoCache provider="{E9337A44-BEBE-4D9F-B70C-5C5E7DAFC167}">
                <cx:binary>1H1pc9u40u5fSeXzpQcgAAI4deatGpDaLcu7Y39hKbbDneC+/frb8pLYHM2Jbx2/dUuaKccS1VIT
D7r76UYD/vd996/7+HFbfOmSOC3/dd/9+dWvquxff/xR3vuPybY8SoL7Qpf6R3V0r5M/9I8fwf3j
Hw/Ftg1S7w8TYfrHvb8tqsfu6//8Gz7Ne9TH+n5bBTo9qx+L/vyxrOOq/A/X9l76sn1IgtQJyqoI
7iv859e/4m0Zbb9+eUyroOov++zxz6/v3vP1yx/jT/rbt36JQbGqfgBZix5hShlmUqKnh/n1S6xT
7+WygZl5ZHIpCJLk9VtPtglI/l6TJz22Dw/FY1nCjTz9+0vundbw8urrl3tdp9VurDwYtj+/XqVB
9fjw5aLaVo/l1y9Bqe3nN9h6p/rVxdO9/vF+tP/n36MX4O5Hr7wBZDxUv7v0NzxOHtsvt7qIXsfm
v0eEmkeSSJNgwd9DwdmRZSJEBcPy6QHXn6fBMyAfUWU/JL8kR6Cc3B4kKJvi0dPp6+h8AiQEIBGW
sIj1PPLyPTLYREeMCYwJfv3SZ0h+r8h+QF7lRnBszg8SjsvHbgv2+1kui+AjahFBYbyfXRYM+luX
JeURIcSUnJvPaInX734G5bfq7MfkRWwEyeW3g4RkEcdBqoNPRIWiI2xSTBlDP0f9LSpCQqABC2IC
Qs3T4z0qH9FoPzC/JEfYLI4PEht7Gwc/dJEGnxjmCT8yGbUsiV/C/MhmMJZHFuYQ6RHdh87HdNqP
z1vZEUL2XweJ0OljmpZ93Gw/FSOwICEBIvHs1RAaYcT5kSBCgF/7ZWFv4/9HtdqP0nvpEU6nh4nT
zbb0gZ5Xn8oF+BGFQM+44M+GMmJpz1zAogLR5/AEKL5F6WM67cforewIoZvDRGjxsPX16wB9AlGj
R0RIxCEQPYMDof9tEMKYHllMEo4o5DlvYfmtIvsReREbgbFwDtKtnTw224ft67j892gQIGLMolRi
speoYWwBGoxIxvaayu/12Q/Kq9wIlZPrA0Xle/G5OT/FR8zkmHBuPeMyyvmBQAsMRiRfQxF7nROv
iebvNfonZF4lx9hMDhIbW8e62D58ogcj4giGHUg0hVR/94Dw8c6DIXbEKBfEIu9B+Ygq+0H5JTkC
xd4cJChTwCT4TD9miiO281EmGeX9wjyighNqQnns6THC5AOa7Ifkp+AIkelhZjSL9CHYpp8bWSCT
kZCtPId5OQbGOjIFFsiS7BkY+t5YPqDQfmB+Co6AWZwcpKmstmn5qaUZAQZBIXJAjvL0GHkvKYCf
IQCGvBQBRiXM3+uzH5ZXuREqq4uDRGUdpOljqatPNBhqHRHgYZS8hvQxMLAMsCvyE3PEiz+ky35Q
3oiOcFkfprWst2W5vffr8rGqPrNyZh5B5YUwZgHPehvrOT6yEDgw8moto0Lmh/X5B3ze384Yo78O
0nZuHsvqy3VQeMGn1maAllnUhKQfv9SUR1m/QFA+I5xI9FKTHjGBD6u1H6qR+Aiqm8NMbNbBvR94
289cp6FHglMuAaa96b9gRxwWMqFw83Ldek8LPqLRfoB+SY6wWS8O0ozWOq0+lbFRfrTzY1hy+swM
wEDe+jqMoAAN69CmRUZc7QOq/AMmr/cwhuTyICG5hKIzLKQ/Pr7O2U8o0LAjQcGhUUvst5cdayCw
cIB+NQe8LZp9SKX94LwRHcFzeZjkYOMHn1gGgLUAiqE0RuULkR6ZC2SesAoAi2nmiyeDBOgtMr/T
Zj8oz1IjPDbzgzQXaE/5vk0+kUITGHILSID1agxjSCwwJvBxJnqhCCNIPqDQflR+Co6A+eswiwG7
ZpP1Yxfcf6K5EHpETeBfmL5UNEfYYGQdYSSAnglIfN4ayse02Q/MW9kRNifrgzSa9TZIPzG+UAbx
A2yGvSYwI9ZsySMTW5gi/rLoPA79v1NnPy4vdzGCZH2YJeYLXVf+F2cbfW49AAyGwMgz/g+rmAgd
mQR6AbA1wuSj+uyH5r30CKEL5yCNZr5tt0Hw6lb+e1b21IqBBCzOvHQCjGo1wAt26zdU/o0q/16T
/ai8yo3wmB9m7nLTa+iZ9T4PkF1HppSWae26ZHeP8aoy4tD+t2ujRS/16Nfvfl4v+4BC+3H5KTgC
5ub2IA3lJijvdVoGn5vxW0RKRoCVPT/ep5XQdcahFZDBmv/PtPNt+P+QSv8Azq+7GcNzmHbzv1A1
A7uAghkScn/Sz6GqJrllAnf7uVzwFp2PaLQfnF+SI2yuD7Os+VcRffZSDdTKdgv85B+cmoS1TSIh
1rCXKATF6bfYfESj/dj8khxh89dhtjevg7LUdfGJDACqzcTiMPAvLWRo3KAB2HAOLQDspW7ztzrm
7zXaj82vexlhsz7MXoBdijbfJhn0ARafmdiQI0swC0MF5mdYeVvNhJUbYNYWuL79hbMPq7UfpZH4
CKqTwyzYXFVb/9XF/Pcketd7ZhIOvuvXSvNbhDCGxTUuTNO0RsbzOz32Q/IsNULi6jAqzff/cdvV
s9N/RuTdO/8fd5oBIgzW/TliMOBvoYB2M2gJgDKzeOFwULx5G2lG28D+WZ9/QOb9LrJ3t3AYe8yc
xxhSzM/0X4AF2mWYsOq8lzbDVjNYE7AobEJ7vj4K/h/RaD8avyRHtuIcZnnmWNdB+cnNTehIQv8l
EmxUxZQYKBsGn/VqKKPSzId02Q/LG9ERLseHSpiDQX9qyxk9MiW0xwj8Uqsc1TKfAgqUOqXFnmvQ
o0LzX8VvFdoPzU/BETB/3R1kEWD2qKE5Y/vq4j8h0puwcCxMIV63+42AEeSIUkpg3fklkRmFlw8o
tB+Yn4IjYGaHaTEXT4Vme1to2Br4mfjA5llEJOT4v1pj3oZ/aJ3Z1QdgN+f+poyP67UfprH8CK0L
+yDNaJeo7f7Pss/MO2GJ0wRe8HOLpnzP1KCaBt7NhN70l+b0EXX+oFL7cXonPAJpfXGQIJ3oAtZu
/hdMChYACOxiYtDM9PQYuTwOe20Fo5hDp+3TY9TU+XG99kM1lh+hdXKYJrWCzKK+j/pPDE1Q/zSh
/gxcemRIDPrToUea0pcDBUZM7iOq7Ifml+QIlNXtQZrQJophh+Cn9nGA8QgCI/9SuhnvsJEAGrQK
IPS6NApO8G06+hGN9mPzS3KEzeZAzz55cm+fvjQNG2zhfAcgBLCw8/R4bzvAIiA53VHx/a1Pz87p
91rtx+i99Aink8NcoF7o9hP5HKyGQr+GxTjdv6gjCdgPQhZGL9dHJOF32uzH5VlqhMfiMJn2elv0
8TZ9ePUrn5ADwa7BXaRhI8LGLWgThBU4oN/PpjTKfT6iyX48fkmOMFkfpo3sSurLx6J8/MTwvzsS
BVrOYHX6JfMZLeNw2IwOXBsOD3txdCMW8DGd9uPzVnaE0MnyIJmAraH/+b4K7uvq8wxntxWaw+ln
0Jr+zJTx+2DDISMiUFzA5qgC+kFt9oPzTniEjn15kOic+3Am25dF+bl+DeCxTAH9Gy9l6HHnzW6d
DQvY5wl1t6fHyL99VKv9ML2XHuF0vjhInK4fiwT2RXyiBVGgA8yE/2Ds39Z1wHQs6JmSFrTdPj1G
FvQBTfbD8lNwhMj1/yfL+efTBX8evOhsq+3k6cTGNwcM/uerT/cOp0iORF9Skb2U4TlLWTz8+ZUQ
aO18sz63+5B3Scy7M9DeSDxuy+rPr8YThxM7w4LzH2ELCIcPa2FnHVzatVJbQL45EHRTCvCNX7+k
u0QAvtU6gqZEulu84BIjvFvoK3dVxT+/mrDTBHY4wubg3boTHNFi/Twm81THPZzW93M0Xp5/Sevk
VAdpVf75lcHGoK9fsuc37rRlGBwybLuXu5NeEPRBmkB8svvtOfT9wfvx/0GVYTS51mhBw6KZW2Vz
kTelpyovyZTm1hoSCFeZbnaeeG6h5NAfp7V0goFNmh7eYsbZMXEHbTMppkwU54Ql26L0UmUgPs/0
MPVRcykpjhSR/lnGxEVb4eNCM6fwB2a7jV+rdKBXkWFpO0JmecxIsU1R7Rg0V3mfO11gbuDILUUC
vMShzlWdufNCxFNelzdDGjFF/fQ4ykSo3Jyd5aQ8YUUnIHa0rl3LLlBGTk7j2ionaTnMWhFNWVet
zLryHG8Y7MK4D6X0plZkctUWXCW+qeDYD9NpdaDiGCeTgS+KwEeKBzibiGiY1bi+TlCgBhy1cGPp
zDCCy1Javt1yqto69NWQt5Vqg86cIa+3szqZCre8ywWe1gU9rjnXqjP9hcVhPGzS8maJi6VueL8M
4jxZ6dYABUzPs7PGM9dJ0qMVD8XzM9rl5vrpdVxYZBEjtIb9fPhk6GGc4bg6OdORR+AuaHmMGO5W
pUEsp+8G7ICjMTYp096pSwbvVOfGLNXtcDz0JJwUcdU5kuXo1BvYMBFJrZ+f1trNT3uqIhTIKTF7
fxKwgF7ypjSXmjdUsaTx1412bzw3NTZIetm09oLG5oZwN08/CtEbm8zUFw35nsiOz92BV6YSsTWc
JJ6uV2lizjKawGuoyCeGCyiHgRFSmySZpYao1A5hmnjT0MT+Kks5sTlMb7syInHcppwfFz1TvtFl
K9Z0/Fi2unBi+BwniBv/tCt4cBK0sZ30dSxU5de1XSCzm8VteiotZKytqK8vyj7wZ70XlE7NWXWR
FoyeYXTSyIVPcXGFDA0/0J1HBvfi6YnJiiltdXPKma9wG1pXTSJUmBrBNxTzeEVQM9iRVYbfhgxl
Tg/L+pOwJN86XfaXLqmuG1c338M2yVU3UHrWWC5e6jztJr6LWrurUb3qYU5zwzMec8uACdxlJ02O
qWpioScIeelSpjW7hC2BJ9IKqxMLtYGTFuZFZ+j+QeTJwmuz2lM6dRU2LP9Wt2DisZwVEU08JTrr
3G+j8A672FAt1uKiD1k28RD3p2VrSSXSZljEYeXNc8D5bHDTxg4iwe7E4C2yJnK/N2Zlu0a3kV3V
XpVcD3Pf74ypKEn5LRr0JHYtc8PcrlaoLcisM5jryL71rqNI0GmWaDoRnfSuk4iIScM8NH26Kltz
hmsa2SEc5TKPsrq/4SW+6SNDn5aUeKorymghXObZrCybh2Rr4Mw9j4aS2J3IV3HSyJOySwLlYUvO
4i4Qxz42A5umZXbpW/WMhfDVcYmNSR4OzaVwi3JpNeaVNOmaZrG3TYwgV4VHh1ONUb/2I7+yzaSj
SoCxrfKM8GUnhgIchewutNF2F6lpzmsmY7st02Ya7l5v/WaYVEGPJ0/v4GUh50VT5qrxE7vhSX8W
Fbw7Y7Rq12kQLH+9BFhGMw8Fq8CykCq7NLtBGUlmg9DG5Olp35udynwXtEq8VdE28Q3D0cbVUXnG
hjq66nWvrKi9s3IxrNvcTy/LND4J0tLbPD3rvNZzTD/25hHYRNd34hI8UGD7Se8d90GEbhLkOaJg
7LLv2vq0YPKaIexwZMXnGpvxGRwcN0vbktrU6tkEhXGypkUXr42osTWpw6nwTCtSWUeClWteUpO0
Sx0IPtXcZRcZtQrVx27+6MtZnYfNcZNz07GMTNpDHKXrNC+LDeBnKK9p/Bnv3XSOpL72qFFeGClO
VjWESydxg2zKYaFnnllk46EmeBACb0SMjPtuWmNrEXOvvzFoypa1jJH99NTRjU+dos7NRVFS/i2G
WRX7OLrZVQJWfGCN3SeJ+NbKobQRTC8VtBmZcMvT3+oJhPziGxpadxUHeW7jrPrRGGBP0AO/ydqk
ubYMYkxRgJNF0bhsKmUZKuoZ7lmKmVayJNp2K84d0eT0tOjL1G4QmHCeCq1qmaROUxfu3KJ+ds2h
Xd9OeBWsuiA9cXUmN+1QJ7bvcW8JKodXnMWZ8uP+m+nKYoqpF1wkSNdnoklUQJF/kbcUfLVrZXOm
dXxshtVxlIvmlEaZAWYe1jcFM6YhnCq9tIw6uOrKorUpT8tFlgfBlVnk0SRAcEdPV9NA8cgARpAM
C89DtassXgynzKrPsDfUq+fXdk/TJtSTLEHXbjZUa7H78fRbm4I+bcP8SdVFzarjZrN6+i2KO8+O
hgw7ie92E+JB9O1ScE+oKC1HBIGvAtPMnDBKEpXIJD+NcTvnUfkDSgh4Jps6s2NKtGo8DWHQipdB
6npTLJJYDTAIMH/EnHiJtGHiEyXzW9jl0y6iwJv7MaoXiQ6mvRFCYG8ZsJyCu8eZGyucVuGJucyi
4jQxquTMAC+rai/CU8N6xAMQIgpBYZagoVeRWearJspi2wrQResGoY1DF88H4loOF4Wc6ihbEJLf
ejKZYa8xJ10TtXPWFt/BCQ+qzw258XpaKkvXNzmPwnVDuy3NpU3rrLY5g/hQRxa3s/4iaOJiajYu
VaSq4GuLTkHhsVoSfs/78HIIc/Cokd0aPlZl0Z1hNnjwS/7DDbBd1wVycgtVqqzwqVG5WhGzeSBd
v4iLrlQJx8G0MliuNA3zuQg5tRktvw0yUSisGQTS2Jxyq8unbZC5yvdDJ5PZvVdGsQJrvTYqNiiw
GijxpKr3kokM5DXJzXucGOuKoxMDuZ1d01uR+bMWi7Na57EK4/aR19xXeZ7UdhBYV15dXkeczUrL
tWZ5HSG49ccoKy3FYsOuq+6Gudl9o63GloO3AqrBSYsd1COn6grV+v6ZN+hasSlqUTNxG/dOS6NU
6UMdWDCZq9qWRVbOvNptbFTgWWXSad/2vs1iVtpN4N2bUREqlLCzTKoqj++DsPg2UOYMcTNL+6IG
zpccuzhe5m2WqIHhG12hC5dH57qWcppYYE/oR2uptu2v3Z5MMjNyMo/NXdNYek21cQdjWfTcgdk0
GYD/Dc1pVwpbFEkPk9U4b4ixjdryDHloUUa1ExrWvOd6HoEnVsLsLoVJPFsbWamiWqcKzmHxlTXY
2utU1MTnKW8vzWBInEFg3yFh7oD1d0oK695qA38qTDDJIlzkJisVCZHdtQlYNrGO84g4Hs2vNK9U
JSHWk2WQ5Zvco40q/PIY+FM0A6/GfbdXHe5OzLSVTkzb0ika23eZqSRy85kv+aaUmSIFsVOeuisz
h992tDtA4GAS7xur3fQkls0tT/KVHtL7tELZrDT6SwT26FRFG8IwknliDsdtlruK5WCIcKiIDYkY
t1PZn+K+RaB+lNqVcFuVATyFX1/0UbJKUBiqVKDC7kmWKrfAU5jqvqqF5TuDh66RJicR4qnqJAkm
OQtvh5xwVcZw36XwbBmEk0GaHRC55rpMyG25+xyM2a1XxCekdlu7F1Ggev8xp2AjxMjvmyxoVVmX
oW1d8UTewdkb30PxABHg1C0KUDULmMpblZbih0j679Qyj82qrGyUJoXtB/VpVLIW4qTlBEa/bYi4
7jF9bKz2sQ/yY5rBmQcU2YlOjmnqL1gJkLPYv/dZcFa1UaQ0y7ZYW/qY+z2Erz5TCGJRE2R3Vghz
GeLATLBurn1/DYT5G26bG69m56VlnYhMnsVmf6o1SVSfdLdI1Gudl0uaGyugRqbShf/gY5I/TcCE
9q6KdTlt6rBQQ2Ztisha1UM/8ZiyDDTxeOxoUZ66aQRGWaQwSQZWK0LgmdGeGjg8DTN6x1Bw6kH8
tYzUV7ob9LQp62OvpPO8If6kDAIbhU5YJKdN42azeuD24KWxKpJk41k1uCx/WhSRr4za95y89Z1M
3NFIxiofhsdatKUqonxVWidGEk780HVtIA1CDYMVzUkbbMrYrGYWbk5FXysdF3eurBfa4OGUNji3
47Kcpl2wrvOmm1QVxjMr8BxMczTvczYpDb3VqVUvKO+wSpHBTiDfn1IvK4BvaBPYEuTHWMAYyKHz
1zR0VS9L/5QX7mWgix9RXxJVN2RQJJ66lIp77zy8EDW5sGQaXEaa3LguhHavzAzHcNtlw8pkCiyr
XDAJUyqVdTcfzHRD8+oG+zQ+bguzUW7QR9OonXSFk0MqN5dGuy7zEJ0b8WVAxKBMllEnJj6162YD
mR91vB68idd0vZPLYEl7X06xJVw7b0I2Mzrhg++2rn34Kx4TJtINj/pw2si6dJDLVxGgtjLgTsvK
X/Sk8SYZijeG0ZpOzsSmbUU591AytUIZAmkppJOhanAEuH6bGN2dVfB6AXnigvm+OxmESOYFi26D
UJvLIoEsPi3RA66KAozcEE4rdQKxhoZAiPtpjKv8W5kU06oQkx4S/4soCRo1uNbWJKS1PQ2+744Z
JrWFT4d5BQ3W4OzaQOUEDUoH/Mzv3SmktcLOC3FuJXDJK8g1Mi0Il0VsKqOwlFeJTcnSs94FB89j
tC5ro5mkoStW0li1EF5FIqulKCgk6FlvXJVubxuNDJxCBt9YHMfTgrXrNkU//J7EEMqCdJ5FiTfB
OYXE2pPTsqbZsrCabBnGfhyDL3l9/vQikdZNZA588vR6m6TZ0oKzt//2vqfLIQqWkI3lsyfRIobZ
HUAxYvSRTxeRC4yQduj46SOfXmrzxulyPqhBQKB1iZeuEO9LFSYa3HI7KwlbtIU+CXsoJKXto58A
ma169A0KHutgURqoVKZRLXRZbWhVLASUfVRQNSqtrW8saL5H2fDIw/4xJ0Ws6t51SkkWpG0fh8gF
T6D9Swhiq8S3c1l1dpUAV2AmRWqg5mPf25BT+k6R4bXuA203D8Og+TSOIQo0DB/nmeVQODnO1jVB
Nq+kb5ciw+A5q2oJu8erZdNHL78NsStU0+bcNmtez+sWOU8Xn37AH75JpkPLrvKoMyaNGWwTP7aW
qIrnTUtzSFe5iru6szuzkirUslWIesjBaVIuc7PuIFyLulw+Pc8gx19m9Tyq4jMNx/zOyjDJoWCl
W+VCNamXvr+MrDidEAbsbDCTm5gO/nTgJF3mA05V6od3g/Ar1RDPXKGG4Ocf5s/fLKj/AZXywIi7
JFqJxowWfZup1Awv4iTXqiQnBmcPpgU1OHRRmd513HqrMkqcKsBryYp7v3SveNDN/QAGvDtJLKeN
kuOWoIlppEuK61kTDmuCW63gBJBjz8gnlBnKrJET6GYWdDnkM07sQ9IDcwOSFFuCsi78HR27zMxJ
QiHV58FZk5Fm2deTyuKTShp3OfYgMvD0JOjkQ9aLRVC6akcRGAM6W7gOl/FZjdmKp8Wyys86r15n
aX5iBN5UBlD0QMZd5bYO1P6A4ucTphuV1/4dHtCa5BXYyOA1UKNzoZpSVFBsQKcilbnjn6eR6c5J
3Z7IzoSaJgUiFU+Hkq6aqbC0ryIjO6YonCVdkag6xxD3zY3phpvI63K7C2tLFWk7ayChVkYQwW1y
mMFpHl/qGgqXOl4yyKJEfNn3FBJD073BRjNzjRDyi24pzQ3lRTtFcfXdFUakitBlTpDFp2a4IKjC
ipLsR5T1toyNpehFuTKregmthx3UbCD56aQ+ycDxqw5YCxN6YaZdr+KsyRYlSyadyCZGVR/niXul
Mws5iEabMOfw94OyTU9TMSvobe+6F0bspzaEpqUOT2vmp0CDMm77zGfAG/FyqKtZkg7AL8tw2urk
xq3FpIPD3+048KHC6geXGZ3VCU9Uk0MWAIQDpn5Zq6y4GIDuKyEr0y4sj6iS9lc+A+dNm8JzjPzW
h7KDGCYuZEwqKcp7qvmyolE+CYPwPtSJcKBwC5XJvnXMdk2j+K5z62JJSpicqVdMaJvNK8v37SSj
rtKu/9D3pD4JKLBHkqkugjAWC3kTRqxQbl1fhkEDqUw9QI2o/ZbHgR1W8WNrlTeY9rMwGu4rmUtV
G5GeQisBeAa3XSTDRWwWpiNRbdi0622GjCvBI+lQXy/9vjZVUbMVCmbw90TOE442ntGptOrPGi8z
Frj6Rmk5N6qbmgdL4meTts4XKKbnYdprG3F80uI6sOM8KG3RsB+FQdYGdic6Dzc67xUw9HXsllgN
pCdQQzkp4+YxH4JbLzwlOL+JNc2cNEsSYJMWmbYWeDTGqmnT+seycb3bOtP32IoWpDSOO1pvXO9a
gCGSBliIILmdCfcMy046HlARC5cXeYluKAtXrEsvPDNxyriFGB2thjy2y4JfJGGxoJXeRnkfKRS4
WGkiS1VF9a1PpT/LBvrdDa1EcdEPdsL0pe9HF8mQ/fDBUZhD/iMzchu51VmMwOdwfNyVLocS5vch
6L674BQwTn7ANo91VWfLnvO7Pszu6kFCjlk4JU21nWmo/TdYJ9MWg1uJhkgFgTJvC9qFczkMl6XA
F3FuU5dOwLquNGrPYiHuMjcK7DJoGijkSwwKDmvRdXPZX9VJJaZer5fpjqq6WfqjMqoZMmusiEuu
CggBtYc3VA5aoVor3KdTPfBpH0AqGA7eGkLfFKptZzHulMHuTQhhmVvbMINvCT6pgb1ZfXqih3ZR
dd5Z2AznFgVSNkCluIayB8sdq41OqW5buBVj01XJsmQkVJKuA4w6FRB+kYdWaBf9gpHWgYqvgOo0
vm2RPPf9THkiMCccuCHyzEG1uVkoHsPt6niA0Y5CqIf0wKDjieUB4Rl0d7Yb4jrJLmUsM9sCjxBZ
/tSs/HsD8jKnzzTQHLgF/zYcMNSUy9SpetyrMpRXZofXrQVPUjxMiqEA75kMbMHi5FQE903J+jUN
fKkYM77FQXxLArFLraQjhui68MJYtVdtqjGIBZsnQ6pimPrZDyAfV0nA9cTrYiesEORo4jS3cqLa
XkK13TBNG/p5IP8oDNWj7oZbcFOmC5zdGCBZtGoIk9GwNjHkRVZ0DMtj8FmNignMGIjouW3CatfM
r9F3188cHPmnQYu/x1yAk5f5qYcrsPuynfQ6A6s0YQCLECrYu3Rb941C2sPHVoagIBjJE0B/0aRp
YAsPyiFGh3zlUSgbRXCDnmDzHmKHbXGrcFx2xXLrrmM5VHfwletDgaNpfwDHva7jC1Y3ehr0wnFb
Szswt2LlkrZXsOwEcSUQhlN3vgc8sl+6BQWnEEU/WGuhSd6KadT1514G3x/Xzf8l7MyaG4W5rf2L
qGIUcMvkKXHm8UaVdLoRCBBCA8Ov/5bTX5281fWeOjcuG2PAWMPeaz1bNtVoQkyovv/ZJ0Rmaj62
a0SvI2Oe5m7Je+XK8ybTbq9VwzPlnvxu27KOINFO5y7rzRpBckVcqiA+uUnGrAfTbcu3RoqKdT6s
w6FuodB5b5v30c/tM/4EhmU9p9AZLiOkVG/OYj9IkPAsmVlJeutdJR3i0C7p/QxNZcoWEWmMo7pY
KOZWuwzQ3f0wQHYWrZh/4lzGXg7bqyLGa7IpagcYIsYrIXDXUNqSvhg183YNq29jh5GyWfVFeuXJ
UbOkmrvYy9qGPU0mWDBiTdWk05fNXXfBrH8ZmYTZEm4r+lx9E3fpnfKhkurgQcvlZQzSs63hZXTS
eYViG7mDyRYmhn3vQKIkrME8iwmtadbPhq37ZpM8R5r3ZyPbkE0WOSt8vnxd/CbTMSaCOW1L6Ovp
gTafkO1jdKENYrrOh8B/Uxc1BdPG15K4ZdjH+OEY5+U25rb24vuMKG0r5otnFppSaFyAZW6c2Qmq
8paa0utFfeVESWFSNHFPXNxNW8tC9sFOhjaqtJf+QnjzVG/IctXmFLXZLGKS9c/C9K9+CivdxIhd
08bPqEeQQNLKHQJx9rR59lLkT0bdLH2Jn/cU19CTVjHfOIIFhbEwgpVJs27iT/HGIUYVCJZMeI6J
XE7W9aHS1sK7Yn2P9KGm7Nkd/RoySJ2WcNh6COQf4UZkXltzjKm9HpawKcJkw41jC+Q1VWF4Xoto
Rp4OD+qYqDRrnOXR5eN1XGPMSwUSNM7WQ5yOH6jH2HmsPuh+gYhlfyeju4Ov8sK91s9mr39aZr5W
jXShwrO2ish4GLi7lcJbz6tQvwdHRpWjgiqEzu+Nz56GL02aGGJe03yOp0X19phYd+eMOxa1N6Tn
PiKT5LdRCfR/+HoD5GrHuYwAfQgLei5xaX3Vy37KrO1Jxgc3a8e6QVCevpAFd3yq8fdJZm0yqsvU
m1iuA+PmcOxLpeI7JLSPjM4fPk/ibNVJGQyJ3mk3eJv6eN1RbercLtO76qBveY1pC7aEvPSMwuTk
3UQwCiPqjjlLMPIFDr92xqayCwshqrclh5tS+hRTOkL2ca/iFCbORBCCdsl+3BRi9GgpeuuoipCv
OXSRwcRu5plAFdT1SNESzyusar8kLLN8HtrHuEPa7EMJyKfBwcgOERBn9uEIFBY2V7E46j2irMmW
AIGxS/0Sq9Q2uTdtz7XjUIw9vpvPydzkZEjWwrjLL4NanDzq/dvEsDZPlmMN56WAMIaty72OzFbG
DJgBEyebqv04pVtGSaJzz5uKtQ+cbPQdm0Nyv19VSovV2+pilIMu/YT0xdy4F6gAwWT0QuPgLlzq
LqcNVEKsnF+k8fAm6iZPzbNpzVAwka77zlLvFEw7b4hlFfoGse1jPPpxYTHAHPutO2N4qBrY+uRM
O/RkOE/Bvo2dKHPq0K1oYIPKLJhkRjKtmH+83w2Sv5wtmGjTqJqEwJCdOXPfHfi6XrFZzfu+27qy
C8lhTjHFtcN0QCx9JwzMnnZm104At6HplkPDU3h0nXuoO2/bbwnCEPz3TB77W76kiu4cw4uoDZpq
UAgRwmmpEmsEJhg95S1BQr4p51VM8bGRlFfjWCgpTm49LrlbQ1AJpsQrw7X1j7azOqN8w1gkUlWt
ev30AU9cd64t4J51hdvfN/Wy5dKJr6nhC0xadIzaLYVo+dVAmwdqZgQeCa5sZVDtwijJYNXuG8ar
Fu5kpidzjzy2MlhQqvRaOLV2iLujHcRua47KH26jAcbCiDw7c5LufrZ1+kL1ERqOGCPnC+pcuWmy
66yfeyummTBVN9RPbOG0ttnhfB/Mjhg1rcFI3cOOD0dRBXb4dFtWCNXWxcZijLFOoMsVikhYt+do
8I+YQu/HmBxsPPRFpA3DbCJE1hLEm5SEJMenILbFv8D/DPvI9ByjepuUHuYoIpRfCp/CdIDCM8OP
rGPvc3BqdTKjcyP5dGJx/JSsLjx32vEbp82jqatGfKV9LWp2QFpycsIuhH8AOQRoxIFLPwdytOWt
29+uZrsK4qYrYO5krla3/cRhdQRL5vmxxewgmzy2uoa5hIxpirdy4+whSIYgl/Vgdl0zuncJrWEl
OsGTTMW9Zdog7WBIOW3w1FBZbeGmshCm48F6o8indC43aP6Vq3pd0GG77Zxz6Ohhh3Z3HXDnDKgA
5Mcynf3NQpdADgd4p5HHaHM+JGufklcI+qfOeZ7D9RAIpHtzHZHcTzH1uL+D2S4ICrpnPvBvLQiO
g/lwkXyREYQQ8IY7a8WYpRy/5BYsiFyTnpQhcWAPBvOLBT1ZLkNQrdsoAbds+3Yd7+xa+xmr06Hg
vV6yQJAEOlJyZmloK+Ui2vMHdt1PXXx2eHyq2wgQVMAhrZm3BvTQbh2TBc2cQqi4dh32BnUQmYie
6pz4OfdNkiGjGPJwYiWcj/DcWZPPJsd0QfZx3/t5D3PZySWxqtA+lGxMtycLky4flf0kInSyKJRD
EdhXjO0j/Envy1OJzNu4bbIexSFln5rrfpdQW8wT21NnUMh5Ef9yY3dpJySiw3I1DVIqiPIyGPwC
nuVQIKdL85SHtPQ4RuzIQFa3EL4jkmJ+pnQ9B0MXY87uT8vo2Yob6eZATfZhrP7UXguZi/8JxZQU
I36RxJKgJLI5GiAxmAeqmIWfazPfpJFz9L22pGuMvRr7pEX70IaQLdncHuk2P634Nr7V72vzoSM9
lh04lJK5fsFIPFThMHSlWF00dTtffqb2Xgc92fXgfzzP3NI0LQb8akj3+wceLjobN9btrIjrXAv+
5TO4PC4Rj5Que2ATbwb2e6Y4BqJUqo+tZXtE0m68xfuutvC7hfgDo+p5sxWGcpwfqm1Ga/Mce8u1
WhNa0RVy3Wx7Nx9En5um+yBr4GPk9E+p735RMiCiReyP+DZ5tGTHbEAq0c636yrPaapJBgJpD7DG
lBQibj4LX+0Srr64N3Mkn4iAOzeWd0aGpyaO0rLXvJKxQ4+d5z9ovbdwVWAUui0mbfoCY2qqIFbg
t9EMgpPfFlyNU95j8gyhaOTN0r+TJNaluExLCVsw7qfHFvN4brp2N/ZWlQ5mzGhBPjkS0maiV79h
xQlkHwCv6gEmEnS6YU27Y+0FR7LA2Z5hdkHRDHNi0eBwaIwMrQp304nEEkpHmD44rIsAX6gvoF1I
ojqNMICsercGgQLNQxj6sbMTDYJNz3veXOdrqpfwqEZxmNyU3ydXyaO3sOGk6iSbRUugd9YPJPhN
ulbdina7q43UuWgKurDlvGwZuggyLsUn8HYRz1ayrbkrr+nW22uh1bRLgtHNm6R2M0n0kEslXi6r
er0SFd1PQfQpIv5a9x7dhe3qVhjVbHwfQWDdBSlvT0CjJJwcBJwAh6Nr0mOA5GGSQ2aaCje2Iq+j
5LCML1xty4GORBzdSH4KZeWxH4PcUHOrx0BjYECIKQwEn3FypnLSY1HX0Y5pIJKrGutSyjAbnO5M
V4cfPLuuN17cXnW1no60mdwD2dwbCAdQs9ttN4milRiMXWbkXoeeQl4yu6WGQp8rzvu8nhUC7Fld
iaalX6yHxbbIsWxJunMI7XYU/lLh+k5p5DIXEEd2S0TPjlNjzgrQDBLbnteVPHiCBvdhJw7pPIW7
pfYeGnhR+8UdaoSm9CiwENRu6IejhbF/xIop107s08JdvCcPCmEU2q3i1HVyPsze0Q+Sj3aE7LhO
YVetfQTzkJNMeBZZi95KLzQa/X0ccvBd/JS6zbO3KVbQRH+oLkx3DCPNQJy+WCcoZJTpHQ8WlXtd
CGaNdzaLhlQdwIG4GEreOyAVeT8PTgXvfcrHBjYQnq2Yw9xbJXuOrNvLN9N92Eh6N56x5dx/Ujfi
zx3t7pou+Iw6UuqxdyDGWgFVuuQyrQyb7zs0BRC1eiqc7+zXKWhMvvSkXxxp0rIhQ0Vj1sMy9aOd
xLzsjtMXqXsEpmmskAeON7P2MVPa4yzGrbSyPmCcQjY1sJe5dTD6BkD7+pTulkvG+dUkejiHTfM2
CszLPeTqxhmGrFP82KNR7/Gn0EcXZNIhkIitZ7GYYirjAOHTWm/vAZLhJYbtOra8dAVcjEa/Un9q
ypTrN+VPNKeQ8HJEyL/naex2XA0sT/FfL0XaQLSTAwJkM6+8jOOqd9Bet9koQLcKI9eEi/WHNK+b
ZsL1t7Ah4tOIwSYW4QZ12H1xEd0XsbWPbj3pTF5k4lA0Y2GEfuybVFdakRWaUxQUETNrFmNwsi2n
xzUa3KJV7Gnwoz73RQh21g9sPm3OULkMIx9YElnWwfox6f6P5ssIUCq+FZMb7ki6RVUH3yEHuPLM
G4SA8zY8mxn3LQzMVnSxOFtXQuP1tyVPxvnRtXbby6L3irULsEVSFfEcFtWBpfWCLxqyU9ovPXp5
1B+/n0FPAaz5f2/zkb3z7GfH9XKEn8OMCIVyIpkeTl47yPx7x+99RkkA2n2/ho6frPnPGSkf8db3
62ZleOv7A//x9Of4f9+JMNj4yeF/vYq/F/n3jJjv1Fb+55Y6pG0Ry9B0JzIFaB+Xb/199r8X8n02
nxHR739OPDocIcT3rpKTbfp7//4e/Hvrz1G+n7nxMqE/oJEeUvtek9Ack16Jw9Av/kF7i8Aw04zH
72cU7MPfZz/bkm1rQHX9zz4tICuoav+z5/ez+jJS/2xTtMsX2ob77+1/j/D97t8P/5zr53P/HCZy
LliPV3u5R6Cjl43xPMQN9c3PhUjfgQPxfaz/eCoU2mr5c7RhGurKX6In3s9IzS131yox7g164XD8
fmjXbYD/gId/tv28/H426Pgq5kNa/bP9+/Pf274P8vNyQxSK3GfQkFtwsp83fk72s+17lw5CFhT4
y97/HOt72z+H+X6ZaikzT0UshwKy+zne36/7/fr7UIMZ2y3/5zB/d/pvh/3+DN/SY6rMuCOC6KMa
EJZ5oWORfeFlTBvYaJeHf166iw667J+3Z7dqt6Rq04vi4k7//0Pfn/x++GebKyzNgiWM8p8z/HOa
n8/+c6r/tp+XUlzTz7HAF8rjdNy+N39/IBxneID/HPQ/3v/nJN8v/33bSftxv7am/K+34L9d1389
zPeOP9f6vc/3NgaCrJzj4LdpTJiD8wVG6MFCy4ZZw/rw+mDSt7Wem+rvcDEHz06kOrpdM398+h4N
BCS8I2uFOIQBjxlmcKgPfelz7kBSRMpGAucyifESHe5Do+pgB/d3Oq3AkE7R5RnUuilEik3G0no8
2uE7n30O6cxN+keXTu4+Ze2OL/ZRmgaSowNJMx4G2IgK9J8hdTVSe6M8cR1tmDioQcys+vV2He1X
SGnBGXiCoNXIPeDDQgOUF1x3LdxEgkjzXbrrPfcr7ZZHb0x5xSSgiH4RgIumKFs92pR+jyip5te9
kCybGlegemZkVwQU1HV98WFEoOCC9OfeAwsAEzsqUjIACEAoDBd9LEOu6d0ozWFx1ziL5829CxPi
77cZV0aQri7xC0ITpDaae0DYEej4iaqrRl8iMXjgtkeqj3taCOQqyPRusGIRyeH5OCV1NLxc6DEo
agHovz0FYXcYxvEalO6YNyp8k7M8CrF2FQKopowwtyNCuWI1HKmWQXZDxi4KNRxWZq6gSiDHaCED
Oq5QRd16mRvABaA6bKpZ4t5FOtjThLHHGh7iNvpz7tBEFSMSc5WsN9wuf1SMG5PY9A2eOuxRm17V
K2/zpsNxhtY9euO47OCdXfnWZYCeWuQtE3uR9k9LEUC6LiKCZYuSHd2y2Bn1Xvuwv50p2TUhwZ0O
IaePag5LxMbPiCWXSklX5J1WX3Fz29cw7cEF4rMEUvIucNb13ndqUC2zg8i82/KY8ndlU1bCvu/3
owOBYDRsqpLNm3eh7qoEjEbph/jiNbjGPU/uliad9onCRS8bmM8apQBHd8APPVYBi9McHmSQJXXi
wjZAX9I+Mnvm/NG034ppub60IL8l+rpj229Y2AiTFewBGb5rJ6Zn4ZtfsveX3Ef3y4EB2mxZgcox
Fo956LYh8qn4CjbFXEyoDQmVWooO+FYQcme3cRe8s15hivTwFkG+vNCGA+YnXQZmzYIe9HDBOBcB
SVYMerO5Wex6nEwEjs6p+lrRu9XT2SaTz7Ebwqx264/VOpVOHCefPcRlXnANPYGd2IBSrpR9ORfy
VSwMuvayvaZydUGf7D3nd5wOgE+aoDmgsrzP09a92zRN8mDtCsrs4+olqE9Lr0yC6Fs4UF65nTLp
8F9ceqbaJAJjCI9j5STP7BJBR21PUSU1mCK0A7QQR1xt6NL5rGeI4p53Uy9QJ3q4r8b9iGSIsGeN
bWmmB8XlE2D6Lkede0nS8c3T9gwPrc+TQFedts/CpUEeqhbKOHV7iDQW+Ya3uFlaCwp8CnZHG7N9
FDou4mTvnrThs9NCFEXZWtchR1K9dIuhHY9B4tWl65m9FwC47Lr1pU7tB63lBNdYfLXb6+bzGZga
++U2DN69/5RI9mRRfXDCIqBeNZ9Sr3KJTT/0YpICctWyAsZrUb6YEer/GTrw1C55a+foDC7zxXbp
Vehjt96brwMX/J3ewra0QFr0qK4o+BBIU+uOM0ayZhvYfv0kdmdp98gH8+6ZAb6QXm/D1ilmg5pB
AiURRRIYu0MYYdIOgKQMBNZpLmq0iXwSBnRc+2Fxk7JpBAiDMovDuKAEC2VaMtfIEZmLmD1GvY8S
p2Cspj6id6BRdDnTtM0vFjJZ+iIYDAYCB4pD173OtekKL+0uZDzkCKX6lzHygjzSa9EtvClqPm8F
mVwIMgscMVD2pXK6Z9L6d3a5iNMvlsD1lQ1HKSWAiMb/Eg7/6hv/l5IBVI4JlLsb1ZmJe1TMGIRr
PeV54wGkSTq4WmytXz1QCksPrnNexYPbyrNUa94P69VoIHQqCFb+jAtmfpUqlN652p/KxSHQNd3x
Br5V1ggSFkFcI2+tl4PwMCn02cDJWIEXgTyqSZ233mGCqx6rGMVDnTj3HMJWEB+kJB+qGUuxhLcs
6foidLs982KZ1VTrwswU/EcyHzWc9ZoMYSEx65YmaMG1z5YXxIF3A7hvBd8wLAUNnF+JhMFH7bIL
mgDOwAxGKSY7uN6PobftYt2HOxH6u2ibrzkbnobFrUKvA4jOgIessntrIjQzR7ymrmiPNq9ZkkWj
vAcD/NhH3fO66a4IJ/XIpu2XWMiLL8DVQBruiaxIvVxvSRFzCK6eAsrqEXItRmA0QsFJFTBlSKgO
nIJQachubhxUl4BUe4Nr/57W3SMZzdVCoqx1ZwCu3V6F3Rtf0CZarSrfIDYI7BXbABGtqHNzJ4ha
fPRvG2cqggn9kwOn7fbIukEfdvD6mpkAsRdrjr75vurlvVbwBOMOSGgiIBM0cHx7/muOm6dALm9W
br9bmLS2DnabbQ4m7B/hr8KRc8X9iKpS0zhwx7mHh4A9hBuAFLE1tuReYIoeBa9hWn+oRB1qg7Ic
qJvlkPRAP3T8W4VqKzRm2MxoIAxDCPvJBW7hhHMmB3co6KVGSA93vHaRJQGMKFEUtVtIenjrVXsR
yJKDWGDTo0itzp01FBlrMDc7/kl2BvkyBdCOvzneXzhqOdIhG2N+0tEvt0fhkTu/GlzUwR1fmpHL
zF2753RyThj5HpqJjpkxMW59ffZGhAmRv9PtvF8ErdReQUJWuC0YJIBKNCi5ymbYhO9shTFo4vHc
JBd6QavSVSsplvSKC/HQmQA0gz+gSAW9d07o765bjoLPUT4s0wuokCs/1bcm6fLYzHejrt+jHjCB
SSFDtXP3hv8AAn+AYs9cbRC1sDjWmm1oGzx0SYZB7EVO3oyIZimxLtYVuuQuNOt2SFGZLPozagNA
26AYCDUz6C7mhWjIcluXLJmqxU3XQiBBlQ/uZgieM+jrR0G63+OlcKXX3Qz02jw1EOL3E4OrAqAn
RtUCagzAnQ+1PQHdYhkYxneUwRQYcv2K9LKKlb0OpvRai5EXkoKl7xrUfMFaDxxwBSih7jno1KSO
nSzYIoj8AW5yjNsYx6gg6EFZFcaP00yhhh06C5zV/gE89Yg2B5gJDHUWqam517bUlOhHTHCIJO/S
L3cx5spbda60iPYJ1Y9OuCKbS807mN9sXZ0G5bLmfVJpVdsErkaz4l0gcx1EmgmuSCeELIDNo/Mg
CJNgAmUN+wxeH4DUnu/7zSaHZOteYgT1I2ZwY0dw4IiN1xndU1hMhs1ViHosW883S9qiucjm3sPw
UyiDvkYph00or+pG/IlVA3ncg13OgyeqkjOAk09vAZWyTQqhN4qEaJNUsHuvTS1PBMFiDZHNpvUZ
IUjWTtG13/BnxNrPCQnGPKo98NH+8guqFMyWxC7nJMVUQ9aCJ+ajHhvM5uTOqVvI40QC3ZboHXNO
Jmi3ke3hNpGOZyGWa81JF1Zt3fyxVRrqUyS8KYPv7mTeMj9FYi49P1oQWDmYW2PkwcTcogwVZq/D
bwNo4/BcPyGJDTvYbDdSbnAxN2Z34HIDBX/bS4YnEESfyJRlHnEJ7NWD4x+j0Th/fOp/NIIfKIE7
2DB9GsNzP7phnjLAxF2PQHSLagB3PMlTFOW0W3Q9mfSxd8xvWDtYT+mqWWgJ5L1YUSmdodSo1La+
bW0YAiKRb8vUHs2w3W8BxBk7vsvQAa2aAhpzBXsaQyCjy0ifkhkArXRrxJ0oygcriwLwBCyHiyUE
AKfAXtn2lqxZM0QfrelZZuc1D2viV2GwPvouipda9ECGO8zDpr4gZ78jACVFp+MMOSLzCEiQ5X1b
jvB9nroYvbTvZ1n2Hu5TOIfneumvV5QyX5IkH+GYulY8enGwxkCIMjLgqvbVVyfHq4i7wAaInIdQ
hJUNkY5hkBIoDExQB7o+J5fa3ZmWI+cY2JzgFDD1Zlnw6RNnrahvH9yVlqv22nytuy5vJkSEUYrW
L5w1LRGY1OghHAFVgMkCSJ/gwZ8AdkVGFvMbpvb3uJk1MvLz1XfvGtD1GZNxwVN4906KVoJlSD6i
JPndwF9CqaA4BP68t6ufwnnw7mWUAp3yUkDFAUrnuIguHyibJtIFAKz9knAY4/6ae4AiY88miAPa
MfdSIDyAO15bTx4mqk8OAEUpAP2pbnxqu+GaueRoJ1lgvWlTzDqFB+/5MiPdpeSvLTKhtjOkgNcx
/FqBJI391hYwrFAnpsxdPMxvsZp/Nb3ebzC1ie+9g++MijGYeT5sMqPLhLK+bYYhgMYzhg+Wx3cG
Zmi2tv21RcWSA48yE2361kbgT8A/PVJ9b0IXRihS92yYkg5WHy1gKl13UXgVenA+ea1Lsi0o1HDj
mxFZh8XCEgWDK5CG85NvnSc3NUNVs/UeFW62wNIGdz1NYYS39IBU6zVJ7xNo7YBM+jgb4CPnWrcI
sBFgkhh1Sa0vinWOjsDGMjuZnY4Z+CFUPXdPEhWgR7ele7TJfBpZUC6th0zMAnhDvcFQOj6B8nxU
NYouPYU6v7rZytSg9nSIy1m6r07XHZPJ+Du6rDux0ErYDkUvMjZAqvQvJlWxRsEB8QVqwhFgzHEW
IapE9jXfuPyASDo6OBfyxDYpCBlLcBpSIt53UPeRvg4yAIOXtF9rzF6ZZuW6oiDZsSbI29QHdLW+
iLDpSurvOixDkg126DOFqhbSwtoLzSsf4LBTuJ0FbfGrpWQCC5POqHb0UMIZ77Fbe4GvCH9aFsze
kQDQOs4IOSzReZqoMYMJMAASSo+h+BppXGecjWddsyrgUYOi1+U0cv8TC0HsKWsNkjbwyFL/aub1
iYNiqxyRpplEjy9TJ0ZumKIrzbM6D2uVdqhWXZsarKeWcL5qWKGC1rmkZdjZMWtRZFd0FFpI03wJ
2l25MZgmpGAR0vpozLZG7dkidJYgzs4m4X/NAYo6uicP3vUO4Nt7DJol3hboJ2l/4MH4JeABVbHo
vtoOpb6znSvps/NWA1SVeMjVxb93t5uJpfv4dsFsiq54RqXyR+PTyo/sHyzJcqYp6rwajFFePJW9
jZ9TbzmtkwOSQyKLF8F0Y6cQXBncvxjuFU/9nXORwtm4XnWALkusbW2qBgAjgdmcjeP8jD4KGsQb
AbnMISmnet3hc1m/mbrgLTt4nfuEGlSnaOD+PYc+2JFZ0jvNvtLlRSbBC/iZx7g3iDax6koEziJX
lDYZoA4QSWApY2QLCHjRN8HsCrmTE6mCN5f4qP8InpfeOLih073AzYMoGNw5HV8LHQavFut+ePVs
iw2sFn6ZtL5CCcFjvZG9d+HewpophMIZIgCCloWfwwdzJk3QQ4dD1aP1b1NW342/MfDSGjCfDK4W
Zu+6EJkamXxwO7MEQuC+skn52eqLc9TNjws4hWplzW0b2yssM+xkCTzZEDZsgSTwakaZ97IGD94H
UOqPGJXLykXD5NFzzMiDT4YC9fnXLN12XKMEpVuPakJvqVE6nSx7FbivRkefTgwkBN/rgKKqCtW4
EGNazP/x1gSZ69uDNGcuybXCAJCGTZ9P2nujl+Q1ceqrbQKr4Ykr7pMNwp36Ncrlwgo8d0aCZWDA
tWYsqIP/fgEsQtFaEMWYQaT7DWtSgizpjoLqzyG0dyMzG9YHiJDTmIe4C0+ALFQOkwIxFVD7BI4l
LsxxirBvfyMA8GDK+DoLW/GL9WzfRvw4obbY5dEXSyboVNM0FmHn1dXS7Px1PHPCl3yS3WG0C+pJ
3LGUIvrgnjpOPpzY/0fZeS23jXXb+omwD3Ko2nUuSIJBTMqSdYOSJRsZWMjh6c8HyC3a+nt3n13l
QmEFgKYIrDXDGGM6RuhGMfzbqNa+B152U4aGy39h3wRnCzWEauwOmYT6TWwC3QiRv+i0W6+WYGd4
P8dMulcnzhqMnXspfmnBOBijupR8WWBzqWA7U7HSauXNauqd6oR3KOL4uzyL32tv+mMHycugtE9x
BlUl02AaVznfOexOQ9wd8yi8g0LxignxKk8wZytv14YYXhrhdwtbZiOXUideBmOuL0fVAt7czJHK
ftOzZK60gdCsHKpXoNaJJgQvDpSgKad6SBN/Dwr6NrU7fWHJ0rfR7w5y4VwFTnZUWcIRRdnUeQ7E
oFNB1dRu2IXPYVLqy5+FId4MLfnuCeFhwOc3qVQsgLCxuJiwYzzIH2axH7PO9aC9mkT0klgRey1J
7wBDLjILDEkG+mXooDAFivcURaBijQbll7Gz9uGoa6SpAdNLub8xi6xbyst67KOFZYXxevStPRpn
r6ZevAAdP7epZ7shzylvyBNsB8uVmpWT5cewsf2NWkZLq2t815KypRaNJ8nLrrKkHTeFoblGg9IP
W57kGsnSVnm7QFG2W6MFYT7hqXsbit30pYTm3PYWwRtkmvDKseh4irOjljyiILMKkvy6DOrnoAX7
Oj2C41CoiwzzaO2bPCjE8k/Q/TZExJ89qz4RuT17lSfjJagdq5PiGpHYJ3p6Vwfqt7Q3dRy9ALO2
ExvbGd1Ar9kYs/AO9AL7sExQhuCx2OKN3dVD+izq6A3v976z63pnwQfRstFboSDwbIhDKbxvmAfN
LggwUTwC9QfJ1t0SHNUSsH2MFJO6LSWdsF40aJgMhX9IB+mQW0I64Ws+9Smx3bGx1qUIsxVIiw6f
HiAOhBoi43oSb7PymOUSCQJugIaV9Ibfuxia9l4PPXvbj9JJ4JXv/DQmiGn7V23Y4TRK5VobKmkp
IkD3YjA2Q5UqV1IClrkYC59MhIWjZgfyJvWUzTA4xc6QbOD4g2MvYYClt9JQgalBmWMzNz/6vHQb
8V6SvllZSRiDBRYqe1Vt4Man+SYJ7JWf9c+2Hh5J/DRr04JTVTjDLrfSGMaB9WISR6aKNWIDWiNt
+T7rUcFQbXSPSJ+SLnFtHsekrDYtFnrZsYe1JQHIsL4Tff7a1EhAhSa7zyh1O11pnY3l/bSsAbGX
hNRQQdx4rIoWuCQoggpuitQMNRQmTHuzU37ABualwcJOPe+7FunI5piE0FFV0h0o8oEMBKs0WZbs
4grmyBQ8lwBt2lvLs94CR4X8oi+igUXYa7ydNoYHWSdiVTvqkxOfGqAIcISPxfRx4ZSB0UylACD6
0jn2o62jiGFnWx3+zbIdosMom7epOIsIGQaQNXeZD8MdItOuFDohTesMh3FRWvZ72RsWmyFKXkZy
E02pA0dKCRv25V6X/Q4WhMYb4WSD28j1VdOCeyz8ol/kA5A1gG681toua/UfjmzgvaGfAk68iAMi
oabXLBRLVDxZmrVQB4h3SEidy6h97tMKc6iPoDVq6c8uHKtjHdcbn/C2bOApa77DBjsgwgKrynUC
+TkcrKPj/wQFFe3lcuIi4HCK0M5YHqO7tHv0NGgprY2PFvjAY3Oo332dgxLOQWY4Eb6zBSwPDZlN
FMrKU+ywWsc1InUxIRbUoIyNEu71huiL2eonfOx7U06fqtROXKmEYNAqSFD4ElphtroJJyhcBCKT
H9HHaZe3OpFDglTgNAl7QvwdE3IlUJqFVFyNknnqjTjegAziKnWvkQtby7b5OkJITDtClV5LcqX1
uaqaNN7qHh9O0lBYyhJ7GZum4npje68kOYaqVsAsRulnoRGwMsR7HBXXpZN122SY2EUJnBFV39Vp
3QDdITFVjQSfLCt+bQjysdvkEmRTImZJHuz8qJ0MaPWbYcJ/JVrpb5hdXsspmKVOBd42pZ68l4II
C8QlCdu1PkAcgDQIodJPUNPDGLnxkHlBZI5gZyNLzqY9tdIkQZM2wnUyo8TmJ+1htp29awoifuHY
dOTLeGAczY/R4ChXgOcQvyvj5qZISQJVRsVP0+V74vJH30BXoSFu0yfAkTvCmthSYhe1UGjwpjZB
oSM70ITysSbtDqOURcxSLTg24THT5bMjdG2jy02xbod8NxYRBI04cwNVR5LPZ3Pwfb3ad8TbYxtK
QxT3j2YGD1SuH8ia8ftnI2JzRGS9sIqukpywOn5rCvHV3Jdau85krVx2RRYeaov8aVEStBdaL+1L
nmI0wBALrIF74kA8O07mZsZkf+a1sR/bnRGzkiZh/piZo7aFcxaxhOXDlV5NOaFSlhaNksLbsuIS
uzYxFmhCtq4e8FhIna7uyTemNS8abpZpPKYJtDFLybylrS8zFZUIoxPwZnlFK2FPr+Q56fmIeOAV
1pLSWE7lfUDRFQf4tU+1yd/WU2oTlb0YDA2v/SrtH0uTb1wYfKQaQzDrfZNljZSMabdPhmMoQMHT
g01Qcu/nNzIhFJ4oEt38Km4QV6g8Iongeny2Ioa1VrCEKpOVZZHrcU0bJHjkt1sdx30hS6nkqo2e
bUgWa4GRrR1gmEHQ8nnFK1K19W2qem4bDU/IMRxEa7WoJkQ5eEqoFdlAimhEQKAPRyZJP/VU4i9g
+N+FZjYry26ufHKoBA4d1SkRsCBsbop3tU74Ew3RdTsxdW3PfkyC1t7CU2pdvxBiUYNBXalFsW2y
fZnxJBserCleJJRZxFEfapabPlN3lgqzE7PC4JnThfLe+8arrP5s+/G9yYobR0SuYRTXY2XKV1UI
sbzyXsHucbWumhC67z2UpVa9YMlMsHhMqWtPHTlmE/5UFLRuFUjfnFK3gSqU8pL1DkiBLlluMtpv
QayT0yHttQQZi60xYosMWKz4tRs1Z61M+yFesW3vIs0brkyoOIsQ10fPGoxZP+/XkpA2iQjvaimR
16V9reoShqE8PLY9AlWVTFS4Lx/qloyI2cG787MKGSAHeZ0+Gfnf+8egqr8lJiky7afahtc23j5O
MLti2/ZPuoo70MBXWwSOhM2+LXMjOPs5rIRcI22ArdJV4Hnz9hviEWC6vWPcxO1Cb947m4C+iAjB
t750XxMUyNXEWfhqZhL80B5aD/cwSurUBQvyKuG6l4E1oBwW6rs0im4kXSBCY6BuY40iX+QO8Wul
xedDNY7gv8h+yFr3vW5lLBaz2yqsPZs4y9H6TL7DKPe4FnKJZOMZq1Z5yzeKeKrgFZXCSDaBhozn
WKxiKdqmMtpCpaddF5UTXeXgkpdagT4SXMBBOHueo2ypFHBtgrrrTgJqll4CZOmRzgqa12HIz+yw
EVawtoBUEqKJmoEDEeshyqsDzDKi/k4kruVRvEcVWJA6iO5U2fGWQUHoNcgNFPoKAicQ6JpzZi7D
VHoj1t69SP6W7Cswdkk/tRVptrHP3iwLfVBLxzUqq1MxMXMiRR43Pqp253A6GETfUsmxruYueCpv
rUHkQcQm37ay7xEu6LcpAPFFDASCAFG8tiUHZcGyHVaiYB32hHIfNWHEcyA/VSLoVoqqWktf29om
nDF9dJ78MEBUpiSmnVdp55YejkzajdhCi7LPi13RV/etJcaNCgHJbRFT6mPdJ3dMdg4tkGLDywOL
2IaiVNtwfxUycZhwrLEmKHs8rzh3tbJqTq2wb5OMP2g2wlcVSnmqnVos4hBJSq4HAC/VpDeKLjqX
3kCQnzAjjMLvXaOgSWqRlo8a5VEzCwt0x4soMm8T9BCsc6TLSuuckhFbQWEHTgxy3hPSuiXFqiRS
tcoRLYsgbXlmCzU8v4rLpl+naYF4mHdClOzom/gquGXgYAV6sVJMPEYBD+0IgZHT/2DJRYzNsq8V
rbwpmpgwjIkSx0D+U2df8pMaTwBuptdeRx6s8dDQ2lWdpf5aSpB/KxT7p2W0cA/rx74GaaaXmBvW
AMK2GliftfFd7+1tqaHOGv20TB7QMU3eih4lDdmqsf0kUP/Z4O87TTyUMWCKmodLre77uNo7JQgf
eJouOPMHJUbXwHL0N70t4clrCtJyjqotPdU6qL5YJORf3NY3dw6QnysR9Q/KCIXPFxLZ9pw/gKW/
oxuwaQJpCVMkWfeeHa26KLlHIYK8qQWTHxg5GLzh3GpkDwzd+xZcg0BhVVl63eg2ar2S2vKI8Fiy
AZaxG1rvTBFjG6yOtIqVHqiOxT2hQT2lmfGjHPujjrwBVuoq8II9hORswdMpAQiq1rEOTyuerDPy
KGczCqB0xxWEzVbbFka9U1BMatL+ThpG5diABVKFwTYQbtGlMDDetR9qrCFnjFaElNcjca6YzYC/
m1os0wLQU2kH+5pcGjG3V1Wv6wP4T1Z7e1hLde2sKnSUHT3gaQlvkhxdPp+1Pi83la7szDZhK0cg
2U0U8ZKYIdS6HrqSKv3wjeY11uPvNYrKPP3qpiv4XfSwW6KJE6/NsUKuliBkFKWuJEVk0DT4fGqO
JIgOi40IAxlbgz9zC2YZ4BMr7FVURw/8/rfW9xK+5MonXkCYlqB/5cjwDnGrDP9HX/W3lWr9EEn9
ZA/VHVkIVEgjyeePXpN3hl1WeLgDujKhd8ijSnCuTR15Izlw7EWTjgUuv0zW2fK0vSiU74rXIbOU
gRObsllZ7QN8SWzEwjKxa3tz35ZXgzZsLN6gDPReysLtmdKz1oQ/SxUmNlrW/SZHqLnzYM+XPzKr
enKETzQ6y8+FvlY8dk7W9AT9um2qt8ceQQm4sx3JE7exQyB1si7WPoZqIazENSaaC4vPu6X+IKFp
u8HoHHsgaatM0d+S1L+BLBxcoSF01RvjTCg/CgTCMNzTg4lQYJwV6aYeDNkFNmdgXaDYmJkbpev9
Q1WLYu1XxS08MFc2cl7/WL8qcUr9upAgyiM9kDpFzQoPkSz6EaC4Bmmh3mmZxPdGTlE3ieJg3uKE
mb4rDR0UiMDZE9lY9lU27YOh4vZWdh+I8lprtFWPqAP/jXDVwaNd2UTLlyUxPxPB3EVBunwZDmjo
WVp8iMzixkfrdqH2goxVTxKjTyOCVcmmqCUESsS5HmUF1eZ2DWsCebUYo0xU2zxD6qMhJhxmKO/U
febawXgM0a9eekGRubKor3w72nm+DFAdxJGCAKOLfs1TiLOY9PBd2goToPbRgcPoRwDi3SehV0QI
Kzi+FK6kQX016+Ksy/U2dZLBrRXs3aSGHYJdLS2zJEdru7uufe270Pe+xqrZh51FOuynA8Yh1w0U
K1vnhzXUrwS/9MJ+JIOy6TOfXEm813BKAx8zovfVsxX156ADUt01oD2UnfCTdK0QHjBT87pXIcMR
nio3opCv0JVB2qxUn6oevZuCgKmRIrNSt9HSycxTNmp3nhbd6qwpa9tqNnE5bhyhXHns5LodLZuc
BJmJZFIUEY2EAhdBkVCLXlsBo6Rl+xg7AlxMhZ6xXKe7MEequlXWVl1jlRBsdLIeCICUHPS+fPei
9j2uyFVE40IpbpOiaXhpBqgw+TO4+/ewN340be56KJ1rciI2stSTLxsQMizw2s3gOyFZEvYQyAie
SWctH+8Dw3qMrH4rq9oOUmaxkmr1EHbSJC8LRqdhQzQquLaHn2Cp3UIWbBhVuWwdfW0U7LBy9x3I
+nUSf9e1SeAg3hHUvYESpvL75U+j56xKpA+gOikPTl6CRnK+BQ3QdjKdBwmZhAVAuwbgbH8wUvsO
rhUB7tR+kMv20Hj5eZby/1Vn4A+9/LdcDGXoB/WHfP5n8//e5yn//nu65tL533+0juFbCfL+Z/2P
s6hyenpNf1RfJ/1xZz791/9uqjTwR8P9WvbgfyhscPujapL6fxj8o+rB2+/lyv8qZDFVBVB1ff5D
8S1/FU74o+bB39YR/7zuV+UD0/wvx5I18m66MwFFPwsfKNSz0B3dckyyxvheJhUHftU9oAqJZiDb
SVkEaiJwxa+iBwpVmShrTnUf+McKYizW/6bogabwbX6reUARQe5OKlHRVMybqSoN42+XmgeJEpUZ
ZErjR6HhVeHRP/RFoq4Ei/tGaU31AfU2dZWOpbOZR2VbUj5G1TLTPkYTklYfo3937XyrefLfXas4
r6GfAyBpRbGfD0if8Hpc2k4/FHtinr+G54G5L/JHnNSPiVJ1gEzabxHgLA+XQyKc35shjvE+j0kh
O9qTL5L0oEHhXUpTsxgy2e26wNqoZqE/qVb9Hmd1RwCYJSMI3Nwqo3U8dsMLeLtlVivOE7onYG6j
uvawFkdkIr3R20NdRQB7OjOF4+1RWjYRRP9sxx60UPLhhCJk39UtcEd1qcGdt7tR2fcJ6EJ0H21l
P7dRZUc9xJO/iziMYBzo2SEag/yQTAfEoC2gb0JffhmYm/PBDEsyXgKnBWkOTsXW8bv4MI8lPUp9
ftBHru8P7brXRvsUVZg9JNChdU9nY9/3U74pBwOxySutenTkQrquCcdtYomgQy9akG3TwUMD7ORZ
sAsNkXWLugY/igJ0CqhGFL6z0er6pPj1eMLi1aFHhpWLQjMKPQRT79hhuqMvqociTSFBgmRpb+M4
qq76gGyGUd02qL7d8j3aLYrwwLGmvvkwvSsLdJL83dw0R9W//aeL5hslRrvV0I3Ydb1Gys8Im2GP
HN7vh7lPqFb/28Dc1+ri4ddvbmunISKAo3TJGRciuPM8CTlm3VSWpW4Gd301KGBvgIRHKposRVxr
e0VRmythde3WVorwZPQETTN7zG/V3gZHiTrLU5yAau16pwXWA4g5V/sEwF0VPc5nyedZ1UnhR9/l
jLqh6hZJTNNVkhKlECuDtxF4TUB4lHaXtcYGoW9/2ypDQ+4oKBZS1QV3Vh9n27Fsi63fy/atqIB+
twjBvgd959ZFkCIZOCirQJfCo1Gr3sHXYrDvNWqgbHQGXqXn45XK2K889PlaJOSFA8JSqLwifglY
OT8VVmeAZiLbNA9QA2P2shiRghrIbyFIOfbHwkte1CjtUANzCulqamYZFJhlbiEGjbUOWh7f5NIk
MlXeVONO0cZ0P0KDKEBW6co+ypLYX9WoWLpaN05wKzo/xqNK+W4KcrHkAEM3DyQQiK0U2eDA3pAy
748xRvgp7Z0l8t7J+AhOBDRMEfo2HpJPglohp7mAgztcQ5XsPw7gf7ki/L2H5NEiJyy68XSmEsVF
M0MdNmjthze5BzlaRWcD9IW/RR0Rve6qPFlZsYmn1WI+sOp5e2NaR+ZmOi8mlzY/IBLZk/Q82bFD
3SrpMSh1ULyWMT77nnwwK9V8D8IRLKwRPqU2yhOy4UWHfIQJEjrOr6ltNh4iPc2fftsK/6akjqJQ
rumP3QUAv6o7hkkJH5MNS552n992F0tJwwYAu/0jNsNkF8IMR3rMgYUoTTzCOlZpz6df21+n/tb+
j9Ov11bDGBPS6HUqEozyQ1P44LiG/pyGYfSQd0svrdKllwNwSKafeT4o5qizhqVIrSQAPuafX0W2
aTGfwqNMl70EjXmed7ns84pLv6GSGVrMV/z7ZxRkIskXZ3cDxvaiavPuJlTL8uCZqMYbZi1e/bi9
8nvNf0wdKdzptpeu/dIWr+2+Dv34tUqRlkZq2N6CkKweJSkl8gcXfazven/MriWzJmceNEd/sJpn
uKzBdjRN3SVU0zxnLUBC/PXgnBqVvy19CxZmSSjcKYfgpfUmqL0s94cWdaG7NC6uram/snsUOtLR
2xWhkT2BTwAfSX/jRKj71RH4qjRGT7Q+d0NvPXtDJm0Rn0NXcOr2W1I0kQgffMeu97U+TmRyP3zR
oCT/y9NnUwrxz6fPsrSpUrJGtTBT4VH88+kbI80m5GyG75ESa4C62boiOR5fdHk0l91AfSVTQNNv
RputPB9e5MQxAULU1WGsBu028KWngRd2jYRrBK/Ziw+lJseHVJS/zuY+yU6v42z0t1/657l9Y5Jm
m+ddhvEnr0ut5C/+N7eb+1Aj3wAzubEMPXcBDwN1qFPjEJd25Kb56D/XZgRfgZfb8IzrwtTlp3mq
Gui/praj+tvU3EqsdxJrSImnypPpDbmrCBTvAQH4JIMkXRpFhmYUVR9UVEsjPQI6xhmymzFpoga0
ynz25+jXeVIfrvuYckvztZdR5M3RMCihX6EkCxZ8GH8/4PYRmzfL3Zf+y9zYE/JhbppGfqj71NuG
SD01ZH7/83ZzH3mYs4p833a+dL7x3P/1stRB6TtWOwI/8dobk+GezZPaFLZSPqO/EcL2t7vvvqiP
Y+xPGU+wpohNNkCEQlw4lMVvlRBJesnIHpSoj85ojagPn63R8VEACgugkWl0VqbWNDa3VHaqy8z/
r+vG6RM+73L5PJ9PmFufY5fPm8Yurc//mYFgzS4WYUPoOwyoQuLry94AfZlaun+c++azy4EAJQN+
gowJXPKPeX83Oeg9b/vPb7JF6fnfX2R8J02DeOmQ2tedyen580Xug1BSg1KT3sMILeaxtG9sK4oA
HXsTKoE3GpPgrck0+wbTJzwWn/02/dVnfzsSB8wLdZjnkyZxfps/92u+9ZZ4r2Hp3Dp1Mk5CWaly
8D4fs4+zqU8GEoHsLhF4J6hkJk4P9Tw8H+anbT6bJ7I7EqrXdO44d37c3FY8EkAj5CwJwt1dkcQI
UJN83BeTUZzmmrwJZC1czU05sykuBDZ4buXTDM0jsIxmTb4PjReIP+TwEKNMiro6d2onlnUYp28F
jPGIPPUL6WWUFT9nmMa7Z1xVrW3uLA00aa2YGFmXttD+xRowqNT39VecnF1VNWSK/Glff0XRDLnF
GmS/w/lUQJIbSqG6s2OYK5ukUQGmTS5lHG/J7kv3IjTzu5DqDqm191AXO5IrwCr8bApP5j8cUW5o
HnVCq7xxEPSW2W+MsVAPRIr8bSVklRwvZ9rUN5/NfZfRXHjS5jJvPkOz51bJwKJ0Fuoelq7267oo
q3M8+r8O8wBlTHqcwr/65ikjmyx66gyQJethkUzXKVPnfJt59jzRiQdn8c9vivmfb4qFc6hT3hQ9
NjJK02/wm8HlG20oyX2gvRMbncA6oXJoPg9mFfKkzu261rEOkSPR6rC6unQVGT9MEraaO4aGjmg4
QlxxRcANZD4ZX9Qq1ekw94dgPl2Hwhskkf8YmEd7gDc1KsBu3ZCh2MHDspITdH9SYmr6XPShsjNy
ozpXfVMRT+Ns6s+pmrX9mBtHCHDrTbxv9VZ9IOvsXIOn25dUnHrQEJK8nsYK2f5trJpaut7dU9Bp
QDZOKnYVOID9fBZ1w6+z5PPsMno58zsr2iM7VG7++bdRtP98AWzLRtAOnSSHcJAu//njBNSCScB7
lO9xnaGb7lrCWZcB4KbELq4FIrC7ufXRZSlkwEu0HpCZth3qc83tafY8HsXhcNVZ5W7IbOmopYHR
bgYn/+0288A8NzRVfUU2lLSFAF4Y5aP0zVCz21yUir8gQDLUQMVLXyOImxUvnSd8SNuZfCcHY++C
lPOOhZCjnRpmxc42A+0Ys2m6FPgr77Q0g5xRBdDDuGMQW/J0R93z41tbC8qNLgm4GTBW3ihLtoEY
PjyHICDdUbLI8yWmdz3PSEqzOyURtWjq+XGdHs9eb+QDXCSe2a4giW1ofrJuPkcuE2FpJyvNb7Ml
UOjqxulBn5DDu9MLJ7hTO6L7Iej49dz3OaPui3il9N4tKZbyxkC+Yw0+FgTO1Jz7wsRK1yj6fUi3
BEv/s53hqd3ME+c+yYmi1ahE1c08cLlXOjuumarDFJDqK70I3AKNu1Pj9/jD05mlpqjSG5mxVwrf
/dI/z5gHpyvnqZeLjOnKcrry87bzjLl/nqYS1Z5vO3d9ufzP21ZO/i97tv0fD7tB+tk2DNs0TJZ8
7cueXcPti4Y4897iIVspigU8sRkp5jnKuOkmxccogkOzMEhnG2U0rnKK4wBjmYa/TIxsNB6XH9Pn
SYD+f93oMn2+5dycb2kL45yoQBTCqB4mhXsBUclLmpPYzz0jcl2neO62RERRk46MdsKmTuGl6Yp5
nKhtA4g3gRqnhMPpY/jXXcCbUekJJrWbT5kOu0FGW2rKw1SWFcXV6XQ+wIn29rA85obc6eXht8mX
acM0Esi2s5cSNxSC281dH6deE7IBWRqSesDXjii0DGuBzb6wiL0d5775YBBZ6Bfzqd1ZByEP5c4E
LfGr7zIxcOpfd5j7HGE4VHj/P3+F0q9ZP6mv+3s9XUX/4vxbsuHIOu4X/j8rlGZ/We7ATkSGI2rp
O1gotyZ2oU1aEcVKyZt+Ne8Rl70EVQpIgS9zR5iRpVzMewqKtABMxvHX/LlvvnIMx/7UvrGSTHed
dqmPe/15/48PDSPrJ8n8Uwz68gblpeqmtW4DWS+uP2yGyXDABb/0+HYaX4vooCNW2/O73FCIxLhz
pNZHTD/XN77nGHdg46K9WUDamkd7pTfupguQeqo+LiDiygUdYuFVlQHsxraRHIqU8c7k27npp0Wz
UhMl38rTKJpAv0bnyPtldI68z6PyNPnLtUosZw952qW7UfQ/vUFNrwM5yD4Okk/NFxEru7lrHoTT
2+4itfyZKlV2ncjqCClY1fgmVPlu1hHwy3ayHKO2iskTDsYZFYlmb1WGcI3K818qSwLsE2jPI6ht
3y9yGFUNanOiDO6oaRHcAUVxHb+WznNXH/Y5hqwIVp0Rscc1HULGNTyxQAJ3YSi5Qzrasc/WdCYM
H4wLlUV2l4E+RtO/kICoTNMu/fNNmhoY/mWAWCElomQJYyP09JEseUF0I8aai0R+LUvmWz1Y/fMA
c21tKcawMYUYnr0mP5sUwbpFleFfFkJrqhr98XpMeSDdIiom67qsG4pF2kYzv8TAUAmwS7kY++99
SaSfSlS9BD9R740jdhr1bVJPIIOq/9TaKV0Nq+WOsG21jSeJ3bk5H1pxb8Lsu50bashzo1uWt56b
gZIZRwRXb+YWtWDaOwA2P2PSnHtIeeJEbBU91SmoBdXYpWKCtJ9bH7EqKn4E66BNJl3Mv+ZpcxTL
oQoMqK2VhIzwZIShqidtqOIIJmeytPI/mw68rVVtiTVpL+OoJfndHNyfD5RvuvbbUpzmFgqnvZto
lul+ZAOi0rzMR2BcW7YYqFd6RL53PkvN3r4vhhKJTeI0c78+ABBwUDC5r23xtV+jouFmIGeMSIrs
e/9myRlTVuzP39S0dFOTTccmOUt8809Lzi4gwQ2VmX+vhs5eZZ5XgjtuThFYQ6r9ZUF/9HPUZeaz
PKZkqFlWJ/y5yriaJ0/NtJtofo52m1Ab+ejkIYo3DuCJWurSI9xl00Uvub9jZyHVHYbpq5X2+7gR
AOtLEPtWG6vv1jCglSQbJ5WY4JEgfkaEyx7IK2GRFKMMTd1MhuwaCsvCsajVnXoQYCl2FP5QUTdZ
gRxN4bCw9VwOcC+rgz0dLn0tsk6y0kMnUaEzOZh39S0EyF3mlVvkcbQnLQpgbgp9qmghaQBq7YOn
OuK2SYbuNqq9PUtg/Ciss4X0PTUmOMxn8wFa+VQxq633eZUo27mvdNBaVVVf3ny4zSSe7hMxSXJ/
Otqzb35pepOXPvvdn3PnrnkGBXRdGKn1DsnQYX85jK0Y9mmSbtO0VreaNkEdLqMfbSsgYWV6486I
Ov08mt2qydLiqE2tuYtyasVervvj3GKN+dXf5jKVUxHLWF765inkcBB6GapNR4y3/B5pcuaCfTdB
s5i4X2Lwv6UaCtPELod9PqTZkwJ+Zu7PPS9HESqKEK/yg29aXhGLMhXnrKeZeaPo9YM59RsESNax
03ubTLIgwahDMIJKLHpl2Ld9Z97B9gwRGF7PgSe9UubGHD/SAzuYRuZGMk3z29+m+eG6iJBo+mdr
QZNJaX95pVgbLdW0bBXLwTSnV+43z7XXukw44EK+pwHvi6XL9mE+SPYYrQGMgVr97NODGgCMSiD8
Y06WJDIVN8HE/XXVPPdLc55vyIA6ACu1a6uo7wJpHK6i1iEwOh3AJgEMxxK5dJlhJSO8ombbQs31
j2mBZgIlkylEOvdBulZWRuEUawRUEVin8gHwuMK5p0K57CKAQEZ3aoKRLKlpRj22uRkNGfnAXMBe
n0Yb21DOrawf51YMQ+7eNz4unHtSs916UWRd+074Fslptk9Ngs6N3kNomXyWYXJAvvRBuMMY+XPe
pU8yyFx/5Nq+XNdo9rA3OjUGUEpBpDiNH6u2lVxFDdhSBt87IquLYIARy99k6IEILJnvf06NLXYf
fZpqFG27Cvu+29jgk8m8tMHJng4FQK+DLAdU9EyCk2kUKXyvaWBuU9v9hLOn76RSTUBPT3Oc1ghO
pYQuiBYMMBku1xWSam0SGxxAEQTJWRvrl9Fy5McIlea9jmbIcm6WotM3FtI67tys1CR0NSQINh+T
E4Tm1aQt93MTrYJnKtk3Z9MvlccAAJGtgRNCjn2hG5pxNxhFeBSm8jzvYnMXubk9/i1iQrljHfxY
v9WH/P9Rdl7LbSNduH0iVCGHWzFnkRIVfIOybBk5Zzz9WWjOMT2aOfPXuRgUOoDWSATQvff+1kee
U2zIlGSUH3KFWNJ9p3bflolRtSBu9GW/JrlytumVwN46WDV287oZwm1BjTdVuHCwkJKTjazgOnHw
krwiYcjZSP0vTzvqFX93iTMxTcwQTXGQa6vaQf2pVmTdgXF4jb2CBqthPhAEbyYVq0hXhvEQdZ77
4gwn32qDN8wQ3R2k+nQmmqqT6HML7dBGNDN4rG2quJewDN/dykS+io+vZ7pAJUAwXWs/3pVxO3wT
/cjP+i0Vmv/abxFTB9mJqEOkQ3vTwXh7aoqcqMiGioF72vTe14z1Oh/ljVTJ2sGFqLfk5UfV5tS8
H5zfTSDGCQa6erASox6xD+hN03BZqOFhDGBVF9ohdELgub2OBeGo2YeebfiD13XFO4ED4Ju+6e7A
w7hXJETc7EHxDg9OX4VqXC8ryFTvhYpJFW/2J1v3KaKcLger8I/LkXnPRT9LJX1hBOE+KGzpj/IH
LcvDhzCxtK0of2AloJyqETv6qUBiSC1Mg0ZWiTa23CcLYk6PddwDu3I2ByQb5z1kJkQlJLBEH0xq
MhjW1Wmyv01LjbeoY+eDIl5yzvpwoQQyzqBcpNQVq7hjGFrjP8kOCncGi6n2wW3NWwHara7q3/aT
xhQx+HPRhU+8TYmUKSuaYaKv+RLbtBIphX4GFyV39XaWsP7aYVGblg9aoHC8nZuuYewom5fBvpvI
C8TQbYIYuh1KI1+FHRp/kp/Fqk0A54tNFeXSxcrmu7kQWy7osvkqk6p4ITZkZosSX4yGbZKdHW5V
Ud4g6hnEWVM119Jqgs29/14KAT/yNijmi5qI+zRH7q7hWF0yrBXHNAquUYh4rU3GN1WJuadQNBDi
Koc3pxsxjiLGe4yc7jZNGq32kPSSCr2NNRCrC2xTDLgY9yzEfSX0JaNxn/xlOfWlef9k3lNINad/
6P6hat/uay208cGujyIvmQTdWZGi7hVXAIwvUansHSly9pI3+FPldfJWaeUxAHT0vREB4tSrvQse
XjAi86mg1WDt26nylrf28Kbh0LiuhpJ8wdQU06g37fbYLWAz5gJTIkKC9/Hv7zIip2ub9/L29mXW
zLxfawl7XDFFHOppMtDla9NlMiB2WuJwnys+83bTSEZ2+7wQI1WQV345Y5MaXYhEK/O+wnsgd4zw
Ig5qEnwbE33YiZbbKfajG72JhrjGt1x1o9VYAN77vnxOj9fS/1hiGVPV4JcbSFORo2L2oGpTWO7L
riXqKeB3/Sz/hmo72RKX8w/A4b1DX6FrjNh8zA18eytcyun8t2ExUOfGe1Xp+U5sNPE+hxfTXkQj
KstqrkIhXYmm1DfKATP7y22TS8X+Z4HZxL4tJ6c3hVJft++Nbh46lEhrRY7yqBzMdRE2rwFbn0WG
X9m8HkfnZOidYhE/1F7tVA+3os+cwgXhIJGLw0ddtMZBx4jMHalt6tqcJ2CWoS1OXUc/U3i9ED9U
ohJ5kDHuW4jdsps1/plU9czMvO5JzICxTwKHyumNaBaWaW+7KdAjmggjJ6Fv0EFxGdN9rvfzmtXS
0cwHooZFTZwRFFO38Bp0Gb5NhftcDFWS/M3JbX09ON448zzPX2dD2s69vlcuvlVB7CC4c/GiATjD
dBZOfSBe1IMklu1WpDi8IwNS6bH/aPgqaZPpUBXkl0Q/mz4wh7RG0B/ksZ2dbUbW4yhN0jJumyrz
xmWbS8lKKTGzberQ3PgpWJK4rw6iZK1W0whiezl53PNIFwcpcc9RZFUH0brPECVv4qrfnyFmBB4k
NiynAaj8vQAMXbB/qHFV+Hu3aFotdsiEqkTj/sgUz0cx5jY/7w9LcVZMnnt2aR6nl1Vu45Kkkavb
sm+kGCY0uoM82V16dtwT7/Nx05KN8KXxEYYndZF9L5L60Yl195dZf7TpgMWGpIB6pILwZ1Ur31LT
Sd89pAT4JvjaNlfZUKuSZh0GNbQOoVVbhwC93CZVorMNO2ec+1OfGEjtJ9NnDdjK0rQB771wlraq
t7qH5vo0XmZIPPkWnG2U4z9+n8ReeOsJ/+/JNFQr1kny2wjWWmwfJL+ioL4rCS02BlQC0ekoVHDO
i9rNl2lnBecgNIxtLgN38ZsaEG0FwGUuyZED9ILFAU+f8hwOJ1zCVwVFbPv788/it7FkvZfghzKt
F1pm+7a0sBTKLLsgQpI0Gm/IR5qPJgBLiUI8uhi4RW0tGSFGUZJDskDMiBlZowTzGuf5QwLC8Gi6
ej6LCkvdSHbGS9d2jF3OznVXTgfRvB/KQl51WoyH0zRNHBoz6lYa5evji4K2bUXAe0HwzT+qZCMf
ezLZj7YUQmbqR2vVWjoSq8wO8QQsTHkmhvVpYtD7ITsPj0RmEa7sAFUlNmPOKozLcaskaQoBBPYr
elO+PEiFZ5XhWq+FZfyAf5x+5hH6OocyPmTUw1oqyv4jkqilUJsKyzSC4oCfs/IpA0LoqKp5jiu7
eMrQAy7kJkIrOA1qQW2dXMlZikHR5U1aipqA5EY0JTnudoY38Wi6qM6J08TXONTiw1hgSpQb1OMu
QeYniyAhHeJjq7yTdZMcijgVneIQTcO3M1k1sgdocX9NF52iyePWXNl6L21xFQei2+tlsPWD8A2M
gHNy0aaf2umsUAMJb9R8WIiBLsr6tVt68PeS0ZpFbsBjxe6HN1UlcwY9O29Vd+f1MEZTQjxFoofj
y5jKMl9cNbyIgyddG7dwHyWCzpcaUOoO97Fv93FtUv52ea/ORZ8qV9/trA9ZKFjd0K9i7ACHzsu/
1wZQAcdUM0QYsnVUFMiHfFOSH/8yI/dwRO1y/U1je3bxiH9qbDKuohUa3h+taYyVBinnaWYGeeXe
msYGNEefCUFcGC9N+NhQM3e734qYoH9PJPS2XBeFx2nV7lydgj03T45DrUgvhg3MDKwDEuiqvchK
uonjTHrRU6PfF1qsPHTTrDDvrFVY4IUsRuMQhpNf5VQX55QQiI9Wszh+xITyj81B27XZqnTDv36C
EPHPqvZwWwJQCNRpVC9NYkFeSAeoZC1cNzK6dnURB/Klxz7PDECWyGFF4UpZkSHzg5rg/bT4u3XG
gwFSUiWV6oJUmI+QYxYBavlH3ENSSmGl7gQOS/Tcu+9TfcVIHsVAnCj9NFW2Jo5CjjZiHWQo/IiR
A6sCmf1ZUVyGrc6nlcBUgUZXX43YoWRfwcEN2y1lB7UTT0AWidL8VswTB1vHHNur7FnltvUwhf3d
r/daeIDb8JF4iXbh5TOTY815FpGWDOW2E3T5RbRAn78preve4jIqQdBZ2xSYaUxBm9ZDqkgiLl6J
ZoDqD8yGpc7Fp5lDOWwtFQmcYbvVslWykJAmOufRLQ0oJ2RWSkuBsYXK8IN77wxn37tCSbTXuZpo
IBKz4jBMGS5206uqlIKfVgxShUdw8+SOnrRq/GGAWWC2F7TwGJZOU8KIaAtVIN/iTuIv0voUr0HK
/x8xcP1fFpOWbFmKrem8MCAI/T1eh5g+9dDpxt8C+CNmWzRodKXqEtVqtM0rELbUKdUX0ZdblcJD
P25WoikGRrSQX67qJWU9ZE4tPRkm1KUR+0oHL0CAMr9PqK1Izhp+zQuiUZOuXaurnTi4iVEsM0P+
PkpStUs9C5IIfKlqJ08HMUU0YcdznTi9X/zHNeJz+qF8/+/4piKKOzKRJb2lgVSL9xDqH+qgdSrZ
vv6+qlKu/C7RuncV7h9odyV80Kb1hDIdxFnux7zWA7m+lGhuN6IvmBYVXYFv5wN5gGplSThci84G
X55DomrWPmottkCZx2bUVE5fzlo1Vm99/e+z//95nVoua8MbVyJPaVAQDFucwJrYFoump4fRTuyh
RRN7ufCPphi9T75fW2cwM79Mvje9quQfAlc4wxjL2ttZlp3sAdrtVN0hDsTrtVniaNqKAKz/FI9O
ejJhZOmqXHwg2JaAPaT1GZ2Gusb8MFn7th6xL9C0h7BvzZ+A+Sr+2j/NCKJeEvfhNld4JJt5lT8g
qk/fvIFHvuT3yko00956ljIrPacqyTiq847A7pK3IM4gxEgNUgPRDLGINjt3OHRhO7xo6WeYjOlb
hwp/p+HYyxeaj0ZpEMwzW662YnTQccvy05KCUblnO8FPID5MTgLk7NNPcGvqznNmt+m5cdLiUrXG
MfF8A8BGCBCbwrp52VsGKY3cfQzCqUY2KoIPbo73wM60J00OtY0JE2xZGWH5zbY+JBibH18udBvl
9b+//6o5Zfv//P4TojJRqZuqocqqboviqD/i+9BHsDRwzOQFJ99kfNEVW19WfmgOSy+eN23j7iRT
c3d+W5x9uDTYrdES/WTWMHq+t1HTEHmnDGzddXqyGcyQPZ6v4zBooUrFkGasNlqL3W2Bd8kj1JoZ
tOnhIrrSrG+XrYTBjWiKAV11nsyyoWBwushCnLOv/PEqWuLQu0qOuIuoSkvJ7yJU0S1ZY2WtssYd
IXFQKskiE68CuY73BsUIrz1EQgIow5VKOm8DeCeE2gbNcSqHGpGiW/Zc3MS3W17cykGdrXS93HkN
jFqD19IqnFAUOkmv2wFBNEr2GPLGfQBiYnUSV1jTFWJympsfCr436Gdy9HEtzn87PAKLXf37rBQj
ok2i17bBllo/+tyh4HuaKPXyEUuDxy9xANG894GoHqli24uejNfRHyGDWoULDYcRNoed+uBcbenF
C91vOs/+k2g19SnWM/sK1iY5y5aPpz1z1Mbvd7Ks4yFvNNILIqVgBQVmUXVUp14Q4KQXntXhueIP
giG88SSFHAq/yx6gzBQ70ZfkziqrE/yHwrzdSa7UgFoZ2p0Tq3b+cG+Ls/sce5otmmz7sDWNEKgp
/fq2icNlXN76bn4VZRSicEKc6RgJ4l7pUGmOvyk4CELJ93lGhgIMTtfI8kDRTwrw/plZsoLSpqY4
yLVnnFI9P08VvduhNALroW4j91AKY6S/TQsLrARu6jh5dPVdVJX+SRxAtkdHe3gUDaKBhJ2JLL9k
jTpu0rFLMF+c5lrBlHwCQYDvJU2HL9POrsMDT5zw0oNljaHpP4oW/mgJ+YtgehqFF3FIYlJcEJ2K
CWryV5+e+6zlc6iLUesf0nL4WbktNbxmbotWHsCpCaXxjxY5t1urSlSVal/3j7EWUdSc0Gsy93Jz
3MKakXGw5qzu+vF2JvrQYYL87GIK9Ju42FqGjdNHprik26wGVNPtHKBUtErALUOtbNWNXQzDpk8a
OP4g2FeFNLjHpkvGhUSq8wL2Ejf11K+vqQHpxO3IW/Rt8Bmyn/xhpApf5x7gEVycB70N2HRUkNas
yMPOcIgx6Ckk+8P0q1+A3+231Mlwg8mV5JqhEsOHETHSfz9Q/6HctTUqqtg88lDlYcrwl/KqyHT9
tCsq6+rXkBnFq7fLG4hhQEO2InzdSyhVc1mOt+LVK0aToPprVFYAyIvR+7ViFIL6plGz/Pxv198v
8FUqjI2yVIddWmDNktYw174oAsyGkns2wy3G8yKIZYdOhz1KUM3YL3fXvHTLmeeY3VVn095Q7CpJ
6knXg/x1tINx21vZlJGlSaRQXtgewAvRND2LUvqiLg5jreBMamSzAnuMVWPUDjQk31yj/SlWRqua
VxCCF7ERHOoRWiAFz09hZxjryoMR5dWhdQVqcgmQSq09w9fXkAa3cpWl74ZEaX7AMvega9hGwSo0
Fk5mti8JQEUR5f49NanwWxRToXspt6k2rN+sy6U5iknroNvIkud4eSzkMGt2YDJY0zWDZx9UUrAH
re7sDzUZLyY35Qesu0/L7813DZYcFobu+IpqDUmkabZXuJ5grRy1eYpDQGVFQ5BClqCjYVyjn9IU
D0wKg/2jW+byqm/0em92urVWpd7ZOraVbDUp6zdWh4W0XRTZejARAzoBFs1Nn1tH8JYSeLJhfFQp
CyYF2DWXNMSiPMRK87kqVfbyatq98ODSHkDAKG+BBae+yjvpmzWOb/yflD9YABws+MqfRpcs9Sbz
tx5Jm3UBa+Oh1dP4NGRDcU7z4gOQlfKueLoMMVIptlGFEFKJOwi69Cf4vq9KatuWvWfJ775nrCHA
+c9dc8JDPNqMzhCuc6TSKKUwziWpFf3QC6hwRdR8DoUNkcJscky4Y7wBDQDz0Cy9g+0ZySKWC+81
6syXzhmbTykKl00DmM/MQnU9sKcBDB01lwQf16XWyO3OopqVB6KXL5vSz5+qBJpeDAPrwyjGpZKX
9Q4aP1YBUW7vSPxbt4NoQnyqWIMY/lwMKJbS4aw0zZGTkFMx6XbqTJdr9ZjuouCPjxGT7aDGqEjO
4o0qOdW87+Ty6MrAchtMzeC0YMtGwSPcQ0lPPzX/vRv98UfKi3nWl6l8VosxXUuhbq91yVMfJdjD
E/y8+Ki8ciauSW37V6PK2TVP9GjZ8NXbAaXsDpKSWpTw+j3haDwX1TZMsB7unwQrSyCytGmVIvrL
Zny6d937yUo+iVbnYtKIxKC6fcb/s098iPgX+jZ+w74bkGJgG3PEQt5z0xbVsU6AtUmh/yy6TAPn
QpLJJ3nqsp0Sr3lqkFdiMDTshHIykgGi6agD8ThzpVtyWM2qvl0grztq8VifzFqqodoGOw+iNrm3
Fr8aBfJuO0W1kE5j8Kw61anQtOZJbbw/pjUDlZaJ84rd3rDOCdMlTkcVr1rY5b43qF0TB9FMooG/
n2HgvG6a2qOrZLhABFukucQrRRdAvG+a7NR/9Y0mNzplAAW0Qy5glZHv/vt9Qpzh7wt0G8GITZUn
qVVuTkWRvxTgFFqajFmY4n9V+yRjljxr82032iuTuNu5mF7kI443yDb/ak1j99Y0JmbW02u9/9vM
f14nZlbTZ/7+F35fF0RSuerKdHzATIJ0iot/7tF09nLVUjNpm8NR9IjDQFHUSgqx1P4yUJkxuwAR
KLbtRJ47JVabkYGSYUrTcYPDLS/dtWiJg16BQuVBUc4Uw8dGoa3tZtY69rDyU8zHqFtCA9g4J2sI
3G2ghecgDZ2T6BJnUkC6pvFGmO+/B4hulUtoZMMxdKqFnozqozetWoekyOdmJBWUnaTGkw/aeMf6
ARvuRP0oifM+B4r9OcKWu8L+75YD2KWt4kbGEWqlT8WwV23yrHMWRKNQb9XGBYhy/oRX/SpKzOzV
TLtwbzTEBkWzp16RpxaY67JP89dhVIOZNKHE8uYoxWkyJyalUn+fmdzmnZHhzrMYlYqS0UqSNiwl
6kWbIIJdDeP43VDBPw5RWy+ITNvXJlcvGsnWH0lLCgXGZvlEaZC5jjUy6f8yg+hmhs+Soq4Q8ijL
Ma9JaqhJcmAPnC+wU0leeJf9RCjifqrqe1M31WOMslhfuxamaqqeG0RvYuOxizNlGxIpWSC6MN5k
uHN+byQ/FAlYqJjBTy9vJ9HZwjJJX1U5RB4/iViCTyW/hNSbWVyyV1ZzilyoOQ0ku9vdSuRcv/H2
wdDve9krcEAji1JLFXrQCuOcaOjUX56iHwkzRx8luuCHllLYV1yP0xmL0uh5aANl7vI/8xhPJs0p
peMHw0+GdV9TyjIErb9zeyNbZ3ZmHwg3xsuwBAnAXwwog0ZCefDguS9Zg48HrRjQRqiZtvFkaXjD
a21m5b1DzNwtDz36A/ja9Osu/lWa3zNtenD1BZy739PkqIC3NT3BpCHl02psLsS0KELiHTm/eLVH
rzq/QiAK5bsH7mARm7a/r8OiPMZK5CJ+adQP8PmxJ5s/Ahlbx7GOHCqjHHVb1WXAD6sWrxHWTokZ
mT+SOP5Mpa58tgrs0//7UaUZX5QFPKocRdNVhXCabOjI3f4ee6z7SLHw1BquVOs4l1J/sbWGBy+4
jK3ROigG4qh4T4IwfzClujm1mBice1UBrUF/NEaLdsC2BB3GTMv7aCM2IqIZVMafTTFqZvWuCPKz
M9rx3lWCbumXfX6Jy6ic9UQ73rVkPAeiLtexN7lhFb8qM/8OHcx+lZB4zhLIvRuSP7+Aisk7Sa5I
3jQw8X0rvVQQg57Kqd+nGB9ipjZ8a/Hngd/UyYTexY4+i0Z52cEonon9vtj+k+DqD4GaGxsztvR6
ZWR4oBeGFq6suGVliXCcXKWdln8F061OmVMt3e6tMPUmjm/f7UXb9bIOk3ujISsBsv7LgJhi5iaX
iIk1ILtFYvfXWjcfRSWhqD1E5R7vpy4J0cDZBxcHYgLrcsSX8sG2ath28rQZkmXsYZ2g/1kHKFdV
z/hl2cUldG3pDaCAMYvCUnkcEavz/FeIxf2+PMA07HY5v7nb5abh6b/KoMUuCbtoYOfd2gr69AQt
Fjcdz0zfyjIABmaZyUoqq/TNt8z3xtW7x6AYgycH2azoHpzUXgNPAPEzXZQO7P50jN33uCbWr0G2
1jU3eXOy3NyRJS6BCtPspeEJ/c0pnIBAaekerdAonj2Q1rtOgUEp+r3UO1FUVzxreCamDkw80GJ4
ydYswVnJ7yke//Nw75OtulvoWak9iCn3AdGkUrRboFmy5mlXDfNeTeKzU6TOguWGzItysuwLE6y8
CqjPEcvCbULlwk7jBl1rYdPACEmwtPRatBQhfk9DEvYXcM3uLLfT6goc3H3oFaV5k30gxgk48u+q
O+WA8+yzzKvlgEEg0FNjZRvUoj5og/vQRB5GUvjl7YC61z8aL3jS2jENf+GswnJ1yp/1FXkBt4nO
8tTK7ADupxmdxRgZnduYNonif4+JnNw/r3Oi0p+3Xare1ANYfZgUlTr+WlRgoo3VtlnuI86aNNI1
Zm5LvYtzSl35RjZPjuxtWMZ7v1Aqbnw3C96JhYBilProGDuxtpVB2yyTULWe7JIsdgCa5ROLOu5+
62epFPLDqKbSxVbGbFWzGNj2Hrgkr2C9Wajx8J4V3i5w4vpQyZG2sojkPRD49H5RcpqkuvYL39z3
jOTyq9VE+bywm/GkWfmwHjU132huoy8jKYbGGcbBMvYrZaeVSnCQMUdYUPQVwX+OX+AANJ9UuSyb
SPe/DxHcjtwcfDxDe540BZ6iXtlqZ8uPsHYaVOPD6r6xZEZuEKdadwiETMHs82435Se7Sa8gBqgI
+utMV4YevkE2PsiDYT62Xf1e5k7/1trDsLRSnVjjVFFSK/oceLTzPMQdKG07C2ZyrQdvTYZ7qcbX
Yy2azlgemsrrLnhh1ecui57UaZaTafE6qQegNFOT4B2RT8n/kRpdcySfwK8iR4x0L5IaoeGTaQ6I
5f8utsK2YY5FVHcSXVZqBesSFy1yBRpmOj2CC89yVnpe8WSQY2leKU3zHJm9+QAor/tWe/k55Nvh
PeTSIoqizJ88i3aD1nof9agg7PcC/SqPx9vCADtcHtQv2C5rr1itjusmSQHATk3HgYIvYdexu43y
v9Wlnnn875ef+Y93n6lpBIhVKvgVR/6HwluBEGwOZiE9dw50ydTVtNlQjO1J7pJoW3Wlu0QumT27
GcsSXU2snzl1gV7NTXyfO6Br3AwRbjkG04M8BdHoxw95ppn36YkMkUp8dIzAdXubO320MalJKrdW
ZzehdjriYxTH8a4m4vuJ6c62b7LoW121+iyow/RRj0p1nbHvWGPzFD56qEaxGMm8bwmKbI9FubgI
v62IKCh1GiN1E+r0JMiNJHi28DZRp+y8D/DqOepI/k5PEDH2u4Ub3dex6TqqXKz/gZWhZO7rRgnF
iQbDQDY1/qMC/e+rD8I3rk45ofWskdqdR80Q5a+xAS3bHyN4s6Qbbfy+c0TLnJYN6ch6OtxGUn1w
ZqKziysykeNgz7zEoJLUHA+ixEWUw4izLzUxX5pdZ+ADMtbYOyOWgg3UTO7U5NOeLEVl0Wm3zU6R
CmsPDBSGOmiNK6gS72HaBX0mOX4pmfFTXJRIARdZGIKBav3roiryuC19W7tacc5SPz6pIJp/Nl23
sNWKu6Twspk5UAyDuu+7BUD6DRu3aoaWxbjIQ4QsNgrMQx3q0hr9obyJ5Mg/GJQLLPWxk7aOr7/4
LgG1mCKbPSE6Z0d9aLiUkrF7TtHE8a7shk+I42Gt8wWhHo96jxYSLwZZC0y//7qIQHhwu4hta/H7
okFUCpSguspYDW4XQbEu99O26fYvuarU4WNvkiKhAGjV6vgVpBR2Bi9j7X1XDFvZd1oUbsc8dFjs
EmWsXNayVd97a30KSRa4Oz8YxeDcYpDgpR6m/eY1x/a2k6nflCQFB7/2VzXVuddN3S9L4ilr2wit
qbvQwuzR06M3nBtc8GhodatKfQVj6B5FlziIppPESwLv4f5Lv16p6qxJunKRDpeo0YadPwEQyYAg
Jp7O7gfRF3ltvo7SPU8ou2XfJj+l2OPhu+oae2WSoFom9bSqnZp4wJvqVYwOjWzsS+fJK/tqoyaR
9hqNzpIknfkk95Z/Lv3uKZ5EYJleOWslgZIujaq2kBp4QFlepuuO+Ptc3LWKPaRrZ7CbW1OMJma+
cZVhZeT1L2PamvUU6i8J45h00ZRC5VBQ/3lxs5/aYEn7CiPxg1jg+soysOTicFvzqjYuskTn1XZO
cJrlDKZ3i04OoadVPtXVLNXYZXq4Afj+Pg/95MkYwz/7sW/b96mRPE3zjSZx3nV1Hw9U+Cc1Gtuo
8Re6+ImCJN+w9LfnndbKa3M0+AMk/viQ1LV9qCM/u0o1xn7T3CFt8k1CfHjWRWrzNPR+vsptLVyK
RKEbJdpDEunOPuJX9pqGj7msDC9Unz3fimCo9dLmo4a9LGtja5u4jXSw25rtZVgXb0YdPXpTrLPF
6tyE6v3eRT1kYtZlp8IN3A084WoVeI4OAT6G5k6tys8aI9Co+pWidXhPswvBYJwxfp9I0teeP4dS
qheA6f8xJy1q6x2PnxeRcqD2ZcoRWYRbp69TWpEyUgOszcRoi0yyyIYPG9O6gb26y59zhpSgPsa4
Iu0bIwtgr1XWe5OUiyrGhCzJGkzflWg8xyySKAQ07WUcdM41qdtnMQPnbjasQXytc5j4jZ0GGwVL
t0szBd/EDAvwRG60wyHnmTavJ95IOR06GTGN7CfK3FZ8bPMiM6TTMjVMV6zwmvTBUVPj4lG8fDJa
XJA/iq/xNHZv1Zr3R+v3dZhltf/j5ePI1j/f/1O5DZkfhUTdP1lImiFVeLX1w/PobEsJ1+BNkFCT
5Dh6O28nZxYhjBBnXuOyAdLROM3DypWoJWvdZZOC/UGcgg6f2MSuAIBP9lx+jqwI4xUeVatBr8Ol
6aZEhadiYlFkHE6MG3yTH9ICwVoA1Ghn8mR9sXTnJbUj9SRasoe7Sho+RwFRG8VM3S3PbQxHUst4
R3H906JQ7pw7lXSMxrZ/SFCYHQdHgggf9We/bivEf81PA1Lte0lkjdqFdngNIZrj/Bo/RoPXHbMQ
FXpg29mxdCx3HSpdtSnZnWKqJi2GpmifelUe93HQfFNGtX0ailSdhdjsLk2HrELOu+6nY1Y4KFBt
FCkhjsrY+g14V1wSPcn5fXjavFOc8rvC3Z6qufWqDzpWaLqZrswib86+mR9iSnnf4wQa9VRgKNdw
iYYu8x+tsDh3kh9u+j4wd26KFkUceH1SoZgV4NYmndCkq2p/dSrvWzI0QeG8+ZkLaFOTy50NiftE
SoxXaRMMC83oi2UZufqp5Ok069zCXmIATPIB1TbUpiayLrYrnzTK4L4rFMw8ZPlkQmPhdcfiYpnJ
9it+Mu2HbQfZQ9GV1SIcm3BllsDNeQJ0r45p4lGm++0PDzl86RVYtjXac5vqzi+jlc5sitc12fn5
YKFYGCJ1VtdK/dAlvr2K9NrZZbDv16YtbV3cbBfKgIo9xjZVprr6dUxxfGipi1tmbsMOPK1Pak79
XkXR4UcTdY82ydZPUk7EbCxnhpsCvtIYAGxjymKE2o8J/1cWmA5ji2wh3veeH57FoSjgrksRJXxT
VyRJJd4ftrHIjUw5dNaA/qDL33o7fyzMNH+m8PZZKZ34BERJvmaS8pJ5inVUw7w6DEb5iBCAkn68
U9jCfYZyk+7lwLvgojVsPCsJdITYmb6XCEA7i9E3k/fOJGqcN3K5FE1pME92zvbQVNvu2Jh1j+Fx
mr7rUjiZ5jb+TnWaA2WaNvXPUMSEgsZ3OCtgNkW5760w7P6rXwxikwT/RkwRbWhj3yQLe5TWHa5k
RtJTEYdXVifVcejxM2D5pGxxXGpfZJsnNaXhyYogyU/eu905sVvt0PfW2oh1P5gB1CKgp1OCPg1i
tdyd296ytvkYfZBjZEYHIWHjBHDJbu0AIu7DgGoSwwVcgnIiyy8sY5oFpfe81qamqZnOTHaUZpPC
Z14GTj7MurqSwL+YWrq7nVo6lkIuKy571k29kccLylalmd8d8853tmk1PBZDaJzspF6x+1zgJfcz
63B+k8P6o9ON9nGsk3xybiiXZfA+ltyHITudoQmrX53+1NlWd60i39kX7oh2GJuXeR81iEhCHukg
/Ny13AXJQ87t/IhDd/6YTmeWrjwmPPR3oksMttizrLpO82aiSXFTcpSU8iMiJZxVlvFcRnK76Srs
ekXTCryRyFv0PZRS8xm2cHdJ8JiIp1aeodgMvLZZ9HIv4VbHgWqyv87iSGtXrW9+v3fdp93nOiiK
/w9tZ9bcNrJE6V+ECOzLK8FdpFbbsv2CcNvd2Pcdv34+FNSCmrf7Tt+YmBcEKjOrQFEkiMrMcw6l
Da7+PtMy6zu6eP8ovcI+D2UdnezWc4CEDukx1BX/2odhfQgqLb6nlIgYVaGVD5NdWTsnhdqj7/1H
h1/mY57m6R18xM054Ot/bMPcvmgwpe7VEZ3doWygyKf54xk1D6in9V7+VCRPqCbQdWBP6RO81tGx
06vqFPlO8zCGLeIQTlJ9U73sKpd809GhO7VKVn+PKnSR6dRLHzXKrkcaqeRjV7SxW6JxtFPIop4U
k9V6Q5p/MvrStS1N+WGysVDlyvzdLtIXhWcItyap+Nhr0g5ykeIPHVBZwL3wm9/xCvsgzh9REG2P
1djc23yVDrFq94fBoFdGtmxyC2agvspG/ZtqptEfmXmlSxOCBb7Mjya152/owhZu2Sn1M3Qv7b6E
mf9ioxHoRNQEPV+qH0EYtW5WUwkoUdxDoiT5XQ7YZjkZzySmrWd74IX53TRpxhXheUiUnV75qvfj
lRyITaHSUbhl72vZLH+EgTHtelsuz6Qprees7n8HW8GNkqo9O+LafErrNrrTQh8mv7Qb71Nn3r4Y
xm+RUvjAMprxqARNezB9HpGgLHpqx8z/6dAmt1GydHweU72nw7xC6Crr2lfSExRIiAjnB2e7zNMn
tUcEqh3qo2z5ycmaHPOkTFF+4X8ZH0a5MR8cvXS2YT/TVQ2RcxzVcLxkBe34Q+h4nwxdrx+tajjH
IFN7rd9oJeVef2iSawgB34EKcrMTzV2I9+Rbsw/Lk2j9aiE2p1PEbiC1ovWrbhFFgdP0kyx32bPs
5aRMUY4zqi5xNb3rT22r+LvJVrJvADF+p+oyPJYO0I5cC36F8z3XQJC56KQCvR7ysKMjm6cu7MbD
0MXZs6/2DvnKtv5pOohLha3yO/Lgv5dyaH0uZX3aKUr8zR4R5s0zzXlM5wMA+36jRnxQ0VlRJZRg
a2U7VVaxC7zKeRSBjmPqBzvSnc1qg9kNfIvBjWVeRYQlxmA+2svay2KJqRx8uhq6fnodJT/Y2XmR
XSWfBCCYQZ6fOy25OJHz3Yo15xpq7K+D+mXStNBVJxXCWgeUe+WdLcdWrgUAFXeCX5vWE0jxnaRW
T1mXjA/FfAiP2ZhmezbH4bFgp7DVzVZ9he70h1YNwx/U5yY6lXlQYbddSQki5Y2T73py39wuE39C
8pQbtS4ZTwP3kaM8StE2KU3lsxn51tGLEa7lI8/3VUm+0jOTbCe75oFLRk578ugeSTXD2kemNsAH
FCNPIo/WJS/btoNJqX0xcis9Ctt6UGr7z5DaVsmrWbR/8TQCI2Fdv9p1XyPSq4dfOkjdt11qaI+x
E7BFpReCfu5DpE1ABAAk0N8DEWSvlj3q2c21rzS2gGSoXlLqTBtA2cNJ2JRUMzfd1AAqluxH5Les
36lFoYLgNp5vP/saT8mhKv+QJWk803k6nXWJB0EkBLm7j3NqopR6HgTjr9Ksl9rLAQ3rtAPNjcs2
CfDgTFd6B82ZZrrxYFc7kx56IwgpSPop+qfFkJ3CKeP7UMgS+lcTqiSB4z2PVv/sm/4VbLQfQA4k
kWCJ2wO6zPkT+TQgyVKJypPSABs3eWoCUlt9NvMxug7kNUiFNNXnuMjteyfWP/H5MT9NI2ge4OB/
IsStmS1mhYKV7OK2ZUcBWADEhSMqa+++KX6KgRkE8i63+nhrWdX0GEONtdGUZgCZoE2Piw22j4Oa
2PRezCHCwW4BjhQJDhgsRR+hY2sgv9zMrGmDY5WXtk3ezhKtiHfQRqKMFPZ1Qx2WmOWUOxGfq0Tu
9lDmw4toQDmJhFJxSBXHu4oDHwPn1IK00uAWuRqVyQ9AGj2hKYSgaM5tkSdY60mZBshReGdORmVY
T8LW2PlZjevpmEe2CsEUyK42ManCD7DBycip5eV4T9VJe5TH0XA1D9X0gFd9GK0xOUpsLUvVn0Cj
jXMK4YEO1m1nyDo/03RuOoUKFifSv3WA+q5B92vUcgqt7VjsHZvEbRHG1rn2ap7F5jMlhj5nMYqx
ODTWPVXecd+1YbMjbUqJogCt10vJNy8O4u+ICcyMKFLzhfu94jaR57/QixLu9KjyHkyZD0UY/2Bz
RQG+RepHbQ1+WuahOPSOSlet4ZAdANeGSx0s85z1W6lP1Eetfg71GmCjbEK94vEGQ4kAc7LsVMnJ
M1GJziZFCt1iIh+gx0ayDSdJexKHMgASyNNWu0cO881WNW1LwUYtT0NS6UtcryDoNpCKinPD2Rdw
D29bS9HP6N9MGwcO609KYNbPfY3mLiS4n3Sr2zmxLD3ND+peWyuvGh2rFxIE3jI0ihQtu7GP9qla
RBVcuyhgFND/H6BgSqjF5j+ROMxRDuj7M9+1kB2zPjwZMGm4o5NMB8Px7Lu4kr4EUR4/9yAk9baq
PyEkVCGcYwN6apT7wpeqT47WG24HRzV3WIaosHgHpSM14zXePfJW/RXolnefReYvZZqiVz+NqlMo
o3JVOn6MLDjlHr2vw6PwgoiAuzPQC7pX8CIzActtLL3Iti4/8/tBGwvmwerALQY50k9sNO8saaJh
sDO0o6HVyRYWERPEVFxD2ET3GDhw83NKKgH9ClvektfHi+DVocj5eZdiyyDFEsDfSZvoTsxVnc4/
FErR7pa5LU1n/NqT55uDecKrUQGlM154447cnz5O5TKkTYsfrHGQ9yI46xPqmwP61CJY9lGlrZD4
OixzhwEpbAraBxGsdY26rQLbW7yJWSNpaqblcZkb9hTeOkpC4k+IJ/TzqLDGB8R4jobldA8d1Pf7
NJyKix3f0X0SfpJqt1Pk/pOkWN2ntBq+gKJyrrmeDceyA7wpaUP/gCz2yQg7B+yQFJqLrVF+lBN8
aoupg6zgXqfY7MkFPLcRO2YazYOz3dv9g1gjq8IEzhMk7O1scFMr63nEC60t7dPJne8D/Ab19jMj
OfWjKAJ1Q5eH8ZB6RnQMB/vcNFP62Brx51aO/VfwyOoZCQsYr53Bf61ihK7ItY974aV5oHapETpn
4c316iWt8+7RD23tS/ujLlP/qAY5Qo092oFRalbbGtzqoY4ocqJpAQ2SU6AOglK19edpMp/qSlqq
7oeAD6d6qiBcOJI+8I1nDxDmF5M/78XRaeMdHP+LxqftyUvysxhJRq8/RP74LEbRlEGBmvU/xaji
jwa+HSLxPZTBl6mCO8geqNGJVaNm0vYenSnbyJS0h9GT3w66dLKk3n9YzTzwF+fE8z+LoNWe6K2y
C0YqxTeO3I9klPlAC6zBIoR8BHsdeMz698t5HRtGo1KUz+Dh92HfjN/syfS2U0NT86hk8lVWSXfR
O7214XoB/14Fbjij3cUBXaW3s0QzbL7eGb/hFvonwqu8nyV56uyGDkDJjUMEC2/fSv4HL2Af5FfM
viYrQe51WbWuEYKrJxr3WkDFJFjGKUOaNXw7RDwqnJP5IM5Wxxq3Om7i/kXIuvxEQ3y8Eeuv88Rw
jVmv9C9CbpZa5/7jq/zHq62vYA25Wb7258a8G/fNldZl1hdzs8wa8r+9H/+4zH+/kpgmXqXSjeW+
DcLn9U8Q9nX4j5f4x5DVcfNG/O9LrX/GzVLrG/Y/Xe3mFfxPc//7+/KPS/33Vwq9Q8XToZa7EITw
aBfOX0Nx+C/jDy5KUczKEvtt1jJu9ThfVlnGy4QP0/72CsIolvo4659f0XrVNUam7jztVs/Hlf5f
r89mhq13r0c8na9XXFZdrrNe96P1//W6yxU//iXi6g0YCKPsEbp/f/fXV3VjW4e3L/QfpwjHh5e+
LiE8yXzRG5tw/Avbvwj535eip77djij8bPRorO/bIbB2FR3xKOcyRDoeygA9q+ncYUiPluHKpe1t
JbvO1UNSI+pXVw5PlLNbBA6jT08czSsXQOrVWc3RbNoKt9/tdD1xrvT8gqATpm5ykrvS4SmwUAv1
oI6atdUpKiGQXrqUGWi9nOXaFjE3oesmJN3A7EHpKU6NYYoldxV6U623iatplYLzkCeF5bhOfngh
4vE6lM9ulqbxgZoU+Sg5zZ/pyjzqZdbcQ7aUPUtkXy6G0zwKn4gq+ebuHbMatsDCs2cRpsZIiQUk
W84iRPVkHpEyHk1ZVQQkRU4Plx4pm3Whf3l11e4eLUP1SKL+zZWdEeYl1fvNzzQycJndXyc6sRAt
h/vjKsaITQbukDhv7tWhv4eYukRIPhCS92/TxFxxEHHO+ypGGQf7XAe8qxQgWrQqogogTsWBLCEk
pev4Q1Bs21e6L8fDhzl0nv4Z/sEKuWJiu4Mm99D0weGPypt53ymhdS/OErQrui5rrzd2HojCLc+n
fIZuJgxNcOliH7aGP9cQEeJQsL2FBcrsDqtNnAWJ1R2BQf5+YxeLFLV9VxWTeRZOYbKSfp/KY38q
6benZ5I6IUJOBm+R5WZm5Sx24RR2cbYeaK8z78RwEgR44tSmmOJV0dtcMa3WQ28bahUC4Wk67GkB
6NwwmlRnA79e/Yg+OkkSRI0kPrW0UJO2M4d95OTNY+/LzWOlFNbZ6uxPwrTaod/6ZKSNzV6DUHFI
aUfem7rfueM8U9iWa4iVVqO4jm3543Id4ZCL6WuaV/VBwHTFGTxQT2943RvoLiR8TrFZfMu5wOwK
9C60sHQ7NFsHXs6AGu5ZbjQtgde8TOuzVEom554kV385bxStkl0R7jVVN9w1impu/LpLt3WkvWGn
Y6l1bLIboKPXg1bUkHWSzRemDyG3yGvh9yMbOPaHUE3yejFdALGhL9iE8PwjnEbOWtcASteJbd4F
c1MECpHy9zSHHWhW0lgjAlNRIA3uU1c93TT9xCnN53thtGa1UPCvBgmQbf7eGwSn0V1m+lSO5gwg
35TnkCoqxJV/EuFByJ6iK9d0C2leIfik57iGatgSR6tFv4P1pIY6rqifZoaCfdhU0TaA6j1w6RTM
aAdBLLv3nOqp6MfqSdiU2dYC6kZyiBztXoyF+2adQY4e6tbzT51Z95dONrqL01Mh3ohxBAv9na2i
tpwP2XZxkHyiH2Cw2t8CxG0o3Ksd/Mt+sV1XaLPoba0bWzCv56n3N2ZTDqWDpCIJ/a4S+uF35U1F
tPImlxyC8uEXZvnZoQR4t8SI8YeZy49M74Wy69P05ILwgx9XomKaJuFrDy4MGXHE5sQheT8bhajc
Ohburo+XGTd2MWQH3R3o/P9a9609bUh8gppyADGneihd10Pm1W9D3W82LW0iF+EU9mVuBxrH9adq
2q3TyKp7264oFXdhu0VyOwMG1UMGqGthSBOwUu4kq/6mjW3qn5vM6i9ZlLExDevyFE1JeYq1xJaf
e4PcgTzYmStiqjkwFlCF0aEzuqXqRh7yXpjsQM1dHkZ76EFqRU5dRzXhKx6s6cjPnPIAmFV9EGcp
OqDqFLbX1a4i3XZJVQPuIkIdmabajTIUxsHiZQPxw7geSOvxl9D1vQ0lSKwXd6gjxa28X01E1/Ml
h1yiJMPV1hcQVFl96Wp9udoHe5aUdMegi9dP6mlKwhKOD3R3nDaFqFLyzF8qch5Bm/a/2U3WuxWg
/kfvPTbUrOkmtre+VlwmKeFT9hVKAG0NOVri1KSTMv+owdfUL+7SDMlI0unwZssBVuVDicLOPGOZ
LNbpgzmpVwb2pp49FTxmylasaA7BUYTcTpnXBlobwvrODOHNjXKbqJY1mA/0rGc7u4ZomH+d+csM
wIkocfkjMCN4PYw6eSirGO1fxAz3BjiXTyJW0LX8NVbuJoMyDa0PklpJG0vhJ0lgBmpUDwDDxAzn
NmJZg1dNeAXaQHgtm0YH4RVz85Y6pOxoulO5Huu4OnXyTTWrHJCvJwNf0j+1DoW3nJWohDfNUZWp
dBqaagWWX6fd6F5SP0BUAoJnPlsdqy2YvXRwKAczAq0g4sShh415cYDd+DVR4Zv6niLqOkFc4mYl
cYkRthMYoVlYBK/XTuYXRfdVfS1pa9IsvdiZI+14oTlE38BBIQcjf/N5AygWhlAN963yrTQUmqyK
8WXMe/B5UpxQCfeVb1YmWxQ/Ze/qJ5OMACIf2Hm6WDVrsuo0kO/9d6t6gwo3hiSh78PD48nobeOg
eB3IbPqzNvCHdZdQDf3XoJhOfkm2v7Gj6VNe5u4wE6OBn8vv1RbZKH+OArTIs7OJxozwOrFa8qew
pPCKJUHl9RfhDXX5w5LZmFEoZg27yX9RUkioMDg5HfRW+yxDOH5q7cDcI3ZlfpGm8F78Dq8RCY2f
pyK0jH1QG5Au67BT9ZtqMsqDeE6eolC7063MvXlWBlTJE/gky9qdEb1532zCE9bVB8848POzWR7V
Kfgctbx+iWf5Ri1JYNHR63Mj91J//z6kKOpfxWHKrBPg6OJqSujZsVB+rBU7fBYHhwaPIqYXT4zg
tlCvpd7caZ2OAEw6psMhbfuOmywTJr7/z1aaNO6sv3XIoaJDJKaRz0XTWlcRMqpef2/a02GdoJpT
fOQOCqpeTADKbLgN9OlLzHLdKX4o8jxYFtGgd3wIRgqf4lVYtOEj2+4ZGxErDnRNJ1t6m/q9Pi8/
SXbhDqgivEjJVo7QUcnbun8Z/Up1wx7hW2Eb6Li90BX1y5n5XoWpzHWoglL5as2mnu70fVyZPEXO
w4JN37NmfBU+Ea5H4EidFMhOI3v6eUy9b3CH9HeO7/d3ozfQhS5OxYHbuySha/EecBtVvntEjBh6
eeOXGzGG6izcqcbULWuuMWkejZ67zhbrGtX49jqWJcS4SK1Pcl/5h5sQs5b5RfWdz4FRoaTSOvrZ
7qSQ3sFJ5lQc1rHwi0jhtqDKeosUY3ONXFwilILE6Co+PCMiSKwhztZLok0gae7fXk1EskcNYB2k
M1FW6+HBgmBwGw1KvBPDzgmwddrw0NmTtenhoNjfOLw++RVQbznd2vPhHBSpcldlVWIip8Iig/2i
jkV/76t+Q3NSau0ddpZPkNpXG6+a+pMYikPc2s+y3kUXMSqjSHlqjWGbISD0kM8jR/f9J4CZ65QS
Fo5r2xpHb6yn0HXaBpYBJ/2hAP8OXTheJr4iKmR/Yvp84UEP+n0dpvQplZVLe0//VFly8AIQgL5K
70UctMhs6CAyvHMy2+yaRtVpkhB3mYdU69uHzFfPpe68TVA7WhgMhASFCShaurOmDtrYOZ7e2+zS
5dYfazzQQNq7TNTt5oCyK0fX74LxKIZTU7Q0o5mhK4aSnWjPWfEljZO3q8GKVJK+NK2TljQxXTe5
RtLGnnXL4BKN+MsifwvFen4VtjA3aCJex/pJAygHVz8B3jxJRImhOGihGdFHk/vbG8c6RLtF3weG
SY/gF02x0ckZNR+pFJti0wCPvUHj47bp62lPFR7qejsMnuTQ3kRjkf6HV8zVkeQRsYlm+y9iPuD+
2/kiIoCcdolYr/B+feFc16ApGC5fmtAdqP73RgCHV1whobcxAe9cbanZgczwIRIw+p9VE/nnaO6x
3ojo1gwtdwy04VEcGlhTr4VXQ2vfjI+ZCcgjjbz0IF4TFNNIMhjVZRnZlNFqyRg2sXg73r3i1aV/
401IiX2Y285z+/mty+TYOFKr9kE4JUBv4qI60y4ItxQNsM9D4CbhXPCfLbkcOWdzyP4QriWo8tpd
Utrhbp3j93myGTv/bR3hgMz4/+M667WH//vrabtJdjUDhrIyMbRLXquHLlKNU+NpPG8lXaddxpJl
ePRKtEtiatF5AAKMLKR2EaZeeJcYEV4CytkpjQOWZJ4iIsXaYigNqEdsSx/CpyYux50wCvdyRRE+
AELaAb6qNqEdxm936WKkz2dT6Np4RBNjh/pdqLskNfRzWKYGrdvc8xufnzwkJhg74v4u/ORyRntX
lE1zfHuu8YbwRJZPuucL4j/YbWLvh7zR4Dr+0ybPDvTvQOZU6mLPYN5BLHkOQcH8a6caxUnMFyYx
QeHjs+WTAi3KPF84+i61L6Y6SvsoHcBz9MWFXonyMilGcfm7oXCIkBFWa7OagNb+32PFSkno/7BM
GNEq86WQNMkVZzpNK8tZNtuKREL879373+PQg5XoCiaZaSe7G24sMVRp45WykIbZ+TlOmMShCjr/
gwx3QmtB4mnQtqX+VbF8wGfUl3U9pcd50DUamKMXbTZ7aRufR/bSrhgaJdB7OJIkGpin/FVVSMKT
BYJwdA7miX5ZY+KZ5jGyghcfsNIrh5ivrc5zDAoXZore2yEvrOfaM1GTXIeAQ06dD6HJQaqdxetD
VvYUmbpxgSJ8eJygSTFGrb2DBG189HQOdSjBgl2G6tbqCm5eQ2TGl8l+myBmiYOtJctUMRLzByOO
dhatNNvCLhNyne14yJVQeyoAWu3agjyZbhhI6s02T9Ibt8jNegkRjpEFNjCzZedCHX9vfUM5kxrW
niA1PctRIF+VtrFDN38dwYo9NbNrbBvpqpjDsdEsJ0RIOx3PsaT+sUTqgLXoTtdzV1xzfTGJD9d3
RFtMQQ/7nbAnjdO4JRIfh2Wp9cUIt3iBkZUsL2RdLn9VnNg6ZZHqQ5jAxk6b95N2KHVHWv3BbUls
6TerURkn+m7FflGE0/NNJKT1S8y6xOpYbesyqP1Em4nvKVr3wxdSaK8AKqVPTT4ah7zVi2OTVskn
aYKzjMbHn38NGEIELyqftIygAhplcDIaRF6CDFAOTG1rlunHoT4PRbDwiuB1KLw3c3OT9vSGHmu3
bw3tmsb0Aw2e/ZX+VsU7+wp06YB4YPmqCmkkTRPpV3K72lVE10OzjSutv8ubP5Lc0M8BFE93IEn5
V5USOpUgQ/MKEjGs6JgPd6SEhHecQ8SZOFQ1IKnFczs2w0Y7m91PJM1McNFznFhOjEkitUChy3M0
+tC1+3GXAoPmoE1KIB2HkoT9xO+I2xllZv+RJHp6RzdwQeozTNO7mo4oN7Y8xRWTajtxdmHbhjxb
ZZakX9FqBrXejyAAZ4X0eQhr1PjgBF6LCLnz5jXkrnqakAa4AsB7ZdeZf23TaNooeei9ti3tSEqX
j69eGRobp6mzV89CdjDPfQcVhVraSAaY3VYD0UTZwDkrqNMuOG09irxlqAiqB2hoPgxXr8DV/du5
SeKHrtWzJW9m9KfW0h6jVaHCs4JjXc2Z7YTyGV3sIzXDu94vd8I20HI5bRf3PCXtcmVXzSvoALp2
jqJWO7uSiiP0KfYuBrb7TY2jLzUQgye5K9WHPi2TjbBnaadvU5k2cmdu6gX+zKOZ8tWbyubMG1Cj
VJLG30C31Zvad7x7egGn50JqnoTdV9Nyn3i6QWKMi4R1s2912okaeDZfw+9aEA2/+slHroDb2lNX
NNMR9ZPyKOup/8x2kB56MzN/hd/VBv4TEQm92fhkRtDCvD1ZwzcJ8glNxy0UFgkYqHf5eWEEapDs
xtFKrnTjWQ9ZKUmu5Bv8mr2f+RmpUmEL389W73IWDfm1zSDHCn3zKeDp9cRnUbsXB0Ds+r0Reag2
ohy4uXGI4Rh5T0WR2icRu0bA804mzKDntEv8Z8j9shelSqKdJ9P2n9cAxyKpKFyjs5KfzRC5kz4O
333UxXZTFX+MqOcSyX+NEDxRSRS6aRigJupLAD4yqDYPsNukfIskOXjwhM5y4FhbQ4YTbBFRDsTm
xFo1l33wDVJo3DlwhrZbZ3YIr5PYfGmS6jpKRQUoZN7TfJg2r00NeLirq2szS+2qHQlfrXSK55HG
xFNvS+p+mArpCxmsJUID9LNJR4iHzAhIVEZ9WJn51lEB/0HpWbmDWbd5hkdxvIf7/KhlvGxXzsd8
b4xqvxWx4qDJyQ8o7JQ7MSrbcAJT2R3hc68f2Vy63VRRlvQQcxNCuU1NHi7XyI5MdTN+ttRsKyDQ
0KOyHUZOZStQzrZqKRvbNOUrAEU3CZROegm9cdzBup+bIGWgxRWHwJTls2TMB3rNU+4inNJbq6tA
CtrfUu6NVApmjwifMe3/dJr5iEBWwGHBvZbj8BTO92vIvgxqOInBth7gQvb75DXZfpX0nOi7Rd2v
RCtwtI7Cfqv6KUKySBvukjHQNxMsHFsRKBzrUuLMj+tD9L7UTVhsP0iOktbhAcoVNdo2qbFtGjN7
NIqEjaYeR4dKbZJtrYbsNOUE4HwrozOqV7/1Rers1U6ekCJAn1poVwtb43STO0hD/SQc/2iT57kg
/ICmrjFiSlLVvduOg7IVhceVIHopW36oYwaoF+29vv8sqpaLe+GO/s/zpbypa0jSLZzTbd6a+y5v
P9vhFvLLjaEOybUfuy7YxRJQTyv7j2E8o4yzngxd0jUHMXoPbWYscjUf3u1iRTESdhHxHi/s+iyQ
9B4vLilCne9mCQFTMbNWi0NeeOau7qpps9rE2cyfeVVzBxpbEWPY8BKC13+b19g9oCAR2cclUlp9
bO3yMv4Ys67YQLx2oBr1C+UD81yWxv3yfoghrFfAonkD1r+IKtsSJkx2ZlEFeJ+6DIXnxkbG94fn
V+VGUXt5Vzfc2QS7QFFrv2io7x58WovpYVU2goOg9sv0ouvwhIooMcnyO9gXZirz/5zU1PH1rVSi
hApK33oG3K2IRzSkkGfexIU5XMXYRx5n342UEoVNmmM+BoK63nG3spbZwk1OWKGySP6N3msN4qHo
d53K20nKRu1RHKams7ZWX/u71VYBr6OEKPubNJN1tsVItfezcJg4kK2Gb7Ui550NHgyOs3BYYMYa
YtTfRcAHc9spe+hsU1fY1jXIydH3VFvWsoZwmJniXFWfR835Uu379egCSvbTpPe3Dp45flJ67U7r
4qXD16DQWz58jnqEQQlKmFm0FVLD6klTc3DWlv5QZwi8oi1ZPc0BwiQCxCGyPppE6DyRZmVjmfjX
tdbl/7rWmDdfnTBSzrYabCzTqJ/FIVJyFO8Vr33TtWlySJHUydFPrZw0z12XOo9dGsw5KrRkeh99
VU8mehmTuKIWnylv0RZwnMecrcxt9Ho9MUOe1xe2UR+cx4H1xagtlNcwDV6HOLSehp7HvTLWgpMY
CuiOM1l3oNDqq8DwpJHjP0XKnRiIoABmerCM+qdwxv0IO9HeIe7omqoMwGBui3TeVqn55ogZIgYE
8tul1qXmS1kkcZHd5sUoTR48eRU4v3kNGeTVpecyqTNXtmQv2/tyQJMFffqPQdrdV1My3gmTOBSw
Oh0QxVYhcySMzCNc8hFxskHzQCxZ5bkc9MhCSRjZ7aPYSsTiJ06cigMcjt62URRlI7Ypwia2JeJs
ta0zbmxiAZ2q30a283YXAAClZQi+sA+kYYBFrVMlJygzzHRiwF3fCMPysdoZhgpFZoe44F4CP7mv
5gLpFBfpHphBvC/naurqHX3156DQQUNJL3TBKVm7mzZ5MRTegpLj4l3b5EU7PVXaYJl741iWmr3x
xCcZbUOyW6CI0DT6MhUwdXkKjP52pxhfvFb9jiBT9iCcbaNuIMlTP5Vp5TyPanAQ5iBFiE/rweEO
amh+GXK5PmVyEW+F1/Braec7EXW0+QIe2sfLBZYlB+vmAhQTP1wgtGt7D5UpXa/AXJqLEcQuQ9Iu
YpgaNPSNiuomcXeGwNO+tN4YbmsjDH8rAXJMKvynCMHp+17NTUgt8vjzIFVPIoAGSguyC197WGci
Dxj8Vipsgh1P/5pMqbFH3IWPlQFrfTKk8MPMPSvd3OyyHoQtQ3gFetvssNqdsOr3JY2S5LkQB7uZ
KoaSaKac54LTRS/qfeHxOQr5MBmtXxWbdtanEAczb0lUidMqogWrmQ+rW9jGyQ+2U08iSDhul1jW
KSoKxWSht5pamZf10Lddfe4KWpfe7T7dSBdtgGhv++cpkMNuqj/E5E04HOLG+a3zh/wermT1Wkl7
MYAaGplnk8fxxV6mB2EXFnHWzHP6uFavPNusZh9BSTjtKLL+ZdEP6632vyzqI4jVZXVoW64Kcmre
U4gNiOHZ5mEY4u/CtB5u9h8Ahb8i+kU/7TyT/jJ1H0YD2eJ5uMZa82plEH5fdkDCu+xnurLf0tBk
30VaWpLSyaqXOgHAJ0sTYJS0tOARLq1PowkyHcKaP5Cwsz8r3D/J4SneZYqq6k7VaIREv0h74T3v
N4HUyL+k5kHofM1zjFJ9m+Mpknep/RBp7jgfd0o/umOasysmo/294f686SBxeajqDjoP2Wf3FaTT
99qC+wG+yNFNargcrX7Mt1RUogdaj4eTaY/SQbXq/MlWnJKdDzgszYFueSYPG8P+cehq9evNJKWp
JNhW9fypqeA9sEfVOum9M6aoTvAACT6osvaxkWlf4mq4T0Y7+RlrMUhKnt6e4deswJgSEUiy9qXq
u3uRP/u7iPc1/jECEJvtZqCAt3Ybf4aXIn0UjQ7tTqa69cUY6woAWPBJNFTkgWyeBzi2ljaHtNBo
9UQNY68NsFe18O0eCi3r3DzXUdueOyGiLFwWFfObrVh0pFtSLCp6KAB2WsuirTK2uwjRElqLeUyR
rf7Rl8vsgrYBOxDEyZahEKkXvLEKJnInMKzMjzvCPpuqSM4uYon3dYQJQU/XiiSFtxn6fpOmR4BX
kHz4l8lU44d6FtJrgyD72QZ0TDWO832cZG+bsNFaIoxG7jYBTToOnXZ7s44AUL3nU6EDqB/yIlFw
ICM3ivzpajTgwUbmUmLrImZTtCk3KpwP8w+yb27zYSK9NqbpQ1rAJSp0zdsyGmio+k9HZUrsJWaH
T0ZtmRF3Dp/i2eFHhX5RNXiIrwOpqjSv5frlLb/Ta1a6HyhQC727rdeN8o8mfkUpFA6iLpDd0Bmn
e4X+pgsAdijC3gKyLtxViUQ/nxTZh7Fp94bcWHfm6BnWlnRJvM8gUqTLCI154Q4l1boL+XugH0Kv
MgF6d0pUQOziL6PNeqfR/f/aDjB9rHa4cXZ6EgevfxNvznY1dHI6G2u4yHLoPZK44ls65yTFWLb9
akPZ2EDQjtyFUyjDRjfTBsnYUnv9P6x9WXPbutLtL2IVCc6vmmcPcuzEL6wkOyE4DyAJgr/+LjQd
y8nOOadu1ffCIrobkOJIItC9ei2BykvbIQmJ5MCFt329IJZN8KyA0soA3yENHc/575MaywE4r1Rn
JKkq0N/qiwGeSsALoZ/RTb9s2pFCpgyKMBKwJ9NbK7Ab11bQnFKh1APXl3J016KuwO6uR3QB4N9J
BDad2hIWvXnXo1ZMI1A6go8DyD5IIsfHmykd2+IoB/MLmeji9WG1D0zWzTNF0vJ92bo/INHTH8H9
CRmjfswGiINW/RJE6C5qTLJGvl0byUORdDeH09iJix9lbprAy2TjCUcma91Mg1wQ1tKS6L7Bvhwe
GlMM3dEFLGngLchONzPoewHgrPv+bUIrILHdTOZdxnxIGRld6OM32WD4y/VttFZNHKzSzFZPYuDI
o7rhAzOB5eJjDfZQzzKO5JykaaKhEkLr5A1A/7SDaHW0JG+AR83ZU/5XdBarJxdc0FfIAVRt2/bL
qjXuGgluMYqsXHRnN6o097QOa/HVEa5Ua/Iy0cuDhX5XsGHiHQHHkd6nrD7QshQBJCQI+4zmkUZJ
CSJKHDmbE62GnFUPEvtGgUbLg96oAz081xpwDJs4+xShmRUFjwQ0UVAi3Ul8kPc2aHTP6MrGT3Mb
108NyDEWpoQyW4U/WoSETwy5ILEy43Tc9XEJwIXOqeI4bS2ThDdgxcOwYBW3F0AzZGc8lMDXUjto
tjEcf5V2qbXMo+K3QO5DBCBqio1ZNlAB1iU4Q5fgIl2ay5EDCoexu5CJnJ4AgY0ZOnJDEeTwehA5
0Xyy3Rax3B4Y3aK/kN0UhoQkDTSz0K9vndq+KXc1jx6iyXBA/UWUVnHBQGRlgSN1itLvBZ7lIFfR
Hi5C3EILJtt40A5ekBHczQin2zkU1JXluu9RloI89SoMX3jVqbtbCkAZDtoCosTYUeKAHIlwRghh
i3aFH1j7nhw5E6h5V9YLCDLyg19VJX74QrZ1ij681B10DQo3gaBCNE1Ls/XTl04G1cKfiuhrEzQX
KZGQX4zTa40DH/6qVYcOkqH5kTnFsyuz8rU38F+L/mX1CeeBYsXLXDz0Q4WEgONa54CP007Ffn9o
zFBClZf965Wr0fn4yq5+ZYPXl1pVyLNU+SuK9h9feeiz57QuzGVaOgOkv8sNSMzAxj05xtaplPHV
lvich33GQIbdBmtQ/Icn9PwPB9TRISooU/M+A6HZ0hdN/dkV/YsGbWP+T1AbodI5ZV8NyzBf4sHP
Vgxf+vs4j4wt+rfTQ5Kl4jx26bR2w6l68nkEwmjuWN8gpPH2Niy8DSOK42+9jSTgH29DTeG/3kbi
BNVvb6PFxuZsY5+87Ed8nxsJ+QoUIYonUMFWD3aHnxU9ckITF2D5Sl+VFzJhtyVWobD7LQ1pOp+A
VaJhZ4/zdPR1+2Kpp6IxAD3mIEX2JydZDTZ3r1FlFQ84agGY0LlX6Am41yHWSRiIIB3J1saxRv1q
riuQHF+BMCoevOhtOiTBUE9MXGQTnN489Z3zdhH6LgP83TMGoEv1yEuGCbmV3EbiVHtAzgPVHsvc
m2CpXJFgg2Mhu4ASyHQCGyw09czvZIa6KKRidBTp1FBUOSl1qhvzAfuWaJnUNfgwlXTa06AZVOjC
umHA/hhk0AnoH/c3B6QREG2+R6uxXVddtINcZ7+0kT/bU/Euz8B9BYaJAGSowFmTF5zX4Z4KfwWb
IMcbgF7Wi6L1DByYJOeLKJLBtkqs1l6R3ruljdBUCLYk7K589MTTHXkZWNwWnfY2HbAzveygug6S
sLuJ20+MWGr1SHnmE1HYkk+Pbj4dab5H/j4PAsNzZG23NhrJAAuLpKvWWQcOJdoCzrtBMo5JDZ0Q
vVmkUjld5mins9Hli9L87RIqQ61Vjd2v5N4udQwbIIVEvQLYtarzMHtRSVuj1Q924qbNkhBMFk0+
2wOlGcaCSL1q+y3eYs4PbN8kfsOQexk1YztduoyhW0T2CdJtsN28sY4r/G4C2IFOi2Ve8Ets4cHV
dRKdFsofP4dhFK9Gu2AHqu741f00KfHyR5T0U11bPOQ4wT8Y+E/rbQ+FiyDxnVVQchQ4tTCrtMX4
0Cj8l1JZY2A4s1F5bbQN/yF3TPsKlp21gecNNFPc/mTkOK+RUg3LLWznGEcTkdaxgexLCWg6F0fy
drl7UKCteIxj7tAaZB4gLXriBdagJW3kwYBHyopFwasMClY9v9aqaUC/A6BSYyf8WoG4H2QtwXIa
wT67bOwBmoZR5G8ax3vzZjhW01Qy/W2+jiCnjwa7tQtNGvQOtH5X63+KmAnM/cppTviniJmz3HR5
eyLvpCvj5EV1HMEc/OY3L32baMh99nHu34Lpu4Zftewkj2Xij8vSC40nI1b/ulMje7PJ97s/4owU
Wu6jaMetKDP7yMcApDv6QwscxKOqR3V1h84+1r3KoWqID2cLum8bp5cPdvowR7/iZQou0GmopGeu
a89HgggkJsdJcHZUrPNWkIS3F2S7Of42RC6BNQuad3Pb5eStOg6F7D8cll4/xxN31QU2JL4Mi9/R
pajyJ/Sv+kA8/jLRHXjdwiU45fN1RXqZZKxTAdoULwAF2u/RCQfYPfe+3cy2ipPbKxR+9fYKvgvs
lmaNC5cs5vmaZtyCPaO4xrLYGwZYNtG9lC6aYkw3HVQ+oSUXsH03mc3F1JVegxfh0ewBMdCVXjxp
xaNAzgkyCw10W3UEOQrh7C30kM2T0F7crwTEzZQ1RRfIkXYLIw/rL12NcqTLCn4soqF+gR7ZbG8V
VIogSOSsm6xtvtTYq1pWVT3aZQS2okIBaaztg56ODqj4Nr2B5Oo19vpniFxUK2jvZVdpIt1Cd2ST
2qa0je7+b+KMCumF0gTX9DhyaxnaE+j29S+au50G1X12GFdHZQKzTNYsL6zlKPGLUnMb+hXrfgIJ
dggRHgMEeZtWpNaWhC4m3764VmU+ZsWY3SeC/UNmigqSwNyWjqM+6ygz9Ld2ATxMZThX7DXLo+Xi
RwD1ePdKtorz1Ygmxwfbtd1rCqHmlQ/U9ZYiaIKjkO7UArBXsukJgwf21jkPELA4AYgvW4O1m78A
Lt3uo6Fla65TXz7sbud+tFc4Fr3q+L/Z5ZRDfbaJFnzk/SUrZbDJ2FCtq5IXn0BjaO+gSxkuedQV
nyRv0bTsx/7CCDFMpwhJiRr0mBRs2eDzGQp5IWdWp9NjBhKyGFsnCZ2tVRFX7In1MnmQfid3Q+YF
JtJwXneo8bDMF9KKo71jby1XiOEfchgV6K6OBRu7wxwO2T7ozUCECuipBiwsUz1enKTqX7qVNzry
xTREB8GpMV/QMK57zTBpQAZWe6FKWkNcAa0sNCxGKJjFrryiMh0+BL13JjP+umAoigFyr7MWSwZQ
QSsgBLMjr2+p18hR3SbLcb67PW6RHcnVIkGGBFoAHx7D9LS9PXyjca2bej8EkI+TAgucE2Re5mc1
TWTIQScgQzo5YHfHGdKSm0FX2Yp+7B6TKdp0PY/vyNSbAfSOefsP+ch0m3Sz/T6pG6fmaPXyH4r/
/52U9ECLge0Bb60XAfKk/ngXpjGgHrWQdvNNtfHRSLHbvJZRVz2VWfTT0ruuxm+TRYDN5Bl0gvY8
9H4fkvcWjIyVON+GMkPHmZXHzSo09pGjO4tHO5juMYqpz3j468j2y3Ihc695BCSELd2Cs4eAWWoD
Wen2BCK44SAFxHJCPxB3yC/bKwOAiU9TAyENVTXtt6Dhe2EBb7uoAOcGPwGEQgv7G5R3+GeP+WyZ
odw2LzkYmvbRL9+WlBMAS71035ZES/kpxmc36YT8bFRsADUj7hR68BbQOZCfS4HXpDupbX+Nq+wJ
NLEhCEuXY1fwDWmDRUirnD0fFBcNiJPXNGz7FkLhUOQkpTDSDKsL5p/f7SQt5iGBgYdxlmIveA5K
yAYvcONEeP4sINUx33x0/ZcYE4CfwzAl9ibu7X7FJz/aJ2GoPvuQs+5lVT8Lq0rPORiiFyN0PT5T
WJJkxh4cwdDZdPxFzYZwl2Ys2nI0K67QmOysE1nj/7rOp35lVzl0P2isOqcHrYjjrEeICkEX1JvW
tulvgWX6J3JVvCfeeoCuuju6e7ffTGSfXGuOJ4p7MrkaMDLCjqdqvCc7mcj5P+1/rI/P+If38/v6
9D5DQnS8ry2ZuwnR1baxDM/BB/LXZQCRrWL9XV9m4H1vZIDSRZl+a20/ytbAtiP/0/YgGdET5hh7
SiH0kvpQhUnxK/3vpW6W9+Xm6Skofb2xgEK4VkNwKld/ikS9DK0g35CNtBN6MJ9eZG4u7IGBFxuP
UtuJrT1Ko+aMG5NB7ixcEfRnHyzzn5LGfnsAp/Vb2Awj02FhV/VnsIZ4n7JfYVM3/mu138NoehXF
+C/28Om3JxyMocB019UuNOntxn9IROI8AO0p0T+MD3plnvIOzBYUKRy723meHYArkeFQouPbKQHV
IW/BdUsxynC9RSuApmOoscwx+hXAvux+eAVzNYfnMppOoI24p2hadgzxu2XPxSFTjIfRB2rFiYxi
l0MH89msUZKI/Cg+0xBUf9u26JKrAUW6a6HsldI9rlluM3Q9iWpBw2my7B3ImM3Zm48cQJixLHfk
pSU5BDfONNRLqhycfLRkCXqdvI+7sxtHoEUxQiQr+JJR3kRfRFsAJg45uBPlUvq4nqCJl8QbGloZ
l0dmQrNoaHj5FKNudHXyOZVCAW0DyufbdCEacxn6/drqbKgUxmn4MDZoVWNaLbSWA2gn/A5A434A
+8O/I2TQHdsRj/o/IoCcQlpclzz+soaP8/tqTGzow2PPUrA1kDhIqXi2g+ukafeH1NgQkf5sm/0g
1QfJftOCBdYtDWvrNg6qEgyspqiDNSefhiiZzENC2BCmhkt3Nt0wNe+TCK1DUe8mGlHo+0SGdoQT
j9FKnbLqrs+zI+QH/Sugwf7VZ+wZbVztGSSxPiTLm2CN/Pa4JmfnG+FZIWXVaSeZyjK/VH7OwEqL
2Vnipmu01Lcbmh6YwsJJtP02z9aTIKWxBbw/uSeTGQzYVIH4eUvvYByC/sihB7wgL63BUIMrTTY8
kEnWBjqIpJ/t6C1AXbs5uMwzAQD59Y5A+gPVL+ORLJ1ZQPVp+halybCnBJwAQe52avp6TuDJxO4u
eNA+kJM+ZKjGQvQ95Q/0AeNZh7aP36eLoq5X3GOgby6zYJ/gOQDsbrDvwqZ4cllaPhXYJ9ljNt7F
jY3PuMucpcu42JETCOlpZ4MoYUkT3qfj96oAiavy14FXpRfbvhJoguEhtAKkdwL7DvjuswZF5VaO
yTfQ4H71euj7gGgk3Bccaox+nluvmEh+mqhqI1i5KUAz5cowU7Z3NQTfMhq1Q1nc0tAL8YC6sLuI
6jbfBGAtkJBB+txniQ220xwVjFwrSWkpF20HspZ9sP8ej5rhmYUt7/doXR4BYc2AVNCZvz9ygLWf
1Es7QUHj5viQLGwpE+hLsGqWCX7Dh6ECl4aMHqDiFT14Fqos2B6H2wEytg/gCEDO30PrlwzCE0Ww
KLXux/7rpFw3XeYh9zR9+I/Il166dDU7cKuXpFhag5Z0mxaaffoVmoEhedtDvTsa0PSmT3b4XfIg
4xd3exq2zFxxsMJ+SnDywLbl32H0qBhcKGiHRffXsEavRkDm9zB9jplXIzu9qNE74vaitFo/gFF5
yCSAExAm23ZTlh2hC5YfC8twtgoohDsuK8DYKyu49hFS1w1zqy8s4V8SLusfTQq9u8wf+cIeAYFu
efWjD5svyuDll6IpU0jjZP5VMXyZa4PndxCoeHuVxho/vornJOkadbAW9MevjW2+scZAaVoegdki
jpgPZmhDzrQyf7PRJE3BEcQWJDbCYJ0j93aFSEx1cFGygTCP61zJFovPnXSGR2nhcRC6kB1uJ3Bh
3eIhfQVIozCxS22t9mG+vAzdBNHSyrl31egdbL1Z9YDd2FiZSlHGnsQdiu0j0K6/G2fxeDLaOjJd
O4dRBME/VWaeTLCc3G58z5ot4a+b32KqNFTPSde80h6Zdsu0UVYDxOZFZO7JLsPgjtsBsA/59KWP
ITtwS+9SGljbHQaxc8eLN9R5oORzHUOpAlIR1ipBnRGSc+l0sSNhLinADZ+zrnGWvESzeivifCkm
M95MietcDCBu54sVMn4KhbMeigjpLXJQiITc0rLEl2xDtgH9fyvTTWII0/XibpCgC+ncbNxUpcDf
r6kMJCCFOmDTqD6DPdeHRKVrHHo9ZGzThKP/UoO85ugGUO/jWjvaKiZ/2QtQ+E++UYIJq/5RK9t4
1TdBVr/dWODHzQQEQVwL1cXSyq3nJui6Fe+FcyctaAtkbVIcUDAAo0M0heuaQRUhtaJymdcg34m1
PF2p7/oAaG8AeTA2LRT90tG01v85hgLpkqZgO+E6+rYY3fHia1l2IY5b9omOnEPFp3tmTCeSIctS
pu61j06Y5GsZPi36cPru+2/zwIcClvvReW0hy7AA8RG/cjsKNioAxkaCxvDM0jBZ942wniuj/1pU
I9TME/DgYVf3HXTP9mLUkwz2axLAt+MZDT0pmDUN83kax3kSZFXnSW2FhBbgJkY0ZMekcY1lPsl0
iZxTdoyjESTt5OmiVL3dkmvKTCRQ3GI62CMKaKVuq6wMNIInFoTXoQWWnMIIDBpGIdpHw0nrZVUL
/qoKeee76PVaDPLrIILuB1qmfvLADZ793AYPczA6d5lvZtB9EvyAv2x9zpTN1sIJ/CtLxUsSxdtJ
14/oIisVAlvD0TdO49xGuThzx4NFFagPMe9uHnB1oFFnQnG+U+G0JUhQNUKnfGiR0ZsRQho+BEqW
v9uEBwYKEqWmYIob3+cS6ojWo7j/uJ7bYo8eZN0J/BtoTzF9Y3XLsAyO+QSWdGBudJKmdAAKrFwP
VGUaHa0vNCmCttP6ZpvS8GIZrw2O3YckCGuckk1jxN8wXs3DURbenZJFis7dJES6AMRJib6QA0x2
0cJ2S779EI3d8qpV+XC+Bbu+JvbO6uuHMAi5J+vRLVpwgb+AICY8i6p27UWHfMA+tKOXmrHoogTO
LSvA7zeeDQayOQQ9V9MiTSIDvy6qWAFPBFGD2+/TyPIaZNZr+mHqyO6o3rmUeVespA4mT5SjArcw
BQCCqZiD//jxo9ULZlsgW0RbumY79DQ9YsxK9GXSrUnEhzcXGaWVOkD1AZuhp5AG3oc4PlgVX1Gg
m1hoD7Jr394zR862eQVb1bsWMm0OXxR1AbkJy3Luk2xqdm7S5fvSdtXdBCFIaMSlzZcRco++ERs/
AtnsvIr5r51fjEuaVHhps5O5BeaRsFd3NpacJxWmd6ZfBKfsdsgRefOkCLi2+zBVawaFvkWhOxU8
3alAl3pslkhahWfbkRZwNfpoD64NDvortB6AkPEtDqcmMJeIugHeHCmfxftks0rkFvpokDdGOecO
mOHxrshkc2YeFOoFKzyI74ACxUxadahC84FGnjbRHXhL8l3v6fYEPZUWIUdpxNnGrAG/86O2fFsl
zPNuxXpkUhMriJJ16eCgOWYMhIS3l0JtCe8GCJodrTaqdBelqbgIkCqsg0Ama/pGVfprZSblFUpu
7ESjNgq7c9n04P2Djy5hY8q1B8TFOq3CNxs6Vx+iygjm7yK6astzPdl3FE9fRZDHi3XMZbO+LSQj
cW9DtvhM6yA5DPoN5adIMoFSpdb8V1aW/BQy9e/dAeLdIgJrPdmF5/pLq7XYsY3L8RNL+bZTgfUl
lxaUrMtWbSksQwk9t3Cwb6eBHf7TshMz6oUnQcNFyxaRLA82wQJbo7d36BqM1oU7dRtiIaNhitz6
hyHXQ6IsM9smWt+8kURSwix/xngsfBqgKXQQGf6VNHQ4suWVF6ARQXtTV3NE8hq4RD00U2APhabp
pyFKBsk5q7tsHsZKmue4Nn7MK6HicUnj8iuNYuG6l6Ezn/1pmj51pejuDOiIkY9bNr9v8/BCvhHI
xftW2eAMwCuCUaN5wAZrF4Fg5VNiTAYwRWpDvmJg1qMHwkCa17t9e1VdsiRfPcXJk1f8rPHJ28oU
WPc+KoerLMoMtFz5cPQ0uRNgw/YuZU4NLR3wRc0h6KZpbNd9oFFa5gwYwMTa0HCwgOEus/BCI5pU
YoO+QIJgONKQlvSD/sHP0ielaU/yoc0eDZ21LWvubLHBGCB3w+v9iN79C4WgKMMv0KDY3yZ0hTC3
aAQAgkIvQpe+SMS8SFw0w94GdHkBhokQpezaW6RNCDRz7TjGghkuh8iWCFdOP0X3dV5F9+iWzHcJ
5I0WJsU0DG12Zd1fyEsXClaHMoy9+zkoa/Hj0uIzMK+bhWBKMt0s3t0m3V6r1C9jpaCwDbPSXaHh
ChiSMDbZ0cUf530vUMgEaG0af3j6j4nK172PJHjdmdu0z4edh26ha8zdf3g6Fd9LM0TlwK8+FaBL
+1tA1vqfQlXVcwAevMOuVjh06RVyHJYeffDILBIPmvalFddnPzfsFyY2U1QkL3UzNpcxiYHT1ua+
lHybATi+QTHKfrlNehtit54ikzVN1XF+Mo4sxHck4RXa+yCP9OHSRwC88UFB5ReOVj9b6Q4y7/4F
B57EHsMVWULGsM/Jqmob5SXU8FwnhKxrLtauYOknUWArmHRx90+FXJXBHOenQBmr9lX6xe2Q1MiB
z8ZJu8fxENvvg1W3aLbT0yOI3czTp8BsP6HkMazTHLv9VmMhPI2PEK2Dx6XfX2jkm2BTmLpMLC1l
Ad+hvX0g37xxjHb5xq2AmNJT3+eHwVhuzBAMpgkorJELQCP8oHtUchu0KviCXFG3D8AVhbPA4DPz
tZdP5I/A7bZidjgdaWKuJ3bU3DKNT02eqIOv2yqaLigvrr6jYexF+J5Gw8maoLUNFg7wMzaVPFEY
RUxGXG27HmSxe4CP+mXgFg0qnsqYewOiPK0WiWXKe2sI6guwLwbQrCiderKu8PmstTjprxl2nIUP
IAQEh3nufPdFII70cOrbJLxABm3bcTzply2Lhw2Y9NrVbaunJ3gy745kkqDp25iBDZA00qMi9cbX
KK/3IN4xfliudYJw6fRFgFlg6aPf/w68WcbO7c1hh/ZSoDb1JN9F32JqNvtp5NXdFDnlIlMlP+e6
KzVLAI+WkASaR+92V7ilWBWyOJQ2uBRvJDOAhULXx+h9sKua5YEcOT5e6yp3UONnEZRce1OdGzCk
vfQ/a2n1LzEbY3DkghUtbEL7RYD/a5NactxQEFhb3+Ywr3FerO9OnO9kUyYPfWPzKytsAONzE/RV
bZpcc1G1J/zifCHnxHl9BkX1uRy9/GSrLF9BGRcCi3oY9ngCLuiWLpGR4idMe9SYweNDuFML9Xhr
Mg7uN0Di8gdH+c0lB3500Q2h+Zm3o7GqGlbuaZihYgF1TPkps/QRDDjbBQczzOcobUZgK8xg7/Mg
PaLr1FtiO7ToMyGepyLmZ9NQIQh0AQOAkGy3MqogPlR6qMOEDjPjhp+Rr4QmWtyiGAYU1gpUNvxA
w/cwS68GsBi40QhUMLXf0NkBhq26+hp6yKnrjHlqthJIqz64jGFZndAR563eI1CSQAtAKuXS0xFR
B0p5ioAmUfU1bt7WoAgDinPgIgJHMn6QzMcOxbT11KAHZKwa6xGt9NZjLsJNiyzlHUUUSWoDcRCO
C2SnwLPrp960wK+N2lOwY6MnW6gWmCtMpRmtXhPpyHbtVHIqlrVnbMbB/cKgqbXPQMe06DQzjDtF
9ZGGEKmxP7m9eBvGo0o2CVqVV2MjvF1dQjCMzuoe/tU7UclkRQd58tKQTuu3YKeT0RFJnXRBVa3O
6UAVnJbDJmkDAyDloj8Ixw6OJlBbc3Usi0DJNaLCShPITqWzVo3JVgEDNK90m/DnmsgUQZVwlXFs
e1gOoBsvhuw+zPBEGyf/oYlKmIAhOI4seL2ZhtSDJIJTyGXc5X269HkhVqnRZZt5XMeT5ixP7P08
tiI8fJuqvNASVeFl92rscT7Uk4G3m9fP0WILkrrxkCfHIpbZCbudt8sUpAD7/DnmVT0ci/ZIdprR
RaENGlWTqGbsi6/B5tMQQTDYRy+lHRlsQTZXO/DfXy1LgKLWNxoQukMaHWVUIO14UlwnV7lPowBM
RiV3vTDcJ7LYxrQHfUR/L7RpsM1mkda9f6SIEhWJVSughNYarYcdFVolRQMOKZrKISV7QDNWuKAh
WmKty/94Jd9u+vsEEJcWVfiwz110Sk9Ncez0JRltjHvFC2CGpuJId+SunH4EObE9grfxfU5M4eSn
yHqqwefz5y35jXZo1pDSSrZOHmcr0g3fF7o7rMbnZMVaU557APDPbp5nq9xk9nH0qh8iyvqTJfu3
S5w6/YlsXgB+PdfJj+ScdEQPtgbk0d5DyDOigw6UzuBVK4yHW5lqGnx+NFXzRbx3ljsoM5CJylR0
MTpQVOooGlEoTZx4N0+cK1q/1rot//taZH9/xdta7Ncr0sqsLO0jerHx84kfoyZD5y0heIP3IY47
7FPa4Wfl5sV24uOQvCiI85y1Z8c15HlkItrj0XboWArEDtnm2wAAlX1qWQey0aX0avQz6wvaDEBS
+sI7nCDA2yV89ckA/D5IjZe6a6pvpR28BPggfAMV9HwDPOl885vLjEb/GVIZB+0u9cz/scT/eQwk
wNDlBf7utdu77qkZPWdBRA8Fz/mmhU7tzA5h+1B2qWvTvXT4Jz+z4CmZmP3yt0lRwNqZHeLfk8a0
tl9i20lOskTzZV8Y4z1dusTPoZW5vFkmJOLuvURvyDOuRV9NzWZZ1tbWSnBG9aSlPkzN+6URNVU0
LzlY4OowR52U0K+gc3r3TcStbRaBCJZsDiqUi7bzS1CDlvV6QE/9PvJF/qyMaVs2DKBWbTftLLzZ
ZVy92X0wtu0b4Oue3QpnyHf7Lf53e9Wgf42qV3PhS1evQHkJTWY1F8sa0Nae+rB9utXP8oE128EN
xuWtfiZRwkQWNgk2t6JY78Rf8tgZj2Sa7XxZRegoo5rbZETZidv10+2le/zgbJuGq+VtmTYaPi5N
DmXl89K0kAkq5/veY8vJQoeg8CYkBnNAUi557XlLoxUF+gDG6DJ78Aul9uhr+VRoG8W1LIKCIhAk
W1phnksLvK8iwe6Dhia96PsF29N5pZvptmaTZFs8b/wjOYEDe0zdvD8NaONfjYWPHbfeyMw7Dzz4
auWgNKtNAXimd1WuQNWlh7RdccsYtTYZZUeyeQEIDgAKvyPnHKbX9VAK39xsJft5W9ZQwcdlaVJo
IJmVSpHhHIVtEC07gNGanHTp3peNBI4KqsauauwMd1932NnRfiaIgYOgIe1naOgFg0QjEkoTtyF5
0cuG70t2CmKcegZ0EG+jcfoadjgSxb45nEAojj0ejX1tpDu6JFEJidis3dLUCCzreGzoKTS+rRBV
IPi3h/bxD/u88ocXUXmYLPyglBukOIb96MdX5gzmqw8h1jByk+9Fnw7LdkyDCwR/uxNoPNBOqKrw
q9WcKcCFKvGy8sEp34x1fS6hI7Iih7e1oTH1DcrOzcprZHIOeVxc+ATsAUpbyXePPQ21NX210ZS+
go5tqbfN0RYlYuQeBIQ78cxVr4XpiEWS2fF9WXrOhRw4AqC3QjsMtNjNjtoA/3LE0EcxNgff4qBW
dDUEahTykWyyc4GyU4N6bJAZ3NixIe+inLM7qzUfhN7Upigl0Uh2Bt8YYMyHIjAaWmLfZwdkVfbU
1HJrdKEh1J3dA8jPZyfFk50uCqWlg5t4uz/telmwQxuHyup2H+Lf+2eyyeBHNOTMzj+mo3sX9WNT
zm/v1m9DYYBElsepzre3ZRkw9ec0kMvGEOPZ81DQGYHJvxsiPK7RaJY8iiwE7LeCYsPYhuXScqz6
xRct2vhkm78GAVAAUpbfwwzkSaXX/+ydcpVlhQ/90EcUg1KcUnKxrEM7+onSGWDcefZtTP5Bj17z
yel7teb4aTw1ZlkdLVRXN1PgYFMJ8oFFXATdd5vFS2PKi5/g4H7uXeW8hMaI5D4y7xfPMM195aB1
38eZ7CEtg2EpO9N6Vc6wl56V/zT96dCrsHkFaBMCXWA/9Hux4HKYriYr023kNNmh8UV25wQ8Xlnh
IF+BpN+qOst/mIp/7vNUPQ9yVDh9WuUptHrnhG92tfYHv3rxe6QDdajdTfvED/ixaRN3WcdpDwps
VxyTwJqunbCu4OlwX6HRDDWnyOlO0A+rH0HT9o3s+McgKzM08lyCtu6hFRxA6iRYGSGa60CAGV+M
okzOjcVx2Lft4Vvrrr00Kb8DXAOZLB3AhKe26KHk65Rl5T2aX8r7KkKDFxIONfL1bnFvQXstWNQF
3vGU35EJPVwGKtMytPliNKpdbHTpRmrQB/6rjQcW5MkCaWN5sPVzb3ZE6BaYouqeRtyLqnPB+Pk2
Ka/w1Fc8AYnn+0IlCsYrfJnSjUEQEWyo3xamGJ9bYlEE7Xcie5s0H2ed9erYFYvS1ZRvM/HbfKUY
unwY12M8HQWwrr0VHCBhs3A9sHhUuX2ZMQsTpDGQHEg3hHGISybOaNB4JieZPG6dmT28xQsg3FEm
i92j0QbukugonKr9f5R92ZLcuLLkr1w7z0MbkAQI8trcech9r8paJJVeaCVVi/tOcPv6cQSrO0tq
nT42bW00IhBAslJJEogId/9SRNx8sBA0O/3G3lX5R3tstV9E2rz7VygAWhJ7BX43Xzw/th6GAGiq
OZKV+13zzu+KJMhJOuAGpZoEgqpl4F9o6xbcEz6/xxdTPHeQZNq1gHBv2tE2v0x48AZKht/wCgN9
SpMYp1GJ6Q4q1S6IMgBI1iOR0y2eBz2yKRAYCpxyHkkOwgcIjEbaqKi4UzFEx+WfI+kzmUSJIo0U
ocu+NCg+Iges9IC9CNZZUPMHVIjHG/xjeKc+icA3DPHqnd3YJfICoQ21cMWgR22DXtW2ku+QLtqM
pZwCYBLDNTi6zO8xB7IQFbPxJzGxfuVZvXVX9IGx7aauPThVO56QZ4f4uCyqhwqPecDzuvwFy4gn
P0Fx7yJ8mFQNxrBSllpVhL80BsuXv7u2Sdl/u7agZB+uLTIMiOxq7BdBt8KhyZaNHbaHGZylm6ia
bw8E+2os4wE4kmZf9knSLxBZBYUchevcWlZrOwJjwGx0kLZdu0NoLJDGzrFrbeVmgJjZMhx8fOtk
bIoI7+hAnCat4jXoQ66Y3DQBxM5lOWztQeYHAyUh595Rw5nO6KDiAgxlvuOsbh1V5X+LGuYvsloO
GzsO7L0ry/DBHTWkbQTVLypPToB4lp/JY+S2hfym/Qz0T7+EHntwGPAosW9p/Q8x/vmUnCY4UQpA
xpHY9EOIbT/Y6EYEd4V0gUHx03Wly4obu2kXZovKwA5lQU+OQIk0T6Yv5OYz0JyKskQErsNeI4ra
9tJqty4Alk8P/53bgDt/m6MUETJWUj3XWbYFlBt5Pdx5G0uE0zbTzT4tlzF0Qz4necUOieVAdtyY
2AsTwx9j7Ln3SDQPd2DTBmJd+9um5ywbJZG50tNmKt+S/xjL92kLxI13UwZkO6i1wbC7cVEztkR2
MdrT1paaJYvj/bzx1b1AbEQfmohlRvu4YshEV0CXulS4GkSiW5hmJ9Ze7rGToGpXvCQ6ZwN4xv37
J0Kd5hi0iNOkk9WeADIBvUQGouoTBDp9axOUAJUXcug31E8HQ0avsVNa2yG3FDAsOER50J2LpioA
5U8FGGRcZ1iQMSqadx/bUWpZNg2yv9qbOpQMBvBfQmkhKZG8hda6OqveRzEh9KWWbQGJxj5BNT9S
9zjFyqvdgPGtXbgITQ4LMta6h85cVMrsi0re3eylaYH6Y+5V9sosUWg4YGUg8Bo/NnSj4RYKz23C
cc/Raeg+lnYaQ+EMcXM6IEeV9gjp/tluwS+Ug9efLB9GUntKIhOa5Uua6zYGQkIIxeuDlUl7zYfU
SS+gB2s3DFzgl9L07TNTz6Yu96IDmelsCnt76cRjvo6wUpHYg/juaQqyJbkkZBu9vIZ+T8jXtxnq
iD1jdxKCps9V+cKAKtnB0wc6CxLR5mBScGDEfs5bk7Wdao7yXe0lJIfSeTPuyIdMXBR/jqYpb23y
oWZRZIIvbz2OKYuV6UBQsu6RMOrz6P0QIxpZAy+Pdjq4FQiHgj9mW0o95C5qWWy6zPhBEcgPQcok
iqDyE4I8vUU1+wl7x4/RzF+CmzTYFcGzERmfUAVtny0D/IC9HY5Qih/jczWmObiXlHEFCM1aVm1o
IcaTBgswRuZvQ5CsUaSYo/YjgnCN8MM/VFx9KwKn/VKPyNsbTsgesOBxwT3ZMPw7FskeL60OLDg1
0PwyWTt4ueJ+EDm+i7gfT/OpYSvjYNZYU+VJBSSR7qGD06MyawQt3oDdYBtZAO2BDuMFhZdXiHXW
j+5UeieABesl2Q0F8sWiDqu7xLene08MWL/oASG4ApAxKsSRA1/85BaQ0+1Z/hwUU70YwMh3osPY
G9mJ6cPNRk3Vq2YpUmtTTCgI7/Pm3DhB8eyhCvahcf0ls+oQdS2r2snTZzG0xTMiryhvLNUDOQZF
ekGVlHtHrTqu34a8GudJoFcHWtU0xH2o5yz0hhYPon5PzXQS0wq1QHxLzdYtkR5EgHtDzTHyG+zG
andl6w8FV2i0R3bDXlIvMvHGoSpAb0G9rtNF57bFCpV62WDVdwgZXKkTS9doUYqR7TLDsCewLSc1
ABn1ocXiAKGkLPHP+G35Zzoz+vIL+LL7nWUWYlpYld8hAD+CCd7MsDHMoMysz+gQQBXg4Ec43Jq/
87sNoxHkQsNuzf//qW4f+ctUv1zB7TN+8aMO2fRq35mPfgiRZQMqIcWCTm8HEH+IVWGXwwJCCenx
1iEjUNJXRfbnEGrful09461JZ79+QNoiI2lKsBz+8zRh9deF0afQlczG26eS0akrXiwcbl4nFWHv
pi/iNoSaswud0pCyjD9DebPaG3ZU3LeQhhRIBZ1yzdhJh3IUqAIx/HI5Wva7raezONkYEDU6j/oO
QG20aja1SoCV+GssjShiVMsN0jrf7BMDdntK8SSiT711jKDX6Z0+ueRuiJW5CjtnnZSRt5w/8a+J
EaUCcBsc3j19dqpy7JIrM17NU9HgUL2ksg/v5qlSZZbrMDKq2cUzvIsNEqItGCbUwVFMHeYzmXbv
Z7+xkcvgcpnixsY4OuR/nd1sjp7mNit13GwVWEKXMccdD3o376HsJLipQjCpU9MXifegLEho94l1
F2qPCvJqu7AV3ZI6K+56DwXiLVnVs/M8qFdQCgSIB5EvlIjmqsnvXNu+gCaleisncTEcVr5xJS+h
xEkOi+vHzUlGKbiZPObvZT08U0E6laEHuhYdkYDZfjORB9mzaroDynzBRmwIUhHfg0CPX+Molhc8
kNbUooMxgc05tdu3bgwSZPpaVOSVXtUsXccHi4HMgmOdcr2fr5yX9q+zJDbfbXTWpdx5CcMxXbAi
ky9zb7BlpveYKJVchRDJFbzXzqlppyOZIA6RXFsU4t/5eJZBNW8IluTWddcQZEz35EWHtm52iV30
Z2oNUZxc67z4XMgcTBp6ZjINDTgrHMMK9jdbV9j10o1ZsiUX6khVBtBFARAP2WjOsIKcaNDyZHX7
1EAqe5sMYKC+zRfYqbWX5oB6LdPFBcfF5B65015pGP1JqIuooFRafpjdrEDDG8+XcPsTEuwoe7B/
XW6m3K/vB0+Gp9uVKelHCxM0icCk4gsj38ap/YVhOPLDX1VZPspILdBVkQsdvAkcII3ZmPNfRZPK
zoPoXpap5e1jWZu7O6NC3frtL+3qzjgwt/9y++IQIAXvv0r3t6sbcuHdFcELzTX/G3pDqaOu493c
nEp+AMNGr8E0/V5aEEkwimx4jZv2yUqz5CmGZONBMoYKXW2Hnp1tFO1lwjocxZ9us2lBZbR3s5I/
KxDdkRNzLHPZOqw+R7YwVoYosoWCAN9jN5if+nbMz71uOaU3bVArAubkyjMfa2eo712QXrVuYj6S
qTNB7RVkQXQk29AF5S6LCracBwgreBzMja+UCSZOlOhhXd3Fe5ocnLjJAVERc0FNGuDhx2I45nAl
UzchlJgOXb2lyYE2yU6xnf9BnXS5RmQekcIN7uZPb+0e1WaRs6bJXJn0F8bLC/nTwYvj1yKR5ola
A5aHW19aHehE8AdNxhBcUamyok4yFZDIXPDaHw7UTKbS3skIwTpyoUvogYxj0yMZDAmNF6+a2I4u
ALQe7BCoAVtJ7Kn66DOL7O46canuy6l/83vP+wJp93ENRcBxFwxohspYgXQLNZqx553KOoMCHxDU
X8BTyEGJm7XHsotQumZdZ3MHBT5VVeALQYxm+b7jBoXabq7Tu9XmJ0h9HLu8XHwo1LPjBmLipv1g
4LLLwP9M+euA5d9Uo4qnEkm2nWog8YMorfekHSi1jTXgN958NRDk/BYLFEAmPf+R2Oldm47Wi4rb
EXqgVn517KjbupU1HPzKSRCnSBhYA/nwlIxQxs0h0PldD4dGKf8RYbjMEAzGT9Tf+HaKn0bKAEnQ
OPLINcBsYSYAn6Xh8AkaFeByhv3m1mv0eepJpBERUJvdHGDvyQ3oiPfZRu12my2Kv/tEdADJ4xE0
34B3GItsfMtkiOpSz/oM2eEKRYlmtmuGNvlUdfwkSzP8BjxPuixRHn1R0mLnwhyRWrPH6NtfI/sU
YhQ0snAClG3bNlsZcYwEUZCnn+gsD5xkPut/Y/udX8BMhudmmX7IsxmOPR7BDLb7kNWbc2xifDTE
5OwpvTb3SmTJ1sKoADP5K0dHzjRLWjU7sg9xusgnJHYvZVeWWwf0A5+trJz5rJzUNdeJ7dZ7VCFB
nDctZj4rrKVhj1sQaFue8Un7u4iTAaWGMgUxFuBRtsreWuva+WXoeODBrsLk37T7ZawWfqT8o5dA
dgSlMklxySaBhIvZr6gDecLiEkFD0F7F07BCDZV/vLn5owg3Y5DK5cCB5uxRqHFUWdc9hb2Vr8FS
Nmzm5gQiNu7UuCRLdk+qNycQuKYn6qRDL0EYBlDXlVo025CY77Nxs3+fLbCNYNOpvEXEy7WSBXFm
QX7o1LtmfaFWw9JmF3tZvaQmHRDkBTFn0Fx45aFgU3s0IBBbci0lQrbfzDF76AE/z/G7T7EraL+W
Hbgnw5GXj0ZiHombwYc66S4B1mo96JsCGn2RjkX3dxVEux95Px0ZxF/XeDjKY9gE4bJ1J35qksL+
xECXPtPWqbw4gIWyXAWomvtCbn5a8ZPJgq1rFR1A9c43umOaBsIVFWIW15ax9tgGnbtiQRJ9U9m5
qGzva5eAdnVqp+jAsjR/1AOpv04KaOhYKBeyo8TZJynmcRrLeQsQ8AnDtv+GbGm/7LgX3ieuaULM
dQLLqF1MEFFO3n0FFFkU5BjzlYnkaQeGXnB/cLYa6MzGVrXPlYtwAc7mXn1mh6+iHaDi7gImpA8g
xVTBtkFB71a0HElZhSdRi2UE+P3ltPXwnLlWEql1zZc2/2OE7bhqHARd6d8yDbv4CmU5rcF1Lzwm
vqbg2oWYYv/Vmga2VEncQ0sv6Het0xk7hkznXQ9I+BJ5uemlGoYTcWh7Odg7o6L/yqoUcpDAXxh9
nD3lgN4Duo2zoC4hG4pH8pMRq3fbrZfOcsaadZ/XYAbieFACopEd6JJ9J01PTlW/zles/xSnBNkX
eWSh2kGxIH72svJUFIb3FIPw6YAnir4L+/GrtqcMbwsrDPnBkaBK+dk+IZGxKMym2uHxN5yx4B/O
k3B66EPzYptYZbSo2AARAuqRYTQt2kqE26IfoWtmQAfB9XRQSzdvNpmk4w61bfW104cGxPrIXsBG
Teq42YpGNpvKt7olVblRvRv2wFfJHX9P9W03uyHjactQO7xIiab1pmzl2fUVubVmnSs8PQLDtO7y
RBjrSJ8Fzvh+Rrbf9aKwFPQ5qJXcxvj1HFykDjbNJMvnus7fbEQZ36Kq2SAQ1381Mz9ZoX5qvCjX
RWTPLJpNnkpnaeWTsfDdzDy5xIhAgWJqC0TksM4JDmSig9RRZDpDmgJaruUEIVoUr25iqYBW1oA7
KuIiGwgAoH9jO2cEcoqLpx+/ubJerKllu5gLPJJLY0j2nBl4S1QJNNC7JuAQ0zHjNx93hWs54rX0
wnhlCpFdvIS5x3AqmvWgcgWsN/DiUPN84032Yyy69skNo3br+0W2DzIBpTQ9GXlMNhTXo0a8IrQf
r3w55SvJ3HEHCkGqUaeDl+fV2pfCWlOzB3jvwXl34LbYOlmGcvGxfZxyH9D+JMr2yGkAYAiFhyuU
Qd5tlTwbfrzPQ2f9O80K38arVndOOhUv85CtULLYG4+IruFb6KOgXBH2P0Hqaodcr4VXGFSeQKRY
X0MEY2YbNakD1e3tzl4aEgQIHe+sZ8DAuwO3Ss1N7SJ8WEMa4tZ0QKCI79U+x3aACmnX8ZaJZhiH
VOsnp6mDRyna9NSNib8kRm/nT7sq7PRU2FqeCRH4Nbh8U4gSlgvctuY38G0o1Pxb6b1UzgiuF/xD
pCLqHplbg3BIP2rH8N23C8FobFsqfAhNkFcrH4ks7A2nr5xBmWdQ42fIxbzbqRADHJmznfynPPbX
gTEBY9C2yY73UbhBkgN5PXfCcxG5crDbABSSpOnOTLL2C3mEbcS3McT5FlhsZcuZer412LD9bZuI
55EvA0pGuN7OckANFzoN1M/oK1X1xyb1IuLf7+n7r6L+b72/jL05d3qqyjXUdgqmQz8i6Qop9Oo4
IAKwyWvTfsxREgaZ43x6K/y7cuj9P+yp+mEL131WqYmdZTD4J1SB1/MYlZXGOh+BVKL7jY283sZG
WCD2pNdASi94en1IvcleMvZ6w0zfcNUlyCT2WQVxHw7kde9kDQSKR/WOxL75QZMBa/Mue+asYfid
9jW4aTJ7kwoUF0dJVZ4Bgs/XKHuqPtXS/E7QRsP5jsdW8nYbw6IpXBm+eFEO/jEJtYYK42pza3rN
UG0gjxxuUhkEJzECeiWGz1T9XhQdpOlCf7y43O1PlsJGJqp887VJZgd7eGSDuUC2oEKFCG6JAitM
hIV5eSIZmkw3hW5Sr90B20m92Ctaz9T7u7GJEyJzkeUgUDXyC5YJWFdCgNaqBvdYKYalprb3tQPC
gLF9qZRb2D9UIt0H6NGuwHAbZNcw0AAGFZ3A1C349xwY4hVoNfidUUL1bzRk8hykRb2GktR0BuQr
PThl4mynsrDv7bgUy0444Utn5Q9ZWvAfAPajvtFTb2H153AZKpRvdIkFIn+8K8CP4CEU42Un0XY+
qgeGT3T7k93iubOVZT2rD3mjld0D233Mcwgj3QSJsjJst0KFIMOdIEh06zBLDsEP4x4MNmCiKlG1
j+DKohJRf6RmOxbvTYIe4u3wsXf8uUm9MQM87N+OLSbU6FR5tgK17Uk0Mt97eoGFakQosrlVFp6p
TQft4hdTvo8TGZ1MLD6JzyBW/R++KMJ7px/4A5uSC5Eh2Hlvb1E2Gm/Ia8ymP4DSC+6xtp29yGyN
NryGFF565frXXOCvmL3ypnQ2ym3sNSKUKBAeavY5ssENh/vav+ZhAz5uPPzPwMggB+V3IYIuvX2e
UCoOccTGfmiLpl0WZj58iT37tfNk8odVtRiu81AirbBVYsmb40FodQgEgyBbgHs6aMCN0o9Ik3Rm
dPZN4zU1fD4vKLvEzE5FHL7SMo02CC5QrgvX7pIDLdY8jt8gwPDlmti8iNdLDX56Nmq8KjTzF9nb
QQHaoe28d5c3V7JDpjPFi8GrFiDsnbYAzWSfJeTFc9MNv2U+YNASXGyXOA37iwsANUoN2vBbDGkA
wcC9YcnI3/48MjGj6T7P7M85VjZnUDDlZ6x68zN2IPFODMYn146iox1Hm8DKqsc0jbt7J5EoaOmh
DDog5rKsfcZ21Gt0oj0Fgft17mWj89YA/HHE4gi7FocbkLxEhIx86QDiuo3oc+OOWlHlOat//df/
/r//5/vw38EfxT3KSIMi/69cZfdFlLfN//zLYf/6r3I279/+51/cc21XCA4OC+GBfcRxXPR/f31A
Ehze5v8KW/CNQY3IeuRN0Ty21goCBNlbnPsBsGlBhdCtx3e2p1kVgKR/aJMRMFyl5BtS50if5987
YzXvY4M+TI5ArGwTWmH1QnQ7lJqJ9OJMYbZ1iVcOcql8EY5VtJ1VBpOo/akNHPElRCHMbZkRJyJe
IRuTQSAEzER0CBL/o42cqyxdMfzGD5AnRvWsPog8G862PgxxW28KPPTAyPRnb1qrLyDTz3aiY1ix
i8ypUY/kdrMLjSVnmgBqCmzxz189t/7+1TsOd/DLEgI5aIf//NWDHq8w+kY6j20fjTskgQNUTZnT
OuNG9VInSJro5UQ/AQdduby+Jw8HmCdAtRnKxH7vVee+cchC98M8PdM0G/agIFZsHIRowpc0qq1V
bCf9WUIS81iV4MkYkZv6NIH0GV+v86ZdwT+NGm/tynwojQTpeKLbzKzHOxXG9oFzC89cQBrkf/hd
evavXw5niPri2+EoDXGEI37+cno3qVyUzueP8yLdKQVw+QX/hAxFcYWibHcFVP+ZHodRkxsbeuRR
U3uhXCu/jiW0iq3Qe0UMWK0dkeVgTcODKcwbiDUI0X6xVH2Weo2Il+JDHrPiszBKSAaVPVzHgh8b
eR8aRX2PQvsNEvbisdBs+hW4bUF3kPhHsoEyLNm2JfgfqZcG1NGwEZqXH1EzqNbWEQduz86WCE7F
+0nmYO33c0AeBx+cGXaf1MvGB4owbB+hXS8ef/Hl5n3jWHsXyh2/LO1JYc5SwjvoTpKfm7oA6KQe
QQ8sf9nJ5NEfde9lT60+IFJY1iIGARgaWeR0iw7Qw0PmlfmTpcx6Y5hTsaZeGt336Ty6AHnv3Rxv
5KXF1hZvkw/k8l0r9VPZbDfUUVks/A+/CO799IsQjLkm/hdQzJaAIUtb304fnlR4slgjqGSCR4FX
FOTj2HDpTdArE84wqj6ZXmO90iKMG91wCoQ/XIzQwxLNqCEFGSdnUpWdVWJJPHaWh6XT2ivLctFq
tbcIRYDQ3qliiMsk1ZEGUQc1/61tnixgib9tGhdVNqPtpjvZT+aRcdc80hkfErta5NGIaiskitiO
u/H+1v03n9nAa7X9D8+enx/7+ssEAZTDmeN6FojoPOfnLzMJa2amGfMf5NCMSMVm3sIEfuHeigwP
Rd+Zue5SL38pmFjTWpc86joESq/nPRhuQTyLNGLpAnvclbsGeQb9nK310/XDASCjc6cg3gYHMkPj
A0EnM0Q4LZjyZZ2YoHe1WHY1vSRaULCFOlhmvHcgOxMhSgBad4OrfBmXJbhsfC+9Oqhz+edvxZN/
+4nZXDIhTQuUu4zbv3wrWFHxIG9T54FBLvdsa8EMUJskKGHTKrfEiRo4cbwaymvkTOnqA/VyAUED
oksmG/jzAIx1QSVP1Mq+HFEHNzjtqqljA1zcWbOkUsBCgJ4DUsjBUeiKwTjYSlXKzzevxkF1mmSQ
bux1aKj0Y5BiREawo6bStt4FQikc7b/ZyK/UoabZWfuRbWxcLLW58VJreu+FDCb+iMcwdEWsIAZT
l1PtqSeqoLHl15Dhot4P3h5vGgjkcu8UKkv/BMav+DmVm9hqpl0uUKii7awYHDwjEFQEawp2/CDs
d1GML9xF13jDo6UBJCWAyEjdYqekW7qvH6GglLYIy0EiLAxy0Dv3pr+HuHd5UW0Emvmp9Y9uJr+k
uWofyFTg1bVKkcPYUJM6zBQQKma+/vNvxBJ/u3U86G14JsQFPMGxC9f9H55Do8fwuhvt6iEMTR11
zj/HTR19y3sUHfqDw+6R+YlQnocCYPDrhd9KMGIgv++/lEgrbaCbCpYM6URPP4/06o5hAzOevMyI
gHEFF4vTxzViUqCrpaYbTeuwVNNjF0qwigT5JtKKeGVhFGfQxKLUVDexw2h3rtQsN7qZ1SAfrVwx
7KgJoNH7lNSEFPI6QqnZ2rXxKydEUORbzTqanPYD9BpocayM6noGDiFQNe1TDqjbDL0WGYgkoARm
ztBrqM0Vd74tPkCvy2Bo1qrP1PwR9DkjgDmo+7YS+WJZUl0dywvukg741wEgnhdbWVAKZyw7oUJB
PplBtffD0nwBq0i7wTPV35JbHIP/vESuq29d1Dt12EGQ3eHt621aO5gQAdbDadpSFQFC8eWpUXxC
3SikG8eqC5/Auc5Rn4NoXS2b/dggIwBYgVyC/SJ6w/IpX2RT5T8n3WStfGNI73LUhu5U0Vl7mkm0
yADeZupZFjx45QBwMnSyOn9YWhCNQ3Aa2GRXH8gu6nZcN8JWS9OZ3m3UQX4DRtmM2fMcbrSFiFVz
5waIoORcZV9BAH8gZcg2bo9imLwXFDE6y1iOIfATkE+VbW3uhggBe9OybVyBm311o+bQ+PkzwAzJ
HcPj8DpiYwTNCwhci6J7Qp4rgJxdUDwV2dRAJqDsttR0qlTtmw6F49SECLN93zRsEyu7uCLCbq4K
lsoHqyrSO1bJrTkO8oFMQ+S3K9/yp42tbRavGih3zO5+n+YXq8z3FKyFaBDYDVNnTwGjkDJk2tYO
ErXRHQMgHIslF9RtL0ZuXqNaIKhXNHvbr6sfnZW82vHkAvPa+Ets0/l9ZdrNlqeNgXqgCXQNQHFu
ykgVD7+bJ032Q1ZWWwQsunXVQRIvj8qHUqNRUAYJlWQNRMmNAqKNTZrjloKNDgLCAeTrTHhKuVGF
nPwwfnGLYjWNxfgcJwBouJVjIteCHTtWtxwAjQIvUk1uKNJyBWDRcOjrtkYGru/65NzERbVsTOZd
wU8abm23jKA4U4ynxEJ0HiWJ8tGxkChwitD9BkzVOs0C/iNQ3rFrkZGh4SgH8K48CKMtCpqmzT8/
Ce1f35ZYNXBmM7wYHNM08Uz5+UGIMFTVWoPRQTDeRIi195FeIsgA6KbuvVCZO1CFISJCtg7aUWHb
PU2tU0HwBiz5jizNa9zlWA/0Vfa9wK8SxWX8880DNfwBEtV+tJOaYoV4VhRIVrH/6bw1kaooLWBL
Z5BwhDDuMmiabF5H2Kg+Xio+JhcVttY9dTBkQO7/+Wswf12X6q9BMKwb9H+OQzvsD+8DOQyo83aZ
urzXtEtPI0lxyzMoH4PEC2EA25rAl3m76dPAXvHBrn59GNCIMkWRP939YQk+O2TK4uU/XzI3f1nn
SNM1XRf/ci4eHvxvO08gTU0IDUbxZV7QT76swYQeRF8RE051UB5sO8m28ny2/dNM7/jaRCnV380B
eBtnM7NV9BVSGzfvJm7lSkRVDo6mNYU5M+lFz5YAl0uRrsewAXEwUh6rPDHDByOo3s8ghMBXvQLM
Iw9Mvhr12c0vh0Tef9iO0/7hFgkReKdjG8yxsbAdjzO0f/459+M0RPUkkt3oA+olljZEWboJUtsS
C00EkORDP/UQ1NWAk14l9yh6qz/dPHyDT8gPWcOiD3yoNlqAMkTDACmnEATTKd45QIEW4aNgWXXo
dS816RAgETw6Q3AKOYNW1V/j814kwAmb5jfWH//5N2Dp6MLPfy5uXleCJYRbUgKT9fOfC6hFNiKT
FexmDJddLueIDGL73tkKciQuwaFS60MyBQ14wGHvxhyYNhBULxIHLI6B6kDMxyTC1oFlb0dwOYfY
LwC6+6F96ydMmFv/h18z/pFsHQ348McIZuEv8TzbQoSHu+6vUSwGVd9CRmGzTVXCDwpy4UtUCqGC
rRfBlyjzQIGHwnNX1kBK8iFakB0VQHIDLkYkoKM8/OKxIoXYkXAuJnIOzxnyouSWFyI/BiHCLtQs
BGipm7hnIHWMsFoe2vKAjNk3FFvFP7LygkUj3kh5YCMj5bsvmmp4icigeuB+2m4yVlWnNu3kAUnk
ftvWfLoHNjtY4VFufdbzdK0f/Zim93ksA0yPDpKJZXkxgxAvEDBIdhcU2p/dICkOFu5uU4eHFBio
AnWejOcavBsX8iIzNUdVTTugn1/JTibqpMPYVf7KxLJ/OX8CGRs9ZWMO3ULlebAl24cPc2W7VWPc
HD/Ysi7PTi2rVqKvoDdJQ+ijBMBfWyuts4828jFEXWgNtA4Bi79fNaSosSd0mbfFSqvaBwwsiCmQ
Y1BxNIHPdNN8BbSfJU5xaSFcn5g+aPKU0R2pXbhFsGwDM8LqdlynfuNAVW1KxiUIlPFGcdrsUapQ
nifu3zk8REubVOqbi6ZlAlohIkP+JuBHg2c/bh69YD9Agi3xaOcJ1osYiUSc3LcSMss0h6cnAnE6
SAuUOJMHT6tkh9g4AtC6k2x2wtcIXYX38ydl3rjJxnFazXNEWPHGU3wn623UJGCK0+Osxs3XpmfK
9TxD4VdXG/qWt0mlOUUrAD3LLc3Kp9K/RGlwcAUTxRJwQChSlP64S9n8OW3g8xOkWz6TO80zIK2/
aEGkeaCmH7pco3ZQ16kvgQ5VAD6N1LFONCpwA2NXl/g3oasim20BjoBc94X8Ix6BnMM3wxV9N+Pg
f7WLJjq54IbDM6bbWCHnDyB65A/2BCos6El469YRYb4cjGQBxZbsSi6oMbABYYMaaWRZxdqKebv1
OrAJN+lr2qfpZph4tOeGVX5KJx8LEJm+ogKyWTltYR2hOjo8GF33zaz85BV1UVhK5K15cQMvucPq
1FlQR+4MP7pKGtfIL5LT1LTpij4AkfGjq8sZi268gKoPNPYD/inoQ1L/qSg9G+yrQ7pNy97bNtwo
v0B6ezmy2t9YaQNoqYc0jtEe+7hC7kEhGLjE0yXem4lkwFjjK0PkkS3KIWLV0sdDzDeD/Eq9phN1
Kwc7/y01Q8NDPROEV+epavyGK8RoLq6n2CMEMaKNbyGQR80qr9kdII272bcdgM+GVECx8Rv7O80m
S2lsIbIrltiFm4+WMfCHzD5S32zJgYTIUPE2X6prtPkBexZIregrt1Psr0AiAthQg5cm4rHv16xj
ojGSdVu6DlUwfrJ5/n7NvePeoZw4n69Z/xw24DYo1vSpqUAF+yQlMun6A/SBrhvx5n6+rn+6Zho0
NMbfrjlIahD2I+921+bDpjcSsVW1ty+RmwMGTZUo7DA6LC3odExVjbJV5ETKSIqdRz2uUQCtmKeQ
dZs9W4A6YuEGUG3TdSF6jh4V1Rs/cv8fZeex5DYSreknQgS82YKeRbK80wYhdUtIeG+f/n5IVjc1
mo4bMxsE0oJFFpmZ5/zmPTEERtKyTkVeVJzk7bW27HXVB2oX5EqyFhELgJE8x00Fn6NG5Y0tSPoM
7zJ9rjIcKQfvUXYANGBsVKhUG1ks1UR/YrDsKIfgAOauBzHkW1nXuCSLu2iFFep0KPp09TWMeRvR
gsvpKnS39T59VkOrvZ80e3frkVVTx5/ZFXs5Vze33pl3JO9XVVneyX5yaB2O2LGpY3OQdfmoDqfJ
jD/nau4OrlGlayK78c5sR+uoJnl2Dseanfq4DvLy4CYF9lZqnvmpKKefYt6mudP8mtL5L07Q+ptb
kFyI6yAHE47w3dyYHCz1NnwcA3Rk8l7PvumaS66YQQBmOem0+vfYMhDib+fsST55nArrGMejfUAa
cFe6NvJC+uzctbH4aQx6RZpUQdzSdq1zxKqxNctQg02HZfaUVN5KDcA8KM2mMhHmSEFZfHdD9YKE
9pL+JGrjjrzJMUABEenF30oX/lXh7Pphj2qyMocpeG7Qp1xjw6BC+5i/ng2Lvzz+8dyoC91H+BDQ
5oQY3kAJQ3DWQBT8H8/Dohs+X9GUW28qUTBH/XxbowGyDlIsdPJeY8M99dp3iHl+0OvNp9dAtReo
xu1VYhlvnmkfq2yZtfa0lTtjdGSMvXafRwm5HDmSWGQgquk58LTy6GAmvZEDsnw367H7DWpJikHO
0ByA6bsvs2c/yPbZjonpatVwESXhediN+J0vT8q8EKEv03nha9ceRlUk20qvg29Bvb0ONNx+o3dz
cdRUIlyY/H1cXwioWV/JeeMSDgRnnfzNqlgmBLh0LKIuf5tdMe11qODbrO26z6ScfNlBMeDn4d2X
3SG+VD15LuZT8lGNBXm7YdfwEIKBONkoYK5lg2I1W49fzffONcydi1TpTiSj8l6YfPLLM5G4q9az
cFNSuCB+8Eiurm9XgbG6D94lfLIVHGqCxURYjqhjED8Ekj7b2Q5341zWe1xIpre5wGdleaOTDF0F
BDCzsz0rHhC8WPdnlqRXklWv1YSDRwSeYF+ECbZh18Q32W8L7QTiWTapy0UIRjZoofOsjJhzLqtp
rcTWU7lc3JS9XWXEykYun5HX0+D+JeyxuS6oZRbNuwLdn5UcJHv1oHcntpNnWbLHzsN1Y2AZLgp9
xzZXO8Kg8h1QMa+pqSiPSVjeaUEfvo9OwZsD2fMai6xrDZiTmo0b2WpnYbpWSN0dZPARJOmvtHTV
iywtM+qgKF7zZUbk6RBWJ35pVTz3H7J4KvCbhBRyAnvqnjqrZ3faV6O+H5zuXl8a4LpBIvutWRnL
PT/69mEuYzzswGW5p8DS/7mdhI3Lzjz+HWrfBjNE7LvrM4JgnpGshCPalcsauasM1UxW2DHu9N41
Lg18k6e5VsXZyNT7r865QsJv7LL1tawTL4ShWbU43SyTNTk+pGr8mEZe+kRqnIC/8H52dkqb3rnZ
Rm8b/s3kgxqz+KsrW20DEl3dgHc2UOKy4/c0VOxNpngFxjYUqwFJ9kAk5UkWR0Pfg0FjF1UE1nM+
l5tiypP3UNRkMhZTLzbSyTtuCe6uVoOv1jgdkzWKTdNBtvaq890sRH0vhyrhZjZUGAtpVT4QfHmV
z8lyszrKF5Ut80MZ/+8XJVszoo/yRSkofLJZSKpdMM3qSaI8r3jPpZiTAPcDTjJXsQDZ5Soj8Bsy
NFQCAuxLJ0eKCdwmunaSc0ZLJyvL5nXVhhuO9CtgSfEzOJD51QDtnrSwg2VJHQq2aKixy5KrGQdj
VpNrKS2nkxEWw4NsC1rvHr0u916W9FB9rpCWvJZAVb53o6NdZFseZj80YUVX1XAVh3lyI+Zwvj5C
rVOf70ZwktrgCKzWfu5NAEKWFxd0BZoFWureydacdd7XMpM8jWzF/53vVArStgvVV9vx0lWmnlu7
Tg6kxoqX2XbiXaKo2loWw1Rtz24dfDiqHfFfjE9pOKE2JhvVlkcVRuMd80YpXsakL7Z5TIhetg6B
kZ2aiV+069gWnRQ3fZFdsxypcgL1bNyXh4pu6Dc4PqRk35nIQ4HhCPo/rYfmkhpYC6RJpq3JrzcX
q8LnF1AOt7EAYzHh2LC9VlbCo6lqtIc4680DoYcJS7hlDhUgSGZkH/UgDuMMRh1xxPxZ84bsUkXi
oiqaUgAWnTmwaQZ2QkurFTXtXTCBOAuyqniWdRhdfbMyHSDWUhV5A6bxy0FokhNMGqwFvWj49WX8
qAGdCgTmjrIoR+jlViS9+iRrNMFeb7LSZCvbxJQMD4RBrt1lj2HE8LoriSTJokvYE+H+/ml2xm9I
5bQnWd0qwBr5B+2Pshg2lQnTCLqALMrLUOsvRpumZ/kkb4ZeEbF6QVnihcqLaq3x3ljzj5I+DOao
bgy16zf80lTbvC2ctRzYF5ryNPy8/rVN5c3rCbI5sDxmmWNDv0/SeKeLKX+W3a2cxKyuzvrXy3dD
kzOQ9e4l+E2t4IvCxw9XODuh7O0YxkPiLMhsxT3equRdMjpbkHzjWZauVRhukDYcxx2E2q/h6Pwb
QMenfoXSwUGUo7NJTXgOEyjYhz52s+slaNzFcCE4el2BzEzWIHc3jvlXP8Prhm3nYOzniTJaD0mo
nclnt2eQgNk6GVPxV3CQYeZbu2r2/2u7HM/SnHH4S4stWS5nXZEiuutauPnSHf1WlCI6tyLUIeRn
ls7QFOnM9vv11irHNsAy17WnjgeXDNZ9Y2i/ZErYdgUSbXVt72RKmF3becKI4KllFyp7BbHzOg3o
FYfZ4G2vHkq69tp3UfvomV71mBrpm0TClHHobp2y9LYdSycpWX+yoVVCMi52N52tVKmzk+DYkiSR
KEEB/dNFamwlo6jWSOGMm2koksl3vPwB3cP4IAFS1zoJk7LHtllfzd3w/AYgUo4ooNuqy5uGkLKY
TSC7OcQZdP+MV9mKxRgGx/g6pMkQbseQOF2pDKhpanqhnkXibTSyYw/GcplQv3gIs/LHpNfJUZZk
vdvpX0NlnbyotjKuJw5t95aB1nGEOPXd5DT9i5V0zaatRLMdlqKpaM7BjsNoJVsLM/buq9o8ykZZ
Vfb92jNU7VGW8MtBnnfKijs82H+fTdW2UVjbjzhlt09Kcu70fHjUFvvzISOF7gWt6ss2WWeHCjZW
0UBAaOkv67zk3Nadfurj7HIbaE+j6sviHwON3CItziD4YANhivnrSXJAnOXBvtBdN73k7BMQXdAI
YYXOXlFy/S4PBvv/umOHv9WcAPRXS/SISBpRioWFADxgqHrrJEvdqFh3GGN8lyV5AfI/rWKczndG
NiDU3bvhU088dRkspwmiVlm+3dG6bxJUt5cZW2FZp2FQxJMtAEmlOR6Q85su/6QYWeu1KWwXCVTe
PnmJ6/ouNQzlLEvTAI92HLQ3WaqdoT/VhTvvUjJnpygUOEoul+TfOyvyul2bVJ+yR6pVXz1kcUrT
lWWWMbaEZosELSSgGcta30Mt+zJUqXevLg3Z0lCYgFkRhIWmXwzePWTjrxGwXX/NpQ5dx0oP/QJR
MLTZfDRRv5z15ilbYAoOP+37piSMIjvIumERA1LAwl4HNYViPjreNnfOtjWu7ESPAEvn5kVeBm/E
hg0P3W2PoRIHehqEuwCdp6XFhL84GoTUZD/ZCrjwpceVbS+VtXLPxhLFdu+ksJanobHvywZZXlqV
IPwLzCf8e4GXUO4N+vPtLlQmsS6XOiWk1Uy831tv/cbCOmF280MMQ/VJcJZ0CB//hbyr/lSRjZT1
NR70hM2acq+OUfUpOCZlY2m/9R0bHiQ4OXIv9bfhOS41dzXQ7IdWR7FmxsfpnYMEAujLXb3UyTtZ
J1tlv6GvxZ+trjd8jS3qoF55g9B3ymxAkmsFIkko8R8BoGxk1a1e3hV2G54712x2npXML2YanBVM
Ov5eboBMDvIGU/hrjVPj5Hu1Ig/4JLq4E0el1h7SgDNEJD85edt4M2Y97jQQIOEztZeLbDBmXRy9
f0a4/KWXKxXIwbgFjIcxr/VibHeDW2kvfJTKbkjDfC2LaQPS2CJs48tiMyYc09gphHWkdytD0bfD
EMdghxjqgXD0K755d0praC9y4jquCKwuRWEzsZcTaw+I8KITPLkPCIxtSqGPF28hByUjFqGqFa57
WE+ksoPWNN5RDEPSMMnKleal5rti50RrlbyC51YZ73XZfE6WkT6ExD9f/mOQok3qOi90+5xjq60o
ccJeaR2GoC75xqwjeTPMa1Yse28btrXNFD3fTWC8iY+z+Mqi0ZicrJbFVxZb/FRXcyaqx2lKzaOe
esoKGajpQ0U0adV3VnYi5NK/g0nLTTwTZC9Rmgp0M2/88FxEexF8yk5Gr8hecvB/9TIUuCC5Zgui
IUn/bipnOUPZdl+PlcU/HkuvJh2KbaUM2pr8YXa5XWIDPbhSPd9qMo113AeTtaprqzzJBtxF8gvk
9+6kIuz7kWd8l1lnXnEJs/fZVFnbhMznR18363TBLMUOJgZh2bqnGCXY+7HH8vwKZmJkUMfJa1q1
XyO1ILuOlB3Sf0dWemZcR0q0ExaTj1PR7iO8Kr43+W5EsOpXjROlX5W9/Wqh0rEp+iE615WS3NXK
qG89yy6eibSQ23J6869u7nw5Kimmz07M0XtLMH4NqkxchElqVbOI30GCTZ7iJhCrMEurH9HgovJA
5iwJWFGVsvmYI69Cs6UR98hF9ge3Lj7Z9GfrajSJRWG8hN7T5H5jwwmmtot+LUYnCay3zzzTnFVQ
WNGD1gb63nUTe18YGkki8PfY9A7jp2kX2NiwtmpK8NmxIHSa5V2CSiteeigEqxKPkL3mFcWLSqoK
uqc3r0pTlC/DNKj3LW6JfO+KF9nDGt19OE/pg6yya69Zxa4rDrL/HPbWrsq0dC1bCeK3F+TRHuWj
ZJUrxjVWO92jLLXC8OAb4WMi546iWtnaeCojDcuLsUOjAARbfpN9xyKrL1lkwfiOFAMznSh7IXR1
6dO8+GZEYKRNJH2OteuCrZ0hdTRa8W0KJtQ8O5N/Crw8Pkr1h+yuaGCTRpeNvSyiy+AU7fBZGF21
x1mv2cpqfEzXrRlncCky/VDootrISXvFOhZ8GV/svIWSZ5gHMGTJU1KY+PaYgLsbp8efqugDlsKK
tZpo8lPZgjISUw/JKx+SlR3W3R4VL4UE6VL+fxx8nWp52n9OoIW4gMZtgfrKotjQwuxHz+I11hAj
67TS8mV9ro3zugwH49qtzsffurVu+ns3m83SQWWffJ4iaQlOEvHvKGk9v3E0/BLa2XxXcd7N0YN+
U1VP3Nt2Jfx5+RFlf9DvPLgZG1m0K4s8PIGCkywGxmsf2u2bMGrzMmZhQhqTyXrbgkzcIXEY975N
zv8v2OxrVc8JTgBsuos1z/tmGrjJYZ2oPiHW0m/HpFXuAq/q7iB3u1sjKpXHeELwTcDx/mb13UWX
4+cEGaghqv8ucywqRqcdUGjFe7gMvPzilFN3QMZ62sdB095nk4KqMFYkbySIfmZxL36F6t7SDV5H
pemvbuqOuNHw3VMWklkcV9oOZkB3bMWMW2ufW5sI7c8Xdfmh4PQ+/lDsBi1rYmL4Rfb7xFCD/aTU
4bptdOM1j1p3X1YEIWRxAlK2T5QkvhYxOTX2utck1+IQ8i3NsD5bq0VsvqbqSLbcyHPWV4qtFY8U
7eLa2SFdva8wUry22nXY7h0iQtexonDY56UCq8FlbGmTPWkmDfvH5VVB78mwjVP6a2tmQSTtXBUV
yqXV88poH2rKdG1NvUDZhb2mXlvnNA52pNghYywz1w6JECzBjWurpeH0bOkIjsupRKQaO7VFR1UW
Wdu03dw1yBYsY/NxmHe6FWCasjxX6/Vxh30bVK2pOTRu2e6DKX/Fe2gcfViWzVle+Hi/7mLj3mnm
8fRnD9lNQHn1SeSlO1lsSkyGc2FhmrTYR2am7p69uQVnVAb3LL6GgziKHW2rEPFTWSn7yUtYxD+c
CGSpLMlGW0F/ssuGbbyMv3WNU2JRaUwu7FYn71pdfdFzLE1vczc4s965wjo2UcCKJ7sFMZzbCq2c
tZxYy/jx8SPY4xks67vbw4IC+5FKKR4SDuS/PR8KR4PIUR5vZN/bwxw9OVhuU55u9V2oZEe0q9/k
k29zR7nurgiMadc5nOfA0aCKLnYr8qJEOK0ID5fsaWGV/VOdpsJqfVnWscr499YilYZ+C5IDhpKt
VQAWp+ut7NqWqeKLFj8+2fK/TNem0U4PQlILyyOnZR477DgVybI5KS4SI56+0WKXvRk6uN6geYcq
5L9cFm0rcTg3ieKsWl74VuPhJuu10TUOVa2yjQV89aE1UMHsBrgzKGfzNSMaIOuTzBsPsxghB8rJ
seUhRwKukBgIG1qNVIC8lG3snerlIotta1VbNYAoLuuGqiJJTY6/9FVdNYlMxc45dlrnnKTNuvOM
+Y5F2CQ2tjTYgdNvCHyxriQ5+2zZUbZoEbaNS2+xjL3Vyzsv0L6GyeJ1bB1aR7NAc/VHlTa7adKV
E5CG1DWzs7xMZoRg1XKRd7IuImG0Bgddr/5oQGocAuIyVnaOlX43qWVx/KNe9pBDSZMH25rt8vWJ
//UwOVarvR8EEJfIHKHfdAimrbrYI07LBVzX16WUBooptJKDHaqbWhZvfQYjVFeqpww7vXFi39Ks
CEPpOjw4ZZbuBhGmb1GQPEpKydwEMf8W7e89PMDo/3uPQKna9TS3yMN6KIh6XUvwqg3zk646G9PA
a/dW5aQx4gi38m1ErSfd3iiqM/SY7CTrr52dSXXWfYajndV17QNa8zBbTBw7RmInHum+2tljS1X4
1WS1D9fKMm92APoWIVfqiuXS1Gm04YytruU01wbNwT8mQU17Vhcbp8XbaVQmdZWmQbe61cWucJxr
uZDeTbcmTUNO1ZcjZeVv7bLcNGhh/DHdf3Ycl1cgW+RFzmhr7lfdrci3joVd9nHzCkeYbQIBbe2R
cRn9MpzK84gbI5mdolLvKrgpqiEoypYuaPRuHbY13Eo+5a2stGt7MQWZjHid1GifGkPzVEUqvyV6
5BxcLyFcMtTJo+5+yDZZA+I03jtEHle3OtvCxyPKYdNpiVU/CbACT8WT7C4vqeGxbVdd5/oMWWcK
NUY0RDR7vXCHvZapYGCyLD0TjEvPDbGPvUAFogoKbeB/1+UqW2QfsJwteOweHeelt2yAO6lti95A
MixL9WNhJX3zEmQY/loVVnieGz5nVjR+ahmY9drKWvLQFaZ0aQhAIm+m41RBqmfjGD4gpIlBowID
M+Ho7A+ZOf0N0X4FCWUI/bQbwBoZHpglE0GBNOpelIAkXm/USHc4SG+raRIflGXfBXep2BjjNL6U
DWDyyEZZX3OTw3UmjE4JrgQIPnZ8/dIsvwRzhohqW94Zlk4e15nSkuzQP2V5Jy9N1BR7szEQewrD
s/3vhdAa3PeRn7UscvWd6jafsvFW/0ffeazEgm37zzluQ0Xi9kc8+TZy7lu9vLvVzaUbnSJks5dX
8MeTbnXyxSQz0ssuLoT/dnVzM9pVdo7QVmg1Z4RhMap3QmM7ulmzqeMZ/H726DkQOZWidV/KXH8o
sV+6V0mkvjSdNvuz06Z3/ZB5L3PQNWviLg7vAa1mM9hbg+3/Rl+K3uKlOytAcORMcV9r+MaI77LR
QiroKeDrwp77VCdWiQ1byFcd73WuwSJnSwYKLIMsy1tk0ocjiNaF9zF6r1mAz3c6DhdZgsr5nOXq
cH8tCZPAljs+XEu2s8/mQn2UJS8hQmKjG5Abzjv4c2jDQzvfy4sOEHaTB4YKRIG6vDK/GmoQlViu
uO6mVa3OhuG/tCCq4of8Qu1vM1ToBNzHodjlaYQZ/b8zQ473NrkB+tLDhBO6U2Zu0B6zH1pANw9m
4cT7yXRglvUl0JLlYhAVOWdYz+sBpxF2pdR1Rrgz6nlke0pJ9o0jU/drO4Kujr3PQ4dpUqyMJzWa
hnVGZOsHKjyVZv+oUdpbq0mmnwyldC5TT1pNNlSwzfHtVD/7wYLDObc/IWS5u6lpi2OGWQMigLfb
GHj2kbRuM6/iUC+OrWbj3TUqwQFLB2LOECptqy5fRA8MnBW+PhDcK18yNji7GivstWzNIBee6yF7
IxidtqtumH23i5qnckmqojIz+5aDi2MfepgCwJDCVqTL1WOjBfP1kuTD78UfymxnCP0q4R1RIXgp
y10wF+K3omz4oy5d+pVujgWtHKLN7YbfFmtfAwcahSDjMWVi4wi1hhUbxY+aVcOEqZrqR9PbL96o
Gi9JN5r7xDGDbVr2wbsCjWAESvOjmpEczfupvcRqZpxHsp2rqh7z+zESarMLQ5hoOSgv9DCG4KA1
CV6RjR486MuFU1N1GRYiW0y4fwMGlk16M+AaQ6PsxhL9k/B1fJRzyIuwI0Dg4RZaKrg0Yc54myNl
aBrTN6MsUdokkY4rVBfvoh5EeNBb4hKj43ApKoHmaxPYRCIo3hrEUszMFuiTgQnTrUGxreqsANx0
qhzl3LxxPowwQGtZ1M6dDbH4feh+2Et1gAfUoVuCg2QJKh8Ec7jX4LqigDUouKPaygnysLkZwozE
z9Ig62SrpXHMRaydPsBhqxUahL6Szc6914IQdx0z+qFO6VNTVcpLCbRr38ymvk2rXPnILWUlO0w4
bK+7KjFPcmSQA9WR1ivYjDxlmkp+98sKorVSVrvEuI9tS78nIjlsw0zBQeTfOnlXx6JaLeGM7eRN
PRxCTkb9NLr8YzJWXqw61S9e8SILRsEPhJ8B+juMhfO3U09dsmHfnW5MGHzr26hqGR8aZe83U+Ds
ZIN8KQHYByx8QkTmF1dsByq+0jXibcLz/b4vtdAnoU/AuZ6nnVM1zkZ2cwNSBLbpse4urf/fo6w+
ql47zJcUQ+8fECfqH2AjIPVh4JNMJul0q++inETxPLscB+kmG5JUVU+EWA9ykKzn70X0oR2WEJdj
3JPtJsI+uPa7aqkfUlQn9nboDjg/lbBBvl9zyzenUex174GvM0LRHhoco/Ygs4x7q2y+RvOOfoAe
/mWE3U+mC89XnT+pAOgs0jTCwsUpCjD0vEkDyoa2H+/zNFHXeqoBBm7c86ShqiYVqeJe34Vq5J5l
SdYvVbKXN4tgd0386nkB4M+0xXM56cGjkj0BEobyslxmLJnWcTVGW1kELrrYKFfTropnhC3d7tRo
7XRvzRlClmTdV1Cq5oNsjJxx2uLCnG9kK363412W48MjW+sMRa8JHJdslFUwLYDamtO9LFkBMYag
OQUcb3J9vfhNp4udRg+gdJ0CSF/J4s2v+mp0I8vj0qeplHYlPa1Vxx3hRmvTs+si26krGJmy5Z2f
FVg9HCbG12kpySpV19+QiU3Psn/Dv+wOm3hWnaWHC4zosRcmAXwm8yBTILIBUkzHRkePLthjsQUc
+fUp08dJtdk9mtGZvJS65gUNj8ja6WxsfX43H8e6LwFX6slqyib89pQel4DuI2wt7yE52vzYPDpw
u9NpItuaZs7OJLq+dR3P3ppF+lHGpQJI31ZWgvTknnTsASHg6NEL+HHX4Ch+cwl0my0KzZpuGmhc
mONF3ikWcKOqRMBRt/lYY2XIsG8vF9Fjb0X8iVWaUCyRM5bkQQ1wO24Cc+0WOlHcZEGS753xcfKW
HZGHtG/I85HAmIqjodfz6lWPYHkjn3Hk+z/6wNj+KpDYeypVIzyEbvbp9eF3EYfeLog0b58ECrEt
jsOskhH/RfOrFU3pzl7QDG4zHuK65G9FP8eNsCk2LX9CTuqhhIm4FcgeJAHo80p76Qztm6fprq+C
CFubXUC0U3H82iBBpE4Af4awW/UD3x6iBDmeUy22XWiGqA+epyJ/Tp7Q12cBAYhExAbQswPxtByb
NZmOzTB0rMtqGt+NwBZ9UbTnjnB8SMT+78TKkZitjHYTFlq1LVsl8wcTgKme9it0JQE6RZ+a3c3f
26rb4V94aGbr3ihr9c5rwLayOPUbL6pzX4umX0H3vc5RX+bs+xMpbN6L5hOVwV3s5e99BphELzuo
uMWTDlrNH2rM5XXlPcyTlVVXLCtVi/2YML+n+Qe6X1uDdyb3MM0bneanyjZhbZlvsAGqI5BjTieY
vfhm3BMyUJRhpc95CsDK+qZH+gzgmz2lFxViRYdPyKSbMmeBnTLMpqoyuUQ2yOo5JG9nJXgUjEW3
Ay36XRny/KULflVI6O4gob0qREfZJ8yXciSAlEWL4NSYsnjMzlrV9At4TP6SuUKVifACEMnhZxqH
9UWbDMzQ0peu77VXwzn2IChXSiBeNHgh6wJlg/XIbwART/OAvfjFnMdjIVScuJLsMrR4PmlQZDZz
wodBorffReBJj1F48Kp24+iYJwZFjUWOOTx2WlSz+WyrXWQjOtj33QPQj7VZTwMoZPOoFa7iq1GU
gbTrnp25IGE5FfO6C/L6KOLhUHdgc5FaIjULfF3p1P0wwDErzBzgK7guZOvJ9kcOFiolaaK2wy2u
x5UhCuyL6wBzxjVHdJW9a7sI7cxIXdkgIAXSC/t5hsdgYgHka0GuHTmWu6uhU9i6B/WBGLZvVu0E
ikM9xp6AH15Vkb6ppqo5dgnC6ffytoL3lvq/tc26SkVe2P2uUbtDURLoAh3JKDmLJpuvE4R4BMWB
7mfjPOwge+Swnc3ax+p9REdjbo7Ci/St1an3ql5WR4DkM9+wyMUuhfPxupkAmXT69JO1yoYmM3uP
jVjU5NkZ+Kx+4dHWEVfIw1VQOnhQpe7fT/g5fcYuB7jJqSI/13/otvMsgs7XyekdQriqGyfu/yob
Ph7hzQ+laSPgW6LdTAa+yBeR7N67r9MkQj8Y41VbvOTRXG3SDiBy3f3MHDRLAOo6yKaW5WZWIve+
r4NDNrvKc4DAbzBFd5rRveZWW2xRLvls81TZOEHDh4ewI+o//Vm1RU8Kn0S11hTPTdR/C2uzRckw
sneJTUKlHLpt0Nf5iteb3GXZuPMi3pCsRLNFz6z+XBW8WVoqXrKBvL5ecXQJxC6Js+1MQHlvi+aU
ZQXSPknxOpTqSizeMPhUYhOFZxoZzWTbFsGpLlGVSPgyqlr/UAbaR6Q7hGqa+k7lvLHq5r7fwFy0
joquCGL2iXlIBSIXdVv9ElpR+HhSG2r9C5We2B/NGGvyJsUwNXxsc0Pbo9Bbh521RgG5cJpnNRVv
lalGvmeMHH3d7BI5dritjQF94RBsau1lB11jk5C4yUdbe7PfJe60cppT2aa+a0+2L7wcw/esdLcF
6Z5LB2SxDpv2klsd0VzkSBBTg4fVChVNyqZ7JaYf+6K3PowihJFFyOleqN5+SNE8cZtjoUw/PQf9
K8v7tIYM+09jOORknvxIkC5mcR5XkwWcr9A9d0UYetxz8krJrqFmk2bVXTy0/Aa7o7nFPEP3u8Xp
00i1NwjdI9jV+mROrreOyx7vjARyqhjiO3nphRXfkR29S7PahjpsZ8B4+2c3gWBBZMnPbMXv2vpX
bFhv1jD9VestObDIPAHGvithIToTcUTTdqs1OgjvDWajGydPX5AVty4jy73f1mm9L8Mme8gmcHhK
1D2KbvbNLks3GZu6tQ4xC1GsGIcvbQBLm9mrTsNZudKFgSCQm+zrzA1P2NIEqP0Y0d3sZdYhYKd2
FFGiHePBgKEZ5fNdESfDPkcE+QQ03NhpQkznPspCNrPQWoHHVNt+wBiRXJO2KePEecjaMNqE9bnq
oPWYwiaZigEk2hlsifMKn8MI8d/VgoJctYlK3twEEm8JYb3Yhodd4Cyq16bZ94qN30Aeu68tSftV
7VgdavsRGsMdMCBjwpIJiXz1fa44OWlVX3woFTlRL2nHQ2mZ1hrKa+O3/Fx+jBZMnwheywe04hZw
MtgHcKq4/nXC+GABw1kRqtbHaHcdHr5CxVvTwj+DuMhHiCCKz8/68EE8nQNbUvUfmhf0fgZK6sOz
kEKyZrf+CAt+ItAxrD6gkI2IaiPxFirGEcNB/YL+pEdAwgnWshiLWb/kCiyiMfqY26RcwUsywXSH
7bYyRxZZ0zxGNmfiIDT7S4uI66Xhb70b3XoL4IyzMgvQuvQyqJapY53ZaxNR8h6UuVZe2oS3bDBX
vc2rRGIoQcp7HNBIRhSmC40lCoqaD9AoYL8hDnr2aGorG8j4VlWVBuOU5rvbp6SY0QaB4188k9OZ
tj16ImuQQvYKNyzD7zUjva+swfEnkRibhBCwb1j9Ti8SD0/yeNjO5aVPqv9h68yaW9WxNvyLqGIe
bo3xHDu2k+yzzw21p4OYQcz8+u+BdHe6ur4blSUwcWyQltZ6h+nQNUl4nflflMS+gFl8z+JQvJJI
7TZoUrFkSUW9IYWOol8xv9rmxIJdysknkQC6DuVuClPsZNU+6XzIDO3OWExQuyLxYcSnN3voyqM3
47SKtCMeLNX8d9mV+IyU877GlS+YKu8DcPC2k0MC8YXnP5xB/E61K/hXbLAhGA63M2htxw7CNI42
YUaitZHo4Ahe7pIEypAI0fjShuzVVtKrvkzdUUbiys47ue3QDlXQYWPhFhAfSAigxRpafuflzkbN
SwqRLA9tEtqPofJIqlv5rumMajOUJDVKL3K3KQZwm4bKctDElb2dXNmfEOqwXxKhJdx0M7iFhnSZ
ZjKhFoTQN6dMLoVRA9I1LhPSdEFvTckZbke9J/C3+GQ3dNPqg4ZihlCa8NzyqCIOVf0ynbnDiE1Y
hx4pmjhOSCFPjha0bVjuy0hkvpm8N7ZWv0bTqG/IqP3N7E2FeRDTqbA2/dRXm7iJlJtdNd11tEdl
U1Cuf2nEIHw0m/nHVe8UY71RlKR50la+ku0G3NAB/CklCpSFhYG2o2ko06N5uUGU1lW19Aq9ccct
MV7bhmojNoreKQpdHFNz9wUh930fKdmmd9WbSUInMOxp2mitcmq98l0I27kUrfJHjvxQo6UZL2ZV
F0Ezpb8bA/yORFQc55zXspPJJeuHcaMkk7MZcRloWfdRhWBZUe38hJF3GEwh7kGihyndhSGma0h3
CEf5Y47mcDZD4FtjFftxN1p+I7hPukrPT4rooYAaJEansTy6U48ziFvWFzTHrqpkS2UAFTGwRNSx
3AAsS0QmcvssRw9Hl5HgSZN9s4dkG8SjAmWtFvMht7IGaGX11jblXVEBvCGw3eydpvmuiUz3DamZ
PGEZD59n3uZuhCU3R0c3wrVoyYl2fZwGyEETwUfatFXZfVReLE5wlFSqV/PfTWOAlSMs2PJQwKHA
Z92fxxH3oc77noWFuWmdnlwHMk1jhjZ0Y98olY7XEZAhmkXNLnOjDwexmmD0dNxMRRbMY2SzGe75
gvpe7OwoVAPhZB8YAo3bmpRZgOSqGmQxaMJSiRBa0atLMaKH1YQsUbltGhsHSbidkvSO3+ZJ64sw
3pODy04p0ru2qttnYvwLZpctMubJq6Fpyr7iQdqE02sGgGPIE3Fv2M9GFoVmw6VuIuCVtHXDjlWV
OpE+O7vKiMZ9XtnaNgFgsxEucrLJLRKjRXjT9H4OQnJrOek99sTZtlwZtEjkUrfO1V0PHe8wO6oH
4xeRE+ZwqDR9mu86hN/nzi6R80rwYkBPfRdOatA4rtxAV852oWcxk4QiClB5+q6huxPUXTM8tZy0
UA77ptZ1rL48D89SA+GvOkzGLeaPT34qlxyL+4P0Z7YTCk4Xk7F1MjAyEUk50PqOxNFEIminhzkw
n1F8xORn4Ln6CthAQO2t9HtCil1toWBeowQBOrxsH3UGhcugEOhR85cjCPpsNKeNSiRtdliDMf/8
RGZhOIskuythPfu9qoUvojG+2yZ1+LmvTkmXimMxMV2bCnCukmpG5ZwddplQT8947241XOj8utZQ
RCpDqHMhOKW0ObV6AchrzNB0jOpNiMDqXlXYs/S1JT8bawYFYZY51ki2dQ+9dN7B0cQMI4WQ2s0K
O/UxTwACePURy8vuNA6iP62vvprINrtTngCdglPDSu2Qbgffvp+KzN3z41YnI1Ork02+a9fO5XVC
7PeEJNJ8SnI2bR68JH+9mttSDOiycV9TYESG5kz2wt2Q6r8KzZOntC4+pJuTQCnMQR7mOGeL7MFq
drMJWeJuOg1Gh5a50+CFa2t5vrEs1Fn0wjz2ymKIV+3HaS5OrCIFm6AxDKyu/LBjUAFtH5Vcn1RL
g89ubpa+Epcxeyk3PK0N4StxaJxeLdLuu1BR5WnuJHpZg7WXTIcnqaZgF2PC0k0ty7ckbX81bdF9
flfrq/VrimcL7fMpnF2UXzqxDxc3ynWfsb5yl+5izcfvvZVVMfKhaewxHE529A6pqWKiCzSk/tld
UJX1nOTDKKJC8xu1To9tO1Nwn7fakN41xUtws+cfo/hmIUOJEgQRfNOEoc8ktXyA+taXzTVVmC6Q
0PXjdArzTayG4X7O6sPQ1AgrFLgiJvFxaOElKgRrwGBH47R+AsQ8qAs78ztluwq/CsOd/fVlo8UV
29/Q2MQtIEqkQqB/v5WFx9ZqMMnXYEh1AuignwQcc79y4LHVP905+0nexeWbDdGQ63XLZXdMHw8s
bFBjcVx/q0ofy5NcmrW7NiZiHtzmy0/5/x0OMaL/r7MHx2t20yBILhZ7rRp8zJa/sznp/MZEFS6w
FROBkSI99HXuUdThhKjC/7t0E8TSp430JPhM4dRA7mh6EH+76bfAU4IK4Kgp7SXMuviYKTly7rcO
m8BdF/f3IqwuKfPACZVsHNKq/AdychGJ8gaaVofH7KzfGrThSYcrbuCkUtkAjKacECXzI6zzgrl7
znfaEN0dqmJh/sR3/V2qrrHvlzSBaln5aYyQiZRSP08a1jZ7iAjOs5M8w17vgpfMyzdvpUFiP1BE
ECn74aiUdsqj405XMSHIZjlKQ9REntFDvKHus1OoCnS5W4WwCjLWma/miBaMYm1mqs4bZQSk5Rr6
JvUi84niUVFV6ckr59/82PjTAFo9mkOBt6aetNuYEpk+tN51ELOxJ6lcwRrzE7YQW0s25U3NITX2
bKN8kVXJpsui8mYlVJwRskK0v9hDtJ+3VGE8zkLw2RhRtsXjRnfn9C9Q//IcFonpY4lcbBtlri8p
whmGViofFdPszhmle8zwJbrjnUlN2prbX2Mq9s7c4j3fmk/HEeWeR6A4hOTRP8oiRDEhUX50oVn5
yNP2IEZFdlVU9j2N1wdVFosfURW/k0nyceA2v/eRuCOI6vzJBfk01gW9UOxbFhK+FFFSb6SKbZvZ
2D/JzLvkApijHLXtDiRLHpQG4bh0NUQrsiXbMmrSo47i/NbJzfmAium8nykdbEFpGttZaZuA8HFb
VkOyV+sl3+GRkSrItLais68A/bErFP2jgE9iJGX8PVQqGyY4xQT9mVZquZBX4kA17PnRDOr3ttH+
Koa2Rp0cwiTVfuoweLUkbuKhAzQUWzSX07tI0hxyazoxSQXtlGfnOq+Gs7Vk7yagvoMh64PXS+Ud
6+tAeAYpVRh727DLgjFKoneQgj8FRlMvptSVN0O1FOwz1CFwuxxko1XGu0yO7ndJ/lp6Ltj6JpzO
JD6jbWYip9RTQT6gyL91UXL/0XiD4Tupo93YARhHWcXNvoF79ozNFtY7lfA/Evlgy0t+SwyJiac1
4+6VWbV4j5gHz+jF3ahDUhuKKH5l1R9kBWJqpHG1maXtPUEbh7sodiAM1zMeW3M630gx/J709jhP
on0OTeveO4Qt4gI8M0bTco8SONPRWv/O+LCnteadUkvLNl/9z8Prmevg2l+b9fSvd3+N/b+XWA/b
c7jO84iVKceIzCfsj8XU+PNlOWB3vPbXV+t608cqJ639/3r5dfzr9HVsbf5nbL3OOjZpbbE11Grc
sLfL0H4riopFdXmpOoQwpFP/PWr0JgHBcjxTgOwG+LH9q//51s9WTJQBFUvZRamoT2tTLcvsYJaI
j619s5n+3Ue9miiyTy7lpEcPS1N5HNzc8AERRY91rMptZvfEHPbr2NqocNPVeAgvn0O5nb5GTGNf
b2pxbjyaqPl/jq0HimaW1HcWrePl4p9jidJsNK1Xj19j7Dh9xOyNW2lmWhC7VbS3KqTGS6W2rmpl
qtcw92KWvrH9IV3tIweI/NRVZTzNocgDGwOieznNbJ+iaYPEW/k9BnGxTzCAPFAYgbUMOxGTva2m
e/22lxm5lLB4scu+uZhJtndZY884eRIizWl2hDm2T9nynwskW/eIu7wXMnOu0A/VQGHbxbQS2S9D
OyZE+OpLOrYnxFDyM+69AksdgNygqObA8DQb05Mc/bhy/iEcZCf5or0nCf2XopXqd/TWiq0Y7CJQ
Z+2VcnPHFrNDprFMR79B3XBvypJKj4ogk6ZDlCP03qZ9r77XzgBgtE0XNgWZpAx/KCyoIuOvpPpt
NF3DThlAYxdZH/NgVtsc7twjixEpqMbyJ7n86bwOyUjvrl6WH9fe2kAUjnYN1O/tev461nb6u2f1
8rL2+ricqTCNL207eeDUWrEt83R4FCIsoMHGQ6BEw/BYx+KSYBdw1HXtebhynuM6/4MMzb9OmEek
qslKgkFZrrE2uf5PPFjivl7Gq+b4qGJduPk6oe+wezAVmR3XsZrn9tIq4dVrqOFP5Ra9xOhVm3MV
E8902jlutKQnmLbXsciK73lBBXUdssoe1G1W/lrn9XUoHubJVytN36/dZGrKx0RW/PMKBRbYOkCl
FfO6glyBg74mVeIckob5FcmWf4NuP09pZuJzLfz2Nf6/55HiL4BDGvpuvd7Xib0WP0eqcexs8sFH
wal8QTLQPBrjop9Tx+NmHVubvlTLl3ZpokQBzqlP86L5BDXnPwe+TtbS2TlUuvr6NbS+mrKwfPka
c5P8j+pJoh8ZextXNslLqVMyFpj1fr76GrOVFhCB9E7rGQoVps/TiqjODooOGKbVUR1PKhMzFDVv
3yMSQUFIzLBbu5ooc9wQOnjXjtW8izBcQD5LrnA5OR5EfkiEAFS9dAfRVTgGgzNBqom9l7DfDS8D
31aaZJiXrklR/aA3IPfbobPfx0IOB6EQsa1Hs7FJD62spm1kwpXvW9s5hZKgxE7JzqmKJhBJy+w3
py/YgnniY+1ZuZY+lzrB2ovd0H4zTAuVpDa/r0NlFxFN5NV8WbsgpkwfD8fvNToPW32svTcr7hUk
wWIlsDzPfdMIjQ5qQVC3dkukXtBfI8hZTzaYLl5hMJzXgyGIjrdvOrd17w+TwXNVVa/qctG0Jdxt
Pa+4rCdiS0xMN3U4I2FcuFnHBlaeQDSoUHns77246iHRsOSN68K2rk2u7oSkO5cyTttDF/ENW58P
TtbshNNnYD+jeF+gFvIWDfeqkvnOUzCGzoZF93KwnyQJLIq/WheUoLLelbQnO5Wp37ooZXWfivzd
0saJOJ9ZDtOYjFjccM5zDN0ZHdHsvVdGii1e+IEcNBYcI+LPXmfu115dDfLNMY7MjnFg42XpgAo6
ObruQd9KkaIuQvHejGSyspqSFDQa/aAVkeMLagJLls/xe5AuQZyZ3Y401pIbcwnn8+fUGYVv6nl0
8PQt4qPuq734wayNnh0MU7kZhfzW6QpWPG493fjQyHCUI/nqjL2LYkCLTCge+5FdQTXU0RBENav8
0Rb9axjW6htOhiviZiNNL3zm5LXSmlhdVWq+n0kDXbQ06yuxxBh2ab5ERZR9DmljGJ8Uo38kTfar
sl3j0GBjcRUW+nATIe45r/O/iL2bX64prv2Ya3+w2dilXmOxWbo107whIC+oYbctcAkr3XiIK3+L
Fvy1KOQmwhvj3UyaYwyQ95eWIwynvGbYmDx0uzyjzFvsSo08baEkReAOSUXRO/5G0Ffvexcig2g9
gT592r6afSlJBNjxLyl+qNFs771GW9D5hbudVHKERSJKjLNdkrYqyFh71u9zMhRvQ5cs7MJMnNZu
VqM3CmjiAvPefg27iTpUN9RwNYzxNZbmwi9Lmh2o4OTQ1GiEWEpxwO4JE4fMlgeSfjIwF1o5O3Pj
QejPn5+pQVKg2AKCChKFQj9FrWyT6G1M8sbemPod18FHNDMDGUy1uyjUS9y+C1Bfila9606LZm1e
3C12a+/97Gr3ttF36zGkT71zh4f2ZrR/d0zO76ZwvGdeIc+PRcZ7bxkTLtqYMC/HRoTgyDXjarr0
VPQWH3VP5n7p9RSLHwVOvGsPPeDq0XjpToSV9d6WNWa7Rb5fj3Wepd6dUB4+e5VZ39thPppqqiJr
oR/SOpuv+dK06nCek1YnXUOv6pp+17uKjZaRbl9HXXPY8075howOmgHroLEcSSzWmGnKz7ku7as6
aBwNp3YOzDjuEaxd+uuhtaGAic1Tf107n5fK68aiqFqSRs0HcRj6nLRkIzBMcy0pIAyhHLZ2y+UP
UASwefcCe6ZqAZyI7tjqnD276nzsxPT22V2PaLLqT7GVXvOs/8ssk/KYk/G69n39rwYFTCfAV672
/+fAoHrji85H+Tq3NRzN2DSjVm8AkCMtslwlbkkGjXqCYIAZRjcjdced6CFTapka3XiSIAnY/Txd
Fg+jdWw9z8Ua6LZ23dp8hXFHlmF5/9f4XDfIF0lbQZcxkoRyobYVUyhgnNIUSVsAMIZiOWQVReRl
LDaZPRECioBz2O1bbhXvVViL69rzvClcoJU4ki8HhzZR9spgJ2yki+5NtQv9xcb3A8RIC+iFM2pg
qWyOn2tHSGpM6NXPl7WrtUA5IONl+7VbTUVyDAcP5PDyTmQ889s8xJ9/eB2yrcmPZRY91p6VD6RY
BzRR1m6M93tgm0sienm7sK3qBBfD3qzdTHesVwkFd+2tn6+N9ENm5/J1/ez5gvMarUTBT3P53Auw
aNK1Kli7Feby3JoFbjfrZ7NzZJAShKCW3nq1OOxfs4oUL4VlSmuWVqi+UjfyZFMsIJE81czVZtkc
VJvKUIT557szltMmiSLnBwDis+QVnnQ8T401/0Pe4mMiE/q96qCLUJQXT3y+WeoJDTd4dFZXEBzZ
oSrt8NQasziHoRIfqEMWhxIRz5ueJx8Z8my/28l5mBN+7Y5b/S7y0sZyOR1PWoWpsZuAviH3E/8+
UohvyOCzMdAiN7lmY5GAxImiMyXSfTLOb/ZcGBvkOIFvVJn90s5dOW/yWuP25knts/y2NoptZzey
oUhkhz8cFB79PoWB7g419bSo7gFcAT2HQ6eisdnBYvHa8QxYfj7Kpv6JbaZytLR8erO6mttufNXw
g//Ad+1XMbs+BXqUu6twJ2zxp+7y9BYnMbq1maPsoOmrH5WVaASt7U5zdftd2HtKYtk3Y56HnaHE
SeAq2TlSvF+E6+rJlPEfMy5/dqMwKe/UzkEDMUqVzcU4C6GxUSYZCkyQHzxhpH8PFImyyXKBItUU
Kx0e7LQeva0uKC/VAAEeZbknI59Q8sP0vC0SzF9QJ6ZKoH2r58g7WB6VT4DvWVAL5DFNB7DSABa+
afrwYv3twvq+DoX2MNTmBBG93lCFinZqSUbMQu6SxMtIvlclNpeOcRvHv3UcT4x72druYco75A9H
AMrSJ8+oHDSFuhqcpnoHd15HHiQ0Tr+AeqjXjAzYFn0le1vYxeIjOx9ZHpHYtKPvde7K56yzaDOk
3xwK94C7HUHGlEYxR3EZveTXVGC6OA5o52K1+M8MDaZqdQ83wKjxrV60d4q32t6qLXGKrIKsfFy5
26hQjQ+Qnz8HK6n+MVHBpBb0J+66GvK3IFlfVohDDG23URGpO+LcNzzUUotfa1Aqa29taqvVdhDn
SY4tZ6xNWOkgXUbvHEJWeSCjogH7Sw5gI4IEL4Zbr5nqc6K0Gng6te61ayGkeM0TtOCXgz3owudg
QMYe7f6yDhmwD/ZObNfbxk21p9cbLShPAERLbx3SDAvBtzZLT+sbltXnaLAyE7vEh1ILF7XPqntO
IZBWM67uaw9PqijI3BALneXgyM6GenV7WnuernXPWMlACDhI0q9jOh4hx94rbFg0vGFtCEp2PBrY
iy5viFxlCtI6VUEjcAZRdfLa6VQfloPK0owDiT8F0sBxPYNU93AKS1Sgvi4ZudkJ8dX08zPn8VD6
sTc9p4R0x2Rp+rMJsUYrpDhluWClK9vkH7u10ZUmdno4wn5kw+8KT9w3cpr+ZFgj1iSF8VaN1S+R
IjSxHiNFq/qIU3oHEKPmm63hZ6j03hCs5xaGHp1qbGr89eigUunBft3ah+Yr630FGEZO+ckTRBBQ
0eLH2iCOUgZ1GpZB+p8xfYrzTVR7iHfbevyYohGUV+ih/W3uMxEbT7fsjGc6K0z6YFqOazdRvO6o
zcBD1lO0wTaeLGCTk8ef5xcNZeQRldaDvby9juQOuHuIIDrctlrpnMfapEnDbNcM49GJEufRoo1+
HRMFmrkOAK00I9jRONLs15PJCIo7WnLsacK28EH9NgFf0BgAbP7X9WT3T5krYQCzH2AUtikPuHQ6
FndN99ldx1pTbqXGerb2MDEt93MNwO6zq4e8a873IcCN2zo0GjPlvC5RsfWoo+c6Ns3hSSt4MNae
bJX+0Fqy5Az+6Nr09nSrAIe8fA7BgsTRavA2hlPEr47LY96inWVPurmhtkul2Biix9p4qtirpTFf
194Yus01lu6+1LM49edmyQLL2tmsR8uYVT6zdFJnTZrsvsYML/3jqSqLXl81dy2GVfbHwVt0bNTH
2nAfoeDRU63+GgvN4V3G6nhB0Ud99FGYXKRm//V1Qso+BeWNptl/jbnYlbXj50WbfkCwAhkh3xrt
6aLHyWs7evmVNTC/UkI/9ZAgTmsPo0xb3awvvUw8tNZsj/81tr7Nasqfsg2jrVbVOSCfwrmvjSvJ
EjoQAmCoM1apCiBdajFy2KZwVJ8yCatnmFak17wk3q9jeVyQq0yAmIuirPypDtUN9354XE82DTxa
S1SKDRP4T6Vih5UxzQZRF8unnKtHS6LwBb1X+SxTRG5NoYS+Ch0Ur4fh7HRmzxfAQQF8akshFaSU
ZsunOsnk1iTucT24DuEzppG8b7yjNg3VdTLHsy1Fz+85GO+NOVQnb5QdqKApyl9kVAVFFSjqUG2b
xpFbzYpmgEdhszMVw3npUygaSR+mi/1YgI/bt8YIS/jw/SWs+herj1BsF9Sk4CX8DLtkZwkED1KL
nU5JBOBVWn0YY/v37BYg2ORR7SOYE4oA0632+rYlBvEboo/Cw19IzzczKGF/jBWIpCGr+VrtAx8D
u94Eg64qwwnExLsmnXgfsSCQ4FaBpANS7nv9rM5ozbWaYlBcgJ3kKvts1D/YdzHZgF7YVoZ6zbvs
iBm1cqm7CnpsP7jHvIcAZxjvSTMkbP9c9smgPfNeuM85t7TTREWbfEdLMtEoN3kxtXCmNuqIky7q
xJRvJ9wAvKpPN+3MGslm+EXt75povNdFhG+CxGBPtQnvMTIuZpOoOwVjlE0Zf8zz/EZFaBu3WrUr
7dY99zluMCQCePnVTAMK8LZRnxEt+wbCYsSFru13lSPwcdX18NoXv7mMOCG3YmzQfR58xzSo3JaK
dsmJVXNrVO9GxpWHOp/PFoKzkQAkkitYLqY6nLwpPTTaIE+yC2WAfeSwbRwnumSunLdqq3+LRvwD
QEx1QTRD0VDn6m4B/7jXuvmuJHF9yFFrvCCTCK6ENSXIGqe9VGVJlkQf4G/NoR/VU38BSHDoJIKM
rUz9QlZ7Lx+9Y2FM9TYjbmBrZYqNgZuWL/vuYNULIjDqtMAc7HQHQPgnUk0/FjPRg0mV3Ofb6n3g
cJ2POhsZPO4bu1GA66Vte9Zo0UkAroWWBDv2zmC1N2zYNurPOtUneHWmPA8ADY7KkvAwmvsaUWtL
WE2Iwm3UUQfJBMIsRYpkRDy06rue/+ht5Zpl8HwRR/Gz5A56+Z/ZNeoT9TeVlTCVaK6pp6mstYcJ
w8Pktqfca8shBX/j1L5RiPjSFXV0ikYijFzj+Z0EvjxZVyG3Nyx3b5WTsnJ6NCmc+B2jXgLMlByq
XUu5F/b00zVV9zK6aeuTCmwFqdBPsAPeatSWbOcY9QJHiAgyjVZgWlbKJVPyDSJA4Q9J/LvJK1yy
Y/PAWt6nIFaQt5I7vtB/ZIZFzEganuoDphxtbb2SGNE3CeiybZg0T89t4Ji5De5vqlEehWQeTBTT
n4e+8auOnIAsXtE0VS99HGuXdmkcE8NKBxJmVmyEHoWB2YHUE5rODkVxOuZeqwmiNHV9QFm7uIx+
K1QeUGKIURQilfGrt4bqo0XWnEX70BXY2DkunCY9ogaijtBTPcLjl6gByDPf2ZG0PnXPujKv2Jrn
G9wA3rNEFfx5x1og1NsJcvFt9EiwS72bqApHD4RVWD7bGoRSqHbg8M3kMoK83GCbRVTBprBLVTg8
Zkvyes6ine0t6rN1/ztywxyBMgN4o6tngBjMAuBhuBczVo06hPlNp0Flav8MkAZjYL9B4wHnk7ZD
1tnZmEWr+ghNl4FadiCUOwUDFk1VkI9ELyaKQgoLlfuc6ukxCru5kGrM/bmbEEXL2xvs5QeZ5mZj
oSd/9CYdFKgeWkfHdk9K2HsnJQ3dk7XgdOqk+9G43qWKmWbNRmEay+r6MKOwhIXq3wNA1H3ddX/j
fWDACbajQKnS6WXAq+jikDwuFwJxlOnPzHHP4B8mouwx5Bsc/h7ZtZPdiIAvJUmgG124aUpIFHlS
k6hoI5OqW2UdarcuN1Zqt3ug6yWgOM8CdMNisIPMfHIKilJ6ieYW0rHPyupcsjyltk2TZF9Nrbnv
Ze39lXlvcJk6tQ1/zbbcwnlnLfUWiIzyKzZ6v7Dy6KSPEf6Itdps2al7hx7g2d4CBwruhJKUErJ5
6yDcO1ZJ0kM1t8SML95oDa/ZgEaRQw8xmTRozeityBX7/NXUQ+l8dm0i/6MtoYhh83W1QmJHb7DA
Mbo5QM/a83ZhFHq+8FBf05j6fLbMG12NeBRD0zjPMqFsSvTxOyv0oIjS6aTOyDchFHXXkuiPtThE
QdW5oFu83ozszliIl2YRzzGLUbuopmzvQ99O1zZZZm56XhW1dxkT6tYy21eRowo/c/gZwYQdlZb9
R9dnRB5W/JFmOjqHZvlqGaO9G4uY/ffShO7L7HXw0FotCZrunjlNehJsD05Z6MRbo4QAABs7Plu2
edcjA/aGN3JHYfc4gLgiv5cEgyLvMwaVJPbYnHWLwJmWH1YMmL1UpKEKA0s0rcXrCgTmfxqlo17U
o21aethlGAJJrbACqTHmXkuaBb8GB9nzpRCgzHqgh9i6YrgFRwIzUA+OddSDxpqiYWLHGfJeUiMX
BKWP3KjluTGnV1XMI9SO0N6OqNL409JFpmDye5Mfy8xcgGaOyOCVdEhPzhroIs8szyAyDsMEIwW4
0rUzu7vS4v9UmEm61THRnP0VMycWAr8F/ixwhqmAUzC71zHTNELBLr95lOZOSVN/zMCN3vHaAG1Y
/hBDnL2rBS4xXvvbLUNu7jVL4CypAjnr7HQybijHc7WXtZlYwgBYeco2XM9GAxx7tWptFcCeIUiB
SRbmab0MrpVvsYyKY55UTNlj52wx7AYeQkkBEFw5+yWKabFT2jwXtm8y5b0MGpReCVAA/7Vhlzb8
PSRHwpeEBOshncWHQAoO8dHdhLXc1nFGCO4L3giA9jbV+HXR/80UP+vlP+xr2nM75Hs5SpZJUIGp
g6W1mkISauFxSnl0xPeyqIxvSMijyDk+9DSyDtmgPGaSAAu9Vd3X5mI8kPytdsYh8UZBtX7rJbN3
FLF1TSil+ZmOrFKrFgj/GSDG7bNr6tNFy5K3UWWXKuoIGUUBZXgxaapDdG3Shr8HFOjjUwEiymW3
syl4g+Wq7E/hiGz6pxsc7Qls10UaW5nYCJjM09qCqy+yvtmWme29wgJwbur0NoPgezUAI9hF1Ozq
JP1WERggXxkDrawopq7dOdNzYr4qB6CpKPu0cwXxk5EBf7G2RdQZfl2V/QF2RPnWmbI5jLBF/LWr
p04D3lha+IUqzQvhMv9P29lbvYp+T7Yy7cskm88If7z2M2Bv07XTW4SUyy1qNEllGClMp3eywJJ2
va+ggRsR7AwlRWIu5+MtTA13QCrYERQZy2jjzGMesIu+GeQ5mMW3eX7rBGCxH4X9hmlZe8wXzEy1
4OoECIuj6dziBTcqjUk9AowQC5J0bSY9/lAUIwyS/wyt4+vp+fLYyVMV8b16LXS6TV5mtCvQs9FB
TmuyjrbhbsIR8mCJt6QBKRA+xybKdhF0Xrs14BYN4xOhctQN8bz71NVYMUIrbig32TC4iYOS9yK4
sR7owgyS5PhzcpvoBC7LmgOCVT7J+nJ9oq0aLtlhfZnOZJBgYfHvDbIE7eu2OgpC1f8xdl5LkiLL
1n4izNDiNnVWluyuljdYT/c0Wmue/nw4vTd16p/57dyEhQIyIQgi3H2tpZynJaSQtWx2V/SEWwcN
Wg/+LlG0xY5AbUAs1hGvyjdHyQ+JGqCQ+8vsB6KYlxvXLGeU3BafaGuJOh8lVFEqxzmbsov0jJyW
OwMtYvDn+HY5ifTSQnXa2U6WHuRXJnBN44CF+GxR9TsHjXoWhhHH2wNyH67EcP7sluc3mpFzyWGj
Fh+wJIncf8nGbJFxaSF8J8Usq85hqejozyy/KSfuM0A74yKXlJ+B8nIYVQPkJH119MrylxyXjgEY
8+Uxrk9YKiVeKvfxulgLaHSrG0u9O0O1giYTQR9r7K+MBmC3eKjHKR2Pql7/kHhgSQbCqLsafB32
VChHsmqwESOqnJQ53m2O4vRe47xCNfjeg1w8ek3IE7WhED21SfNRnr2duE8Ddp/TXBtM69YQwbfH
0h33VnGXOmz/2hDOtu2hETusE0LdBAd5XPI0JFei8ZnsJCujwAp1H79yt/OKPr9D19Ej+kyySwIQ
gbGhnCu03plbhmQmEIEwZ6SGEQJ9k5WjHRQpiER2jfxuzc5pTzSUHV3kemPTYKNuDnGbfJlH/U7u
3HqXgJbuCiudDnKv5a4kbcH+v9UgX1liAOSZyBGSk7p1OEhZEiNFMaTpQkI0IX0cug/y4NehKbdm
Gw3SUmP53FXEsB/kVsiP1Pua+9MGhb7Hgs4q16r+ahfZEOgu1/tr5k4/E3hlnDJWA4y6j1qVtyBt
w1M+A3Ru9emDvkwd8tnOYts5z8FMJDByfDsVOCdMuA18QlaSF//Phd/8BskiewXYXQ/1tef69GCT
QaG0N/SDTAHyfe+gG7/YBGSNH1KwvOvNXcMp3rw1b4Iq3t9BAzdeEYGanJuTEebafIzd8LvSZepx
u8NMgne64wLp3iYXtX/OELE8yW/p/eoptWf1BEdjP++bLLxvB10hzGOZh5bXWo6U3L/WeV05QxwQ
JgcZCX2cnljCsHVZBoI+Qu1kgrHehs/Swa5mOpj6foCC7SIjeOys4TLlFtuS6pg7A8JH7hJc+a/X
tYv06ofECnu5QbjCEpCyjb05fnD1JYDRKOx6obdhelumZRlJUtzqCqw/y4xk6bNz9J1qIGYlfXYC
hTlS+kuyva1vhuialfa58oaL15h7GQnrIcgKnJXPbYODQOZCNuzNGYbu6/aGb2NZ6qQYLKNQ7ftT
Q5DeOXSik7SZMtilx3b8+yEoZXlqkluPkfKafdcuxXd167AtK9v+M/UgK4eDPzWvAVi5XUp4TJES
5NbbRDgvHw7dA2ga6GxUJ/2EDgV+etYF8sQHW0cY1HnK5/bFYW3A/vBex2IxqwUa28lLTlDKUHc3
a4lVncfyJR/c7mSaM0uJRlcPalBgu+khmNnh4D0J7mDKF7lIcx7qQxCVTw7ixduDl6tKcX2dtrJU
bsPk3SHFkLaXHvlBGYyS1Mt0LTk9Ab5kxmCe5O7LSQriGSdiVhh2vQ+sfi9vCah2aiX7pnZwja+5
BYmS7FsmVIOPgOq+2YKlCLlhXaykV+zgQEPiJb5hTPRPUU+4OzQmR7nHkshjj5flCUS57JGn9K98
0u+82MhO6jzeErOEoMzrLjLJaMzaLZjdEvbcQ1gE6xfAaH8Bys+uckJ58pJjpm8XNIwdDb/mwXtG
LM5dY5b9xP7oo3l2ymVEbJOBqqnOleO236e3o3boJ4D3210sM4eZNFk+M5mbWQffAi4koBJwAV+J
SzZYiXvQj0oXfGtATgx4UUbNOq48ZrLYIl63Ok+uc50IzMGfewYeCUdxZO8zFMPW1dW6i4q0oMDn
pmvrJAyW+rE2EuMk55ff5dvReG31p9nI25NqGi/yVLdHK7m8637GxhTtxqKA6R8I+Z8N2jZxKPLt
l/K6sGN7WqJIw/aBGP+jltk56Pw2Hx4gZDcvhKZVd4LaGaKuumMs/C7DLFufrzyJbY7ZHgwf6L9T
4Jnm5NUHC4A0tBiOgcJJwUvgMoMfYAg8ltwyeTIyrAMV26NFeLBfoBvy38lcOmwz+vYk1wG9zPfb
TdhaJSdd/v+nYq02gl562KZ6+TFSXNfiW1lya+UcIfvBghZiBlnoKp19UdFYlC5y2XXJJVkUNnnV
1ix+7T9h9euHUn7nm1XGemyZu3vCAu5xCCKPwYde1q84RzBdy2syF9DB7IPJ/A7XCvbksE8uRROG
6lG6r1l/+YJGBIN0Qbqu42SkyopuS7a6ac5wOWgwRWqEiS2LMPk7W7JGSUr5zVp2/fXlPILEeRgL
eN168g3h6ScbL9W8h6+3wAn1lys/xKzvdFdXr7Isk0Wd5CRZT70sC6WIIwjO6wAAyNZZumxFyW3J
9hi3uu0a746N8k8dRB3MYcyZMnF2BALkFynLm8cdT9jGL+3rj59LrdhFyqC+WUbKI1xH3vwjAGh/
leEawaRL0PTyDMKug3JDRso/Z+XodaoiKKe5uGV6eA8FCUCKbFu4d5gQAXhI69aw7QGlQZKtnxQH
/+eg1fl1/fXLSF7BHts7s65n1sEstZ6ed/hP/vveSW7tJdn3ZTloPeubXu8v8P4oRcOx0dqv2gzV
rMwr2+pBjv2nuq2LtK7rbMluiTyPrSg5Oe5fz/pmOyO9peO7S/1T3buzvrtSsEz4CM3VXQiib3nF
0XDGV1HN615VXnhJMKUAzgRGxOZ9MbNtyVY3Z2iCAr+jT9UaZNdOMt3Kybeub1ok65sBEUK44NcR
LS+LvCfby7K9VP9atx0m7530+6e6/+up/DlfwP1FTLTfeHBRaGNZu6yF5cO1JetOdiu/sVX8U/d3
det+YjntegU5z7s+6xWGxLvXlOG32nnhXqYG2YNKbvtGyxyyFSW3Lci2zu/q3hWln99DGND/1Goo
EZLCBsjHy4nvneWtDOE1K7VSnjFls63Oquyke8XHbXonmArY+FZW5gVGLmWZ+VkLBViUrMxyV9OR
H1jtvJfpAes/lKwNzMB/4GrrpGGr2BBkdinKGRAm5G+Hf5put6HgyKZ/67MNg63u3XCRorSOQZNi
snBBeg3qbB46R0/nvex/EwIMMBcl42vQDtFpfePlpmzJOq1uZbld/1qUhu3VlWKAIeXP9C3ld2eQ
ujlLiJ3QEl6jbbJfF9Zruzyf7cgGrRI2b9nVwjBiLBaSNzvHrZscK4ksDLai5N71k0l0q3vzx6Xl
3SGDVynH2XggKvC5BkqBaoD0wFJuaERyLB+uEkW89qNMXX6WZNlF7kyZ9Hl2mVVn12SOdZGXfXui
67v/xpj5ZqmwdZWcPN6o6LHorZ1WI1fuQHpixBE0KTpc2cPslbhjYHPRpkd5RVc7pYyAcdbj5qu8
yH+sWrUaHJHOxnXS4BzM8+yaQBEMShzQmiR1g7dyt5V9K1DgPwutXbnwDjuzhQAZE/Jm+bB0LTib
un8TzLaFAyBS4a6RuyrPpc6AMulV8VrG4EwET64vD3huId1pV3vmu9svN/XNI1q3rutdlz2LZNfX
PMI5OXvmdJS7LJfdEvkBW1Fu7Lu6dVcnLe/BnFtPad7+kh6G+t5GWm+HjCFScUHuf+6KeDwbEAEe
dRCzFIGeQUBaXNGZpNXS8Z0ZDjQ9S6vnEeapJwnaTXXwMdKys7acQ03q7KEM6nYnveYuGy/KXJoH
tc8I0huGYtdEvOqSeJlr7m2PAE+NmKL7NHFPahRa+RHKIASX2dkfsUoSNTw510YPmicwWfiaIY0F
eJ45qBfF6n3qj69LRPuHABrYD+Bv6gOscSOsHBSlLoPwKEtwT9QjLBCxXaUfYs+BWdDsHqYYLgSH
sIWTjm//7Fn+/JxWzU/wjpfe1MrPY26iqpX63/OSJXmNDvydH6hEimfNa+/N1g8Paz2eXT/A4aC1
sOMMwy5o6vpLPRPTy5a8/KSrqb2HUYfwqgjaLrVYZAFMTMlzblXwN6nqoYIiGGaokjhuhBirx3Fp
wZSEmMCAokCYaOemsMvHeUqqR8lJkhWFA+9ZnkMsjBHeKuLgUFbQD/nT8M3EeXZu1YXKL1MrAzkS
mDgOiwF45/rs3OIihvVaBfBp+AiJqjAYHtqsICbIawf2w03h3hGpgXvNw9jewvo19VP0PCwJQJfo
2VeT79BqKlepKjNEuuFdhJWrgPjMsPDWOMFzAxv2s4on9DlVNG0/jWPADoKG2PYIrUpt7mWOpCga
srtpGLpHLem8p3lJ6oywPZuxBbqaHltDqGfpXisdVNEGvDPmhNjcOOrwwvh/T0k0P64lojlg/nUY
c9vxVWR5T7DMRPsqbHfwnhpHR7PMwzQ1ORxvBNMXhmbe2Q6hzoS1agfd1pN2hxQ8NBgogJdeWN5X
QO3umyXZiozPc1JgQx2gNrLBppX6XT6bqbHXTEO7k6SYgv9UFn2l7CcPlLsXphibITV47X0CRl17
7L8lQ/7VwJVOXDhwf94tEzwzkYlEKxQVLDH9/Dfuzi9hnujfpiYhWgFCnNdgzAi7hgfradbwJVtT
Yt0qN+/v9D5uL2kaF488Ag3If6t+aEaFwZWl5oNq9K81rEEPbpQ8DXbVAH1V6g9xj+PIgezxKEVp
wBX6Cfr1/FiPux7hjt20dI+1FFG+mFiu5Tg82FQ5CrBb5ozDm4Ot/LuTzuZNTlU3pvboeOEFcBhK
nRm0aCc+ONVh+wVtkPwOwzlZz1sbc/vUdO0xV6G12ftILPdB9hGhwhmjfdGwV7bNG0CL5gPY8/4R
0/FVSgjtth8QrQMMlY2QNS09pM4xyvcHJe6r6sLHhWoggdrAfrBYLFkFBN09/Gn9fT1gVi5T2E6k
wYHJ4goNZkI0G7dCN5X2DNmmtpei3J4sVZdPlUNM2HJ/7HEk0KVaFnrx2R5/r38nTXL/bBc1mLPl
/sE6TUReNnno0zNmxsGEOUWyklTBDMJ9K8toG1soJN9USrO0dIA7DsMTgTNE4AXDjrguJBXKiklJ
r7/WdRBeensI4HgPq+9leZL2eAjrU6rD2lTNioPBWnFRC8ceeG2CKLjvlmRI4D1xDf/8pqHvU+Rk
Pge+HR+BMMS3cszQMFwSyUmdyS4byQYbRrVYixr0Bv+loxyy9t6O7kbEAf8vh6TuQHyFqp3fn6bt
CkhuX8bHUsUauH/366S3XGQqSr25T9sFR4Hb0bRaELAwUj5ES5JDMPEgxcn3YSyM/AHwuhpjXF+a
SxXm8t3WSXIo6N348HX4kTk4drGqhGXloYkxKcqd89kiFB9mKWl9d6gU5cItrKMXByLw9VC52psj
Mt08diUBGu8bll81lTFgx5e5sL+myJMSuTS76a2dqvTmjhEBJxrMm12Gn1HFW3FMilD7qJbhcO/q
9V95qKkfB7tQP+ph/dgxwT7imwbpAukgX7/egP/LqVv9ZhNa8tnNOBXOnPIhhc3gc1QpX8AjB0/S
aJbBg1/E9rO0ESl8TAHUfciXnmP9ORk081Xzo+KTllylC9+c7KPaNMAvH8M6ne77QEsfxiWB3E8f
dmZSk7WbececTTTeUpQ+AE1x5Pju32oyoF7qYrsEuZR+zrwaHm3NaPdSNPpmuBioph5K04IRf2db
Xf8BGSuoi6xRP0YAKj83PbIIKni984Kv/EwoWHmwM9+8jEhmPpf2+EoITffNKn/MbuN+sRS3vcvK
COokW+++NTOBFKpj5c+Q6MClG/a/A8duvxGypR/mGBVxu/FfNYLP4LBtB+I9ycVhe5yRhgUv/J8q
YJF/Gt/V6ZZDVGw235eDVx/RaythmHOK10yx7Lsm7SY4t/viVQcx/QHp9500KoSxvRKB8QUkr/og
Vbbf4F9wh/IsxRE2iavmTcleinXsms8zXjopyRm7QX1Q4XrTQUTfgmkmLqGwQuNWwxUDLLr2YWGz
8weM7nF3IBYPWk+oZY+VPzh30tK3vnc0tcFi3KF2MvvMPBDGRJ97ter3YHyiOyk6kWoTphD1Nyna
CBGhA6n791KclemHyzf/UUpTnz0zX+fPRkx8jz8GlzAalJc0a9WHyAdGHPrIVQ159UygzxHaif6l
9NpPSdyqN4IVhhddb3lVYljlq8S9lw5SDy/iqVTq7FGqJDFhOYpsAAx1pyO4WqAem9nBi3SPgaM9
5+ZL0xQnt3MrBAvrIzTm5c2enOIWdYDlFrLg8qaoJE1XudDMqtMh9npIx+2oeQo1BynwyXqFISz9
plqVd4Q3s7xIEYwOIfV68bk0RygpjZ5YgqWb1k/+Dk4/omryEXVltSVQvEq/EUWdnYHjOycd38c3
2zJuuatYH80wcx7KxCLAYunWTurfE9GSVz5t2gPLOg01InLuksxa6u+x4DXE7/6nbusiOUtp/656
XTv/0/F6SwBMZ8dP9Tg3j6NSES5duFDfEdVl8iX6O1f9T+Y42J8bZ4QfKNeL+yw0bJiNq5SIuGH+
0lfui3QdjfS+jgzva93k6sGtY+shLT0EWOoathR4YT8BR/qpQH51jIu9S9jQvVryUrlj/KPTCBCz
DLd58swuuFNsJzlHaah+hFWl3snpnfmrWnrNzw6/EWFEZgwP42RcsNmWsO6W1otnwznO6+5AbKnl
uySrC5hx4ai6L5lT7+0yPPS+Ht/VkJP/aVj7SHO51YIjIfgZGv+DOgdqfJD2kLjHezlb7LhU2hVw
wsoxr2tRmnVPS8YTr3a09gw0/cUyE+us2gPY7e0UlmPebMLL75zQUo6pVujIUg3OxSLe94rWTXOv
GaZzspNsep7QcTn0rdp84m1UCf1xne+snV/g5lF+N96rOyQsScfCOr18tNvC/AkmEbJIk3me0cdL
myUOIJVgPtZVVT/GeltfTKMa7iK3tVD39UtkCToHfiyCVZn4QGbqJbRYfu9/i4PxUxKZyt8KkZbr
hbJcgyqusH5N6fAjVBTnq2Y3GWzH2vwxtOEGZ4kSPAGhds/ZQiquKn5669PYOmMOSJ9coEDEODcW
9jMmMtufw29MwN8BHyq/9AAdZKKTWGGzCE8C1/w7gxlZ7/rXAGmOpv3Qd8Qsw1PcvHote8Kur7Qn
4jY6wnNQWAJ35Rwwrvn+RdcNNKhGZ6E0UFPU4rQuu0nOcWpcgFAgPHQJtC7o13zQnMF7zVPvqzbF
yoPZex73APreOkzrOyl2BsxzuRN3Vz3uIabSWJddu5JQt6JxvU8BgPRdNYTqQ1+V/qeonr/pVqA/
SmleIsAd3XqSrp7m3CLN8p+lFPbBuU3L9INZ6P4nf8aXWFjNx9JwnE/+efQz51vMp/Lcjmp7dtoh
+F7o53qo7e8lEVlI5lT1ZQiG4isyd/veitwP7CPvEXkoHmtfgTw/ALzR9aG2W+uWhqjA44yy7oJk
Gc+QHU28RBCvGZHxt8gdWpCphU7Qfdo6NEZtHCq7s04DkoKP3ZIwMKZDgzbyQYrSgMO2eGxm1LaQ
rL4R7MSVg64iugHB0R22u+LRWBIbKt6bqxgPuVPNH7ACfO3KaPo+RUugRwueAx4oKPdS/Ws8D9P3
sY6s/bjUR0v9/+7vQrm09fddn/MQnrZvAhfCt/+cf6v/t/P/7/5yXb0aQG575tHMrXg/sGF/KYep
ftEdUz/bSx10GfWLNORsftc66QJRZPNSLnXvjuXLCZ2V4p1jnW+iJNaCtvSqRj0xMrI/dSry0V5u
nrZu0jjGnrera/AGQfmkZK0FYBLM16jVQ3B0eNcPPTw2h2zUiidJRpPnVfSf9Z3WVEc9TNT7oAKI
xyQlBRja1ft2SaRoGwqg+7WcVYee7Rpcj/9plfqtKEdIHdx2tzwioG2rWs+0lVMmvXl0n0pu148e
+Q8YybxvCXgmBlWZXz0fLKk+Oh8mu/d+GBDQYS30hifLdREcTeBbKVI1wvsKmhjg8bUplZOhe/MX
GBmGc8dZhfD0M7Csq1wjzAjn66vWekAJ23v0Ow1H13JuxCuedO7aJ+JGLFQHDOOkN+14p9chnN2L
4I4o6qziOlZYAM5l8yUNkvRwdR9dgqxAovfO1UzNEnKd1n/JnER5gSC6O+gXDxmxZJ7hdDHgjoGE
3DF3LEHAxcRjfVaqrD+z+YMW3/hdme13KEaGL1GMEnzStf1T1PTaRY3b7OqPqfkYBjqaGEo5f07D
9DdBh9lvDg6Rg79TTBN2LKR/X9CTORtjFzxWRdO8FEtiqCwPwwK6xKWDoS9QpIaQDastH7UUXDyU
yepx8IruUfpLNwSejohGTgigQU6TLJrshMyjJdsnLwFkHeiqNekzpEMIRFgIoxmdOp7QQasfraBL
zhXQmockA1RhjOZ877hEFoOOt29ONkTXAirjm2dG1hWzR3HnTfNwl1XjeFXUqLxlRoGwj99H90nj
Q/E0OO59Uk5ovdYYSaIu8U9x26ooMKj1yfWKEaArpMsQQPXP+CfKYxo73YsP2xO8wcQOMuMQDVT1
/ce5Q+oHcefxNbKgR+7MXd+FGKWCQv3U4IPeh6NqfB5dFy5veE+/oD3T76poGh98dKigoM7TQzWF
EUxY8MfxbQLw4afzX0njHn30yL7ivW7gtYkWrP0cfSSW9Hdkq/NfSmL8heEXeLkVYCgPXP2UtXyc
/cE898sZ3Bj9DuLASiQeRjZU9gRJJyEmfxXEJeqd+cMj1oAtYDbc4EYdn2uE1Bc2/hnStfrBs6YO
KmTeAHZG5SVrNIhkIO8bH2PYWliUj5fcVKJXX/GcR0cDTStC8KHZA7mz/OHSp8P01bTZO2la8OoW
vCnalBfQBqjj14gAwGNQDv1FjtLj5Fobg3aXO9pwwJZY3IEIitmqLpHBlocgh9/u1ipzghBRukju
TaW9tEjl+5at+5gJPyEX2M4jdVXlgkPDgbfPUAx8tMoWKcdW6T53CFjejb6aQV/BLcng28ZuOYD0
WIow2nnHqS3QuVyKujkBWjKt4ipFP621HejEeIfIAyA522FTsCR6HqL3VJpTeRu9pELBgpwkWx/J
SR1K4/RudEKUhpxorP/DcTOEUSUA9f91bim+ubSDjsCVldDuTd12iFx/jMr5Lku/NlMYvjLn+rsi
dqyr7oOt6HPjo+o5/tkYQmU/5zxmxyviZ7sqLlKSg0zD+9h2mfdgWcoF6qL50esaIIVt3n7pR6fa
GYMT/GgD5RVAkffL1LRT7jIdwAO+D7Rcj+gAKW+Xxb8xZjzBDhL/VUV1zGenab8ucvf7xOrKB+zc
NxUS9weAAtVDrlXhCTrTeZeYavWwNUgrC6w//UwkeYrW2avdZ0JkUG5eziCHSMet2Nujs3OGGp/l
fy/y7tTKmIAX0v3PKTGqEGYuF9lOIMV0UC84v+K7gzsozn03BggQIR2K4ovSh0BIdOfZhMnxObWX
2VcriDAwQ3etA+mLpFLqXhxMBQ+OinBJrEL1vxaXOpS6h4doSaSOEEztiC4aXpCldWuQflJX1Wp2
MgdUAaTY2kZ+jKCFOXTxhHm/qv+KAC54hVp/04IJ+FtfTp+dkk17PTX+x3zO+wOhYv2L3sWwYTpj
9uQakKrEkLg9TFY/XAqiamFwjIjZR7bqaqUenCDLLD44avSYp2p1ytjrPqtw7WIxwHqdWrWCYb3I
PvHrwj02b/dLYsOAYs2m+R1N0a9+k9o/S8u/UzFkBjDhgGtK6oSl9KeibG3o+zAy4NDofo+Td+/n
efHTaOIfiomVmtmSAHqihiyrRw3LhGrBgtIzm7Phk18PDZzmbCCkdXTC8hZmQAGlNUfC897v52Yn
rXEaZmhewiknrVNrp4+1Yn5PljPh8cif0rr6KG2x6WJzgmiJNXn0VLaq8hijJEQ+sOboSXKSqFnw
bdbV6rpVSQ411PAQo+OzHrW1qk7mnGMcUTupc5oQukm3AXcKOeh+67ddRx2yh8Ys7Dt/1uk7x6hS
gUT6OCZeiYvIx3mipdrNczvtpoKjArMeaed0hipGGiQZXViD9srSp1aUqTptx2i+8rOcS5jt/nua
N10sJwZDJiffztYj07Hvnak8rOeVZj+NucSbnrOtKHvksMyDYXsAwZbTK0MNRBAE65sDpWG9pPzA
MFP9k2ean9c6Q37BdvHJSxiCvtOp1yZsD//4n7bef86r/coCeBvW37DcBcm9+bHLj1t/k7SsF+3K
7CmG2BWo+NlqXfVWLN2kg2/WmHkkKy2STHL7JWu6HdQNw18eHqEHpRtOrDaQUxubhyaJqn2NgEUQ
ATULmvyHVTQTHHrENPbq1Q79+ex43d+E5U6HFGJFNfrZ6wnSkaaNHoUHP5g3dNcwbX/Vme+dWDPd
XChMo0qPDpo9LVS23k9bQSI77nZKzUQO0awJHb7rYWNsULdy6+Qz+8wLILxPZtN7u57XDl6P6bX2
K4KLu09aMHIyYH4wYiePvdrcOzH4y4qoJww6xxTrVmHqP8JiuFfwek4FkogTFAzl4vArFJwOCXjf
CzhitqlecosU7aVuE+VZjdnylugZPVf+zWQtgrzcUjWMPTCpNHlY6zREXHZzMWTX7agAS94hq6Fc
QjdVeZYGMGg/2hnEVdX2QDnnj031sUnN4XlgIdQ6NVzoOVvyYSZkBPKymB8SfFJKRFZQyEH2oOoc
mB3acTcCNTU94g2t9LHXRhTAlmRK/Zd6AMefFTcnGCyi/kkKrMV7MGbjSS/gGpO6HAaG84zKGgbT
/9R1MwsJKE31c4WKXuFa/lO2JNBReKVTPbc2dE1pCy/OyBrmeV6SKDXKizs5006KzCDGcwwbBYCh
Zq3a6hvb/BJZrXEnVa5S6fCSjTNyoU1xlDpJDN3XcRPB2Shd3jTAmGdMzXphqbb0Av/uVORXubDU
+eGws73WOLRTjcd6+ZHSGCVqfrNsCAiXKguz+qPjKIchCOOXojwWAIKfW02LXvCZ/x6jyr8OmvEA
EXl6PyJW9SyJO8P1D62Vddrq0qnPEXGDmT9RlVgB0ugbaF53d4mVWM8Y+6312C6yj3Pho34Utg0q
Wi6bNj9FY2i2Sve8llFIqk51kZp74nxpD0tLvy2L57hxn2aP1UE/V/iKqs589rxEebKiW7AUjCj+
k4xW/a3Dank3memyLQTvg/ofgRlbvzGB5SidmXrlRI5a2GhXRM8I3nWPZTEd1hE1l1FArHG7gxW5
eSrqLHgxMZK96HHxsfSD8SbdJGFJpu+QBSovUpS+GizrB6siclyOkjoQFSmQhOSBPdy499TAe05z
w3uGl3u+M4zue+DXsIQs9bqT9ShJxTs/dkH+SzcYMK947sMH6cHK71mNNOMWzYy/YoraixJ49jNg
UecZBbHqqIUuWgbj7DxLg9ZC7qmWOGekKA0QppiPVcqCEeUNBebYsMWVbBj7PmL+TXrrfusbYjtF
zKxxzqlexSd3ImICOsvwpQQNcUCeJTkaDsxoe6et/JPhGTCHw9/yAtVz9GK2DdhQI8F+MGIPdY0U
UaFFy0QS1i4zalmoeerzyGqjDJDDUxAL8RemPh/i4T+5pQi/3pe8RcsPbQ2P+LtFWsVHHPpOcsg1
Z/iv79oFJdQtIYySk2SQQMklYVNL4KRUQl3bnT0dj/cYQ/hSTK/hGni1xHmrLLvrr6o+Y2Zp2cUu
wIctYY0M1EHKmaAeejP7Yi7Ao25B0tTLT0CbCOSRLfgjq4LYDTZIjALw7t5JolftOCNwVC/8G//N
6qn3M0p0ODCaHNpHae77GYSoZGNoZ6D8T2LcHBDn47SDZW+9Y+6EBEkCz0js2rgQ5S6uzZC93Bar
zBnuE+QOQJgBXzCPymQoQOy6v6fO/OXDFpEW1XlE/utgaR8DdB3viq7/6nBbbxFyYKdWM7+Hk+kd
xyWqNuE0hXdjxsmO8n+3uy05eQL4sMKjGXCvFFTSbmqnH+okMC8tQm13tlGUV5tNQlLF9U5Ru/Ng
2p9S/rVljSD0AXWoPGGGgFazJnchpJ8V6xDXgJgXUFq+RFw7y8OSXAZpw7GCFoTvbq/dNTBbBJWN
o8soYeJL0vH+zY0Bosx9s70GCkVH2ytK5mPvx+BWhdZPMwuVo2HdF0M93jWhPayJYUbjna8vdy6b
vmeaXt0B+a3uvLyCdFyyuev12lGyIr0qOUkSx6+IdvJgw1hi54tFjqU0KgA6LDr+cWCVnpNfowwi
gAUjuvxNSeQPb8UuM2CW0dDN9BcM07zEKMrtKARzKtl2xuCVZ8502J6MjNOtKDlPG5C3AsDL5F3A
E0hiLGF/W2J1ZnjuTOuWLLH3Mg4kiZbigIvjNEfNvVSVvoW4Q+CyGhFZg14UDWyl5/n2RfEh1Zoa
9VEjBwO2oMbWrNPpwzWB5AuQPPd04YeoTGQMJJFiHMFCrEXK75ol5XBDGLLdzY3To4qixOPNcYuD
gUxXW4zTLsiQ1g3Rpz6obsUuRlf9M7afX146vmrlQqzLegTd2ALBOaD0E67zo5714EaTh6yowh0c
ZThK5zK8t4mFeQj8bo+/vdkNU/aYaXwicq+yDh4sqze1avdMGSUudCyLZdVdoRtYtraz+gL6Xr/M
AwpCtosmrfOlrdv8ZOKEIYq969FiaYJT1CJEaeY7pc/wjxAmeOCDy6QRP5m6Zu8nbVKOvtIiC9Pr
J7j/oaebPxlmes3LEvsdkkRRY36rhgrNwik9Qb8UHS2AfkXb3YdBre74OIJMDovi0ADICLt7iF+J
J4lx6SoqrtcgxqgClmoPKVt0GqpFI7o1iMLFRIFzej+X+oC+sdscSigqGhdbYz/+bhxujNt7SKVw
/Nx798GUxPsIgS0/j1V4TZEojTTM1b0K8a0Rw46PaGbV/459ENkqkVT7cbbcsw/XjVK2l1YPuQnw
0EWmzZ02Q7DizWASFzN89tzFdIkQJOux5pfDp3uZWzQN7hjHvubJ2VAmgMAK8f7doJxZUcx7/I/f
WTyHR3cCv18qdgI3EWE67sza0wSb40KPRvgmfzzIvemSuC8jFEgXPJ7qPcG0qGe4KDCoOQ+6BKUL
Zr4LIAx2A1dFa6sz4ZwC9RQqv1sfbZl6fFhGkB7b7UMazn9bNO7zhg9lxSZbcfzHQu9+VhnsSDqv
6F4besSapgF/Y+igmKPG5gGD6H2RNCjg2uDEQHAfUswJhgkofE7UdG+3C6UIXMu7UW+/+HwvDrC8
7tBlRh80w4Xjci278iI4IeZ+T1TOBKOX9dBVyikLGv9lgnF9rty/yhRVvUANfky9cmpdNoKD1h+W
BWBvG+GNWLmT5YW/FHhYd8WINrE2zl+9CoMFBkjtf7g6r+VWmW0LPxFVhKaBW4GSlZzTDeVIzqnh
6fcn/3ufv+rcrFqWZclG0Mwec8xvaD8OEYlwjaxkbxkoeV6q30FccH1rzoMwHh9nw90QhIt9JMaK
pQmdbis7JC37yhpj2CyNGoI5zuuN5j7HWlmu7LQI121eos+M5caWWnVcYl5w6lEGE8O4RCrtQVPO
+0H/YOcf+97sjOuhfegyolpb8rrQ89fSq9+MfgTPAiDJtQg97sdnHLkWsKM09knxLFZUg4a/wF9d
eQSmrvpZFavUiXe20PTVCLJLpuIZkFgjMEmC+cqpjxo9KFPSV1yIobox7Awrsvne/BJ540cYNS1Q
p+o7XV4XMwO+lsdfmHOLoDOfiFB8GvFL0nWBljodPJCp195GrwY3QGtT8+AgmWEClqH5i3wDwkS+
pZN9rhRN+9w7CpOnFcZ0snSqf9b0dD2SOtzX3TFcBgJky3lLPK8kXbaMd/Mnydno1Y9ZObwbA4Hy
ej/fipTKf1iuuN4KIZBodBp9ghW6BDI54BkGbBhxTvhtNQAESz9GDtKqrQkF1ixtXyuKrFgYjd9v
OfZ6kDsI/kQKHKx60xZ2eEe2Yb+mtZP6qnGepCoCqxxYCDQwtHn+SsZ9HhgeDe+u7ZNV1xUv+EUZ
cuzZQ6ssIS8J96ZsCRK+5sTijFbrTsufgfnfgU5zV93LKCHQNUnG3P20dxPzu9Ky7yIxv7rGIiyw
hcyvs4dC4d6W0zBv3IJmQWLgZXdzfETxHL0aqKCqAPY3zdWDnjbn5ipUlfO1EftjdQ7RCxO/cIxV
thvFCu5du1aavI4715cxTldJJVFLrkbdJlL7yuCmUOARksD7YL2wasrIT419WyQXByPGqs6rc5FV
v4Xl7JtGfnQJGy8lbmM3LwKh5zuMKuhBYU9eyxQyV+9ONz1pZhGo6qDBgb4erBQizzRmgdRIoze1
fl5pdqmC0NK+XMhGcThiRE+stSBUyuwduZ1V+0jMG23oQmxRAbb2gpIZl0+l0jeCVO+NG0v8w3hW
EpvTTKtePb1Kb0Y/it0rQ+x+tGJo4/nzvPR5AH/mMW6Xr0rJF7Oa70bpm4VsNjJSpwU0ZyYhz3Xk
TxpSniow1m7VwRmsTDpqottnYYhNW26nRAvchKz7tzmp370of5T1cFQST6M+Pcd9vuvw4GSKcyLt
uw1INtA04zEGHIihDTBam9tBVrMD19rAark+ocrb+a7pqgkRd4YZBx8aaADZFZH9PvfqnWzqYuXk
2lPnArLpE/OtK7KvCZye1ag35st+sO3ii7W2y5jsB1E8zoyR+7le3dcD8PIEDtOY4ajmeDwIQsS2
FW0APH8W2lG3bGlAAlPr9tEw3JFpRIagiz4+9c5PJzrQFNxhydgm6r0UIH8BKK80MRF5qZdgm/Kj
2Zd3GWielbFM9lp43lZJb/9WdAD6oA3tK2X38PYzzPIz9oiYHE3S2A+EYlRn5oax8Dlg002uyDpE
2UEV7u0vveiPmT69DvxSbP1eEkwYkD7zZ6/VDqx8D5jL6tUwOBz66GyQTF/Z5rZPp52qwk2366Zy
03FYWCTY+dM7VCt6ewn1/wQK2KnPCSrVridPTe8IFlPeMatgfQ5WRj+l3EwJV+/khj95ToRyhj+t
VO2LHPqj6fW3g5v75Dnc1X30bhfsGxkhI7phyt8cZurhk1ajT2uGlAdB9OfCuUFHAGx8SdnQGhMV
jVq7lo7BeNgK9hl7j91yVZyJHm2pAxIdrYrLZXiRPaLykrtqBYfnkqeqWzUOREBdYDiyiuixkvlP
3at2VfT5FDTeQGIkQ4dtrO9H3bt3LIrIOYacXUbjweqosushfB96rrtlMDcSmLfTjScL9Q5yShaA
uJNaTje0CUGJ4p0CufsCgxCjU4SEZqEdtqPFQXY4jESeLCzoRhEMpuMx8O+6qzGdiqB46AoYUWOm
6RvTgtnQtck9AfB9CNueGxyV5J33rathOBqAyNiN2Ts37B81MYPd9IZ30UMan7UE38vw3nbeJhpB
inYJGcVe5gU5EkFLgyPHGB+UusbFQxHWiNRvIhSBQdcLFOtsVyyjuydk8sVJgPdwBx/G+tvoqY3n
icuzgq+TJkehVSTMTTAUU06XJrk3WH4CppNwNZHfsyTNMUqqX0JG45UwBtpK1lPYuQSVlJ8G5Dp3
aZmSMEgECxOXfM7yNETNQVIsRn15Hj2ahuSLgLo6MUD0TK397NK08O3omhVhqq/ZZgeQuaM6ux63
GjkHmTtcEwa5m0sCpNIOjmrzkpkNV8fky3bRL/ZYKIrxPFsJlxpM5vg2ouR3RM/uD3Z1JWTZCt6b
mp7salobpq0orAjNSBzYDnK41SZV7xMtu7UiCnIyaUvTLrcWylTTLBMFbTxuGdK2OlkECEJPMo4+
4VvBTs3w7MVGwxXASaP9Ivp9JFW2D6WlSAbu6VaeixqMGYh7scpx2+4WO2qDDiKmN6V+utindvDw
pg4/tnZD1PIxIZi1RIQG+Ij3LqvXjDLepqMQG71s3oAs3AzlAvG5uiKa3xtBcLXyDIb1q/ipFg6V
EB4oF5Fg1egRdWeVgJnEgl66W0xLNtGQzuSnkuEeOTMVYn+kAwjIcZrJbJfmRljzo6nLY5NyBcYc
4UwQKkFX8sd2wjHIe4jDxTo25DaR6n1RNzhnnnIcqStyQZp1YXCciBI/M4mBbWRhvy6ZVernqwRv
v2iQ+a7eNh96yKvZHTRjIwk8Wnm29iAqsRkB3F4XqWoFB5VRqBkD9fZKlyP9I2Nh06wD6MC3MbY+
TanNm9AcgSUzQgrRkO1pnoO3oyK0Pc7+SmN2gMKE2MSY+RVq/D6JYSRl1q8l+3IlFXK/DTWJdRMJ
0QYvaOp3iaubUOWcICPldKV5nCWObX4guPyQoVwfxoyutUnjfiaqKDONe4B9RYBVhgFKywj0rLKv
P7BO0IgD06Sx72ZbYcOlNZTaOcboUgektQ9qroOe0r+mRgOOuj9oCWdb1YpVl9dPaV4yjiRvAGMG
S0X9PPUeqb6IFCuZx9uJxHGonctZYmGvxfdseF91saQBRraa03S4c8rpzemmL0iiu2WefWka75VK
bGjJE4hehi9C1drwSabSpw+i1+JhzJy7oXMZy0iL0+gONFAanUa295baPYn2hfUY9veD0EF1wxAl
QYzEHd0JAxWXp9wWR2FILt2oJ8+JPkarO5eaXcdYlVMQJ/otgSNP5kgqpjeUmyie7+PQHvECOnc0
VAhwSUOYzcur6927UsMkYl5ZfEWv/L5PKbApMMHXRUFqVsEMxZaY89XYDvQb4q1Wl6cyfwKb59Hs
DHeck35bx9ZapQY7sdHgqWZSrjVTWr5700UAOxH98C6QDe4NeE5KZz01+quW57RaBnMbKph7KiQM
LweD1jiDH439V9xgvbetPfVFV+YUGJOzsqkq2X1NFz3bU0nbUIdzUqoSzzeqUfI25CHknuaHeHPL
xjJ8102/Zyd+jelTzvNQ+NoIGzD1zHnvzC+VSPJ1aG5zQUO6ZA6VGdRoLcmBqcTwmpXRVaFm5x+m
fGqebH1uCPRKWgOllbw6bZsyRDrL7Ekp7t42qd6beqLkGGVPm7CjPRwTEu05Hgzl7zokIyOL63Mf
xRuLIJGNN6tDnZmfucbAbpxCfr/yhpr+C0fSEw3xaqPhUVk1XPFrT3PYG3pcStPUnct540EBnmfk
dvxcTRBmEXS2irHAhkmEnK5W2jH7l4doIUnyXYX5UXc0oOZpTbJQaNN6SrpdDGBjhWnJWbWV+T1Z
YKfyJ0M65TaqjHfH0HbOotBPPNw8Vv1dVaBO4XV/w5v5oKKeNo0ZnxeQw5B9s8wnDRYKwXJpYyJc
bxV3Uy5FBg7LDywxWL/HX/Itz6FHxHLCGmUQdF6MzrNnqMPcAiOBM0eWvNVexlZ8lHxYIFHukswz
t9o1cjmu52Nu61Dfk3LYJAn7NJ3av66nZ65RbCCY6q/LoVy30bzl5+iCDxHg23hPrNBTZphaQALW
9plB0nA1NSHuoW9PvTSu9YK2/egUA9UmxlR7wXFGdDWjE4c889imskSFFgUv1yYmW7TepsVe86ZL
870x8FIVeCYQbO8rDt6qnKw7Lc+QDIX1OtK3NKJpDEj/ufJUvOgY2+IxWuTOyCnQRUQoH6sTFQCk
Pfawrgm7tRksjMaQhBGsbr04uqt/WHhDOj8Tk5UqHu9ywU5NtszTpBOxKEJ/jVuCGmazIg9qegRA
mm/wcN2mznikrcCgn5afRR71AZvA43Qlt87Wg/ERle6HM3TPnc6JmdnPZF88mLIMREROIRHAUMAJ
kp1vuparhbEuHOK7ztJfh97+1JwRXRmnW2eRXZfqiDEp939nSSwmJsZ9M5yzBg44CwA2uCu82XgL
r5tXV4uOC6RCkNrHzJQLwl33VTdq0zjac04k8cqJrcmfKgpv3cbNEHK2UMUMZeUxKi70lS3ymyrs
P0vBCEU8LEApsT+1w4OTi4NVyM43tYGaqsR+rwOoVqmmBeKazzt4xppRcKLo0+orLuId4IqbNok3
emZ/x26LTtXSBSRJlSjFZGvO9TmTBIq2Tb6vRyJTB71e4wr/yIwOu6hJQredrNOMxnPa438LS8DB
9ppf4TDEFycpMQlPx1Iz4DtJI14x9BhO1n3YM0IRhr9LqT2aRAkpWcWPWvYOM7G0F9PXIh031mSe
Z9hjgdUbX87Q700veagmOutMAH734fVgx/n7bIwvWclcNWkL0K8q/uZkOs/ZdKpS7Hlh9EEJ8UGw
arxyqnFj1/P7UF/n8nRu5Frh4QhcKtjjJm47avOrUqm2dPHiwJqRZvXEJADeRE2I3z2bRIqsK49F
TpxSZd8X7iTooGtvSzQd9QaEtFeeTJZw4bjbvqpcv5iA3JX9OpmS1yRvhf/b2PWXbeWfYV3jtTSr
uwJaY+8ULC6yJW3J7sHjHZZyWofkx+NyYlbbqA/MGT2Y2og5nclfpix28wSWMCYbNE11RL2hHDkb
8Zwvwgp0eqowuCJmQcrJ1/1+USlJiUm2WSLnwATlhxTNe74slxHOF201eeIKeZEZtDZtCLyywoPp
RluzTX1nGjAca6RFpcuZ4aUbqLXLtrGttQ3egPuPQR5l7rsmV9e46OOOTAco+tjAlTsAWeePqi3v
XjmINw56ysqiouMsLk9W/jyILCBA9baN+9d4pAV+PQWXmYgpjCX6JpKcKMxPnJc83KKIv4ZOf0a5
vYSA8tklMIeWN8aaFKJDLoqHPjbfCiUFG72YspZ5KteD8iR6boxl8vBnFYh0RBnE43rHbuyBUO3X
uk+/2P0+MgXa78Hmk6m8hAFzL692fWzr8I3yAD9GTIkSItQfNRo5rUHYyjDb2dotzB0uI2S9dLYo
GZqIfEjtWDm1dmav+aIKtN1lcDbkZZdBZcuJPb3yNsUCimYRebYr21NZaTQIeIG1m2lf7HtXM7MQ
IgndnVo05iYLkJWEZEXKjW7GZGLTCDmB3r7m16lNbPFsb+euMG60nA5WwyQCnQiHjZob64xnGNt5
9po943HJqp3JYFKGVdxrcwc03sm67d+X/zwGhj7luuzyMHAY4QDEX5vcq3rCxp2iIsvgmv6kXl2R
AOMmwEI6avYbb95XDiPpDDm9S3RkQ+A/daxB2/H3bBaDQnUQIUofEHu2Ns9L3nbbkQq9nbiHjS0C
ZNI/kC/8MfT5dbKLu8+iTXthjN7WCX8dMjv9OTc+8JFxr+mwu6W6iMg5zt+0AaBqZVHay8n4CUuX
i4YKuwjDTysVg49E5AZgA4RnAXHWS/4mybLkNjfJdC3ZYu0QO3j4Qucr9syvscO+PbMIh0O4h8QM
IB3FqvfMFy8D+m1v6lk7Nde3S64dGEtin5og33vuM/w8sIclyRJL6Y9zelx0eV/UlzoV4yrNp4cy
ovucu+6+rQWSpnPJTKbJHfe7VTYQ/6i5ne38Lr22DjytQDZU7UHo0eR3rcUV4ZECz1TZDfkYZdBE
jaKH3wcU1xOXtbUvR0Ggjs3ubWdFsQA2gbNDlxAJDKeGiZpZDoTGqF2ndn1p0/FVFdegRZWO29Aq
fqdk6U49pI0IeVu32SlbkccNdrboD1jW2ov112R2Tl70a3YWPdmWPDSXDWeduCXLY/pQTM+hlUAX
ctmjxZEVrRixXqkeloOqlO96KXtnx55W9FS3aaIbL5nHag07lt0tEosqyIcykoMYUF/kKM7ssR+l
Xrx0hZuvtVYkGC2iVxgjjLC75pZpJt3H6MEyeDUdOsQOoRwiUg3+VfZcjybD6iafsXntti4awZB2
lm0JMuWnzINFL2yju/JjYZK/mJAqw5HmCggVRtzpuE+9Yg+nkbvklrnrZ1IaTDSNj0YOEFC3QL6M
VY2tCsHKrr+ztIH9Uk67fEZnNnLb25ti3xf9sJojGlPdgvjkONnHgMjH3abSViWmhy6v4n2UjtcC
2nyzGXFZoVZG4E5Ue6sXBY0V0/6srq2n8L1BYfGNTKN27Y8dmiU22fYmYjRwoBi5CyVnZVkhdg46
cyfjeWS+zsejUq+90oaSPtP2kNfEmqFB8UuWYaJfxgkDGSHbtjGUCsq7lWqz4a4hMz3oiDe6AvkP
6PKnyG78fEC3URA1jAlZk1qq3qdjA/GDO0LciNBvhkQ/9ZO+KagpV7PD5HSykFgu9ItXC2sr9KHZ
QIjcL03qrGRWrmOTwJYl4uYQRaI7TOjtmYvBPc3Usywxmer9E10zPv9ywfqDIhsmXXqTV8jq7Fvh
1KaS6JVxA4sBikRTJsfeoX/atIj2taU0hmLhQeZesV56i5vx1L2C6FmX9rX+rBiNW8a9nbGS5kn1
XMrF2jlmhZtZVPON6K49oRY7DfEbePicrKWuzckTZ3ZjLWJOC20SDGB3CIFcaGyzpP1c5G3hO0YZ
+iBXSrycTL3WqU9kWwkA6npJXnLFW2Qzl7CVt7YvhLjmKTRHW6QvveTYhkYvd2mSYWDismfM57mV
/MWNzVsyT4QSE0mWNVoy0h1fbM/GWJwVR1Cf6hBVdzoSCmdUuQr5VNZx1oH77lq2e7y3Uc8bgkZG
us5UWQ69nrV068pPo3En2LgTL1wQsTqIckuz2IIRs/HGUxUT3sKs7IcuRX9fmOF6TOcXa2LqcnTG
py5k1hMbULstCaJhie4vKll4kvYrSAlC1ok+a0sOgeMONxE9VIRDzwSMEs3I5rL+ht/MIZrT21Ef
NMKnXSZgRpfYjZLBhKbGT2ui0JmEjQwkbJacyXYIbo0Lian/+iTmnuVGleYeUEm1UFbYnHOiNr5V
ZH/o5u+olm/QM4RbAAq3m9ulkzpknBAdOvwAvsVPC1Nu9JwJClqG0Gs6hkzQPbRpPE/0mCUpPmk8
rrtYe/Na4a4HoyVwLcmqE50/Z50vLul4gp4ObS9fN6h02Ocw3EvFyr52C9hH+DAxsoDb9j61wvlG
hjq9DbY+osSS40SV2miw4PEhP/Rarm9a9xbGBYWhPj+PytgtnY4qrNqnfqQjIqfeN6Oy89XkGRSK
+cJvH53irn/LJS0y69cck1uX3T6bYO6K46iwGrEdGBQN6NjTqNl3LXPjl4g8Eq0izJpwp2DqtO+2
Gt+siFyvPDxlA95KMXxPLoJ+nSLB46587BEFyHvz4P6WEvHDehpDtocp9IY1Azof2nV6LXbmg3KI
LijS9E4TNfR8e+aUW+pqVWFFCYyRPZ9zZeJ3dfmjW9NnP+pULHLaGaw92yt0e6ryT7wbpFdCP6Xf
y87YdNp7/qKUsypOkV/sfBuDwMVsGGRauit0Ap3b0LptOi+9qTrObasJIg7yaq497IE0wY3Gs9dx
P03n2l1buGcDVwnSNoaPea4u3GFTqmBrJWrG59qqxAdSb+b0OrDbs+8gtA2D/FJ/pwxZsVVIH0zd
C/24QXqNKzvhfwgneVQNl1Iymat9obVP71q0o/uqg3YS57Gjzbao8stxrmwWwdao7TDWjXwqhr5s
I2/pLsn1Hxv1rcBJe/P3kMwbooxQHupM8td21wiaUO0K7I94ck3WUoLVXc2D4t+Oc1A3rMNhbTym
Q5JyHugvHXiJwDBNx4+snSulHYjFe4mSWDDlhqZddcW0bkM2MsXEHES6alXV7BvVPY5OvWzN1ErW
Y5ufFZYxesd056w2b7ZcPAQbu0MGR1jRq6UTRwnHGsuUPpgK1OG11XbDeazd+7zkgJZLvipqoz33
Xl+T4b1xuem7NUyWnvYG1LFLG86I/MiMfaw+p8GAIu7Qlk8H49mSOAvr7r1uILkw0UUpVKy91rkU
dMSCehGdT9G6DhkdHGmxwsy5Bm1MP2k7B6Ece+ILb7J2UBvA3zgXw7O3RKdIsldhW7bJzDr2Jy1D
jzGmG4P8AYoc9cOSCzzKcW8Nq71rhgwZRkbP+Uz/U3BfiiBIt9r8q8gPTkPLOCe2NQZ9WUQbLScZ
oTHcX8fGo1n0z6ofw5UAg+w7s+473cz6bC3fQrm71iImO/11JCfoUuRfjWK2Vnd6aj+NEKNyjg6T
VT+1GWaKnpPL7B6Z4zh4LQ6fKIzXYdJC8RjMleOJr+vECYU4dJLOMy0/NJ2jifM6p/+yHiO597D8
3DCo+GRcY8ajWqPbXnEAHPHd5QxbMkdUIb5uVOgCtUnzR0/SpzYdMopggdzIar6MFt0DW4Rv8S0O
FFYVP5yW9WBi3R/b0zxk+RZbxn4ewwtxIYy+oEVkhsKq4/Ca0Ty/FKX90y7qJMRwoUoFWxwfspBn
cHZqGIK6TSYGzu5rdUYf5SLTWFDOdgXKibVr7H5vKHLQC/WgzYtxGvACmfiAN1WyK1pK3N6zfszM
Glal7F60ql/QuTJuBhw3k8nMBtNT68aHnl4amtuHKfr+aBAWm8buvNH63gu6pfI9EXO2JHc5ZAY/
Yq2v2i1YpT2eSW7lmW4y31+/55I4sVBZJE5rP5E9fGQi++zbeOHsN7dTw+ciEsILyVvfyKV7jyxE
yDS9jtOndNAsMp7Myo18AaIMhYGOrc1hHttxg/GJFfYm7dMnPv9757OtWy+I0AuQaRH9O09faRPb
Kjv6UZ2670znp877F3fuHuhChL6ZanDyHYKzPIhSTch2QBhX9w59VI3UYCmwZBN54K6GYmnY8ut0
nZ3QOgBK+zTCyfWbEp/YtZtV9ozns1PLA2J39qOSwB9uZmveOlxBZVRtCxbuUGqv1pD8AjcrUZ4b
ta10bG2Mv8ftT+l0L+RMoUaX1aURGyPkzsmaDl3Z2xVihH5cfpqZizddrQc3wVKni5pcBuZO62v8
jDZjsAuNb8f8oaHpruPFOyksaUFpgEbAep00Op5eL75R9mKs0iQ+1ZVGaqVVHCXTalnZFNt+tvU1
tjmb6mLyh1JujUlF0MbqhgiW5t7khSGscfln4qZlUxox0Um6Y8zgtdf0rPDbuU5/4qq5Qqf6vVVq
/N2kcgqJikN5yybsmoE2T8/GEnsHlA1fdWSPu3ZirJVTPsZ1e2sNBEGAqebXSIKpwOvqopYz722f
ZMZWqKFd7iezTnCVlR1h6t1h/wb6p2o6VoomhiLcCefUtum1ej3Vl37RjUNZjJup1KKgySjK6m5X
lQZ1K5pwUiZ8eqpcu/FySgoWoDBuyrVe9zeRS3B7pBO7gOPI8LRu7eUa48rja67adTt2lAB9dKsZ
FP1TWX1HNPSalDBKL9KSQJvND9k3F6H3u8LL53VvUO/mfSbRgyyGhXKILOF020fWZy0OkcWqSU6g
Qzvs18PjUAmbMffR+yEj5QPxSzTuMx2UrSIGjpmWg8WmNI4oI1RkXhhYucSTfkmmAbeHsa+jvNgY
yAOykLfK9K5WHsrRuiFIccbrWrfmS6eSRxyWlKNwqOx+ZFCjlOdysR5CK70XrCkb1xm2Wbtsvdq4
CbmTMyzqDxUNMqIp12mKGkliZ5q0K7NRVoCNkq/ciGKnxhfTFajmzHInVbydR2Pj9D1VCWKjR2bB
qtbyo1Dtd5iO31lHryJdVkZznzfDwEXDyF9YvZqx/E6U/TOMFbx+M7D0vN4Cv6dfNgNWaNi1y/gT
SZaGfV22iGfaxaqWx9h2nlNH7XTT2jcxparWm0fwO4x7CDw6AzdEu3OH1fHXENq60WtuGKAhRk9s
7IY7rD59tiXYwOxTWIIctmyPqHsnHZS4vK9eltAL2nkR27g3njxyWJvGe4uHqyM+iY/ahJECox0p
EIU62gW5p5WJwF24TzoUtyGsLgCPRpxX40MzosX0EcOwlSNPDI4RaBfW9wWDDCtvmY/l4AXJYpOi
xFPomBwtOCm0Wd2N7bb3ll18tB1ZZZruwNrHkKaPj55AXrY8xgps92HqDQo2O2DJpQMNIwEbrnjK
COhk3AS8mG21H6U+BBou1YbUUJWYF2k4ZIbCDUzR3Ic63F1vefQFXpYys1ciLplNZ9QnbOy7xurO
dqtcn14j225C61ZaY93mg+zWJZ6eycX5qPqDOdANjmintNoXJAeiHtFWV1MLQRJfqunw0U70y/Pc
YF/q7JHgWRsTo+a+tmwHY3gudCQwqEjXifStxmB350mKEgrFiWmVaxsQnlQCdkKPZsQBqt+we29c
YzO04jg4DjyUmmTIjDUboIVTIWgO/WmqRX8yqmQ4IUAstPUmbYd9ZFp1Wq32RSfq+1Ro2T3b6uv/
/x6oOuYf4RRx25QhLMgwjgy/tfVu+99v80RNjWtiDZvL30PYAehD2OLt3xdJpyhlHXfV2l66+h4d
prnHLvZQ68A7/h6yiHc9N56+++cJ12flBJhu+G3j4N8XQkhnSn8ytf3f8zBbqzvVEF9/fdW/f5gt
2cUMVNK25jf7e6yTXe/jsLPBuPzvsTxxfQOoz+XvGbC7ZtwuKYK2nU0Xocb//sPe7s4V5XTz/x4X
1AagdCYaWv97vtFIKBbiSJ/UPP/7cE602jnCYfT3on+P59VM9FRs37IX2dRmE96mZHo+NiHGqaqe
+pu/L6VXZdcMuGWdqHR49NooP5gNWmIZTQN3jt69IwPBzxm/6f3SUadJZ/H9+9G59To/wqy3//sy
zb10y2CDCP554SicjmQVIppd37bNoc5lxj9P/Xsr16tf6LqI0987TQmRjUvoRggSPH0ammLHdlrz
/75MmDw9TZ75VDQav4euX6zG6B7+XsfgJ5Ey2ub490J2iamvKb1w8/fdPrX9GU8vUzV5dff3j503
7SZrubRAZcWxP8gK1sVUdP7ft3E0V3e8YbJryWBmFb8+p0iWGNcVTa1/XyfrZsV+oNwiUpibvreS
CxJ7vKkmld/Sgr86B+r6DkSdE1RRMt5nIDWDDqrCw9w20g+Zvnmk9mr9aJL5c4/6xnVnTy/xAs/O
yW3ntVR2ucq1oXoXbf1DqCzjkm354o5p8aXqkrHB1PouF4zsuVv99oqKoqCnQoej8ke9ZuFY9NtQ
UdGs2iNqFZbcAgqNkCn2A6KJKXdGnr1U25heyA+NiIPVL8133jp3Dg7/z2RK39wybj909gRUb533
ZtK7XWVpPm+SOiIaxTOaO8Lk4WrmDkvQNXD577EoqxmpXDSKn7Fp7v6+YUSGwyIR1uu/L/++0SaI
Q2mUa5Q7vNQ/z6sjtZZYzIK/L/vrC1SO6a5H5ULU+7/3IOu5wj5NH82emir2l9bRN5plQCG+Pufv
9T16glvV2OM/v+rfN8ouHLZlR0/r7yl/r680HZ//GNPvrxr8bEyk75YxIy6SFuiFtKBiNzR2SiRo
HZ+4zLR1r6n0AYhB4reG3b8XuXY27XqK6BHfLW4Y/zaF/YHB23uZpOkSgdwzNjs5OaqK1xy0srIO
jjm5GzavI9d/YdIXt8bXKRxf7QqUS2yvmR7gA1qy5a50avmmpFn5UTQt956RVBtPFuB2im68wd3v
bkltDi/EmnaB1WT6M47CFGBSfNvo2X25mObZqgtAC5acaE3QCxyyuDlz4tAoiqrsnLF12lqwFk5Z
JvLt0EBJyUsaXEU2zafMtvqtVeIq+A9jZ9YkJ5Jm7b9Spuuhx9lhbKovYt8zclFmpW6wLCnFvjk7
v/57IFVKSdVf95iVUeHgoMgIAhx/z3lOZlD8bww1PavNoG0h2/hn1dWsLT8U+xTHGAFyLrj8yg4Z
opNtgbV/p5tRcMtohCGdaluf/eQAV8L6UvMcvqhqf7ibu4bmqDAr81fXvq1+6apjc74TZHxv29rk
6tvE96inohPZZ9vOg20KbZnpjHkdE57btiy6YN0RF7oqpKDq53W3qVaRrBx541oLx+52XhAvay91
cBKbualO/dQWJ66vF+a24NJGcHfEXDZUH3+vhWX/tl8QMansaJ48UAT/MpLmB6iKmX60/te6cMHe
4FPiadDZ5aSooLHsMAPjS7jVoQqvEO3063ldlzveLaN7NPoQN6kJ0W9eZ3f6qhvAM82tLvDSC4iy
3dyaD4Q/zd1FpOchZ+YY88I0TI/gZn5D7+vQc0pKuZa2b773o/6x0kDb3cyrCtfJQLrJXS6JUO+T
pF4JrUNdwQRKvVEig++OOMhgjRsRP6YyxsxladWNzW0BIcC0krnJePnWrkoJgI953LeecxNwPlNN
0+L9EPOG3PTrG4uSOsxpBwxMV92o3iB288R9piS8CU7M/89K37TETlGZ4p93nDvOi3kDPlTKwdPO
41ggH49da+9PD6BlIPVLy/zPjZ+WyFqgBn5i1rCiyGPmV60AVGGO+HHyhoKjbmevmZa7t6GP8cYt
mU+f16e2ew/uQ9y703C3LLHFKEFD/yw/5gVUKHMgbdobsnI9r28Cnoi6pniiimMDJ+qJV40oXaYm
kbNq0CnHyuZsWswv64Hk0qxvQZmbynFeJaOYrXP77eW89n1762JcS1Ll6y/r5+Yv60zNUfdpGa87
hzlUcq+GY6AN3xZCVLdhw986GujF08A2/1AjzAeiiItPFO2+mEZhvSh29lirar03LN3YOmoUrN1U
h/oBA/7RyFXKZzg8Ms3heuqrcJlkEj6ReEmoMRdMVBnKutKHowNlyxsifYUqnOtf1l+GskxfhwKo
Z1Npf/hmJVCQ5g5P7J1y6J52mtqCFRWU7hei0/2dl2Y8WtdYuxwtfSlc9Zl8cuUOYHZ+zDQwg6E9
Ikjom02ZFslTKyiiDUqibhQsXJ8sb8kB0nXz1Eq/OKilTDYCg9g+b/z00RmGPZOR2Yva6TmuJ887
pkEb3XmG/3X+50bN4Rss+/zGztP24vlUGfpph+l9oKCkphWhDcws39iCk/wzAkl6nhd61jfn0miQ
15oOiAOFp/QSgeRZ10KjX8x98HJOL5Fp44Ezjt+a3w8xd0+L4ilNk3z3fuhERxZsKG29bkqsAX0/
7uG2uJe5lcUY0OwW7P3cjCQqFuSp+86pLjYFwXpfMQOCOkyEy7xU5NPQUleNMqN8tkfq1mGfVC95
kj4h8+g+E9F8bhiPvlathSUr80mwz8dF7mATWCg8yE/T0a6PvyXtUcg4vjHZ7VN84jU+5Qkul9sl
hDlNLRYh0dLbufm+IU6UlBxkdJYt09034aPSEiOuA6Q+OVZQupuqQOLb9Va1D/TmMLfmxdzFnPrN
zXJyFxmdz3xZbd+GvVD2mYOvK8WlzlN6C0RBw3y1CqfNcx+peGKZJMyJStOkD7fVzzzSK4e3XTQ1
WUrNN2/eOvM9XVSSJUxp2rcYhjjI93/jbf/OSyVnFv9GhaTg2Bd1t1nW6LDv/DjN7rzpkSMUEq3O
93VO1dSrmCkwpDsg4XCuaFcpHOdUapE84WV54pnYfBDYquCNWdeiskHKRujJbU7E07zRhGq/QgdS
7ESBTrBu9WKb2ehdk1r3P4Zebq+LFjiCFvX4qLB3Ep7TYnXrU+thTFDZuLmvvG6or3mvWcuQVJe1
+ZByrDUC2fjUm3qwKqIEAxFKgXtmM9c9x7rqpm7ej9Jj4tTWeMLEZMezOVB33aijxbzV1ql0DrXt
nSjPAxgNw+RSVJa82CjWKKHL8M/STg8yi8xHqRc2ngofHMiYhk+FwgTC1MH+eU9qqRWT6k7wJ3qR
tz0trljLYqi0K7UlZtztMnnoEhxKADzD28jz4EapdU6JJLG33WBpx4h7BHKYtKGiHeUnrm/1dkiF
fTH4fNZ2HOu3eUL8XSgU+6GfkEXweBdlaTjbqvHGYZFOGQyNPahnSp0JE5dQt6ZVGQr+czEt3vrV
0sjJtlC+7TFvqYeBhOTO8IggxNxOjXuNIrG5s/QmuC8smBUhoLf13JwXdDBsq7ljZD+5gAAPvXeY
19FBNZgOZAak23tuY5BM2/pHK0vkuQu6dB2nSf2ohdHn+atW9a+h2QVfIs5VJtMHgi6mfRxQRUdj
2iexmVOQkVE9jvpUPui8VyN72ydzE3WhOem3fUoLXUqcZEcsVe5RrQf3SMmT+lanUZAoo8zfxNwb
JGnYbMrmTb++ZBCsr5Qm3CR9mTaEFBj4+EjVXVT89VCeyVEffCAMC1M4LLNpxfuiTkICgFG9PowY
addNT+J6Ffb6Kc+0eB2akfKESf6m4yz8Yobt1ag6/QnfQkZZvPpbVy9tbuahqxH018INv3X95ajG
KMhYz8uYacQXTWb6R+HJ4sFvf2iE7YvaWtrbFtX9Ycuv+xRu0W0r6SFCGcuWZPFK9NxjcfxTEBXG
en4ZqwABwmlRuBGESedGwO06ynh6XptfZjBoFTJVf147tyHDy8OoM2XtDsohM/0jlhFjm1AqPlCV
Vw7zeozvTJ7OK9W0d+AiT70p+rnZYu7VWGpj7uYO1bx2fjkvSsekVmY30aKAnPGt/7xlUP1PjSuD
48B1/urz09glPRNzalpmVy9Ts+v8ilHoY00x9fC+vvd8defoFO7nXX/ui9r0W98adu8CxkEDdtjx
z/PCBPTJeZQaa7tMYZfUDd7v+eV7n2qg3PFrn3mzJUxgLS3BMiEyQ/9BAf5+zLJaMD89vdQUFF/z
q3lR+dy7kCcFi/d1reYM5fm9HVtjvIlSOGbzzlgcITX9chymKynSVJXF5cqhRvbDMRg42cts6AX6
mgKvFri+1g2vgAyyqy+C7Fomg41H3NNX7qClP27Y1S0Av/e1ha7bKyqt+mrecV6AVs6u1U5OPecV
VYc+zGLIscWnkZI08zRSbjwThlAu5iZWpnxb6ZCW5qZmYBlV8Gqe5mZohStukNpD4WraNU6Nh3l1
F8JurQ0y5KIhG54qlVIvjxD2ft6qmOKGJM3xlqBs477KxrdDu4nRHLuoKeApsRMVj2ENV4jn0elt
qQk0wdxU9EtHrtKT5pFM8vd3a0zvlmFYsKGS1D+9v9v5kDHvNq0ANJe49LczCT3ldrGpcx9d9ARL
f6OjTzz192ZZBTjRXCQ089Z5w9gnXNnndiKy50RNst3cGtLyyKUSi0+irt2IsS62wDC8wnbrVxXz
2eu+sgekTEG69AAVXHKGQkQneSblBwk+a+79tqOtB2inS2fK9QivplKFV/RmPo8W3W1M/sUJgPyx
UXrnSWj884Pb4zpy3WvZxh+raXXm4rORMeX0uomdp77WoyUT8eFp3lpbEZkYQ/zoq6ina4OInb5T
nCeJaWyTyajfzHtpWsd0ZBNFF1dJ3McxOs3/pKO04gTplQrg9E95UUQhV2bKdm4O8fA8kjsLw6oq
HirfW8//pFtTG1NHkq+bNtEeDVxjceic60Sn4iEE5mKCrM4kZdvnrjSpvUSq5aELNe6HITHADX3f
3CtoGN53Gcdx4CIKYt/k1qqbuE6C9t4PmvaeoCWmDhPEoZ5PE+QNATLd8PLeQ228j12kJ+e5P6kn
1VZvMVrOTTkdcKriTsea9+lkai5hirhbVze3dTPImz7Db88AAKm9VPi1CiCZjW75X4LbJmjzL2Q4
pegE/SlrwMBtO9YORv8u+mha1Z+urmRfYk9D/mKVf+iaWa5ryIQnZiOtczGqJRlIrv0pUsrV3LV0
qPNpnXDuxoRsuEGE3ElM2d2Nhdsu5n/PwqSYtFb54hVIFZWyZzCmxOaxwlS5zkPLeUI4cJ671pH2
3DoCD6JmqbwpZnTmvyH3unJp8xz1198Q8wz19jfkKWOq+W+QuIY+hln5J/LdduOVsbFJRDzuEAek
Kw2wx8e52co4W2mB0D4adfVt6+j6+g9NEWvljqJRusHtTJ1EV6JHQU76SgxCXhDDd/tSjasd2GQ4
okqYrGy4eX8MQ/uEBNr46lTHKlHG17rkMgGEPMJQzt6j68lLxXxm3gBc6PTspUvLYAsvKwV/l3TF
iZk5IqOmV780GyDPxAwb9ZLnAHqXZTfgjiAG2qtT65Ko+trrlfBE2chZJsy7ruf1paOhBcLonJ10
M1/ndUdkhN+wh+6GBL+4vfN2gG6v2wapWuoUr2fb4mQYaEGnVhn5qHhyObxtbGWgrqVsIRJMG+Yu
81a31fIjBQQo+hEFKkhgm0T65tlgfvNsTYu5GSSddRwJl5xb8/q5h5pSP6LoY0OmziKs79O+XU7G
UWCmm4DUm+UMYMfp+rEA9H8f+ggmKxWdxQxCt8fqo+U68T3l9OBtfZHYy0bVqk/QNnCbt1+gjXMP
Q/5y6xeGt/NBB22dIMnu444iR62I9oveiSUA6OZFQG1agXFUL6BTSUBrknDTl0r1KIX60ZdxB1KH
oKwhc5/MiAyVSLXjU1OUHRkg+gC1f/CvPGNgxs78W2zl3UnXauvWnBaGhm7RzG+HKLQmolhzRoJ5
xP+H1lIasdxrI8OK9/5NVYUbUfPINq+bd2sDVPhD2KTbuTlvEKF8BVtvHt672Sip7CpPbzBvWrdJ
6VU3Tqss3ztAlmFoFg2f3w9T6Xa5rUdMffNO84amCftVnAQelgsONK9T66wn7DpM93OzzT1rk4UF
aghBNo7rm08Oj3THzkUEMDerYQjWkGrEbm7acf6xptx1xUzl3eNQ31R1Yz4Vg4+Bzb1T+8g4U7oA
we+Lr8iwxDaSBY8087p5EYZZdcJzhW2ZvmLM9Y03ymJft9kzWmCs566nrVThRHfdkJlXQ/uzYW4B
4wxxFXswZlhep425zOM7YYRiJagOred1bxu84lkfNPU4t0Apmlc3+3PuPq8JTVXsGbT+eJwoyQWq
iFpZS7ttMZLW1bOPh+rtGDxcINcux2fML85SulSmI0r/6nQBCuG93r+3PO+tNV+reigX79van1rf
95svct97zvtRc+rutY5a9XQB/N7z7d+btk3AnX+xn9v7qB/9bu93Q3zG2Rifzdi7a9Kh3YFjic/v
6+dXb+vKnoJZh7KB7u+rM8mVfjG3q7H9nPgI88lnOHupmZ/nV/OiKgeYKlrSECD21wZPFWH/Q9uw
w10u/PQQdeRQvh3m/QhtpQxrNZrYfdPx58V8LAYF7eLDb//9z//93P+P/5pf82Tw8+w33IrXHJ5W
9fsHS/3wW/G2ev/l9w826kbXcg1H04XARGqqFts/v9yFmU9v9b8yUQde1BfuZxFppvWp93r8CtOj
V7uSZS0+mui6Pw4Y0Hg9P6wxL+b2N5oV4xRHevHsTUPmYBpGp9OAGpvZg8vU3yGex9qZ1rbcYJDX
zl3mhZOWzjKT6H3LhRJ2LgMVQgKSjR/FxkWOpv62SEf1YnBpPVAb5rOGlmRcUOUXW0X1m8V7v3kD
NTcCNPMQZHIRMilqZrsyc7qzmaX9eX6lf3819YCckjGMQ3ca8Ghy9jR1X4dNfluESGk9Y/ih5WZi
bwbusPn3n7zp/vrJ24ZuWYbjmrpja7rj/PzJh+aAjs8P7S+SGNezpaX5pWtEciHdYnqNe7uivjGt
KdfmQDIZso0edMi0+LY6ki7YwLLyzgrFzVVqCBPgTV/duqEtQSiwrvcsEzmpaANcfX+1i0Z+LhPZ
kD4TPJbI9W9CquGPQntM4rr5qGOauovRcs9rnaaOzqqHxXBuJipFlV5XgOdP+5h4D9Z+UknM+435
iNYiWY52lhznrVke/3D8vvjh+Iou9l0jMVp6KqmnnlcD66jaM7PP//6DdvW/fdCWKjjPbcNRsXwZ
xs8fdONkDgNWP3tlRqSDF8PnN3/CfuryoZqgLDD2QcubP+P3zV0OFrXKssNbv6BqcArDET0ExihP
TOvgh4054VJraAjNnFa2zqQfnl96njG9tLVvvQrTem1Lxl2lX7h7mFX6unXq8aWuF0PFfPhIQMxG
pFqzb1LDeTA99TpvT3nKYcZcK3ByetZFgjdeVq0zvnhV/NAzx/zANeCXAybID+6EqyM0XPYJ3NLR
7K+tbQenpivOcwtI4HD9tr69kvMMga8tMm/R6pAfkbnoK89478KutZG97aophlyNjE92eYTKIwAd
AsI+7O+EVz4MvaoS8NYyl+TU09/iK3/Y9npoTPEsoP/vEAtZb01rCC8ZHtZ73SEkKMzNlMBU9v5X
R512lzoshPnU+O+fLn/VfDn8nBeDDP2g/qX5z4c85b//nfb53ufnPf55Dj/LvEIk8G97bV/zy0v6
Wv3a6acj869/e3erl/rlp8Y6q8N6uG1e5XD3WjVJ/ddlfOr5f9342+t8lIeheP39wwv8LKZZCWcN
P9cfvm2aLvsaHk9uBN9vFNO/8G3z9Cf8/uHy2v32nMv4X+z0+lLVv39AkPoPxwSVbzuGavOgbpsf
fute3za5/7AtHKSWwZfJ/zQ2ZRDQgt8/GOY/hGo6JuUnW9VJTNA+/FZh1pk2iX/ASNJNV9WFY7oY
0T789QF8u4+9fXP/+r6m/nxfMwHIU1azTV03mW9CqCx+/tFzCyuxMvj5fhB+ctOKpL7zJr86QuYO
fe1qVIFMD8QXkXT1FfQB1oCkc97Or59Orx/vrup0aXm/u769C8dlEGU7fBbqr9f4thIKuD4125N6
VW4g9N+3Lij6dlApoGKZGFJ5lpjEWkRpFpxZTEj116Evgm1gkkcPOk7+hxu+Zv/9LRnCwF/AJVFz
deeXD0YqumYXjsj2mMtbrIBcyEUzqpRy7C9pHYlr0jdMCVcoGnT/T8O0c4SxlgUNBwukqdx5Gb/n
BkTbVjdNjwOkWJtdCt6ZAEWLGbvbFiiQlmhk/LUDTXSV23KHMnrXaap3UIg6++HM/BdDmHmI8suH
bAqbs83hhHJU45cbaamA5YdZlu2FOwpshb2KsjaX6yL0lnrhGjuqxuG2inttpxbGNsbZWelLK6+L
k9NnDyHqmRvqsE8eJpL1f3hvnOq/ngBw8BydIsj0I5nO9x+HV3VVR5Iacrqv/Y4alrXqUJTu0bMO
W5/xGLaAIF8Oevlsuk19SEwtZRqi3CdW0C91Lx5vUuWGCO7/+L7+dmJaKj/CqfRsuYIv6pdhXySU
vtAq6e4MWCZ1hsBDNFi6lEEiachONap26pDuelSzaKv53WORdjlqcxxzI3puUJnBfzgxzelr+ulr
tE0xIYJMF+mDC473549qqLDd+F7PwDxSu41J2sHRkik6PUc5u0ko7yf1jab7t2WXRA/ZdBsxCVYa
SW3epLLtF8Ir+kuGWmWRU7FbtX1iUFvy91gyxROxXQu8dvJMUWbEBKwgQI6NB4tbzslqxcGY6j5q
JM9qfxM5prnvFfg+oFPHVdgr68HpuWF7hAVNRn/8PeBMc2pfAGwXsqj2pp4/B3WtLXrA6oskUnck
LzOGk8qG8sFwQQNGrfxrGJXaWgT48Hq7aFe2wbNnDVp8bbkSjR+EsEWXwesYNOfh35+JGvfRv3/A
KgVxld+9cIX26zgoS13HjzDE7rSuAUA9jTF974geEE9WpMt9VAIOiMn9ufIUQCq7MR5HMqquEWN7
pWGGHklBjL5fIViqla8SMPEGVACp3bjTAoDq/UDoQOyN3jHAzV2UUbgFlOLy+Wor0zK6lQUo9tmr
eXINHHeZ9Fq1zfHEHDrNuMaO9uAOQbsPKltcFNRql/lV7Pr+obaaa+uS3qYHg8W8pxrczIskIEXJ
c/J9l6veGrXi0a6yO77G5pLUfb+ralN9aI1suA28m35hM1lYp+qW+TT1YURMH1cyuMFMhod8EMqa
k2fEq75CSpagT0/x+wg0iKpa+EtSJMpNwOPWvkD9YBhjfK7dIj5jDx4aLVv1veqfNbI0N+PYJHtu
cCthNdGGH3e4BHoQ74KhMk5ET6+iU6zm9clyePdwDrDyhxUxS75/m0ZPg1I1O25tWOPVcThmslUv
kH41ALkXyxZXxyyVVVtIBxNZ5p66oJR7ApbsQyIo5ah5oe65sUdgSFMyGYwhP6pOgxsNSvapgVUU
1UzrKoHRMzlXoIchJIMMsJesbT/iQnVIg+c7Aj0ll2UA5sruqnqj6+KZRyByDkv09n1nmqeoho6V
Khe/qDO8KgnhPSlAv9IOb+3aOaZ1qp8CNQ5vPaUNb0XkBotclBddwq9RlFK9b4jF5coMzs7q8Z9o
ln+CDcJMnZMNlw7S4kozhn7RkH2s2RG6a9/APWqFKE90OKNNUX8Kaz87Vb1Kto3bVJiwoa/FZn8Y
bKdb6gN3eSw36dppDW3yZ0ao/1lUgwCO3AWXeLQJQlEhXhE9x2XW6e+IXc4OWH7Cm54nhg0wtmIJ
cyXEuiSTPdK58ZpnEK48sgXDMAr35dC89LIcrk2qMMau00c3jo9jU+s7ELX6nSFKhYkEg/EGLd0Q
D9nY8yGruXsz4Ciwiso9mMm4b3zXvpkXUOPCveskwWJujm7mvG2ITf6OGv/4el7HnBVQqrHot6mW
j2SUcwDdpcxmOpmB1ggoX2qLdln4lX8rpwVRyXjPYb0s5iZTfGzQA5xf0trOqwy0Ej4yxEOlp4BL
XCfYalrsg+4I7K0PzXHJBUaBFMhCROYBRvd4EVOPwBHNLnFqb6EXZ7vSreu8qDU+0MEYPs+tVDoj
tMeQ7AGVazPx0os2DJL7edEThOrw6LiZ7CILpB09DJUIh65dA/xgWv4w9mVxdROU92bv1vc+KC9u
sOMJKNghanSX9DGBwL+runsdyKGa+48F+PQd5oxh18AlBShYMU3QFNFCuJVCpnfcYEZDONp7ZfHs
YMoOrS9dGIcf64GTWKCzwG7+iBnWRV2S2nukdOGiKclELUEYJnnjXiUWG1v75KR6e8WpS+bDY0MR
iamLrR0EcmeR25bBodyBrpMLz4WE37jJkdwuSOORu1YgXphNlxAFRZmi6moUCql5avCAgi2Ucovi
FHWCDZ5wQLy8cJk03yZpDO28w3jZRkjHRRF+1bi0baiGY6OtYRMnHdcJqTnWUt2ORMYsAz2b4l28
2yBJP9XIJTYGF99dCuU0k40DSBatsOLhRRBtumUW11hiKPoY1dADuXSVVyvIELx3D0zRW+vOnzgm
ZuBBt8efi8Ef6yMV5CQIYX5MnybFJQVdFYI9E1MMDi5yQKIns2nqq6itVVQW/tv1CdCn/jBwLsvq
D0egTeZOdUnReR7d0MUq7PT3ttWF28Y89jyHbMeEtQzdQW3pfXHouv6TURnIl8Lq0mgddrqOi4Tl
OJOz1l1WRZfi5xt3geOUkJ+DJZS27NlPxnsL5sEp9Ct3nQE8w+5cLQRu7rVwQ+UA9DGAdQ/QUU2P
fH9XUti6Y+3bV3y4/SIWnr0uhxizfGDvsG0ShaBiImMovM2I2FoYDjME/GnDZkxRZvehny+UIAPm
pKh/CiWTjFebdYH5ECtXkx+jVo/oVQenXlePdeDgEfDXuppRn2jaY5YjxhjHHTw0Y9VppMk6IfQa
PSwuI1McGx7Ikq0Nf2FjKMFh7AYUp+1TmENucXrvQegIdmNh3sf+sMLOSfW+VpVHv/GdFSQ2QH+t
DfHOH69OeSvNCPdVFfobu+hJsGw0vCq1w421HY9OL+N9MPTTjUBNbkTqWAc3wckWRUsMsMQAoO0+
FE7KCHwyiw1F7p6CaRyQKpu+NuUBsZ95GCuq8sLPAGEJJycDGkbDTm+Kc0n60UW4r0GnExPi6X8w
qDH3sSlfwygnE0pY+l6p3Ru10e2DOYxynVmpyRwUEFwsZ/2dZYzY72yD27FTlyAKYnsrmDm8yga6
a5tZxguhwMVzaAePLYzbA2gGSOVGEa4aBDNLS9X1PVoqeWi8g7SYcXQqlFjQj+O9KK0LCnibqJlF
VuXAnIk/hCB9VQkd2yruqiiKfF+6xQBTKgevHEURtmlP7uc3r9Q+abWNe84p5x1ECdCaqT0AURO3
w02hrvrI0AP3Ae295DIA11ivsSowWgZwHkbPJTUkKDHVwuAvI+yvxtkVVIsKwtmxD3qS1KMGliFj
1LLBnOvqJalrrdz1FdoIpdjnbdFiHnmVJoypLnc6jCXyazE6+oKE5nEPm4bot3LP9LOycfxc7pJc
1w/c1LK1wZe3dNUKf4SPhzKIbXCx1RQP7SELaAu8OwN/QhymKc74XCHDmbNpOkbteRkJQmq55Qza
47c08ZpF2PuBVq11WCh+FzNz6dfce3zX3XSJdUrRBXsYyE9MqSWrUZrxqqnsNaeJtqrrZRhZr4kR
jtegRqtu23utdpH5R7BXjcE5NEjRQC470TZkrmLRUpev3DZ5aLpVo5QOWZuyPHbdys4D/UE2pG77
YAX6Jn/yxq7Y1KH7oDXIiWForBr8E2DGS33BdYP8AYsCbTOIr9IEiecNdnQnG1jA1aC/tC1htaOa
FhtVAasTKG2HPLUFjxXy7yQmP10EANya6uhiVTZjUz2NdkrQo+WYmk3T9qgX+cYtyL9MZimXFvHf
fZMCQVTcdYtA+IzppDsWltmCxrO8M8NUbWVrcfqHGnhXpYvaV92u9sw9nKF5kVZgwFiTaWYdNeai
j27VNGvRaoeex7h5TdhRzHS0ZFiUox6voyQEUjFvKea9muKIKdRYGKkdLJMs7E6y8YtVIzDog+3s
jpaNASYMeEzCUk9T8b64JA9suq4gatlMP8GzUI6tH/pYA3k1LxATBKtOAGszfWhaMGwN5ehGwGy1
FrPv1K8K40Nf1sq2H92vdk3+GrJcInYjMmgUS3tbZAnfXtmW3ipsbeIkePwC17+IVqbIyUEfw2eB
Q3ajiIvKI92tUV77xLKuCgTDLsf5KBLN3JXM4OBmH4q7eR0QYZxHskWwWOgKQ2kFvMsQgFiMgyWY
MvAlUwuDKOZwHEeLuenvzMyvN5zG4KGsNJzKoxP6R+q3QNb12yEOMUEmEjzFOFDBYLZlT5U1AJGl
9hfR1adG+OU95mLAYfqdrQIbywfMXobB25FSLU8IoT9iBbfBYEB4NnBPGaLwN8IP1DtSScRdYKlL
Aybn1auxluad4AlM8/HK4DHUCGMTHbAorbB3PG7kJ4fr7xJ4Tb4wFeVGxcJ+GEYhDt2Yj5Qjp7Zd
ADy0jaJcOUz2RjwgHZXBAYKTJnjemUQ7GIp/pzcOBQC9d45F0HeHloFd0/XjYV6QudvAoP7eDiig
8nvrMZnwOXPLHKzXUK2GtaXucLxC7sXomRRNe7D5ER0Zl8OZIeaVqBR3xR7RETqsRP5ZXjRv9LGl
mH8oAhpWYoNmZ9yw7zMLmnsItQqBxUlrkj9kbv3pSeEflUTuhBtZHA2dQU7Q9Tj4t6JDijOGFyl5
HKm1B0Z4u0htLn3IWx1UPH9JCla405NTzV3AMTtqX0P/qQQ4vERt/KQIAw68wE8fhQ8W3u+FxKrC
GK31LCLSqUzxE3Q/k9j5Yo/2rnPaj0oWNMt2fE4FrFQrA1HpYyrE5N7WUb7NesDageNzlhJyoFbd
LjLqWwYnT8F0hyGDbzvkm0po5aoo0fxHez/ZazK4xpnlbWHXA8HE6atmPjCjDhIRZYIToPF9Z1er
qmwPohIveXPHOB+2ZzlQ4u8Z1ajSxoioe/it2n7XGka8TVoF1aHFb6oEDhaKXC6F07waig1+zoxf
elSUC2E7pAtYeDJI2fUYoTt+Yu2ZalsObbKKmFM6UOyaCMssUpOoiAAGaeS+ViN/Z9RU21K39iqF
mrVhmLdW2LuLWoJahKu6ULLCgeVExHbrpItYh2BRRNouspQ7BUg04Q0tKmA4NVBfGcRP0zsptITY
oaLlEr5jOUBNq95dWcPoLkx8DIsc3AsQzmAZEjIOvET96vFRE2eerUaF+7aiMhCo4/IlftajIr2C
ACyhA0+eFGaQs2Ksv3DhuOEyhGRK19wbqKIm8FW73Olp/rUzodl4ERAMtXfNR9/SLy5R6jnpyMyA
WgQ7J/BehBvoyD2KP2QTJoew4BHYcL10GQAMP2kl8hucBrexPY2+MvkpzPLiia/kDM7kUZYtohxZ
vgDnR3NmleO26vDLg8PwliHp87gm9Dse2uOjYav9wkl0JsyQv11QnK0IUwD8EmPvrWrlkQw8phh4
aock4KyLgtuX4xVypakgvTzpBbs6AWg2ijt3vKBfQbxo494MQ2YMQVmkDYABw7JtHsotbduCKC9y
Lz21SYFwqPko1FqcsKIUK07himehkg9RA61X1vJYSINEa5JhlyrKlb2L9yVj4miB3WIK20J0KMls
YTLzRk9U+xowQZ0p1hVOAuoB8VIIJFVANf8fe+ex5TaybdsvwhkIIIAAunSgTaN0kjoYKQfvPb7+
TbDqniqldJXj9l+HRTJVJOECEXuvNZc84bGd9qA4obRFupf0zr0+25fZNyLykAUSGUGzD8matUsG
nB+I3Ckq7zXYChuq1NVtUUUPCm6VhtP2zFEDAgMO7oQgV2EKp6QcF9lGdbN9kjhEVgc1JtVO9Grh
rHDfCDTjyV2I0UwUYLEHwyZp+PWpjO8dG+hGEec7WlTPyjWHDWxn0IBTV1Goxo46E421EUNyLzSX
cWskZwxGvgVRGLwMiRYNOOA13DpnZQbVbV80N4lGbFQI0j5KJua0ke77LIuq/dBUBqktvoOz+DAg
7oVCOhMNU47mUXQF981MFYS7zk+O5ZTHpXQ9r69PGxER3NX45ipqy89Ol/qrUX8scnenoQUjcqVx
xLHMUuMYlqwpSyU3afWFkIEvKJwdwLQLMKY3LOd4fU3ffzWGUXiwo5LAtCU1DdpOcby+vD4QcQJW
+X/9s1+SSfzPvx6U2+yIC3xACuYJYPVVb39SCUgsYkcMe2trcpdNebLvIeft6+UfUJk6zgXcgApC
Zw3jfdOGqjpeH7Ali930DenDwdTBcWrt2U+76IDKmqnXbVfSremi/j73y3Pixs4xz4CzpGX2OmUj
FBezcTjtO+04G7dN5pJ6NGsO1geEvMIOBzgp8fzBr7LFaTKDxRiCe+XVjZ89RKp/wqNiesQ6kFZo
Efs2gq8Y69o4TQI5ple6g3roatoqbo8MdcyKR9efisdZEQYXEDbQDwetsJPjYDrTTThF1cZS8JWQ
r64AXAp2TUoCY6jvA3gkHLiOSsaUHxBfa1S028xYaaOWHR2T9FY3kA84FIkiS45uMX/jYIMD6TXr
IAd0qI4R0+cvp48GWPqbIZxNL3XtkoUi5vOZu3HdFKwAJ7npC4eybkplpVuMSFbcXJyiyE9Vl3su
Z/JG03OXfwX6BCkxhMtmazhz8tHOsvqEn4zhMmpyvD9zdcYScWOKQnvGdjnsFHOEQ9oG/b2ruURH
WHP7dUxCT82t18+tfKCxXXhcAjkc8zB/LvJFbx5rr51P9Q5NQH8zZmF6wy2ahZLbb0sm40vOxBOr
rnWhRvmpD8J7mKfqewabq28JgGaMuU19AmzyAB1grU/7Sjb2lyw3HZZe2HwUSrZ92oUf3JGGTg82
es2CenGzN8nB0LCmqkzO+84HYz3nDB2TmZrcW0hecSlMQhmIPR0mDyUOoh1z3GBt2Nk3AUke1AML
sSEkRTurGoDM1LiS7J30h1k1exaU9sGusCMEKr9NRC8eKbYdAwoKzFHc6WSxgpvMInyokeNtl1eq
oh3XZa26aWkMg/nESFzLrt3KCQAOawSQXqyCA2KP1rHTF1Ai27WN6XDTMTO/H4PLFFvqEhP2CpvQ
/lo7zXSwPudj2950ZJWMJG5Elm6cSrNkx7hCHgbcUhB3ezTHNSlzcIHOIkUZovQRoqosDoyZl17E
3b2R2XjOmBJLIpUKKr53sQ4M0gi5SYkRKyrWna7hZtwEurMZnflbU2WAEn38+hrF1RV9q3xn6zRw
6xrtf43DTo1RczGdZNjEQ8cqYUammkz1vuumT2EIE2YcahSRS1kKcY5H28j+IPTXyoRwlMOZ9/rW
+Wjj5tyERAsc02jGhwWXrDPQhJOmQNczmJ+jqcr3Bno2jtZ0ABnAGighQS4H3bhShNOtXFIRPYBo
805wgjFEkAAXu+s5oTrcFPz70Kxf3JacORCOq2rSu1OftmfKnNZ5REbRZbc5GTL34Qw6D4tke9GQ
YmaSW1o9NKNnTZ8md7hxc1c/B0m7tdi9xynKP8JCHE69bZ9i4uzg9Q8vAWSkO7CjZxWCUjAHzLv6
SMsmmWzIoFhfEoQqyRxgBaa0HSg6NnLAVTQD+DihjPqA3ZdKuvWtMkfYnQY0skBjsh3LCZtqvqzU
yd2tNIf5MWbRwVSebVsBCtL2qz5M4WnWLICm/Vjse0zUbeRlxdhdwqonojmgkqbNyNMdyzOneuFn
l8T+LZUDIqDsjd8S6egGCLbUkB/6BMBsRHbWfkrYHVjZb6LMUZ/qp4lB2fLb28nowWH1yUMwGtEN
pg/jlLRiY1dS346TC+E0LNHtaWvhsorEZWHvNZITw4mFZ0hBb+g63Zsblv+UissXRntm4Xq8wwSU
f27nwxRFx45UUeCU9JqZJDX2SkdjdRsFzIQUnae7sGE4RDeqneNa40ON4G6wKAaM9XxxpC/2XdMl
O8EiZBvQlViDw4D1qWHOCgunO3WF+zTgFPYqo/bXYjFJKQnT3yLYT5StBaOtQ5heINo7jX78vTdT
e1emMSLY7kME+Bv0/4LJ5w6r8jn3Qgh8VLKlwBABrQPywbQO6c9PpKfdi9g28ZX25XrQ9f7GJlap
hAPox608z0GpDu5YPEsMzGerAdg25Ya7TXHLrKesCTgJteTe4SM2kTPOK8OMfU8nbHQO1v0Ifpb1
/6lpQzIp3ck+AZMhppLCETS51mOFW10sEmSPZBR6V/tfFNrPeiY74iTNZ1oVhN7k4L124zK1EKST
rwndpL5kcPYZTkl24TRIIMdDtOXugBS2CxIKJzC3e269RxkRUVzKpPdkNEGViwAaLQ+RwYhcB93J
H5gRQsEBPERb6hjZNJvLSDwOmP48P16oWtWJSmoGLisX62bQfqR+VdGf8MtHUzr9rQbT2HI+6dZk
PTZajS2Uon87JJ8QELcXlYr6bHX+Xg1CZ4kY+0f2yEydLnpsp9K6IXeIfp7TJhufwtkpS2V2CgMw
s3kdkPAnqvw0QkNmTTleNBwh61BHnJVadjdujCD6Dhc13XXEOhxtPXUObvsMsYLOAaEUaxu6OJxg
buyUWw2e1sRrH6OkLCEps7K1F7McP3A85g1dAahjYjf2AUU/FU+SFIOgP6CsXNXkVdT7smvI+ujx
ThdoKVZWxP1lNvwApF5bDhB3oB/FKY34Pm+fDDMa9jCa4JQOOS0m8rCHCz7n2WVIThp1Wy8QhHZ5
uA47KVcwOpRkr8ZbmpbM1asW5oJa2tRyFM3FQnQaWDh5sZ9it0bUM00iuQ2XZyrSvif4ywHjDfZ+
SAW9Ubff4EznPT+/gHVuzjJOPYdp7Km2R2tbzkl6COOMlUIY0mVVrEBd8ymvU26TUte32mIxRfZu
X4Z2jPdDpl+SsT0CZstO7pCEhwox/p5xD7SgK2yKsVnj4e1+DZUZsELO3IdOgF5ua/2Tb84wYAYb
yNss7rqGhT/22RINCtkOTVTlnqwRsJd6+nkQRrhJBpcYJyy0dM2JKAE3zHz/qHQzeFwk2NEwTqfA
AlQXxqpbIfL5OoWy9iafzCstNBDhq/rTqJP2bRNFWzMlJVEp8EGzxGDBrAWdTHWbTBsonYX4khDi
MUcZ3QMmoblD9Y9IERhjk0Flx+uxz2Dhb9zHePHnhO16YO4Khpp6Qp8ZRwFf6BYB/i0l+m0Cu/N1
7PXvVtB9BYBc7H2Moo8l5WlKC49RaUb7oaW4dD0frmeGr5eeZMqxxVdTwNzI/AMp81znQcQZ3yRP
siby2aGc4TW5rO9zVqZTCLldNwlRqyiV0Yf63GNyWAvuGyua8fUZHsAjDXCSLnP6OT1rtx2VLZZ9
tDvXXdR86DHWHYhohP44ztgF62J8zl3ruwYoHIxuqnvMM42nuWPWCiBm9q6DsFnQVSJCb/aAjH0d
kKVcQFzqwOYqsopyOpt1bCx+LWVdCDd+JrS3fcx1V15C03hOqnub/v8D2ukInJSgQp1HwgtjF5mA
S3i6HMpSpyzA0+trkC5/P5sn4rSvL0nyRmYVRQTMWKRvtnhJDyg91bxOurQ6Xh/yfHgRdZJuRiQY
ckku71RJ515P9f95mtDWPsCuodhcHK8P1rJSc5dl1/WZ3uE3J8mBAjiXfPxXaLpjUUymXEI2LwzF
5XmOXXEV1GZsIVFID9cw62t49fXBdQg4WNkV5uZKPzRm9y1pMzh+wGYSJBf/k/V+fSaSwmYMt19i
ZYVkTVM0O/71dFyeXqOqK8VoFDYWTqg8h0bBTes4Lw/Xl/88WCpECZ7Qq71GYl8/4PqBf33UkpB9
fVZL/EyAn/dQneslnz31t9Y4PF//mFzfu35AQuZaurr+hDcfmJSIsxAzPl+Trgt74EBocfh38nVB
4fQYhKDeBkQZG1A85GuC30XCyyKf3l1xvD7756UfakxUyfJ48368BNm/ee+fl//8/yZtHmh8//3k
NCAchP5gx9SeTwiXh7+O3PW1ppUciagJjpz8Oo3LSB59WctjOoS2uW6tDEGGm3jD4LiUDh+u/0CT
X1yjKQ+jGsuGwC4izq+fC0eEM+L61P9v+Pn1mQidZqvH7dfrP76+dX1wln92fUaKYuNNqjj883HX
9//6zGKk8CdL9HPkL7dHKngw2hr772fXl9c/dBEr8DQh2zkqH1yan4e2DKng9nZKiBWXVVplzZF5
0coIzPRwPczwW5Zj+99zIk12/XJRXa+kMeqq4/WhX55JezHmz9FiABrGY1Xm49GgPE9Rj5f/PFzf
y8KZlSG41phkcRiPaYZ3bdmQICbx/fowqTrYBqTlIhchbdCNwVUtegHwCdjATdSfi64pBFOf1EAu
Fjc3PI6Vq09bJ1Oe6VootpxHqNz1inazF2dLtCyokayqEAeHTyLPP5gJJdhh3ILMYXYaBiR4BALZ
weQxQTNOmM9JaCbSfGKFt6J1+JTCZMyM2NmBIfjmuKx3aIQ/2QVfmLVLZ5FrGkTXizOZhz7HeZrD
JPQa07yQ8cRSqUKoF1Soj6zx2ais29aIg3Mgg10IuwlAsn/2Ezs8Kn7gCmf51HyhFkevnMYoEW6H
pPQ5MnwgKgI46pCXW5/q/1SBLqNyF6ZphqglsZfsxYsvJTzCDvYsveGuJUTNjm915Z7k1PhrqnX9
AkSNu2ljNd2LTOs7KmYe7lShB2ITTs7X0nppYZaui9bFFZx8ZbQmJXRge4LIizUHvVY1fZ0JONRw
Xx8NGrMOIS6roLSejEG9arqnNxlYG9V+dVr6LDhLCdcW9AvQ6JMUOtHBCQ0WC9zGI0mUGGFB66hL
5AqEyrajBkRAffS5igiXHDoIEcIYDwVii5jOTZ+xtvT9u8ihnxhMTOVz6a9USViZCwuVgBW6ORRk
HMfYDRRQJeS1RY8ys3QThMGlzkMKjl6Y7LmGldjRJxsL12y89BXCXRmm9M9h8RS2Z0AmWpkZU/yy
JhmjJxW6vckLUnEKsmWk25XkjThEjJoA9OZd2sCPZvpFIxD0uDSF5yO2WY1V1dGxoippGNHFrc2H
qSVA0bfbDiNC8oES1YVtbwjNiZaYIdZVKlqgQC6UYGsmNN7On7k6f4h2087USWOobcsE/yADTi4h
jL0/S3oYZrjk/lZbu9O/sIBouGQNgTMhwCbA/LAgABFJIsbQ8mVqTTJEi+hLVGI4RRO9QSHpb2eL
9BszEx8mZX0jmmEDFaFMiFqqW/ZxV8OU9o2M8NU88716lHuiFMa1jnJnp2tg3tuwHZ9wehm7UcOy
xSzZ8PIw13FOFf0+DkZ3LcNWPo5A97NBz0+YJlADZJn1OOcCl05CINSybLi+BX5rVXeD+ABPkEin
0cLwjsOOoFHrks0Y/VWM4zmWlAvmwFCHwBrVI1DFig46cDb6igg6Lf9xRF18cFkkrooq5wI1I1Lh
cH4h95HGxmcLYHDm99LO54cQknJREx2hTT4zHp3TxkXjh64FvZJJG43KRNM/juMUQ47Hl9wE/eP1
oYWyMTb6AwCYyOeT4sr8RpadyxrLJ80OJuMm1ok+jufvaRTBzwEceheZmrMasp1ZknsYZylJfWpe
LhMtgkaqcNZAHqEx6/RWf6pmix5BS7hdpj6Yrak+jCLaTenc3+md8VDl9ddQz1z+NFGrnsz8FhwC
7BRdDAdHJCajRo3YphDjRhDLuyWSlWTFxrwRrOzIqmxPCL9fme/AlqCMSN2PLEsy1Iezip+zMnaY
/Q/11odDR9DVI0IPmM/9MKyE4zJ1KpkWpvqlsh15IWkQVqeBXHFE17Ajr9TmSgavSRU7peyv1jhT
BLGZ8r7qe7pLNvw5ylUk3Gov5tjbF7N1ziO6q/0MQ2oDV3Pc4JQoN3VEgA1iPOBhXft9So0HlBXh
Q0t5PvTb7MkeTtPcuA8W+fGgTV8yMQ1n353KS6yJD1fVTVVTlYwK/RjM9b63+fo/K4vF4hj4SbhN
1K6lTAs3h7B1463VYu6NGL8ZiV6JcJL90NP0bjOffJ1QPTmIFh8IOqo39TztrEXcMdpt9M5PMH5x
eziOw4CqC5yqNALNN3J21w/bLkbQv8805E5+Z9yqgBFAG8Jow43sU2owP0cQUO7cog9vSP5eu0Ym
1lq5RFZXJtnNFA5Pi9hU70V22zvBY0tzGXftoN8sKtBrNerPO85YFO1vdpyjdB33BDp8fJjL3//l
vcTNAK2iGNlxLhFpqSWcQ9D7cLLI3UW8ID2rd4rN2ItDb08hZuYs+UQ+jpDJF7ypZ7+R7uu4LYUT
frEN/bmgmEPxx/qOQMWSjF9MganG3DUkYqyyKJqP7/z+X8wN7HXXwEXguDab8dY7OjUxnhlhg1YL
CCHRCJTeRG3DRlhAZBFUH1Bl5GskT/1uTtXH3o4YHuQFXlu7LYxCbtH2nwfni5XE8ERt56O7VECq
uPzElXeHKxX0eFkQv5WFQCFieSPbtFtfN+L/W8Ae/2wBE0I3MaP87xawHYrF6Nvrvx1gf/8/fzvA
HP0/uikcG/uIsK4mr7/9X476j20aNj4O9C/YDBXnzd/+L1P8R9dNB0OWoQMCwnzyX/+XIf9Dwd3G
xIM3zDZs9//k//rl2nJtANemFJaF8YaB4Y3xhum4PqNnB+NBOOamyuroVouL+NSU1W3LJbVB4h56
RMMk3L90+iOMEPD8ErQKd7KcQwji3Y22KO2ohwxrEjfys9Ua1BsoP7ld3hxa0V8aq3L2NXHd1EXe
HVh/Nghb3G3xZTtQ8RAfsYONt76mKpjdfh4JS+FQrRuq8bR9ad75UGVywyBvsjJWnau+KeS974yo
bwf1v77cdSwdm5jkkLz5chb0vRBUGLy6AqxPU6hKCdKqQR+khiBD0Q9uS7vUFsA5gcdofv91rt39
NQj+5Jx7c1O5fj+HzTUxCjoAld6M6MjlWVlL2XqZ09yZckhokAuGghz5iAq0NRrUKho2epQRrUcu
6DtupLfOvb++n63nZsJpab117o09Or2UIo8H3DBcQ8//ENQ50+PJEitdhrTiTQjzysE6iut3PUyT
pDPjOfqWVnGDCL7W3tklb+4Wf/8inB/LxSXct5atdgwRw5ZtCytQMqGPx3BL1kZ1fmfHvxnU+RrL
4HJRjiMRpTnqzY5vAsdsGLc7RHeCmpZTxNt6tOPn0ich3m6DI5ox/2Ymmc4xevoYgzbcqZqZVqoq
41yaMvTScWk9RfD+/vzb3jjErj8ND6VOl9LglHxrYLJoFpmhaDuvqb5BcDRXthZ+laZLFLX/SAqx
TtcyLt85E37d7ZZhGK6BmVNIwaj1803aD5N4cMyi82IWaqx06WKWults/7xpv9vrBn5MlwmBK2E/
/vwtsPmMWCQJmxYg4p0dNgPJGrnxpqjeOY9+txf//VVvDrBNomVFUajznIkiYpf2oHTib2WckCev
WJdNACujcLr8eQPNN77T68HDBmtDO7BdTuA3A/IUJrYzDFzQOFNJ6tPafO9mOr1Fle3m0pCr3r0l
grW7lOXw2CoZb6eqJyBLugR3qGTTp0TeDsSea4Nt7JEu+fxuY3ed0DodrbVpTM6VNSL2pTW29TWS
bwJz9jTfuPgT/Ez6KT8g7aCgT+5qp5iQw1M9EZMRnXFwBO296LTPsrKi/TtbvuzQf03zli2HOqB0
YVuAHn45bZ0mwE/WcuGmRkv7bozuzRaeURiwVRpp2q2O+nWA96t697FJqRDQVb0bcgT540ix3s4f
UiSd9N5ZInckBZVOMRA4EzebIDKJjudkAbOhr5p6hqdrFTeOmvclhr2q0jdiNsyzZcj4MjZfoyzX
CE8a9L3/cbIRHRhxd9bQL/55k4X49d7FNnPvWgYrnNjX2/O/praxmxKdY7HQKsAHbbtuPg1V/H0s
SA1qhqc5JlFz7hxarZY17vOJ3aFZPya3udHbaFfOsXYOim95wn91/ZMR2cCFS/Ep9GexjUzElC7r
WbuzSJZr7R2lPPXo0mNz9S8UbMKnbGypPinuk1rVGURddx5t6WktfV1fAmJOmdvQKdT4m4yz+xGx
mFuU6EHOIsF1nU8kBAFNM1pdHHJrLcdTPENJNcE5rKKhOg5dD3xpeHL6UzICWSiyLkK88MAkGWFV
+lDHlrV3bY0OT47fqCf9r8iPKS6qdY1ucoeUx9wUBmvJTkbPdPMdVI5OO+5mJ3gy4+iuU/1tTSM+
jRAXIyX4Sg+7ZLUCvk8EVca+o8aTHA3nDtOGnWn7vuweoX/Qm9Ha22CITkkD92ssnyrozqtJpvCz
kAVhR6O7McMWnqyaaJkeL1eh3FXhfg1r6ytO7TsLU2zRLB0f6zPrvUc5y48qI+AVz+shEzaSd2Xa
q5aO5aruuyc7cPpNbOGwJivcXDFe4ZbDl5CG0ztn1a8DF75bZq0MxSyWfvFSUxK0iIDgOuogp5fZ
6Dk9zXoRjTiSsEMGIUFK1NbfGf9/+60Wd11AAmq5Efw8MpPV1dPvIZdX058bc7jvivRHV9s3IJae
wFyRoWt/fOfq+XXu41iKO4FwxeKFNt7ccprA7QG7d8y9JAyRPMkY2+KHetEO1a+WArji6iedtI1V
ac13f/7yXy9cx3KMZXruYgw3365Jg87q46Ev2FxVfCxrYwcyTzvgdtV2ZWscSZZS2jdtUNk7u1mY
v4ySfDFLSea5JtSGt075TPc1vATsZ9mpG5rEZDtnWY84ZBoPSR69ZqwZECXDS0nD+aZh8CQoPH21
++fYwgHw573wm+kfv4aSAnZ0JRRTop+PehJps7BLl2xuGNwb2EkrPSiTrRvgfskc6nnp0AgoeHqP
L5XWp+9jgXPiLQKyx8JGo2il+jtTcuN3h4b5sKCPbhEZKN+cFlVVyBmPQ+MZJpEZoLe3pQ1urI/6
5zKYfvTNAE+gKvwVSQYB9730JTMLapu+jtUX2joG5dW+kS3NGvhjSSeQKdkI9jiuWByCRxEblxYH
5Q1Tkd4bya0kOuNSzeGPUPoEByV89J9383Va8/OtEdSHUsuKkCb5LxiCQGqa5odm4ymsel6+aQPo
fcrPtnnfcVOmJbju44iISBMJapyOyX5uCI5KreXCh8+/aXT71ZiZutg0IrBzb+igthvbxdI3Z2jw
hhRcPQyrTRL45qGDrKMbIL3pL8+YUGnm1O7ZpXIPaZQNBhYWmNxWCXjYL9hp1CrZO7Mv+aZUxWyA
TXYpVpnKlAxny9//dWckjcfNJnQIXk8GWRuG+1Ah0gm1aT9X4ky3Yo3KQR7CAbVYl8MHKMIfcaRt
rJAJf99Jbc/0HN+ZP9obFoADxB6JKrKfyFaOi4/ZWHWreFnMtqG9a9MvmjM8ATd2jiklZ5RZy/wH
sQ64XBNi2hJ8beDcsvvk6AQDMW1+M2Ocml7nJrNopcl6nfqAqAy9eRgK+9ufT4DrrO+XE+Bfe+PN
dUbq9yCDYmq8oBMJSNEJ7eWMTRY8+bApE4dCmM9tdKBJaYslL85ojLVS1lMft7d//i1vARR/Hxln
Kcg5hgAo8vORcZB/EemBFcHNVO8NJEydpJG8IOHc2pWYzpGFY7GM0M/VQcCAkIrbbCySW+WWB1em
lG6R+vgF6X0WEQQsVaeTIvIBVBn9XxS4JrIV8gep3ll4y1ZRVby2okPzHsiScDNguOyMRz72sXa6
mL60j2mXQjUFZ9x3mRP9SPN2WvvgSkjg8XdWZn/MSovOn9vS1Zj90UvoZE6mfgiBuzCFoVlj6Q4l
V7dbROIvpvRfUXw8wSXg3l66W9VWLx1gQ7MKo3NUmWsJnJSsivSdUuGvyxvqRLqQQCksW6ek8fOu
teAIJX7McOrI5DXwW0qzs47vAtjbOwup3wyS1KCRHrBQ5lP15Xb+r8urSRMbtJxovDLIfwB2WGeq
3DN03jlDmK3Qc4JAJ7xa5vLxz6fPb6a8bCO2OMOVmB0A0vz8zRUo3FL5FsNzbm27Pm5WULXkIWmb
rwZQmhWxRxtlgAqz8YuurADrEcJpplPM67GF0a9SzjdpdZGHp99eYzCL4crufJsk6z//1N9MaeAz
GbYyTSYXLGx//qVtEFWGj8yWZhXS86E6FU38CiLpbtQs4ryiH81iXf3zd14nLW+udCp+huuAcqBX
8PaO6vYa6Y8RV5fouxvd1DeM/Ru1JJvZ6hw4PmHadlPuNNfcU2X4ABniQHBpvxncBMFqIe9G5JQb
5Lv9ribiczVH02MkMGRr702Bfl2vcSBRVnHfZ8Grv51+RV3bW2HPmDQ4BXCkUtGaThRqOR32GonX
P/68Z357xrJEghNFuY1K389Hw3bjBDDf2HhmjtTMIIaXbzXIxWRwxnLK+UvflEhn7b0T9tcVuYOV
mck0GCA29y1wJ25EUAhZkiM4ty/DJO+FYnXohyRphGN9y3KFiHrWn8lIDDHqY5/+bLMJe411uA+4
mAwTG25Qv9Od5DijG37nVil+N2oIxeJR52J2rLejxgA1bg6bhCtKk6+MKj0LmTbeEcZ1Yd34PYyY
HfeSkDBAko6aHkoZQK2by62qsUwxiv0wJ3bhnw+X/N3xYobMkWJ168i3JzJGBN8wcx25XRfQCM6m
8KDl1iFtoL2PE5PXpoU6EEeBTqAhGjwmjofSoIjYxU52N2Wgha3owRzH710cDogEA+A0TXMT5CdX
M+dT5YQ3MyPNuXKrbmP7Vu5FCxIn577gxuLSwhMjyit0L3PJbSKnL8vYDhYntN3+pakueckKgRia
zjs0bfuajtZHiDRo7s1YoccIvtFi3CY90W9X/V2KiQmp8lySmLJpKuYAf95hv9lf9Ids6Fe6Yi79
tksUak40WbldeX1grU28TttOzv0W5kFIUJT1GIXdva3VP+Lh3SL2b+ZaLncd5eqKviDG7J8vrSgW
lPuJfvOgvyjMYZ3cRxpWKcOHhoCfVRyGGh1knw3HFIrs2jQrmCaT+X9fU7GWskDhLd2IX+4M5WIX
LB1ZYY2fbmuJJpWwHH0bkeC7VqF4JS5C3ExFfo6l0bxzuv6mkE87GrqoZBGjqOW/mdUAYQ5i8mdh
ISuiwroAootTfInLIDhnATSqSIOmQVLqIe4D5CBV+M5V/JtRxtUp+Ulb2ELC9P/5GDBTykmBtiov
7WZ0O4gVfaRoTQMMJDM2aCze22KWQr9ZSzKn1F1XucoxGcd//k4nkUUXQHnHu5q5Xwr4QeuhbO27
kaLNLmpBieVIosRYuY+a5cDK7vxvJrCWk4Jc4gWj797hH8pjPdyCCkb8v1gdk8EM7jqjBctdQSOC
fr5ukRluUmVqT6S/rgFQIoLUm+SskarxjHIJlIpfPhhh+tJM/bRWTR2/tqO7M0F+3jdpRrqsWVjc
AXWWvfkYPeUIqbdRmQX4s0fzJZHyS2+TdTgYY86V3jmXQCwfJIX/mijNi/u1MHT9A9Uc7VEiMvPV
YD1HbhIj1uv8ix+RwVcUUruz9L6+R62drjBn3NPYqJ7aH8hZOwKrehvG9TMQQIwE1PXrwVjhSH1U
rCDui8EiXrT24QhlOWtuJ/TdD7Fyp1UQkIfWRXfEBIjnJheIuSbT/eg3ce6ZqqBEhArulsibZ2Yy
3aFeQOujoZ+sshPHtnU/swhKLiXQ6zM2Qn3FHTJ/RmjyqKPL32TD7C5wpsWxkzF7bsdXWVgYupmS
owvSIgAssL2nqSse4kh9NSCJf9UTcZ876ac2izR8ODK6TKqLLt3YfiPhaFiHYHZIpciKbpuV0cx6
L+2PUZGzAmvTud5gCp5WMfktpAj145r2fIOFsGRW36UvrRZ3Hnyt+nx9S4Wzs559mW1MXZGHtzy0
yH2PyJ2O17eEU1rH1jG8KzMBD9RwLnTZn6/Pru/5yRJgUfselo1dnJjWmdKjfb4+++dhyAJMawM1
Occq0TGT5YDTsogu/jBFF+wj1DqDqSLAKClOIbFaMIIW43yl6s+jXbB6mf0W/ezihVqezcShbdPU
0FdJH8y3WlHPt12yMgpcsNd36PxNt1Eayz0OPdw69rnNfevun4cKOWnEXIVAtIZ8UdCKHvkqyZ6M
bHKjjFI+jYmJa1hl3tASOdEOPoIqfKTO0e2rZ5JCil2oVLBNBUhM6RQ7MeXiRUMufWpC1jIa02RM
QNqHthTah7Go7vtUtRdMtNodwub17Ea4M0bN3FgBkqcgTKpj2DRQ2paX5NXJyzSnMDnGQ91rmbYa
VTLcMU2oB+JwVm0cdXdNslF6fCIU1L+vUlxBxGmg1ywrDDeVXexi3Y7vZdHH9xSYeoxDEdTQyab8
bvfhydSj/uTPsO5RJrnP6YS7oETps21zw3+2YzxsuWwz5lZAJOxxfp6koIQR9PMl1/z5GV7HUZPC
vc/0un7OPqfLmxIXxmHsci4G4rwQQlRPAWKeB7vNVxjzq6dqqonJTYKcGrkZb+2io0XHkvjWbiIT
3xPPmLoOrDVwoIHbF0PLHCmezPqsqlntVJV8NlPHOiqntY+4Im3Ob8R7rQ9YeswCiEdt7Vki3GRs
y9NSo1wZCWyM0Ar6XZyb4kHPctSfMIPJV9uidko9t/fdpz7MbbjzDhrRhC9GLYv6XIAbhiE1k+YG
f8bAAjAkAd1z/77t++5zMMqPfTecxJwj3hoM84Z4aH9FHOi40cBjXJqhwFheht9CGxmeIQOLGoRe
7YrAyrZ9g6GF7IjsYc66ewCN9qcshm7R9ERp43D9f1yd2VLjShtln0gRklKp4day5dkMBRTFjaIG
0KyUUrOevpc53fFH9I0DqDocCtuZ37D32t078lMpvepNZM5ONAaD4zof9zH48V9Demrtxf1g/ztH
mLL6A1Eixbt0WbTfv+4Si4LJiYSHceZYFb5CAOsYS2hrG5YYwnKMVPlbvWQfHCTlRy1i/nrxI7eV
fkR95r6leYSAtHqbh2l4En52TZe3xmmtF18H6sGv5tcExNerzNbilvfG3+/PINpgGYEHvaliRUR5
bfBsMHt94pLZeIkb/wjuD0vvoMJPV+dcsgK9wxD0QdRDDyYnqA6NbS2vAdyJbYbfgn2bWl5LRxY7
+Bh/5mmuwlbl3Q+IjtY1cLJnTYbOj/7+YM3MD2bl2wTpFn2oRsnYuQ6m01Tb7Kjun+bgBn5kdbN1
J/MjgLu5b31sXpMbvM+iBm2DtbA92QWvEcc7WEmR/ek+eaKnw2iAnRwm34Ge59GPkxFfdhIENISK
ei78vd8SWrOZdLvjwHMv0vCbnSTffgs6iyRSv10evj8aUwoZVUBoXA2ME7Ngnzd3xSPBWOkDadFB
myRRNcqA0Vhin80RnFZjM7HxWg/Sxjc5xuLuDdpgPQRL5Z0F87WiSW8eAvRzYhXN2Wkqc9ehKd1P
Sx4OhawjVrQdybZmsRWz451b3GfnCsnhtfPWFI0zl51y+NM0n2j0Y3O9fT9gb3uziuAuEtYJfAc8
/4llH504/r1m/dlN+wqE+6cyxr9uDDa3ZM7GPwDEZnccwDBGdNQBDN15lzl9QvxCkmwlpFJscdXJ
XtaDpo3YSAf/G3k8QjT/sqJ4Lgqc/MjZomTNPqG67iEBAXmZnB16bX4K6r5x7nbK8w+YW1i+xoAR
0+5n3+ab2Nb/8hG/VL2ngQnn3vk1Zu6zaSzllvHXE+X8tp6RpHiFfdfWY/NsqSGNyrn4Q//TXvrH
FYYp45AHYq/vty6bpdhBSUJkuFf89O344Kzyr22ne4eUsNk+xWPAsWZ81WN2g336b+3neQOSDWZ9
TNHqwXPUONtns29CVqF3+b6CwjWsGuVqe6IZyk+WWt9AyTwSFbVurbI5Fno9iqV8GmGxDbRMZQMZ
JndgA81WJGqAGRlg1/Fu0XVBULBy9JZPOs6nRrBfRZrvhFXjMIGskEDXHSWr5J/V1NTKZoGufJwu
bvNaFFAD3Vw+5465hkMHLscaY6oC4LS7uDK3Xeb/9a2yBRhZpZu17J9IYH8GRdJujXmx9l1OZWKY
1X3I6IUT07hW+Q9lPsB5XCeS5QPowV19qoQLXrAGJznPv7OVOFG1WltTQ5HMhfVRN+aNUQnyR38P
innrrfSeQbf+S6fMYPlnkyfC64s7CQW/sZYbrbUfLUZ7tQszxzAH6LltxKMJIXrTSXJa8WeHpf1u
wwZc0IrvRslLlTDEZmcXebdrSciePAPy3GzpiFUVVjtjJOJJ2Tdp0EfUusmQkdvBeXE5Ehzv0wCF
tVW++DJqsAuExwg8x8EN1/STCQk5HPBkb2LX3Tm2ASqp7pNDEWPWYPBvkhbVJuAijQGMCUsLd72C
kLo7R9MsXEWybyd1sS1c/SsOLlnLE5PAL/CDKqlxBQzVp5/nX6JTGI9W8GUDlQVEYJSKFc+xM3Zv
7ig+Wot8CZrCjXx2HjKDZXSCkdCFMbidzQAemA3vz29MBAzSCJu8Pwd+pIqugV83lNcxTqLVdn+j
4kg2fSuLSLvomdth5Nq13K2VT1jal/4icrAnuTm/S8sgbnaaHnDLY6Fl87mxSMoeFPcS/vljZWca
YX0J+sNciZ4d/tZcgDni+aeelKwxv3NCs9Tb1m0zn1FdzufvjzpiYHQSDHDAuHpm7ewnvLznZhbq
nHm0ucwZIYxAJvMdAylIeg7qVkHh8vQOJkG9VSYzY5z727FK9NkfEo3KAPl3qHABh99fHHLRnklu
v4h58vfsbvB5GZqJYmO2WzMo2rNNf3PXvjdkoZvD1bv/D1tnac6e63F6WjNgP/iZCoRqOCsH0+v9
X5FWcx0JL//LaiAjbnTOzi69O2aBDqyzHm2OqwRrn1l0Z9nmDvK+u+xDQ5QaM0CWRXGwE01+clz9
GZMGPm1SEL03AlnEltyci5zlQlA7ki2KQWTRHQ+qFrknuRgGnD0dK0DJLIHuf4Em8ORrl1xXtzO2
fjAcMO1inphiMxSe3cEb54G9YOR1NuQRA45dV2VH3cs7Wrsqa4Ks2P+32q/PmTR+ahCbUXf/7PtL
tOCXrPby3aqrc4Zi/7xWaQ1kcf3wJcWSGBCWMYhqdoPrthsVrz0U+/tvue06tYWsUWNorcF7kBHk
Qd095j4Xf2qWoCp1eS7uH1kTXgmZ9oeiHt79MVbYDiB3fj+o1esjp7be6jKpOE4kTNn7H8LT4aj8
/nCS+Y4xnUekypKcl6JIoUbzUZCuAHRcuqDJiTrHmg5ZM+493TqKZ6OFVNXN0X+fGinIU15SQ+gI
uaKkoMvzkUTA3zl/PyzwAc6zIjU5qf77st87PsaFXG+ntSnrqHdER68RIwC8k1d0W/yxaEzxf8Bn
EYTfcY6PN0Ea2Cn1umub7f36TherzYmNJ/ea5fHyIdbXOFg845umyoqDRQe3syfHC9fSwNlp+hBM
DR7mhvzlwGyi1gAfQCQXgo3O01GSfq6+FWNpJy6rLDRgtvqYu60ZyVjSXAv/tGBED6fChxTC7sFo
6VVLwpGnwZhCq+dgXczg32KDofDTeVdA/JqmHtNJYKVr2BktBr2KqTf9CB+umaO68zcsxv3+apAY
Pn7Vu3fy+6vgDOuTbK0cGwijCmMBVWea6eH76yKtLd4U36gZd/AFgpP7X/9++P723x/BZnLCPCj8
//70v//Pf4/f/6kyrDq8W4LD/774/R8R4M2P+79v12jP3doT5rX//Wzz9w///Xf++0nkUv6U9ur9
9yP97y+mceru5tn5qewxo+a+/8CFIQ+dnLmmE9x+9d339/1Ref/of59+f/T9tf/v7yHlwBg/1K/f
X/9+mBKCmdDO/r9v5SWdjNo5Bf/Pl+ARrTtdqT9dX9Mq+7HaVITKbL8//d/DeoeKqLXl2f7+kDN9
ODnBLLcwtk7KohZP2w5SJqb5Lbjry2gazhUNpbttVtkR6YvrfK6seNvMng+mjV3gfLfbI477mnNM
W3NiyTCr3L9cRKDVOJz3hU7Bbdfr1ksG8dgvVheVcT1fXZ9OHGtvVFUMZ3QXWHsHHzV2U9hpxfQJ
FByURVqxPvWJfpREBbPtzcw/ULazB8i2YPObH5X3i4ot3WoO8k1brR6SewgzpsPZ4xblZzf3Ny3t
JwQryD5nkgLjNP6pmNhvDHc1InP1PgLvEXNGpOb2TzwDsYmXdtjhGKH7j/vXMqelGzRuLlwAsD+y
Y6pXd28G8kfdIy6qVyB22oarKKIsGIkvTuIYCJi9F1Z/KXXZh/5AJjtIpK1wY4IrCH4XE0vgTAVb
PdYap1KlwwooVfZjGtunzInxkglB/ZQQNzw/2jkJL47ckeEO6W3JPsfRivdpT+Phi347ds4pX7Hg
yZwtwozCgsaOYREzFiZimgoJ0pc2xp2llH+pRPNrHh4Gk2Tyop32OsEYzjAyePRG9Wes83RX+O2/
JhlejL5dcPlNTZjV8znJ099VHhmV9nhm77LEwdnC7dO7qgUYrergnGi0CRm1kVVPxmGwP90aYEg6
vqbIt54T3Ggboi0uBvqUM+SZZVSokYR5CYK+2UGryjAXqmxrgp/aYuK2uJ5vefNPOZiOSIrPI0vC
uiskjPs1g1wwmqO3DxINWgZsHJxAFVpdy2WvC8ZaVnEzDJ0cunj9RONY3IBBqpOjgUqNc4aObJye
BMKzrIKUUuIH9pwBi30+UO04rbpCEz3I0TGP4C8PjJ7eDH6Es2T0QdoxBn0n9ucdAezQKr08PnTw
A+huyUbQttonnj0+ZNBVBkq+2mAt3wxAYuvZ09uR9SaC9JaNYuXRECp6d0ZgZG8zHeAPshcammWf
sSba5Oxlz/EIg6cg/jKgNkBqcHa1+zqCE4GCA76hROJCRDAg9+N652VnJCAcK7duLsQBchNVDXVw
wcg2Rt+93oHdzpr+8nKXG34V2VbkWl965kOdjzLLqXwdNjJBnT7577PVlCf/T6EG/dDG+zzWebhK
+4bRmyN/NrIDDvObiUs+HKXF0Z+CKYDGV0WuJIwS7WuwTQvnYyoBunckmYdpRr0/sMClrYA4m/0U
M+LSrB7Aiysap1RRpOqkhloGH8Qwyo7pR9YAvIV6uxIGvFfN8Cht7J8p3wRbVH4cBnA6ZgciNyv9
3VIrOkjfvpU2a+HChI2XuC6eNsXBXJq/7xqwBnBrbvDboa9jol+uX5Csfhsq+2Wo5gvkp3MarBUr
WJ+4+8pFrlWtxFjKoOJtxH8fzL29I83hb5rF0VzDP6fkVts0C7xrOuHcLkVGDGeNnFNqdtLM/S7o
nHyCGW3J1enEkaPn5aCVWvd5nwFRsad/GcbvJ05AhDDjAGi1nQegJ3kLQI4kQ71W7tGgm7NQfJ8r
evfEbUlJGCnAhEmCrlHFUYWv5ahI7KYEMoLDMhKUQQz2Ngly3Hez+BfLqyKTK7+TQkYp7pPg/BHL
bXBNlQChLKnNNLjf73fRJFqyVmcLV5qmiQvGih0lhCSxIMukUL6294cpzFPA2F7de6feC5y90epL
d8+Y+O/B5mzsRfAVtykFFksIOOUw1ek3maXuAaeS2o5MBUx06LEO9FgBMhxsa9rWYjh3COfPNJRQ
Y3z2FxVx9woFXcZwnZPqXk3ae6mTYwA3IrSzCj2CAQGO3JodiT8Hd6khemXtEaqY3sz1b8fKrRDi
V8aaPLW3bx1g7ahEhMVoC1ph6qcRAKcEmSuntQFMjBHRdHDM4fdSgyDy4pHvVYUGfJAd94q946s7
v8maXTPYSeh3AbEZXk+QnCgUXsIscrOk+ztV41/bnO/gQ24NE0SFnmuLOnH5VPC8FlfslzvUiikC
sCWjuaBy3o9UsI+WnWxyepnNgHQTGC5AP+6gd/C4TpRn9c+VmLs0ZqmRTAR/sMsxeLlh9KgGdUiY
ekUor/Ty0mEo3pUplH7Wzb8YNsqQ4hbtjl3D1VtttjmBPtfFPtC4gaEYsUvhnRnwPQXH40PLr29J
HyhTp6gB+LvBDZUTvG3B4sxfGXljPgqioRYPweoHKGs9cnntDHZaM92mRIGoR2Sxg0dDj+WXC+x1
I/TIZ4E5de6XIFR27z8UVIBJaWjyHZq/WQErKnDG4joX3Xtxz2VZGL5EahgjydRsR52cbDOFME6T
2hi1hXVNHboQlWThpKbi7LFMx6DoWFuI+Ws06fE0prO9W5jUhxL180MXcLmI8dmCIQZ2BCc5YR7M
lWAp7ZZfWDqq55EF0jYnnzz0ahAYipFXpEgFAH4UXWY04scxKf5NVtKEwsJSznuCBU8p/hAuYO+d
CbqKYNZ1sPQa73rvHujT6SNzGWh0gy7OnSZIqwceYFTriipq/mOQM3Zu+zy4zEGQRCWaStRYgKec
OVBg4rz+xijABDgIfnSI88fWoYcl0fLBCiA1bIyBTPcnsjvJ9GW9ekhkTo7iSlDRRrrESeHc0o8i
fh61qH40ZbIt88R+RKNQ/0AbX0R+3fdba/il77AomedgCtLsF2+39qX3B8p6mdabIP6yx7x6z4ax
PZvN3WF+/xRlHFZ71y5OYlTzMSX0e9uSujxB3f8irPnsN/1OB/N2bKX3Xi0wyhABMiXx6FUXNT/4
ePKwN/T0BIySJGniB9tuQZ5b0/og+DVvZO5Ux7KmhCQwEBShUZLnk37IeTyWgACfGjdNbuxMb/3c
VC9ZSS6NO4In8MuvXgKCEINOIqcyv4r+IUfEf2mnPwwkumuRY9PqS6SVaR2c8goehxyEvcuz+Wha
3cC7y8S+YQzjOWeZNaGA2VeIethtUXYukJU4IyeWJDQvNWyEg2hcjnbKFEIzESHbfzN/IBRzFKjw
YFk4WUyDG/cftvi/2Y7SYlwYV/18lN0KjrCO5gyzUrGskdGk7uOYy72zgBxmaXsY++lZOrK/QcAw
uUGsMWrUYm+Sits1lt4R7V66F6YZXMqWGnaq37UNlMNmeImqMjhUjf3H601wgrm4zoIxgiAuyp0G
vYfyOp5K9k0b0aU08b5zgSD6ibWOgajnTbsiX/H+1tO+NJV77NOsjpISVsI6uEPokZQQxvFSMk+A
PyBURIZVumGPkj+QGbe1MkvC4ZWS8CvYC7jWnYjgaWdrsAJDaLLs3MwRoTl1w2HVJVyNlOomLe1t
6WMhx3X+MGk3EoyqtlKZzVEXctnAfnxLW0ueBY6FTWUjZU7nigB7X5fh3IFWscpq17mMlEmxbfaN
C6yURRUgIPSODwHj8Y3ddmQ2s3izzA42v0+c2eqODD7G9Jkwg42JrLqTwaflxONxFEyGOyE3/QJc
OJnyZmvTZYeNk1Et+FyjZuUYO9sZrlZhLFE1tObm3n+CFeR+y+2YJYHMPmxGrEcSVz+SKR6vWu6s
NE8fkxmzSDn41EmuWVFcECYEgYDqxtD6YCLWFnNbX2BjIJym8cu7AkGu1HuRZXtEmCjO3fkYFxr3
Z0fm1QTlZjsVjzkRvTfduiHik/nV7CDmaeOnNbOV8fRTDgYlMsT8d6FWvNSKxpPh2sXP43UHWgZi
qSPig3Z+xkrGOyOLjQ93+hd7tfvTyv82SxXvAjkvFxBz/lHXkPWQMHOpF+k1rXHAWE79Cu2lu5Kn
ZT2P00tT2BggkCVc09wvbhUgkJBRPvEx1fhUpdDCvDJzr2N5kz69XOKjmvarBCBz1fVPsFLir6XU
3s3IIF6MEvGqK1CN+gav34bxwigBInrVipvo/tA5sO41MPMNZWNwC8wn1l6XagE7q1Vx0Ov60qQ9
HOtlXZ61AxVpBYUzDsSdtNJ5b7vVf/p+YGx3yAv7s1FwJDuTuHNHewBBuwUzULK8rOQTX7kPxmeH
nLbUTmGkSZup9ciGBtLfxjOC7gqAuKIvMPQWNRC/VlE/KQHUBkr5xGh4YMe+liJUJdpnv5n8IxVD
w1Qu1o8kmA0yCtAu7pxaLDvPNWuIelV+EWm36wt/JU1kJI7DNgVQZGaepjGyzpGsm1uZ7q0lnp4K
dCMTS8o2n2FgDsV8AlgJrLeZPrN2atkZrc7umxckaVgJKu62Y9piq63A0AypnUQWqOLJOhdl0vyo
IXm3qKUwLV0WwHzQLSBhy4YA7EzeMzvSIOyNOLlkPpHLKVC1lAUDE9AldEXzzvKdU8QhC2YmXmbr
kjv6IBS0NPYjeWSXgPvqIdchsT7OxZJ/0KIaZBw3/h7Exgm9gT5/Pxh6CsJm5hcDPKV6qhZFUJ1F
agXv+FM+dgMuAnMEOer/quPkk/wb/7EU5DnTNR0RU6nNEouJkrFudmtBLMgyiQHgiM3muHWTY0Wi
MVz8Ntl769AeZDNljP+Z3C0LUGIjve/4M3bPMurzuNsDeWx2bea/r916LQdwtKuY9Hn2soalSP2O
MRbITRpku9Sw/iwE4myXpZxOPT3xPrcI4cnd6sleB30jWWV+iGN1BiJob5dKyAg4l7cnVt3c3tNC
UA+lPxdC5jgky25H3jHgSj+nFMpJKmqYSDzI5Hdgf7XeKH4GakLX55a/lIE/dIaz94u5egP/I2wn
xz3SWLuc3hj+plS0SAaEjtJqeqnuiYOKkkJW5BvdYX0+5yjhMx7TgX3Rj9kBj/1Lfee0xIEtwsmb
qD16340ykpqPedEiXQnM9jaczcr79Acb8WZL6KYtlxfHhXE3ABDxzQ6xgo0IuaprntG+p+/w0QkM
CN6Q2sCKyWCSsK5d/7kOKlzFcpzusVHccUu7JxoqZD+B8B0zSJ+A0YhzchTW1kOyTldU9AWiHER4
zLUg+DCvgKujh3pbZNbvNt51lk2lb7D265tgDxaeMPRAHRpAjwgN0gGckxz3ZbweRkjUW6AP9Qb6
7uQnbD+bvQu55msihVvCqGXSL+NMPBqWNZ7i1jgos9wVJYMrm5SMyo2Hq66MX3M1/01sZiHVkAxh
vcJmaVaHbDxjeVhHL7g2RqEvxPCR0YMyg4UmS9TWsqJa2NmO+/7+1q3DYq50JOb3HFbulHuntocU
5TntVrtty1XvJRuH/MCDoJzKlmmnpno+9AKHvEvc7NFgJEMtgb4OInmv2OZWKvc3RZ6+t8M9VIQZ
P00qep4GXjAqoFsJJwUQJDE6JMsAeYwsq0M7bsDG9mqGX7YM+oMRgE7qVQ27WANaGrmjTkr2/5iH
m3sfTDQY1nTaTSzZykL9Zk3m7peESOfZwFpDFbRL7BTSu2ueK1nUm1kM8XPLcGmZ2dcOuBfOxtin
tHn9MxQ9KANFghxiMJwfff3bs53yhAx23PTVYm0J7JAHwv/QbjNYG/tMHBbsvaGR4VqQjMLx3OaM
0Vsqx8r7mRoEh3VVU+9bE8pNC4gTscPsRZyGZ56sGV8DIGdkHuJhrK0T9ju49I4Jd2dBJK6x12ww
Qjlhmnbi4qDKOVZT9Rh4vbqA/Wby02l98zxqTrefLxzCK4kURfBQZsxBMmZrWd5Kcjr7FyoozYsV
pLeXdkcB7Hzr4OVn+QmUrdf3xIMKOQXhCa3ytkbV6tvgrS8Wm7L7RMo7EXJTEaalFnpqfnETLMBr
SvwNI0/rpS3W/sQJd3IWt8B0M/0eSMAlIARQWScY76U7Jw7Snd1SviVgONOyL9ly1P86mvb9TBp3
aKjPuujSCxI7P/Jk/m+S91GXnZSHHMu99AlltXERRoSN/YFO/RDn33NbBtlAkG3mSJh/B17VwO+I
16hTGZJHAZNMlV2Y9A0ZOzKnkMVaCFSqdjhnq0/2vDRZFeVLvMKbJRt92ftGzmChmQEVfTDDCHMK
kZ/edFx67Z0K687elDnPjt+yFU1BPGLgPwWr+K29nAwgMy1Oc+OCOFYWcU3jcGzrfKBB5yihjoSz
/2V5Wj2ZjlxQQ/gwyQhG2xOJTOZCQHCnw7kR0G00AbaRRNwv1gpEXzn96gFfnROCtRtSbBPdNpcS
Z0GYu4oNIdhMJgnIsCYp+B1TD2TEG5+WwvkbW4xonKLnWZ7kQXnTuHHlXG6KMRAn6Rt/SozEJp7W
iJEj98FIIOAs+Oc5M/kHTt322wpS4jZh5fhAcOlBeEi6mNAmW6eNxd5j2VKkkNkrX4G6tNTRN9xy
nzP2i0bnl7kY/rmd+wAD65QdPeemGLIIQNywxJ4SC2rjZAe8AuyON3Kpfwovnk4Y+9S+WU1odayf
Zuee9iPaBhVJw7nv9MH5+6Gc5L+G2Rqzv6yNGF5kR/ZFj7HfOJdUiz/UlObfUjtPMjZTIgRaP7LS
7OqNU879Olo7RkJjVMf0PzjOeIK7uKTXdA/MW7KfeaBu6zSAmWMIljf39VifvIA3nCiYyhwWZ3Vs
i64ESp/oYz3LJ1F7895uObTWomW9F3JlpAmhOug8/vaUa4MmfrnUFOeTKPZz4RRhFRgzdYB4zb36
UA3db1uReN8wEgJG2aPwGEV7qwb9QlG1kKRIMMxal281NdKS9nDPAt1vMILvYq+gTWvSjhOJcMSx
YGC6+Bjs2xiWaG+nJ21yiw5zTG/YSgzmXUErsOLCsJL81AI0uCCZi+5C9ns4h//UpVCjjJlwq2UJ
PjyEa6Hpkp3rzHgPfEbfYan6Q2srcZ6XhKwzerE+Z/xWgEVg0DBZkRb0NKsi9G21uAe9Zl8l7GKW
wiBNm0b36gLdhBFPq4O/nOc4fr6VMZDvPBjsnXPn/3eNzYQmreNrZc4Hc3aCU0ktfRxLXOZu06F3
sstbOpbGYU4ifg76ciN/XpQHcnNc0luAZTDN8U/YiVXuK/aUrKDm7rg2Dq2ycc0VMdnSdPKtsNbm
2ANXjnwsXlvfjDfYQUZGmu57yXvlEeyYplRIjzUKqoeqMW7VokeyRovuRn4v6ANAg9eJ92UqZusk
K4XYhChK0aOFS4tb2gMy7EqZXYq44ekZe3uv65LTqjbz8Pvg90e6SbJp70xa2z5yd9wg8GeEKDSP
KskfhM3Qd3XGbWnkI1B0llgVr0uS3hrz0BTDlal8G+pWuz9il+VEqu0fqqZGiSfER2PBZmjMrD91
3tSPmdftRtU6v3wGLSFWIH4k/B27uq3Emzke+vGzb3rnpRVmTxRN/1J36Kfoh+2wEEn5Jsv0U7nu
+KkU8z25BJuVnNWDNGiFs3W5AAUVx86ei6tvO/s1mJtfXIM1GkQ73xVQz8HLa6bjw+Ld0gJNSZyo
KpzHYZtYbXk0WKXHmf3SZcFzWq28iEy680WJJsQgvSBZrMSt19wfMNzlw9isY5gCIlCM8h7a+8Ni
ViVuWT0/OvNkMx8wndcV1fgmnd7wyZHAVzPS9KfycWkEMcpz81U1RRv6ude6NP0Iiu5RDVNgJTdt
mkQWqec6pvNldOOdJXPOrY+ZgfF9moc2obI7kJPeltZaHtuOfFvkkipbG+p+jZY2p6hFB0fAuEMA
VGdPBj7epPiwpPWAO9nYw01JI1sjcuO4//CsVVKRq/6YKeKU+0wXgMgLFwdV2h0cvE4/imr9anh9
Z/5Yv4CuFIeWPprsKP+ymqP5MM0cP7lXoFldJ/yPWaHuJGeELY4/sFolwxpmIFuWNbtgaCxutnVJ
NMtt1YsKAUnw1N9jTiZX6VMx8qrDMdSdfTc2r8RNdze7K49mq34IaTB+xplz9LWmoOllaHtUXFaQ
iFeyCJ4Z9ven0U+3DhaBzaKS+Aca4Tdn8kkIKtri3Lpx+WR3vOGVCLKtJzImZEzzrkGuGP7ZGHTn
1K7IQe7psZrxUAXWEg15bz+p+dsULLftQKDi7CbdbTDNq8WZse0GZe/K+y1CHhT540mG8g5t08QC
izxiEsbQk5JqpMynID117h6zVfkXovI9r9nsHrvxUfVleSkxF9B4FtY7wkQM3JZmkc6a4Sf94jhd
48bxSdDqFdsfLkWL8Q/Vocd2KUlCZpbD7xpG9Y5dpnOqrO6DjsA825o7IcjEzsQO7k1EWPfoyXlW
OJyKckwfp1m8kOwDEthKmZDcH3wWVCA3hqec+/sRG8STJYjygRFycvIOFVFOeNkImjXsW/xGnZw2
tKwTr1oekp5+21in6VAOw34cSdRtQes+xwjjXLPdeZyLIfm+69llgHFY3GRiJFOdJgNbYBOI5E1n
jF2TqosvPOs1DsaWAbRT1B9lTCECrCN7qmrSQDq2o2/stpHpPTHZc53iwa4Q3FU9iale80YcN90z
dAE9HgxsQ1cnMV9jFppfSrRcgZ58dAcmfWNn8l1jX9zYCj0VE8WQ38fLboEStVVDdVOwUamfaNFV
0ZhXk1n/JimGHz0CZX6vdfYzbRnvtD5+sWnRkWMtgo7WCiVF6FiNzbUhqnBbocpkDxVwCOcyftSk
tfiJq/apO/4gHuBBpwhuh6Ke97FLQlwR878h0etJAqQ9s6dXbIKnnDlJGR/qEvAPqV3jE8kiLxO+
g3dXM/gsSAm3cBuyKCGEhPckLo8YNjnxcp3t/hvwKbjxrlDMpr4fcml5NydxzCs0pm2yNdgHvZdO
q89uyQveKmrzvdcj4XpV6p/FhLwP5L63L8HVXxtSuzeNlMMrIGTFsLd4Q0yV7xkf0lKRJHZsusTa
BFPQ/CGyJ1wyy7ykOeiDhvTMky3WgUbORd/ZsaoXlfjrIxV67RjhUA3INvQ8X6OpmObnZSE/zOjj
z5lx0HMW52vU1AgVgu95VY3GtCZeht0N4ytXd9XFX748z5jnrRAoO4HKWCGEu2Hf9nfXQZaLV7lO
RNbZozh18SheW8v8v5+6DfcdtLgl0uU4HEyFLLys5+q4TAtmgSr5WAaRvZbNc9AE6m0ktuF5EhOa
izx/CqaU+HNB2n0avzDVWS6dCFLkeQHpc7Cd36zvXcQwN6cRoGOA7/MlLddLH0iPcUqxvBSKSRsm
szOJC5rC1RLnycMSlQS6fV9jVliYC5oT3sxxrzUzhwA1G2CBIYiKgRZaIsKu7/JymK/zvqsmH38J
KVBywQdZCza5C1Lz3QhYMGK7ew8x6NTNVtUXowZ/39omCgZ7Ekcqct4SFBubuWLBHy8GxwyVbkgA
8BoNAb0stfVCIoQ3hbAlR+o74g0Dy+kfCJPi3Vwk9tvC7qEf/OGZH+xr0RpIPPKQ3VCk/4e9M2tu
W+vS819J9T2+wjykklwAIEiCkkhNlq0blCTLmOcZvz4PoNOm43RXV+5TdQ6MDYAUiGHvtdd6Bzwt
gKHZTZdipbNE3Y6qJgXWoNHPKYhiTF+6oQ/wOiXgzdv+F7eTBGHYtjxIveIVeboOxZJyYaarXphW
9lB+tFMuaNOum8p0p77MWp4+1aHQPBG/hbYoZNFeq4iPxoI59rh0yx0S9TG5cuOlV8T+GYgtU1wj
n+8p7Uh3S1C6fWokt1A4NCqQ82ujd9LtthAGiWIPHEjyF2yjTHZoamvYm/Fy4l5lPmg96SHQ/Ljv
0/sKO7hTkE/0aRLTGt1QnhbpsbME+UX6yNr+zpys8FskyCH2h/PLpFsVxiQYzClzNJ77ph3Pubnc
wIANLB/JG8x5F/IGXjEToi4QXykTF6LXriYgq6LBSUxx8UyUtnO0KpYvvZq9JRbYyymplBdwUhEg
u8duYEaS6FLolcrQ3EZtcTbUQTgzYQAEFKGWWi5Jc5JCwW8r7jyiKS/6IiFKPRhIKBrDD2YW0hHi
mHIiZRcepknCOH2CM9NkS7GzwIGSOElVfWKqGhk7OQxqt4Q7B9us+YYsfo58f/GWqXKEP8RF76J8
B/F/3C1t/zlU3cOMJKs7qeV4i1KFP5SKhnhc+BxatXjChwu791lYXMYJcz/K6vBFuPz/iqb/haIp
5Qi4pf+5oCm5/bJ5+1n+qWj69Zl/BE0lUf4X3jmmhemXLilIb/7bf/tH0lQSrX8h/SeiVKPJK4eX
v/SPpKkq/QvquY6ggoIxh0kN4LekqaL/a9VApVMyIP5SBbL+7X/9j4/pv4ef5T8SmO1f7T8lMTkN
aKt/SCggA2qahgWr1USRUrX+1m0Q86hCDWURTlmDLg1IQJTIWjw/tN9rX9sqvFAhfYELBIq9rm9H
/V/7poBpdDMjdvbH/vX7tua2AM0Icp/clheO1qXDWGHZtWN2H+F76RUZCF6yU2izUIQnQAopsW0b
4xWdui0AAbD766CmSJDD3zZvRyGY9M9R121fR17b29p1Qf6yJEwYfww9SurX7X/91VFNMMG47t7W
/jrm68xawRBBeaL8fT0GnZwXkTCSyLg7VgYUpzYoGr9YxsZHDBkqwggrYTXLZOu2MPT2/2inJS73
254lAp4jaOFx+/S2KRuk3Me1b/309cCtuS2uR34dvv7ZP/7Af7T7r21hUZpem+q3EfCSXqese/2m
bU0BXmWIte6BIsMJRUlrbKXW1W2R/F7bmjKc6MVR8QL82s2Yo9uL1SJqvt7m613866ZuzWK7/2ZI
jW0G8m93OsQNRPDMyocDXfukH5CBoYKzS6KQJ3V7SEm6kcKQsMLZDty2bWtfn9seaVkTFI+84932
nM7btm13LkmnWonS/dbKRh0IeExh5Y/PbquAvgmljRHmCifz9XKsZ7Q1v750bRKOYw96N6oNIN9Y
1nmZ1tVtEY8SOY7srYgTcoobtpjQqOOdYLFBircm2hadMwuA8mIJQrFRwuo6bKvd3EFPqcOjFIHV
xO9qslMTg5Zt0bdTbzM7bVwp6OODYc5AStkZ/z5CTJEyKEj5N6uJD1rzGOYwiQcS9butNCWJe734
QXGk8rcFKpX/rCkZdkDSuth2kC19WcD/7JBGq1CDSpwKksRh0taXKRBElmYcDeRhjQNaqPkX/jw0
uhWPviK2v1aV+H4C522381RjSpqxN1oNT8g5s2qubjFjDcREyy96iPlareGstf6mYrH4E9uqqfUh
Lih5PpLoDBKnkDECOwtG6Kz+lwf0MS1xdz194EmGK6+wEbzd/rGb7VaHna25LUAS/NNM8/rWbCPT
01ZjpG4zRpIXNcUeab1GeY664DK399tVSFZPpW1t+2tij04X8AYnWU3TZiuewAwXGDnC295NowGa
Tu0xQEdhh1VNw9WtSotVR0s2fJN6GaBiRJOR7gT3+XVemw1ulPCEljKz0+2ktnuiEs70QSsftk3b
HbreqwDNVKxzSFTQyadZ/q1qCwBOWzNbz3leywxNALkXj3DU34PwGK5PX2Bo36ypBkekIvmAT8V+
EfrW3/ZtaypQPAo82YE73vgCYFl/WyNJNax6mjhS1ZEAZg8zJ7MbG+qPEba6SiqQRG3W1a1dLMkj
ulWVB/a38oUBrT57Ww1Wc6RtDR+/eE3q32ShjOPxauiUUhDmwhDCcrVYhA1sF30lFWhW+F0UohZ2
BYtt7do0F6vagcb9tW3q+/CHOcDhj8qeR8IQjNY3M0CdSrjc9lLa+dumKCTJiLLoAe7pS6Vm9Pe/
f6xZqKt46O/2BAaM+qKAIcPvX/j1M4EI8NRRJPWrDlqnmOPEyQ+8/sqtuf3eajWDgiYH72Ol/GfS
7CAHAJJj/eXbzzXgz/FTt+W2oayRECXBjMI+l6ifKDf2cpLu/nhet6cDBhpuMKs5kdKuA/7XG7y+
xlYv7PMIc5brJlXF1CnizZMbHA8ThSH+ugiXLEbtHBLGdldKsx69WhwuyeqPNLYYcanrsL01k80V
a2trkorQxDIkO2sLCDbOx7YQzRwH97oevCwmjwrJznKRwwGJvD7zOmbxPtSF0knyAZLnaqi0bQuK
+dUoQV3KvQZJf13oWQqZoBQliuhAgpRFQ8OVkicGymThtjXDDHlIi7SB9288SiOOoEZBuaasl9av
8pz6DuNe61Mxb/1hgqRniVO+C0Fe8xrJCQ/8+oB/tdW6C2APgI6OwGjoVcOrtt3+Zr2R22KZTTbW
M6w+mYwRdV5yk2T4cCRT1rvaweskZ4hjU1fGjHhcvu3h3tauza7RpV0Jg3BnSrFtzIvkb4swlF40
9B2dZfXJEteuc1sYMf3pddvWLDfzrW11O2bbfW1u2xS8E/fQ209bS2WETu3tuK/Vbesf3/O1aiK7
rnf0e/o8AAFu6xsKPK1P8rLx5RYGn9jel7I+uH0PWUbFecUdBLJ7pWbhu8uM15UrnrNsDSVBghAY
Sbgs2uq68Wt120+ncg7yBdZJ1uh2sY4n4zrINBvfaVvdNm6Lat29rQlEzQwaK6vp+pmtOdwrvQaa
Zf2Sbde2dWvO+jpmpTKzzYryI6HJ2o7XL7l+E+bgkCBirRjXAIXy/rq73OKZbTXagtx1Y7Kubc10
o2hd29uB1+bX7nyLm7cjtw9l2xtz/c7t+Gvza/dffy25fkYjEbzHqPbrDLbP/XGWXwd+fYcB3Amc
HvT+JmXQL5EiZJgeGfS2dsBc1EWcD5fsddu26H+vbc3FZMjcDt7Wrp/dmv1SR36Gx/h6lBoaOA5u
q4itLdAc1q8S1NWHcFv92nr9nuufgogF3TdbkwS//971z29r14P/+Mbrd/11in995HrcFNNTmPHh
6iZ4tRTc1v5qKnNuOQzw+FCt77i8jm31GmxdF6SMMA3S5p/bpi8Xxc1V8XrIX81tx3+6rSyj1MUt
TLS34yjFgXn/67u+/sp/uL8HtufUOoj/rzNee6XruW9r7dZJbavXY7afhgsE3ddfh29NDWU47F0O
VjUqhxGF1qv34ubHiAw1t5x8VO4Jqf5YVUVrD1k/kEdZg7x8GG6jMAfyvkZpAAtK39hCvr8sDb82
NoUUoNZQo/z510HK+smvr9y+ZGtv3/G1cWuLM9QeCQTlaFJCRPyWzN8oQg8eG8vvMiTJRUHrdjUG
WraJTNFO1RplAaxnAEVUBI3gdh32JnUZUchoXQPO0QFGE/7oUrPqgPIu/WGyuWyRdhTx+6n5wJCS
xHJHplP1rUXEXXFdi+pc+1pTUfTdM9U/ROvoQ5oaNYMtqgJCjfCfIjfkL8NYdIQTICpUALYQb1rN
CKMCao8dr+N3uC62jbqA8swgtyoSqtIDNuqNl4nhJDpxZPri1M17VKQ0f1oXvVpWxxgEJUivP/0U
c6QnEjQF9jibiH63LsjmLn7bKNIuLLV3FTK3P6zzoOti26YTIVAtVjD9RX7GFpYaSFSrCAwUS+Rk
AvQhqU6+L41pwsNbh2NzHYm3Rbtow7EsX0S6YLqI9Upoa1y1XZhtbVtsO7IKIjp6Bvjo5frofy3k
LDqAKvWCrW/stp75ajT65Tm6bRULal1qQsl0jAbf0iWLuUbM7w2b+TCunfkfB0trb719bNuzrWnk
iWFj+hiZA7z6vch/r/21La4l3ANXimhR1KDWrHkAZqySSgem5Wzbrju2tWm9VBasBRCWRPPb/d3W
rovNkHK759u2rdlJa9Ln2v5aW3os5CmnpF+zhfULtx3bh7fPxSGuxzpi0ss6Wvbr6EpsCPv4d1PY
hshom+y16/5aWgfe66FUBlW0TAHc/HFQpsT7OMazcWCqai1l0B6QSBx800B4y8KEhOBIAmCV6uBh
mWBEAByN0h2Uqr/ZFn2N9w6p+IMh4jbnhBJBx7boc/JQtqqa7iD21VcHXg8zg8u1D8vBZe+qoY/t
vjBnP1Nqd0TaA7I4UzRpXVyb/aKiM3Ztb2vbMdvRW7MKxOywpSD/f7L2v0jWwq1bpXn/82ztMcti
YOztn9nafz707/5Txr+wAVAUSLXin/ZTlvQvDaVFnc0maGT1z1ytvO5iOzrEBmegIlbYln0X/c9/
W3O1eAogEmnpSLHyjf8vuVok2f/SIIQ7KBv4r0IKUVelUGvVRfxDiBhbZAzHpTbyVSo0pWUd5wAh
mhmVUOf7rDYt1UnsGPV4NuzaaNRdI+pwRWvR9NQ0/qmDuFjqTjhoEdIYwhw3yLuReIyty9wOOfNZ
aKE9YviDYPkzKjU3ptyOzPNRJczCU0W19hvSPab0ESqj8TjV2s0iTKYzacbyMNJLYuKsou0licFF
6+FVT4jx5HXWeXqdJGjDzNTCF7R2FaTj7ez7WFb1cZxQTRhkrL9TbI6abC+NyYs1W7KbmuGMAH6F
pJqmokQnZm/CSrUHVYYSfaVpN22SfTPncDnBkoH+hWVmiBE4cBdw+OH3UfeFHlmfmfrohWHOmUnC
3xgG2M6gwyJ2JBZMFCW1w/WlxXHzphNbBUU6M7ijhmova6UZPhCKRTGwOytpXkjmMAZOsPQB84p7
BbCx3WsKxPNY2y0Ibpj4y95tC1hWRzhZ5NfEdbzmamTy6M29VB7S3MIDU0iUXZ4o6KQUDYi7WHhQ
gQcg0Fvs26bCDBwd4qpp0BgCAlyjKbGzdK3cGRXsCtUqKht2GxJ+IsiNArxXqs6fCNEdRUsZd1kr
ePSD5V6Hs6UyQKO5Q7rVSKcLpVzDTkYB5E+J0/kgKE6bgBdKAQxMiWL5i9sGcbhr0NbZVVX7lANN
T4WpOKnFCEQSvIoX6YVlK2OJ2od1NiVfbgrleRFbFBDLLCbUIZtWroqk3QKHEW28XEvylziipJdF
hGvIpUyC8V0MYCaMrXovjFBiARmCOi4D5aKv7M7CMF8DLRrBTguO3GfVCf4u5oNlTm59zY0q1jg5
ul5lrjwLwNCYEHeKLrtFr7i4bsq2gXPvTTHp2deCn6bNUfY4xNkNar921jbQUcPqHMrFjyBo3XKC
7aHJ9WILJsizMcD5sSaON2Nk2xQ4InYh9xRhwNtAEhRNV5Nx1AY5MyHXdMv0/sGALS5HS3c2kSqj
GBTfpkBM2pAIR+7Bl3bC+FQbc3iX1/lRSFNyeKhlvqNJ5OpFcpNXevswt9XsRlYe7mLDVWqZgBgJ
Td2MACZI72pUarsgQKlLKIbhXDfSBQw0XivFNLuL2Ed2J1bMJvQ4cMXpLqSS7Bc5UIg2THZTj9jL
0EkfMHRyV2DoE1MtuC2nDPC3BclFwNEYPBBWMOrNEp6m1ilVivBjkA3HKsfRNR4WUFFdj6Z7gsjR
rGs3EHSARCJHA7ekBBEI0Zc60mgN/jjEiE3JH1qTPtFfCp4lFnwaYKRNQvglGbDvxllixZiaRzOJ
Flutl5cyQYlYLcLGnavyIo6JZxWMsVMZw0JNBVsqUdAJZ8jJYV750EVJlEBZyz1YHY6u4mVnpMI5
0pfWBf7+jNQ91tRkWRyh5SfqcYPF2OjqskKySBrfIfd9k6Ei2XmNX0MtZXaglr2tC5OOYHWNgrLQ
3CnY+dSZT6WMZ5sIa0x1JC1KaraR+d7A11f1yfvUcxm7BPlnIeTg72dbvXRdcUb0BY+ztv4+m0uy
y0xyc9mSll6sYs8TlDD+hhaMdNQnO62IlotYZL/qcHwEEldTLnbzukRBaQlcM5j8mLjhlNYNtHol
es8mtePipe9NVh/DCslOuRt/4SiHTkNafnRZ1Tm4LkNPJa+MvGAIBgS2w1CDhF3iYo/NX+oUeXIJ
y2Cyk0hCgTZ4zMPs10CxmuIGmmxoOaAvhv4gCmWIWNWXzHqKTPifkba8WCpUlioL3LmRDzXP20z9
HpToc5zVr0jPXtoMdH2oC+FBFxCfqXCVtQOzf82DOfarZBUflWcYSWgTDjr4SFTcnJiEPMQbpknR
IqJP63fLTBkQca2m+ll8RmN4yaIMz+xZvNM7jRd5Uk5Jbt5CRTlGuYwO/6zsk0iT0U4ZckeuRKhA
IjUz3aTgH2SvWRaQjgznn1UsHjFv/gEeEU2eQfkephWAnTp+mUTpLkJjbi99r8QxZR4Xym6rzpGT
x2JnY4AEY0RvX2LcH4MelecxJMtUi1VMsnR5XIrhF+pwNbq1DkbK94iYYMyNzFck/yqXCB+N0TIP
VZeUZwvXmZ2eLT56SgYEmu9ypic3JVazNu86NgtQ/20L6INo3ZldZzq6HA9nYS52Q9X8XExAZEWS
NBgTt3SAPYQy0CDAx99iVB+pCiJRFExgrir9WWjaR3lkZAXB+cl89MTEVLhTDMEDcnEOmTzWqF1V
BT13EoOciITlMCKl6MqyGXjZIMKMRDQB5WcQLTme6uDt7PhX3GpvKrYEOHyoz7WMn2Vatjgjow7X
5gPQpO+JqD7MYa3e9oTxSPmUJNzjR7oeE/lCt9XxXBkZN7oMnTFreQbuKxM8zLsWzr01mm8kr7/p
64RXUT9NRiDYZuluhCqnUsuJ5flHPSoCRZG5AbclHTN9Ya6HfB1hRHnskxe8wLlnDaNaUUOXmg35
Rx4MKC0ASbNFZUZkhYHD0NIbQxGnY4zILl5U9OFjPz+rvBjuCL8qzH/yqi5HIcJw3lJBknGL51wm
lKmZbjdjcZhQzyJaOpE+Q+dsKD5HJTta9YxGZTxo0NDE722gPaya/0yP1Y96ug9qBc8VnUpGD33X
jomiEBDCNtjAsWTBxqBCXgyhCkeKzvMC17wLQUpnCl1XIn32OUNpBZKrx0lMinYVJntUiwz4Wvm7
bGXnTlNuxaZ4lzvtNWy/TWhOyLG0Lwx5p6k8sr35FKSHLtKehwx9hx5QXqFDWetSBH06LyX+gGR3
azTMX8fmbZnhf9TTxcrUB+A7t7JZ/pRrHQ252Zc7yTdXYUutepFmE64yj5hYY3kDoYqn0avEJdoP
okJ5iDj9FBfme9H/6iK422WL0kE+gk8Os/JjCmBTfCj9so9SzIql0PjeAklvQ+0nftGyOwXGZ5zd
Vfjb3XbLQJEgmXIMfKwfiakEriJyxaKUvg8SEVLToLVgNM5ZZ6AMYbwiNHoqFL13CRBuw0qTd2YK
fYirhHK6JZ8jhbwioR8PrCMP74uVeYu+3BtN+B4O3bOeCL65xpVirfjFTxUBb7CDnR23uYfjyXky
gVFFLapeBgNpIqsI3wjAh4BQkvYRhMiL8+9ClaJx3d/kBTRd81AOsyvVuyIgvzGNy0lrs0cj0RDk
AKnZSfDMLLSlgZ+JT/3cHGtTP6ZjMjnd9LLkDYxJC5Ubc4IUYhjyAeiuyilrEFNgokgWGEHZgndW
pxZ3lZkAtvU68S0i5ZSJRtwZpJesEax9AEujttSPKR32nSq/Wml3m4TCuxGZD5q01HYh6U4wQocK
F83NFBVl46yx2xLBz/RRTgWEbHTtSWoK3HWSDnJ9eyu3ibTvsGvHVbEB6FZAB6ejU+Ni9uKstXWF
cTCvknEHTTe2kxbRRaYmdoC8ix2J5K96AaXHqF6rgtuqZvaWq04kEZN1txmuqZ1tz9aO6zpyzR7V
123bdYfMtRcRF+PbrovtI9emgYJFIM0xuv7//pe3nX/8+a/2uvuvY9I0OSlyX+zTvuik3XYcI2z7
zyr9PlW965+CFXIwlRHv2zbwtbJ/hMlZedsv3haSRan02tzWMNH7c1sPAcCvRUeDzY+Xu/mG8Mxa
OVyPQuHtz0O/tqkYrWI/uMErWpXiW78ukDqWKHLDd4e6QyJ127gdsy006qX+pDcg1PQnBIJDbMJI
X10/f20Ccp6dHgV7p86II+zrHqnU033NFSrXPM+0poCieiJKLmLT3bYZw5Q6I1J6sJUQ7mmplv8J
IslXGeENO9IL4QWFZjcHxDpGN8Jtq94xWi3aLfOJJHk2d4nuEJQGO0Zq30yc6QdqUo/IB54hiIzO
cCJyCe32GXZt4FQvywsRqQwU/gPWP9IQDpG0Hz+RU0Rw6dG80ZHE133Is7w8dvyZnK27AO7WC8Ib
lXGfPZkXeNj2hwIpofSa+UYiHnZwAkA9snLxBug/eX+Zq2xy6E7+2qBrdULKXjAO8RugVFRaxXyP
lBEK9qSN8333gT8k8lGYS6K6UA6vaN/g9oSDau8q75DzS6d1sHZ5oSuxixEZArt1YL9+q56QkB2Y
ILurzAeCthi8PNY2QvmxdJvtkUSRnlQSxVBqpclVd7o53KHPfcnO5mWht6jtlKKPJ0q1HTKZjc65
X4Jj98oH5N+b7IYlavJRaS+I7cjy9wUUpRjjJWlPwi1LybBNwW4/IUUseu+hABQO05F5j+7H+xwx
CrsVDhbCtvaMLhEuhE3q0492cCiEg4KqTUlYt0KzGdUd9QlAu/o0PSTis/B2aUuvC9zloEGsOGWP
+SsddHaJbelQOtlj8VjfR45ga14A5ALfxgNqEQS5NvoVb5b33bDOszNVoQN4F4FOH2273rV08tBO
jPd2KnuIpgyqwxTTrXI3eUMY9NDs5u/qudp9MDENb6zbDgHf74XpCK+kQ29C2dbuXyZHPpMvv+nQ
L/IhajF3UVymh+DonUs92s3BdC+pg8iuQnVyXZaJC9/vEvw0j4Ntut1B/RE8mUcUXff6Jb7Vj/rP
4p1/oe5+Ni/6MXuPn3GdCH4Kvde9QJziUQ0u4Q6iuk34xQVQDlbLcxXhSeqjB6+7n+KleMkdvCly
u4Q1fBR2qGowGXXj1+DHh/VsXsyLOOC+5+QQ/o5B6Fulm8q2rF1IIhnIH3iQwzN7r/agp+xwVz7X
n+lrJzjeKlXtvpZ35/DhO4xXCcFtBykfGx2q0s7K2tUO+uSUMaqiNmQdEz0RBx9ne9lLDzPwuufg
Rrv7VB4e4uEoOFCeds171dkkaJNzvBP46/imPz9RB9Fc6bTYmGutscg9kOfsR4PHHO8SwpEFpT/H
wnGGyZHwGd4X53nX3VTnsraXQ/qMC+pwiulx9ssJlMXCrwcufhJi71g+dySTXiWE9//ZSkLDC/3c
3MGZnouHvuQN8GolcVEfs0OYJ279zPcm53pff+ZoLu9zpzvEGDeP7uRU31qotI5sfVP35FnI9TjL
Bw/bx21yM3lIynkyTPg7GOTn7rFT6ELms3mLeLmDS+thOtZO5H2qx+ZQY8xkuXHnGruvJ+UzdfaW
kzFHpXzvNi8f4M8O0GmeyPkwfhdYgSScCqZJnTurbnor3AUuzJkJdAtdEK8zN5On7CQkTuivF7P9
PErsHp9TdM4suzhXxS0gHoMcB5zSk+hrH0JuT056XO6r3A4OPag8/TDVx/gOzRObjKRT3k52+EqS
BLW5l3gX2pmXvuL949dkh8Ay2uU9ARNXDlKpaQ/5vTfWtvEOMzfdibfLEUcUr9S9Rnbzu9eyusj3
/a/V+mE+N4KHRE19QIlOR3HP4qqVllO/tXfxw7xgM+ME7ti8yj8RzBOlb0S6pLLqYRfvyU9C3qwk
hxe50nEZvxEkx1Lfhp+YSxXdbY0a7eRa9usCNcsxf8XiOVHsd8kOdUdG2OZOq730OXCnF9yRzJgt
A8x99G8hxazXOTqj2YX+XeXmn+UeF3ZiK+V9/MSiaZHxP9zRhcW72K5Bv7uosOygCPogSebn6Ht/
P+4H48zVWU61gwK1ajfvCAQsMJwcuXAU00OIku/nSV+JR8OP8lbiFrVO8h3JwkLbLzaz8dznLQQA
AUN2ueEdiXfIRCoHFPieJZchVUUhBNm7BwTUoIKicjetMEAn3y/lbuLWj5+JS3i1jhiPyjuDJUMg
+sinzA3pHMbwWL429MMaTa4BwiP3MQO9N73PRKoidRSX9A8dtLPee1I15RtoEXs6wOwSfyouk6UF
bKg3HBDfwpIHYmz/Ld8PwXrbY0K8RH4gcZk9vaIjUL6F99kj0qHnB05R/Gwe+cHrj76l65mCYxwd
eN8QHbaDY+vBxlvuugPKANv/0KSW99CWTuHOa58n0Y0RF3bJs96hReME98WlfC6fwYpE6iEYba4E
9r1j6czpbtL32Qd6wbb5uahnWLn1PsH3wUmXvdUhfrdrS0ecGZJQ9MMUXG65DfknIwPdyEtfA7ql
yMv5ONWZ55zhLfAh7e/EXXjgsUp+mr/01kNtvG4YozweoZZ3BaULriMjKT8QrYx76KAeldR0J73L
n7lv0J1n1ocBFVN2AvJzGXqm8CGomp1j/6gyEHneCuBqfZY+lldujvuGEyyIvN1RWO7A4wb3yzH+
1Ho49G2FAP9dhfvMIH6LnixEgHkG7tInJt7v3Yv4zIv6GbmoKoQ+OmaviVs7dJ70GbUdyY72bpwg
TiIS7YWn/k33qyOvwffwLXgVTsqxPoWeABfMNp3BY4j1y/ZSt8zH7ewiv4UnZIeRUEW1yNhtHZNL
5+Siw9BQqP126WyU77g8WAFZwx03p302pT2X0EEgh5uoMGSoduI+rY8p3l5kjezqZCIqAYUcAXlv
WtWcjoBjCdHo6xDr87B/TFzefPNSnQT6QiYNAspM6MZ/W8rXghhO9VmK+WHOL+qQnQB5uUKKOSI2
aFijOjKQ3/xg9I+Gua/Gx4jUbxzBthKPIbdWT46aekpwPXlIHcP53AP8Eg4nV9xrNrHnI8VUiG5l
vussm0ont1zxVjnA1+Ycwau+VAdjtw88sllu4GHT6PCUP6DJjoT8brxHLmY8h/U7+kT5Ry08NVno
TLhGdbasWLfCqaJKHuGCQCHTCC8SeJylznfCt2RBkszhWc4P5luYtPaUTXsBb5y3zOTh6I+V20mt
HSxPQGN24hHRHIYr0lSTgcwW1KIb8KPqbqXhFR/yUzM7wOZyponYDpg6qiS4PB2s4VV1ySSgjQCs
hzgj84ozFqJIhr3TtzGeEEhLCG7StfH699y5HKck7q1HuFJjYrCvJxJjRwJVXrwzPU9kj9CQP2un
fkZxBi2uio7DJQQloK4GOo+HVnW1B+yKyMejto+UJTZFH8sJmZglgPxoY7AjafsBW96Vnvus8Goz
XGFaQ8TdFfeIPLZO87hUh8pTP9VPoTq0jv457tHj6NIf1Zn33HhJdx0AM3sAIo2mhDNzPotNdsXO
HySNR9iBg0WSGNYpqZIUtwziXFLQsJVm+gqnbL2YXow3frQxMXxEgJx4Rx7hKLsymaBylxRHmbdV
nvxJPZNSWbLbJvaEhyC5CyeHYsWr8T1QXVO9mwa0ou3hpyC5X9eDvi9jSIG0xTlDnmOufuRqZ2eB
icepTY4IpaHYDEQE9U/VpvxXIZq33kvE3JljfEv9ZDUwsUFLU3hi7H3CJ0ULbzTghI5+O/sijr+7
arkp08t0AiMZrXesq/08O0Xip6DewJ0FOf664kOknUhYJO/QNMYcy2acXr4jttXfNZf5uRx3o+yJ
5cNQ7+p036cuSRXxuY0PAiBKzkAnSDsq+q3SPs7Ct2D6AZcDnh2dS4Yo/msn2kSELx0ZZkJwIPut
Iz8sZ9SZLM+wvKzeEWDM+7A/E6Aup3xf8sxrZxKNht8zCoiEGAlaP059G6xXj0epfM4eBRQdzqEP
BcUcj9o7Bk7ReEGFsKR+wPODSqfLxEw6DNWhye/1CBGRgxI8ZYlX0BuUTuFOFN1gRtOb4e6ETVJb
vjfWKgt4AtqfKZdeOhPOMD52QDJbZ/w0P5FAbUnJNm4yexY2SyocRFJS5VMUUtrC51xz8IASQRRz
ac4UacNhnxj0bWhhImvkFamfNgcjP8GJy/EJ6H8xT8DbxnwkF4J/EalGvLWo0SmaM0IZnd0iwUZ0
n6UeVsKzcFO0RPK7Fs+GcH9eH7+DhQK5W8A8y50Uz96PKnpIjgX+OZ4u+VVyM6PGRBDGOKK5VHrm
+7D2sgjDkl0Bmna8ScGEBe0q3vyQp6HbMyERakdHLJgYkf+S7L6jmPnMDVjeiQaB5uh+mjIu1+kl
T7GydPGRGATKJaeIflB9M41LI4L89RmyEa2o1PfxFclt670SHMIRTGVCpiDOJ14uSrmboZxetJ1O
8etGDRnLCWInKB7Fbv6ksxF7l0zwqHgM05SOxWyvxgeQIpnwjLRX7kXWQa/s4qVBeST6GQg2sbuT
o4BcHuPpiZOmz8lMRPv8kFwGQxEBE33dkt1Pgjs8MTwwPtndmffG9BVK2N4Z01zi15p8uEfc0T3m
B/JXDjq3d+Fb+tbdvFbH0n6tfiqH6eVjYSYGK9DBJk6lB7eROWW+H9MxzbfchBfAMQceUYjO/Jnm
wlz2EN/m9wnAZnLsZGaZ3r0JjwiHT486F+kNCOwZAHrysRIzHYVhzLh5QklGcLOUDhVBv/fhhb60
cBEq59mTeIinZt8OTI2oJlFFJkplWZzz29TnB9ndI6LLJA/2zeitAy9Z9/dE8OhumOmlfnEuqsP4
MP3sG0TtVoqwHYoHlLM1khE81Xgqta9IZwnVDvcHSybvYe6mhfKCS+/KBSUrQWu0O/UYmzcp9dxL
5Nbj7TqQTI+8W/wlZu77+plurLzv97xwKedXI9VLn3VTPPLy8kZmHrVy8gX06RN9kC0TPo0H6DwU
wY8STOr1KZs/4131E3WZyCX6MAI392s0Fz1yUb/EZ+me152/gprecOngsv5EADj/jO/ze+NU7o0d
4Z1+u51POJyTD3G33FgIzzNFJMivqkN2DvpzkfxYDL+VPX4Uwr98XY4mxV1JCoGweC2Y9s8KAZX1
knxnTm54EhrTB/mTBJPwnuLc82FUbn8vY6uwdpD4P9FnkladLjxayM4zyr4QXupO9+N/s3dey41j
ydZ+IkzAm1sSIAjRyFD+BiFTBe/NBvD0/wfWzKmanj964tyfiA61pKJIYGObzJUr11rNjIELdrdy
wBO3/PYWrIRWF5CnZFc2nkxEy+CgRQbZ/wvgKEF9WvYAq6no5yGJS4zDGFq4VIQ3ybv5hgIbqyZi
/5M22YmgyXAef1jjLvLUJ2SDSdpHzatK136rfORYkI0PSDPkzNOyWzqRk+InHewvfDiKLQ4zmuO4
WWkhae/JoxtHnvwo7Sp5RQ8W49jfRYg4PohzjsZGELbxhmhW1+6qcC+/mWAfJubZ5KNMoCD0uQd1
C5GfLWvAqz0Y3eyjPbZo7T+ihSh9IXmXIoANcWH0kG+7wxEIb4MQ5KVxo6NZ7l6aL8MXR/EYH8KX
9klwYJJ0oqpKu7i9ie/RpdpeWusF/SbcBj7osGk3wImbYucitDUSQrgormcuhz0iC9lH+HO8VM4R
jVyl3gNzZej/Z5vGdFmJlfmYOK7Vg9of6/FVfHCe8THvhW8QC/VvL+ia9BQ/wJvI2XTpZ91RVN1m
7/nlsdpq0bG7JxoZ3mlWH6qtqh56gFfsyqo9jAtgRnTStqAD3Y+528Rb1qzAzXPcyD+0g+88EJsf
Co8Mk7qoO4Bhqm/qW4qEK8jMOTrPIhgQDVAPGRXd5QhVRN2RTHA8lxdigeJdnf1Hi2oYM7XZgoAA
YID0sE9vkEWNdyvY8SNt/XyXu91pznx+K6sHiTmEAR4Fje4kL2DNHtZeqLMb+8J6qkOPvjeUE+sX
MN/agg2zmYhD7e5QPNv97dQ+8NRPeNjXyBWN3Oqt0xIJ5J8VB0EDBpdGNaT5Q2Ed5fkVhK40b5A1
DcudsXzyH4iMAwVn/d9ZQ0QFUVdRPyEkMHUHc41DzeRu3Gj7uto/roIy8TcSaqN04DMGEH8//Fne
Muu/wEZQQEd6ZgxsZKlDlw3tSI6/4iMbc9yHuwTzaRcTjWrfPVjhwUYuk+xK24Rv4HSE8CWYBxEv
2RKAJczzcBsw0LT4N09hD3y+7V/6F/63Im5748V5aMqHCsQ5NLbm2yDtSbzOzHukzTJ/VLZkby8j
2w8ST4Rh7Bq3ZBp2+SGLEZmprY2g9YBn0IkdlY8BviZrYzHH7OqEv8mu3afYNrkJ2gfimTf7JLlE
LQAKz3CL48IK6KoHY1UC90g+X6Qzx1DlsqmaME4o/BBEYbyFMSyoja9mZ7TuW1qJ9uuAvHNFyIRZ
IYWwDWclWTQnIuywBAzD9q47YHFiu72Qq2P3QVZjpufpk9EaX4i12NbidbtCeJz67nBPXBq+oZDx
RepCXAyWywaZ7NiWrL2aHkgsDj9yFCnfEv1CiJkC+lETQv9j+WR3m14LxR95jTmAowiKTqcaW9UL
oAZL60zUngdddJpxxRAY8ATxC+KJ06dCEXur1UAzobLL/IDUfjMlcEV8WXfHF1mw0u6hVFjOBo9Y
ypQZqrm3ne1JZwYZCnoKVqgjC+wNJ/Gke/NN02yIq3csMu2zv8AlOwJ4NKA1BKD2G9F9Di6Mcp28
IRUipMCSRRAjmDyD54hcEVaHRzCiaHslvR1gTW0wEvuZO7h3wFjdArnrN0IgrQ0GQ1gCMyIdN5jP
VT+E8VKSQ2lP0U0avEoXMFG2DD+Lb4CUuCwekI4qPcaIG/FT51BsZp+KRIXaHm7Dqc+IQkzJSJGy
G5Kk8G0WJ+2lvMXD8ZYnI/Zy+hISZ5F/2yA0mA7WroS548Z+S96zKGBrWD0kn6ZP3oltxSBhlzec
8GK4zWFPPZoktVt8V+3qiBycelDZ4N7jizgn9HGDOD6HKUmCF57S7NYyULmGg3Vh10IuhWMJWGo/
XopnKsnGfGy24jlmEvL6OjoiRNd/ZtHWuUwHFjJgNUyws31igoM02Rw+aP61qseAsHchrwfYQ6K+
piNwN4Tn2PguUVLy5ezZaF+K2afURjGU/DV75LUAOw3BBT1wSLKx+Tm70aC45E1AQqTVDVysu5iI
r/H4OzG4BOh7dDXIJATD1Pq8lVMGEeCogfQymGvpoNr6s4cdM+M9CqHlBqx9Mt9LZ4ckaq0HRM6d
hlDmi8TWzzWjnlHi/h7t89af5HmdPMmaebBlk1pDfoEiwawsqf16PIdVewTJUdI2L5ZchB842vML
gYkeoTu1g2TI1XOtvDPfaArzGTydp9sAkDbr2HC/vfbEB7KTMR41W8r0yL8itdJBKVc90ES+J+Wq
nrBG0JXHFPlAfdxTWK9Y3vF3PX0zqPTN8+d8zpquuAx0T3qOWjyWXtA51/uqCXdGnograXsuSaFe
TwmMf16g16z1HGu84yxkxBkvXdozRqns2rRskl/hGuhamF6hUrYhL655ikCU78xO3tOc7jn3wlWu
9ZW7RvqF1fUM7M8PXD7Ier+GIwb/pIJbs1Ny8pFSKzUH7nqbpCjVOkt4Ztwr2WCYrZEjD5VznlHF
FloC0ECvlxVPxRtqS03zoNvjXK16zC3ku53Q5eq5Rh4RuwJTKTTY4e6l7oJZsN9gaLrljr7QGXHe
xmovSz91YPuTHe3RhOf6wUmAKpHTXyet7ZnKK3OFH4FcVWN971+fzCc4fcAl6KTVMN2Q9KM+7pKe
1NhBMFGFx4VyrzOMoJ5kGLXPgOHn4zn4y8u8ULBeb4HK+PpAI3TrPO49TVweI7fDpNfwEd2ziPgX
XsLjEP6EdFSy3jZ3q6IOmm3zzmXoGAKuMUGIkJ28dnk77pw/4nqZBOtDqqFtuiXMNmyDNzo5KOLL
a/lGnrsjVnD4weacPURJAC0YMbnzSbzzweOFKoFExoQ3x5bb4b+lu/CGJjCPgf+pCy6crSa++sUy
blkVhh6w5Avt0BvBQFXAkDc6RWDZhf/GQ+TN1oWB+jeLwXCHhmLdo3XQyX/sHQ+WBcJn8EIeO3fI
bSIpU7uj6Tf3kbpHX7BZvKW4b6BJrvUDaKBEv+64LuXtVagfmfMdwphEhcqjmR8AT6QMMOHCnOfD
Q1jPElROb7bukDNF+L6y7rgfwVQiHtxby5HHwGsdjGSZixBTgJ/pSyI5hfoK4k64w1yF1vkkfiAh
D2+UUeYqeB2PQbFveAyYhBBxt1jcwJjUnviDWD4K50i9jvnBo8QWKiz8RsHKBE86N0aTNrlJJZY6
RUDnINbVZ5H2cVVc9nKksMGyyOotGpNMsv5ueKBAGiEcyVrEofqRbgtQDwwj4oawBZaOT4nNBsze
odmmxR9y6XN1rGMj9ogcpwEvEtxl8HzHkbYMHhbHZTtxhvuxf0uhiXXVpsqDQj9BaZPVnW1uOvXU
8/bLbi79SqYP2nc0nJjcjI4hYycbLzxjLnMMH1l7VnfhR253ZXDVCBLticvxuLIQD5NQ9mTeUuZa
BxaTQSg6dKSjwEhoXQfX4d/gPlAi0owN7NZunvQp+DXC7KVSv4dTyfhkmF+12ww1qtKzn6cArht3
Nksej4S1yPgYnc+CK9eq07a905/B8BgNZB6rbI8oOLMQToGluqrkMWBlt48LzD3X1UTVWos9uDo5
hE8Glh2In/EbWBOp0qu57hSaOA6m9HWj1E+gsU4OFmS3qevNDkzum/vjuTItQ+p22O+RAOUH57O5
D7knEicmY3LDwJLmcUnc/0oIsiAXbbHKCwHz0bNdc1P4kYl+0xZPCxJOEB+YBCNQ5nbkeU5b0HMj
9HVQTrKyDZULtfQmx7cwvag3Az5rwmm2PrvnFtHoQoUL9JCYryxGlGS/YKkWD+t8lba8MzYEM/qj
5TvZA5OMBJccWCdrq8Rj5iCLe5Sn0GukFxmO53XZ2fqOtmBGGntBdjJQvuKeM5PQQuugwuFbTWEs
SAy/a2BU4OLBfunqVKScrfGM/hgIWgK9iwoj7Cl3ZlHMh1G7h9LfPIKzweRw7IMilVCjQIjurTz0
WQbr+tG3jQ2/0EUMNr+jTa0ajvyCR90gUdaQVLgOhXM4LOfwmRGV1RPMrhTkXnVZARV7iLpxur1p
0P+wb+3PdV5r9zxLgFaZgihlzybZ9gD1SKNgm8LKGrodhEuQXHagEpgUOhe9oozbPNs37MOqiuGZ
RorfnC34/arrONuQGvm4xwmk6N0s8tieK/2GachdjJFPAo3BvckCbb2UpOSddLdJAyc+9xEE8F0k
s3i8Hu26aM9Kg5Fpp0ElPqQvGCtsY/qP5gbvqsl+KCqvY0wJb5xXq0XXy4WDuM6kIYBZjsSJQZBy
ciS3Y3iWg4brSxhEzQGf+7l0jfF17B/XqhdQQuzFCTHCNm9v2KtUICfEuqAm4+Qrb/UPYASHMo1f
N3smJo+CKQvjH0iqRNX/zAo0wPoIsqwNS6SMnjiM7ApJvLWIJ5AMjIAg10NmjoPuXvrkZzsOeKso
fjS5hTrgqXGSlzKn/Y2UPeCvWszrXfDKqt6uP+KziOkXxMj4EEO2tjaTgx/sdl33KIm2byAifLzV
uaw83pmKE+d2znGKdRKzkaL/vG4g65mNC5wasJNAUF4Smvd2TJvBuGdZQk4Pu+eGjb7Dp/cG4UJ8
PfrE6/ovJjw1kFC7Z+n2KHbSrrB4cfowcUOQHVgVUucuDcqSvtLf0FuCuDQPDA7McNCMfST2WJzI
QOeRW0v3PB2R08V20DFbZdJzTpb34SqSsWWTYjNisdZ3+RtzhiXFlbETLeP6sHkRk5nNiJ2DRxRh
QZ4HPDR2ngLSirldbYy4ycTtPiCEsEFx3klGwMsHX5A3Ey/n2wLOWrGtlFu2sSE5tTY8Y2JzN6Ib
D6OmeI19OPsAy/iRMSQ4Y7XIEznqHRUcwwG2X4sMPFb+qohozIEzfnIUDjtactIJIU79WYJLZnyu
8R5vRQiS+Wwh+dLR3wFBOMWqpByZ/Yisy0PAmgFPy7WPBzgBlGSIxLh764tN/g5slGSdfHU9vmGe
AH/CLMLVcaUZ9B2svwCmBWAyhzNmP6R80tLipYG+Omp2BXRSHdtbR2bzuCprRA2qOlqDeiAzl7Z2
qS2pFo0Gnl04J03bZlWWGFp6k9soJUIyxXmx85ROod66MXTAJi0d3QKNS/BcOfFrU79HR12j/7DS
bpy1MVROIVGVWDHRsPae9rRRFP2sokTAnJKbLJBFTKFboqklQS/Tk9pM3ISyNd5EQxjRs6iqrKRV
63+kl5bJDnCGnoS4mdvstk5MaacsPJFO6E/CFDkeiZ1FY8XEzoWlrjfGj41uk0itCiO/VEgW47st
og8RcsjUGqdzvBT+YHkpcU0U2WWQQZreiN7BeMFSLpONL9FvzRb8u+ddmNm311+1mYa4niZfrm9d
FBn6OSA3V8mk3xJJokkYsmE8JmsXdPY/X9RogSR5/fkqtzKotU0HMQv3Kr9x1Vb59UXrfMOoOErE
3BBuyA+/X5Ca6Zc9m4N3leS4fmmvnaK/f75+N3ZMvwLx8qswR2IZsBiv3+LMxLdSVad+WS6Hq0QI
7hEzGn9TS/eTxRpJ4Pu7faj/82rtVTynbTJkRa7fXm/h1x/+Fhj5/cs6C4OxJQfrO7Ce1oIJef3k
65er9kt2vZzrt9dfGnXz4tAq7U0a3UrR6gY3rA3ZyIT+88tVouovv7v+6/V36oBifYoXq2aJY2Hl
GF+MUQPVpak9gU+shTwqO0Dz3Mpqt0kbHMZ76htqhD2kPBrIGJuwzJ0j5sumZ+RW5XdS/SRAZhbI
Yoa9wtspyEA5/exyuSXzCz8jI8uJCJqbKnRQzkRZHREXOG0pEFpqjRAIxjK6LSWIMpq+kPqtjXQx
vmd5baeE5B2dTcjsXv3BsnnAn20Wd3XPgTzKBkbPeQ2neSYlys/ttHYTosDrdqO97J3J/iy6S2sA
CBqtUj6inislpOtyUqBtZzepb6g1hRBAEr0172dVuWvkufI1HeJrI3B0mAhPZjiHvtGaFcaVg0lK
AD5XzbtV9d5LdI60ahwesP/E2XRCCzQPT3UxBLS1y8h9UYRrGyw4BqqGNrmWY4z7DgODaKp1z6G5
zysmRjqad91qG9cOJYQ965hFSktG3nxPg8QBHREGmaBtUU0xHWEuqvUcQvQeWluqCrGrpGSFElWZ
BRHuXWPj0TliGyJG8FFH1na1gBFSKGQYmPA+V3IfwKdPTEGBNiV/riwrCRR8b0UFymwDEJqI3VEm
Gt7HikFrG6y+E/NZc8gdyoloU3ZWzV6UqAs62qZ3+gMHqJkjjH8cLrT4tZlDicQyRrprqHQ/r9JP
BwQIl1NjP2Grs61zgse4pAAzAFahoI27KtiOnCwCTluKrV01lKeiUS/qmnXRCoFiB2AbJJlCt2Ae
ObeTI1g1o2T5cizeqoErlqQMUqBkH4d+Ms4yZ5c1xDfI9y8E9pA96zh7sxAT92Xj00kd4xgNHHAF
yu1IdEUviklmCI95CCR1PgzxiFOJXJYHB8nRgyy30Nmwj8iVNbxXqtCLRJmfaAfDLXE8YnKmnUq1
vsclAYYUhV5aUJaDYhmvjYr9lD5Kfj0kqLXhZIp8ba5G0b0obzvNdF5wqx2RN3eEZh+KCW/xBJ3z
oTbQVq6rgyG1q6io2GdN/25GGJsJ0cBVYfFuG8m6H5SEcy+ZEzdHjXGdROQ5iTWC5ljfZb2IzSLo
bUt1/buRCOeiAk9RNCNg0WHJaCcWZIaiK4MhkQ+xpRiBgEmLGkIBUwnjWCUd3jLkY/1iwdMyVTh/
Z/3biiyxFy2NfbR9nLUxU5EDW27Q8yP6n8MP5DZp58jECWWOyJ8fi8bCAkNxjm3dHOmn6Q/0rRzy
UPmpIQm+YWuzPY4Aag0QknrjYBhK6qPqr7Jcvb5Qmht5eehNmme7rlVvSsgRtPkFNg7Q/qjOJEl1
mm/b3Oxu6JAatnJofMtFVeA7bfqhknMStN2TaMt3Yea0tA2Kv2j5eZ3pdOqiLGdIuXq04vnTzurE
RQTWs2Na3vAJEY3S+RPxt+7sJU1B+qSmpdmk1aZ04Hq0i0BqnHPEwboJmy6avQVZ8UpahAZiNXTA
4tYYSAPxlqFWMtYL1k1RjxwsVji72RA3eCF1gSJLuBZq5Xyvx/E+rY0DU6T4zEP1ZJeQ1/tqelIK
8riBNjcTe7FIdMCGcfumd9Net3vpsOAUt5HWBsl6WqKdZndPs5xPgSZrx4ZHA+QI+zvCSAxl6B+G
IL+h40qACRAVKcp8nqjviiglEUqM5dbQtRcc6juQjyUJ2kQjJkRB3mnnnpyQJiwT5eSd1I5TUCkm
vMGYKrKEh4iiuRV61lvkJi8z/a8IJerCT3C+2c6IxtwsBDJmXh2HpNbuhyZ9DBWn2bEZZ4GaPplR
JZ/7sD460aIdVOpZZobzQY8U1V6DitW1koLU9DtqVN8oSyT7QiQ/Z5QcoKjHT5Ub0XIaVPa7lCzj
0amrU9jMmLDQdEz3gPyRrxQJOaSeZdftUa5rDCiU+Lk0R/I8KhlzrpwUaWHbxC0LJRsr9pSifmaW
butGqk9m0ZOej4K42TFynEMkqoCRcUG7z8sXA2PHqf6RTuEx7VQNOi2uC0tN2FmJBFdzst08o+zS
6JSB7EwxD0M4Pvap2gURHToUHlaIhN5hnAeSU5I1O90qfnYWbh009oc0qdMEKkTQYV/gGab60heR
8PAQnnwx1uausLDoMGaOWl01d4YgPbJaHW/j/Bn3FDga3XyPpiJFMaTtvcIuXKeqShofnf6oThqx
LVvLoI/qTsjqcFTr4k6I5W2q+tsWz0DyiknbL/J4RFwx8nu0IcGgxUUHNbxNLXRrlMqX1CJB3T6y
XMs08NPKZigukkZntBoG6jTmpBZSe9MbNCR1JqBC06v5I+0/t2KejijhnaXUdDxrKeiCIKBv6qbh
RIU7r2DuFadS+V2mlZenhkf8rn+EMr3PTPaHEkV7v7bsICFC3xcRtA4zHo4SngsKbchRiao34mEl
BG5Xqrp0X4/dE1owbO0SqKKy2jgtkf2VLESblT1AlTHBqVo1CkwZSDMrLSPohTcjYT6RHCojVJM+
hmla9WBzdsOakZXB160Klnk6nuh6nLLyJ437m4Gx+KiX16Yd7W2UhCXZDfdv0vGyYHF9muNb2yjg
Ngxvsz5BZp3JBtTDvKQHjAWmYytNMrzh78gwCcwRSXyOpQdhwEfPnK7BnG38TmY9vDhUluQqGZAT
sO1TFI1fUWeFvhRoRr3HN8ekEXACBsDuoSkI6TOlOMRtgS9Q1n0pPVrtKuFGYwOCt/bymoQQMRq6
hNHOZRm/W13n6dHSe4YyUm5WEJqSluysTKdZS+LjUFNCtVNtJxSHAqFFkkMa3ldYMS14Fm4npK1o
lbTe2sQJhDq8ceA8mLaaoYSJokTtC9apV4ehcayd/DApS0+3+YoxydVlcpIqQJ3qgLgTN6nS4GsA
0GuOTnmw0+h/NhuvbTCtUpdbC7mkE8IEwPpoLjogBHY8ImE51bea0pvHzKH0OtGIk8UpnaTpgtS3
mn3aFa4ubTjADkozH+9zINfJQOFByNVeWC4GrORIxkGZpG5nzcqLZma3yyDMk5K3z7Stc07asDdT
GtJVlS1nmgH35tK5y7BEOyAUAatJ1ZADx906lEXtmso9iFmfFx0JRVMgE1CeSr1LQcB7sDqzNrw8
6rBeHJvnDtrirqa+jrrDg2m2wBf6Kq+fE9CNMlX6Bs2r49LqJc171aVPB9Jhg4Y7OrqCZMBDR3ec
u66Rk/2QdmuciI/2ZHXjI6lp7Xe0YUMH5sfCznsvz4z3GRNrN9bbg6DJGNBSeW/15rbAlwQG1NJv
18VjYi5H8sjgYsOycnIJSaViV5rTvNP71qAfmzBCYmfKh9YVFThImOrvFbGvpxXyj6ItqdnLooAS
gjVM0uwth0VaqxHbmMYEDynX5mJQgnAs7K1WFfS7sU2Wgk4LzaZXNuweNTm3T80Islup1b5K1jYE
CJ+lYiirM9BZlkdlryIOsSef1sSyRgVQ17NI3qHyBZ0RQhgJ9Y2Stdn9kGAPEQ8U17O1LRKX7AT+
/Kwd5TDzlWI0Qc2ScItZa2AK2o9sC+lQGzUEpJHHmPMqA5NCBFtXFo3wBH++fKb1e46ebWOEb5qV
9I5Vymv0mlu04KcE9UjtLxnW78ApDar/nqnK4Xm2srVfgPJJaORPsgwuYuqKcldj9AxSDeanR8Xi
TZ1Npzw+ayz6aAcNEFuHcCn3cV8d6GP80cxWghJZhcHo1L0PZh0sUtkBOeRit1TKTdjC3HasDgUo
YLQy4mZlO7rtNR5uh1dfIy8khgZ+fMKWoZHNcDOkVDZ2Vdm9Sqt5rKaODjFL2gbtDB2dLALIKYH1
32OIt9D/0vVnSR2jky2nt6oupEfSXY2z82tpu2ard4fRxHbJsKk1DtJDVVpBWJIoWANVTTnk+M57
quildSYZcstM+xIYrcFrTuRNqhclZYcF/lb/OobTM7CDQfpks8sZHTZvbUMDhVMfw0HDR1XNg4zk
/saqW/YW1As7Kv0S5tQ+1jv4k2G9atPS7EtLUW56XOTJQmUMTzsN4mREzXAgdC7xlRWKRveJIorA
KnrtThcjBmS5N2JefYpnTL109OvOzE+201RbsHWX2TvtnnDblL5RN04PtpK8TgnHqhyzGpktLGhC
WNqHpnLXKtWug/baKWyj+M+YmzrSbV7QvlWa0Lx+bt9lYbQUFROWaI0TVLy8Kon8FKeUCpeRsrzt
iBD6P6X+cJ4XCtTNe5w0iqdNEUVKuOZdfbVhpPoRxyNpV5Gdp0S7SJbA7taZLeoey8b+FBH06zmu
oWpIZkHw0GIOF98jH/28YFSIwyAA8FAV57Lrnpa43Et5FF1y46Ubx68J9zggSlLJGpjD5XLrjQp2
q3byTYd7qDvDIFFwNtJk+2a0s1PcHjVFfm8XJBkKzTlgBzhvHMO04d6OD51TjPeZLH5ogjYS26Ar
ZEwcY9NZWXYxkvzVFM91VRnfi34pk+y+mNomGMqFMlA6rUVnKkGdA9ya6aeJAwlX6/7niCXGvneo
5aFbM3LSL46PghIq1wqMRvRbPqSFyoJiCm+c6T2T4PB5SvbChjXuhjSEKYn88aEek6+kyr9rK2pA
dZu7FiHvYwmXcuRUtRb72+lkxTNXaZCkX54/BluZzvIgeU7BIKFbgT0wHtGN6rU5dhgKnkAWHoN1
KRDfZwffDsp0HMdIC9RII+CPT0tRjWAJFqWLekGoeuaUnWfaDgaEIxIzKDA3cLW1MVG0gBhzXwOI
Dw22ewvBlFrf0uNL6aJh7caN/lo6zg+tkKpdOnSf6BFCQErC2p8X81bLFRDpFAVHiajIIrerbVpp
dIluwKFsaNGHMD7pKIE49G3x1Fk+eux2kwXXI0NAb8J9kw2bVgEpm8Pz6NTfCWXKvi9+GqGIYMjT
g9pCYGanCR35QyqgE2FQi8dRTh05oRgn6SZVmvazVOiCCu3d3DVV0OoV26tOKheO8cvQda/TuCy3
uXHnFHQaZ4OU+2h+lHAXEVXCspQsEizd4T2kvLvvM8xHY4Fv0v8JvZU9xtH/RejNMBzn73Teth95
8rNqy+TjT6W3X3/1L18ORf+HotnAI46pa4ahI6X2L18OVf+HDprrWETmumpYaMr9y5dD/Yes2CoG
HDI6gtq/+XIgA6dpNkGvbNsa+nHK/0brTeV+/s2Wg8tSVMW08b+RNV3VV9uOP5Te+kVDHG0YpjMg
vOMpZPU1aOFxlOvJj+p4fKp0cJxBp5LfJAZ1yZZ9WumTmix4uIxhVTySkn1FRXUcJwdRA608Jybs
65hjAk/XQnakm1Cf3xOJoDhGFSwg09l3DnirbU8wneeJZhmskf54EP80IPnTcMTQ//PGdBkVRsvS
ZR0DO/xQ/rwxvZzrzImH8RypGhaqNMeovf616K1BNBGVKN9YRHfFAHrRQq8chs4+tmJSkGTTf/Tx
Uh+ciUZ+fBFPqpKXe22Q+p2tjuapzWpPFu1wZyUxndy64MxZHflaO4RBaYffYyaSvTzByLQGhdpj
haiK2o1emFIJw/S89zFp/4mjsji0pAybGedvDjQRRGOJtMMg0kPWdwNNVJ2FiyjFVXNSwgNym3eh
JNnopo3a0zBBf3EsnTohgk4SJh2zLV3MpdYQv2CLjiLYg38/puYq+/enh8s6h00LcUIVc6zVLuYv
Y5og0GGy8Z7ZyfodNibJzhn1Ab9hK3ocKaoZNQbQ0qJzsYmU+PjgvveV+Lb1qPMTp1EPHZbSeZjJ
t+OIrWFfISQEXkGrHkna1BqXFJ30B4XGNgZafcI5kd7i0HiNcngBYw4vdCTSP0QTrZC6DV+adGdT
JjJF/KqFImqmlymPSwqSWYRvalxTCVWL6qxPSgwnJ2yxOnQUqiF2fou2sCsPY09jokLv+awK5VGz
GEtnubNjs3jGddQFlRNub9TxKVOq23kciLYSuAzzAlVDNR6yBIA+jfviWe3PjQHnR9Pyyx+6rqvC
6+hgtTDPpPx//zyU/1y8lq7JaMUgG6SYmrqugT8Wr4VBmMBUtDuXBqzFpTrYWUtde0ylfRsP4SYN
1eQwIpN3mkY9ocOMiD4svUaN11R8Nbs1zkOvy0cogCjPUWDuXUI9+fnvrxN/oX+bNpZiWYptaYRO
8vrlL2qShjxFOsZ05VlWJfK/zDiVZmF4iO4l7jCbzn/5OJV98z8+z5GxTdNt5G8t+y9Lv2b+L00b
V2cwdNSMJPKGHpkLSVINT2kV/Tz3uHsn2uJcGhbURtY713SG6uCQE0SDLj9YD9rsRM+9JheBLDS2
MxrLm2GT94n0TD2Nrs+WWKIK5RJywmydKuRx4LbRbN3JoXn6L+O3XvCf647RU2XVUHVNNzF3+usN
WRaIRIS83hkg893K6Wy34lUTw1Zatquo2UYmnUlA66PXjbV01NiJ4ELAEkzN5iFJ1Aih2djrFf4I
FXBfdLVyd/2S6c4PhWpvoCUswVlZoH+ianSYFnhFHZbv6tCysyvcnYVRD5xU2nfCRtxgc03nfzEq
NwtQ8o2c0InWtVZ+li2ai8GOrRenACKJ45tZCeMz4DviDX0O/64AhHGWji2AIg+lILqvjWw6SZR3
lR4Au1ToZ1SsWkNKD9kmcvkzWU2/DRVa6IckUY62Ha6M12zZR2beHcIKmfta78vz34+78Z8TybbW
45HShapzkKzr74/1JZuDURpGKJ1me9uHk0qB3xD3ttG+YjrIxjtS5xetLVw1nr8zxU4JOBV0M+Cx
NBSXUarXzduYBBMVJQmpI9UKH9JZmjYof6U/aC6lhjR/41Z31jMtmFQzfU8rG0EWGxAti+f5Dnmb
bNMaOTtRaeofukLDjVM/6I0NS7Tt6Mgb8U5Um/kurbGwXrJlcHHfkoKoVC5CzXRaNBqdGriNDwNF
oL1kyM2u1Cd9n5SmJ0ml2AMANmRyZX6O6Esaw/ZtzACXcq1un3XrvsUn4cXujP5EvP/3A4wHzH9M
bU0HzbZMnMEUdEetVYn2jyE2WzuRWyyvT30BnQVdROXg2INykLuJZqaIvth8Me399R+uXyY7DGFt
rq9pJYl6+e+/UULpqwai/uNXf7wECz+lgXTFH/5+t7Er0u1ozTWMwvV9r/8c5um/vv31ysWEnImA
EC3dJv2Z119KiIhRX0O54PcfXv/h10deLzAu5JAeJv351++06xX8/vDZyXgYoTXIQRf3wI3/n3v6
/ep/vq9C6xl60L+u4X9u5i+39euarq/59aFDXdymiksWNvhGb8uHah3p6wtwnbShnq4/X//l+mW+
Dv/1W50lmzW4XFuRr4wK6EQXHSXaYxLc4/YoN1bdgADgqjPhTLTPSTUN6CO9ytjWa8+jsfxccupt
c/80S+LnWOlKMGTaMdWXn0i6mxTZksc+iz/yiUJCnE2fdSEbbjoALwkLT8ppOlDWqp/CARkCcEPI
/GbkL235oiaEq5WxnMpB9pIWnuNQFgcOfNiBSj5S2pE8TaUMHIcATDWm0psIgUWKkepZVVephule
SBznlCg2Cf0UvYChKUI81pee3onMoo/N1vOdGpJw2vJ0ESXb6DDyHoltoeGQ/iA6W1bkmAI4fWcU
sjuhmi+drZ7N5LtJx/O4ulkmmvT/uDqv5ViVLYt+ERG4xLxK5a28eyGkvc/Fk7iEhK/vQel2nI5+
IapKpTIUJJlrzTnmnp8Nzp3XPlBsv6o4pKaUjT5UIiBmpddPK39Ju+E0wEsbpFuAoU+Jo7ggecOG
0/fLLb6CEpSsmFBhptTehdO5GIATPGsuy3swzXyqGhOOF9zXRou9LK8xXzfeukuTEEeS9TFr6l+B
c8gd6k9xl5Dwai7u4YnYrFDtWq9Fm9raJ9HgxSlk/pFD9Uw6MBVWgQpf1M+226Jl9+ynLG7PYYNu
ZA7LpzlmNVt39bYhQWfLStioopcorEEnaMxRJmZQNfzxSYdtiwr2k0VRVsvGuTruV97X95GsnW0/
Yc8lYh0/F7HQhldtSeu1jghytU2ibDHRuqt3RuMd28TzDlyxjyyI25VKinSTBe1K5Bb7wefXy/Sf
tCmeEFwYoAMZJaWLa8vXm9gyzP3kN/SMNQdYFbS4k/pTqWg1kuG61wm1ZxepZBv3GGcEl/ekOdGH
2hIgE+1p8WWM6lCJqXlMd5amw0hyPOAQlTG7KRmKcx+KUiGRAWDIho1VFrq9N2yYxf4s4VYBfqTb
j5DLN4i2Gg36K7b+jz/mh0K/uSL760m1kZrAWOFmTxXpQKdA+Adp5tO9HJtg05C0k8ELdPzkVBhU
FY30qec6D0zEOlVN/jyY2KGQSaZuBfdspL3rLoFY1pGY0jdNgtV1rN37OlEtP9nw0DZeu+pZ6c10
JhIHyZ2SnreO2/piCJvg9YyuftpZQFNipPuNC8QpstZDVr04Q701A3ivnaxhUZiuRDOIIXLSNA56
l6E1mwuqV3C67Jp2E/q/uTZpP9J+YtY9XAgUpbY8mqfYwdXXUt0wJ+8ibDQ3HlYpK0jo4MLnPozE
gleZ/zMQ28yAVRyCLn+blJGzsqunXWU7hynCsS1y81DGeLtdn/jZ1IsfXZiznFpQxqLv0jNIeGCy
sYk1knwh+oM51SjA4+kyvPhZcV04eSYDIno3mG3zTLJOF8DdETq7qM5Fwq7c9i4T3QtEazBns3Uy
fDnSeuBU1tiYZ+aXd14I/MmaN1kWIluLMfzTI7bMrkTI3XxyDDV3ThUEOyeH8iTKGkLOOCP8a8Sn
EbD/tBiwI9VAhlyZRnelopqk81PgEX/tF6V1J5X7bDNDveOyXe0GE4W1bTQGBgsIARSS7vmEmANS
/8hy6EcU9LuXPZ2SZUPh1ngzUgL9qMS+Dz5WrkFhzpx7lCzQwNPsrJsAel3sg0vRxSqTpHKb0+Qe
RcU4WbAqmjM3eyyCFGLD1D10hIlkrbtXNHr5AZyWblONQDLCcR71IYSZAWUfDFqIfflXPgzjHTuy
8zwsHv17Qq9c5+ihWh/ZVKvzlnzl/jKJB9kY9l5H2I2zGrz8OAMBS7zHfraDtTOxaOzL8NhOFPpD
cFHoA8DDFaazdS2cIE1jHIcryiH7WNbgNnvxnGLdjxkP8Wdg8XLJa7qz2/K5ihBURj0ZxayLdlER
VVtLfKlwOBHai4+tcl6EHZz8iF+YkGWUGjCopyhEnZXOmMtRQ+iecqwtLY2z5ZsTbNgWKn3NGTjv
p7az0QA2W3iGKEVIoK9H11rpPN6WwCk0rGqoxqq+g3cOup4U9SY3n4BxzJ9ViN4rh/hRhRkJ1Y73
0Tb6kjB01uW8VZGtNr5fbxrpJvcwXVG1J1AaxhzBF5T3rV76YpGhpwdJzWFtLn1Kx2IG7TjP1pLL
nEaSEcDGLDPJ/kUZDugCy2hWpYHEJezDI9IFAbilefAz/ZwNM+2j5GwO0T+qyv+x1KI4HHCfznOJ
jkh/mBVEbWuJ7UxdnEBpndA91AooFpBtd1SStRWyTVG9e23NIM1BjhZ1WHktq6ZENPukpG3UYi07
IKdw/5AXsCOxyvqw4fKuQ9Mdj0McGlTmcX/fnnHb3O7mBBleTS/ROGDnYX37t+X/LXbMnyDmvamj
Gk+9VppeeQHUO4+zl7Q3/3N7DYSXZwP923vD9XTjlqZ9GEPfuE4GXft5eY0qeBzKov+hmZqupLCS
i+5ldyrUwoENW+NzIDnp9lp0+yeC28Lg0Ta03LMUo81djvKYkRd9N/vFt2/U7V+7tLATd/2H4VqY
PGxDnii7jGfDTCCImar8Mrx4c3squx6gZ440I0uGidXbmO9J6GkfW+Lr8NIsrzacMzJJ/9g+AUGF
aZpXswr6Q5AYw8ai1PIa1eGHWJ5pqvw8RH7yMSm6ONqMk9OoenEGSQ3J3A2nrxm/1Gh5iPZ8eD6T
atQzU56jZtW8Jgci3A2DZT2aKnLvbk8z3XfHhbExkcVEK6xqr1OsLfJv+gbtRZu++XbwdnummN1L
Vib2u4oDjddRu4SHd/ElWeWGW60shIRfVSlXshF4TGLgRabnZM9h2wLJmiZ75yP3enQbG//Z8l0W
8ykxP92Pluji2zlIroiTwoNHbi+ySqQFvRO83HaQVTQPXK6a90LQ/+I8GI8NgPOL8MdsJU27/ZZY
1G9Prb1UwR2T4glla7HzJO6hSqXNU+HQx749JWS2GyRB9G2INLwPLMO9hPTPj4ZRGOsmkOINidDz
7amxip/GbCkbEI+xbmshjyXH3aWlN8FUTbnffRH+d0eS7nRXUd9/siJkH0EMzcQae/MpksPw+8Yj
WoVaBfSsY15DdKgBlDXVp85s3Es/6ek+QSz2Z3Tfjbmwv4eIPngztOaJfOn+YlMd/H1CZRxbxy1+
srSndWC00WlAtnJBnRrQYHOqP1hfi3a0fkovwXTnjvI8uaNzHiTQz9tb4KgYOOBMz8pWwKDmc+T5
3XlUXrlqssn/wX3++1FaRXW198Nz0Lfp2apVB0on4JrcOcUpwue5fGCmfOIeQE99kdpwTrcnmGEW
fE/AjJbP40GIua+m1Lzkhdufwo5e0DjP3TctpN83KhOcA5LE1ctEggix736IOUoEXyRx/D6DOgRU
/qBsrgye4phMJHj0cuq/OoAat3cR4QjZK7Wsa8Fy+tiHfr1OGPE+E47K2wft2hgprVNBKUTlgrGW
oWlZ3H96qeSpfJW55+exw6h7yGMnOMyFaa8nt0g+K1KMbu8SEdSNyMzbpZmBNMpp5sOQVuGag2n6
oO+0vb1ObwiLdBUvfxRTS4oS19yN5xnZxxBX+9vrJJpSQpK1+rGzDUBEZLRuRMbpxfTgcHtGHvfw
gzglHpFGu3u7NPUmw2qrbF++STLshZ71dwqXeiXMKaXHLu0n0Zh/RiPX35w8sGUjL7rifG7PJhKX
e3/5B9MuTtQlxWth0+IzPRY2UWKPX1Z3vP2jLTK97qlrHLieF2uHpvDGC6rX2x9rGSQUUGvvMoqg
v+gah8btVQnYfhpHU71kbeftRVO4mNnS6RtRuc1Y+N3rttwoM5H7sDCbV5sC3+3jm14/3lPWQrYa
R/pqFdhgbi84DPqrF37+rDrHOaQSHfbt8SqpWUT242c9SWYnVdbvRi3st9l3d7ePKJ0pXtEptk5Z
nzoPIk6geS1f3MtR72q/CB7TzLOPw8RY/fuHKFzZhUo+At1DPTfamaazl3+YMB5vLznoZMJrnFog
LtrosZ+w2IceizQj6KC3VRaojK5BENGlzmnuRwOIFN9d18meMs/8JivB+syix53pcP6sgVxYapof
aHOQIuHiJ9Y1ctIUDcGzCozP309lc6BFqRyvZircc2Asrdvle3QJpL7Yr16HGQ1FHyLGsbUCLUTo
5fLLq3kU66ZLxT4pAGlJO6JGbMun373TIcYBK98xlkf+RSRd8vuqrYVxlMLos2+NxUE7Bflpy5co
jKPNhf4riBu1cZyKQ0ZL7zVoU5an/N2wsLfcDjEVjxFqDQ47uO7ul51tTXux8nHpjq1cH0LXbvEN
Wh99FBBiUAMV6ols2beZ92VYGUEqjmjOMoGTY1Xw3z1X+uc6xwoX+BPEkWHgqqqeQlOgv/IdjD0m
i1XLtbaj6S58MlXcM/MLrlk/P019655l2IEmq0PME2rgEvPjTbnxYKdkyTsj7JWhG91VqL1pRfvl
yw9q2jNWSszHGICHDMJ9mo3QGCMY7noIkOywBkz9nghzpMb3sUsjPExpvM328GwU7hdljF2RBeJN
2ajObXsY0JH3YIN9ztFO1HqdDDglUDA3x6jx699NXEJ39KknLT9adfAXLTTH0/8SsNVgHzEVJNtg
yV799/H//zzEVSiSlo2zxLX+3lVugrUUpujycrcXuD0+Dy3vcbv574MM4+G9JEYJ5SVSoLsbuzsf
oLW4tU8UUUe5IOimM6+F48szEJnk1Vvlu9RfUlZACcmLWxn0b2nyUdLhYkJcFhiCiKvslEtc5bLJ
lclctx6Y81e4iayoI1apT9m5poFNfSbtg120KbxvvzenvRFiVJNt0SP6kjVMukJxEdBkKA1X31Xe
7xOGKSf7XBKJVy6b2638aFKc2jnafs6LEcst4c29+Y+k7/5fRPiNEz6FsIBFiGA5BlMXLpppVdLG
b4aPFIvFEclVThwIsg6s865orqXvnPy47eBuQEXnLOvWNpj9O5kTcYqe3UZ0N7zevhzV0ZpU77vS
rBk5UJwdeveHoGl5NFipbCo/fbVg4991XQ+tN4H5l/MP/diyryxkVjjJrFNqSWNze+z216pjiu6R
S5MoLNqVpki/KIuqyl8xUYhr3Gy3D5Y4WbiSNas4eYOsz5mxeMQQXbQvXc7DTmc8JARcrKU9XFys
2aViaenjnbaWkN0gUN2hnsjthlsF4aFCrhx5KjpEOamgVK9Quiw74PfVRQv9/Xa/TJFcZlqoJapp
b0UZThOyI2YLd3LMUEWLxUSKTNd6MVTAc05JfhIzulVvyIgm69tH5VZqsVOAe1EQK+3Oh64+kfqQ
5oszEvwlaL7Q2Mzt+Ja66caXDeEIcRiiZ793e5J3kwW8f0PjowqnCDng+xKBtmBP0tGraxB/VmZP
aytxiP/S0Z+x6/5mPslOgWpz2mvOxR2qettK71rMwPZsPb7dgubN5fzqloDC262WzhklfmOsEOC6
w7pHXrmrWudtTkPvHBUnL1D+gyGb5Ijii/lhVgd7xb+euxGbNFFq7qZtDNbpmcAqTQTJKrVSWETY
pDvljXjTEU3ZQz6R9DWEa2ew1AVFebaP5+GtF3g7+swpjlXn1k/zBEInnWLvLDzpQEMzChT2ibin
CelvIkKzDhgOnEMEcCacNHMLHbE05tJwH06GgxNBVtdACcBhFIhjOIlmvSRYTC/o5qOHXIbZ2ikK
uRZmMT8ZFVVG3odUXkXNFv1qerAmOhyZgJNZjJa1q8vCPiRueEbt4//69H7NZKqRxbZz8uNvmPcS
8F1q52ERJbGctYmLYgBLMoa7fze5gdd6lGHL1zH+xHn6aoYB8iWniQ6GVG9eQq5qrmk2UBDxl2zP
WyS7P3wJBO7wLuyHxCGr1O8ES/Ag2yUOC511w8yf83pIgY7m7CDbardELp5uRsh/N9JDIzC3NsCP
Uv5ESRmC4ppQrHvBbyL52C35B8MSKEGY5OpfMxwlJwXK8C2UGBQ6TlCERkDMq0LAG9H94fbQzY94
uzWEGToMX7zNBidgoTEC3MUWpyE+rg6io2OsTV+TQURPnGrNQ4nSjjMxxqqmooxycJcgHbwd5+D/
WkZDY8n8FPDe+ng292OQT0dR6lOeyRD1MpIxf4nEbIpQ/W5udwky9AsUCvzFpHzuyVHub7a+26Yk
mxbMVbUUuxLy3ZZNHQ8FRFAUqJaJxLoCPisH8yVsGeWTiI9w2wSLe/R26+Yjvd3ixeCUN/Tyczyo
h35xkN5uuUtE+793b7fM2kd+59W7eLHH3jbO4o7Nm/I1du1skyxBnbcN+WndIVrskP8+FuSI67Mk
xoC0uCEjUqWYhJcw1AK/xjXmvarYm2mBEiT7r32SsBdC/kpAtYZLftQMvcC36vpohQHOP70EpdF1
ozQaMLbb5kgZmhaovZlH+eYOM4Ua13yMeqzq5WKlGi1Qav3EeBEvPVij75E7tEujlH1123jM1u8k
FsHfXaJKMAdWEVKlXI6K29fJW86hiOU6QKrKCRQqu/zbXNLqxRCvmsnCw7aMU7dhS3F2wrDzYhoh
0QPlNQW4xinWcTJqvMKuPiB0AdFCAMwd+cUmdNgy3ucdwCqMEMVd6XOq2ZWJif52P1QZBhBV7O0x
q1YmVTV0wLD3mrDGklytCyfiWpzYHOzKduA++zG+w0i93Ly+yHD/bxr9/3ss9jgQw76h48pxoXoZ
rmvUBudsLolGS4BE5zKvTvQKw44iM/G2SRAgFY71FjtsT3eXxZgt3Ze8wrdi6iwAiGlvFMvcb3ow
RIKEhMORWgPJNwJuNjYGiIbIOitSaSkBxzzuQDxahNAOKh4Cr0D56mRh9NjnlBbrSylafQwGp1jl
z4kI9VPVzeGlQmMgHWM4ZCENQSeht+TSEr/zYpxbUxpP17GpJ6hqRrWKAs+mQBhiFejskTYNgm1q
sbY4WUJuy9xLHsoxL7FF2hAakjKmpJwtyxVfXFC8jI/Yt8y1JrVzBQt8fPSFYBlFpuYuwQNtI6x+
QM9OldhzHqKgQXMY0rppkVj6FF8+rBDCbNkso3UGUVzkQ36y0Inh91gc1SRnnYiQBBiVEM0wlHEI
xyX7izq5Pt/uUYtnCigXiGSGab8LhfuuMfxNhm99Kdfw1o5rob7AgvOuXaA2y+N+PdBFsBNr7zl5
+9aW7VbKTDyFo/xsJ6LTwtyhptT03s6eEMDYs3ipTUhcLn3+fZ1aqJ7jqnuX1izgLFc0hZa/BuAf
GlEAQqlDSN9lPEG5shJjb5KVc+cPU/vue2BLghDGiYuG3yNiOy9lvjXNPqGUQ9TSqJ/6S+5l3fW2
cbo6RTyhw33W5Cglaml990aLeKAUL3jfiUrJmHh0opgeFO121h5vTW8Eb7gI01015mcaKWptyMR+
iJdbUzqX4CsWaJIL9YFWPXQ1wjgfEyKV7m0BMnqaJ7lC+7Ugc9Ci6yIDQpqZyNwwIx/8mRGoUMQ6
mYmwd11V4FdQ5p2q6votxPcIWKGj2ObOxsp2EJ0FeD03zBv6O5Nr5c8QP4f5sItrx3zT5Dh0OifX
1IubF9/Wxb7SA2Qr8Uw92bx0nSH4EBiWMwvgZ+h2M7I/3Z+TgjhzD3MxZOacS2HYd49tUyoMMjL6
x8l74DgdUqK11an92Db1W0uDQ2H5uyLYRfSlnYsXVk90puyXNHH6Fw87rZ8t6aV9tm+16q4V38Lz
p3LXO311up3pKZF85IDhc6HVNfE//Gpc6ioIHIU6O3YL+ZB7lo9ozzAbOjc+JFUnTkjVm5PrztCF
++7rYtsiLP8ZUXHfR0MWX4ZCfza6nk60Ral9C8ff+4GwH8WymYf5JDLq6KXp5qxYfMa/hoMsxALw
gPbpXiGtuLPadlylkTc9OgJE0JDQbYucHFQYYpFqoqFtR8w9yd91PmyKlXeJhn1aW8lP0DGViNo7
+trqE92Vt9JdR7heGMuXMKRs4TXBV7yUEihV1icaROreJxJ2U+fCpPUxTX+CwlsHABY+w3BAEVUk
5SoOHLWqTdjjhjv1z33ZMII2c/pHx+kqqH3vHyMjUGljDGO8ZXoWHCQAGQay5BMBZLwpg6Q8jMoM
HxXQ7VnodyuMnddGmCkNxAVWnpj2q4ia/969/ZUOJ01SwVRREmwLhpjBWU/uh0vI4baJAEaTO+pi
OdMfQ2uhuLPH/3TCnC9DAqkSs8J1QgwAQiZkgutSARZemV+pWhJO08b0StOJugnlXdP7E5a075F4
JGB4aATQJZl2sRn4T7NlLm0YgJKuM48vFUyG2P2P2Q/gQ5vivaowbCDeKa9FzCwpDQn8LMn625ZT
nn2MabtBm5i9uqn+JBUzu+P8CL7tLnhsArv5Z/QkrZkoguwsdxR/ohREuI9dWDAsS0J8lED1TdJh
d5h8z3uJZmTkGTOCreHfkFsg0h09jNe0sD6LNJ737tz1Z3f2V5aX1W81I3uZua+Dh4mx5JyvHBfQ
rxFD9Z8Ca89BBG1MBJKsZijdqlP9YXI9gdC/f5ZN8WI1Tr/G3fFVYH+Fs2Kzrun69KkzOqz8Cstq
PNfDO//zkbfgkfuGE6OlVXzf+IvlrKe+NYU1SzTXDd5nCaELgEiOLfzDocNfVnvdmNbVaTpoHYm5
adxIUTAF5EApaUeZKb0X3ujuULeby/VVro0+F+vEpi7jREV3pSvMgnGA9II+vocgbPvP7YRjrpOV
dyhyh56ekP6hz1W8p3o0b51CgIA0k88kxhk3F8ZPYhn06DKwCE48Gdg1jPZPp/+6eqQHOzr12cF0
fF+1g3XpMvWmDRv7jyzFCQ/BV9ta7XMR1/UhWuqbXtCK7wBDKfbRrhfWy2jZQLCweD9h0QBgmXYF
M98lsXj2v7PaWhmJxO3uefZ6jnBiWraHqS3Lsm03U5gLZNPvBwGyN2tDVmd9UGxpi3ARM+MJPNVC
KEulv6X7Jc+uCuHfuAaxeTUUGzHUT3UL3j3oJeiZ318QL+rKie0Xr+z0Kgjz7psQ4Q1qZGMrxqTY
B3LZK6bz3OSpszdzoo/riD6uhVHaGYR+SmZtXBYn5e2e8AADcU3pziAekIDMC3Y1KlbCT52/+Sz/
tsLCn8uvv4476FpF53+DyQAvnjMVg8SWNJe+p5EBdea10wgvLBJwPsPhtUqy6eSNwYSgsjPOjumW
x2nqFimReezK+X83LfxsQ/1DJ+NhzCKEhYbD1CKdyVuS06lIrOw1NSb/SKxyAjg8I4srV+GVs5LY
pN4CCINm6x9StTHnJxCJaFNlz0W5b9suOLST5x9i03junJijsOuokHr2fJFVDpkbLkmnqwQAX59A
3C+IsEiIF7ktprtS9UcMzftx7MLnwjIQwKTpgyqRPWgv7C4MUb4MLsXIsqpeviH6J+PcREywYAJm
42tpTupM8SK4dD2oKqMZxFubJDC4MCvpyKpJj8XpOzedXKfkVJ970YREiZevuIfeU5aHb7aOoQeD
i9NRU38uncfvNGmqlZuN3nrqJmZoJQ0Evk1xdgm0vOupLxyMceq3oq7+UOG9Ep5oP455HGxyymOr
usvMrQrICxMjSWo9QILKbToCUqmlxyUJtctpQlIp9KWUgNF8Ej9mXXrLEn58RGJfHl2m9kvqY7qK
ZQekr12+efQaO9iCC3Ssf6JlRmnonYcAdi1T914Gj47TwBcchuEn4MLiqTBZUy8qkAdZ6cM8LP37
yFiZ9qxejSgDDS9TLnURFaUZAKrD+EfGWp6dROc841/2dl5qzGCZ02I1IsLexaEmZJbeBy387rsc
aQKptiSwPqarRszIacTXc7C99KkJACgUbiZ32PkwADsM2MRdEu1SSvLYnRgYglkAWA0si32vkIvN
xkgkFf7znZu4q9qXxbuoTEos1OvJOuWa7/Xhj8nFwkzi8rn2s2vrdyDYBy+8prbT4/pOhuMk0/hY
QqjYWpJ+qq3oZXnDZymbmOYtxmHtW9su7LmGpfGHAGHBB4ZPCoBQWnV3TuHYFyaOk7vGGaoHO4Nr
wkeg/2SxFOJr86Hg++JpRN8QP9YZpEM+egGUlOGrbDLziRO4JW+lpzMKkFpObguNBKl4WSUt7GLy
Ubx5gN8eJmR21Oaw5fqBLErZ7RHiVHusU67ysp2gAZQSlCRhslZoExJTFZAN+cuxDXR7ZK18MTw0
WVE/vuq2ODe5cvBegm6rXJsyX5Y4R6ZZXN26z6RvsgetRHM0c+NcJJCkAdVghJrc5EzlC7JxYSan
vCCjoYSXZaURNIrSeIjiGXvwwKkMhcJ7b3N6lJV66/GYFml56bG1Xoxmtva9SB5uD5W5hZy2BH1Y
F9OltvOXODX9l8HsiWyzwvchhbSTNu+D3mpKJ0+QTigAe429HTSpxDWM30BSJ/EtQm8lJ0w9rwan
rbaxwVSnFFubdsWX49HxzaT4Ep5qnrKa0b4rS+/HbMj9khgPczKE750eG02cfqGJDDeN8KpdH5PI
2qNLyiod3pelW+wNw+2ec8EBS/tjF4Rxh/NfwDixSwdfalQ9szcoSrU9xmSTitD006tluet86RiG
daajaDfOIeHfaX6aBuY5sg2wTeKs+O6RFQ/mwpLLfRuijJ4xfrAnsknpd4wnRGyhp6DB5Ot35iwI
KaP2SbnOyq7j/JE1RLUaYRYQn4MJWVDAWGoH8fm2SbXD61YWWEPg+a3b+y+3TU5pd7LbuzEt9ftY
IoZqsjjbpg645hiqgjka5iFKVHHuIi7HboUCxtJ9viv6xDzk0UjmSNnVX1SqHnon+jCEsbtZwqOZ
oSBTLF8DFRSXClQ9w12mcAu7HljpjnYOgpQCAEgxFNtpgQsYtH1e+plGDYnE70Nj3HGVsi5RDU3b
M1zW6mn5QvS4PJpUa+EgTQ89C5owN6CfKSIEA0KCQUrnLFRiEw356Dr7HtEeCa7WecLxSZHdb5ib
GBnA9llwTLJu02PxqDyXdNwhPMWeJuNASURmJQ1nA1GL76PN7uumPJgUviGbbvN8cA5E7zK7DuhR
UcQMn4IFd1HEX53jh29K+vWhYDqCRlSSXaVFtXljkU82F/HoVwQm68G3x1OytUxJWnfS5K8CzN5g
meO5sZduYNlZ1zZ2fRjR1YfVJtYVHcsRw12zd5RXvfqVBayoyWjINPE6nYDsRUGW/ujpAPBxJHz9
pRmn8cXGkW23+V/6WP3ZEHH3yAq4pL8HS1JHYPfKUkrMPllz9kcar2Y3OmizFC0Is/eBn/q4NyWo
cwaPYtf3YcsEg43XQY/pHUK+U7M8ibzNdsyBcM9rTflMCtrDoylekr6/xpVLbqcdwAuxEaS08XPt
zMX9oHL5WdUxDRxf/OPQZveqEMCfI5jFi3DbVEF2KIUk7dSJzHNJq+WMHK8/jK1x6knNqChQffoD
wtqmT0hhjaP3nprwjg4e5T6W79ScH9IWG1PjlC9Rb6tHB4KVKCu69MxDS7M1vxUACliY9IyVBapb
0zXdi8CnZNSUzpsZwBROJ4Pyf07z2vaQC+jJL57H0qJUH3R/07l49WtkOoNKiRPQIPBparsb6nqt
ZUenzhqC59Kvz0leLr5zcdCSItnUToROMtLdUfRg9mbGZN9Q1blqyAysCbp3r5Pu9fZQksCwrySZ
J6KW1Ay5ahapGa25rMIMrqFSDMgsT5Mt/riUtO6lMt7LZtaHSDXjQ+rG+sESNcRYLIB0bhQiIrrJ
mSCurdCgXljxXbAqNas2VfmOfgyxFQgvd3TfHSofsXfK7ObqI4HoAzs+j9i1nnrqGTgajVdyt0E6
C3eDNS3bOIbjnz2VHhE410+e4GSqDAkg14UHFxY0RSaKkxVF1V1gJSGRgpA8jEK+2nPByTeXDw3O
lLXrhoyxgfXqpfAd4jhnwmBJtAwTEWC5QozYptFaRnN8Ltzwv5s0bMMDVuyyZJyqv8vS8I63jdH1
iCHwBVJyCUnR7U3KCLJ5RuxvPfoKmK+ZFmRdxAVm9ZZ1KAIIODOzDtxHItATr+0fs2XTEAliuCiQ
fMJDerqqK4tMgtHMP60KaeM0WcPam2aif5mtUOrG+U0/D7yyp+I7p8yqHb1oa10EjbhvdW1f09Yp
yGgLCUM0KBtOozFuu0kTZ0ElFQNPFRyqMQk2Vto8K88PjpS0g2MYJ5DLsrlZG54sQaV08pQa1fzc
ZS/uMu7GVhpsh3JsX5CGsJDvemi7ffe39JCZuFMyr2DD1QdRINbwgq7coVI/hPWigqm+u6gkemG4
iUEndR1TTszIfAWC1Z+jHOlV3tjG3rBiYjwN/6Kl8l6mnvM9xSj2u64ekmmGhcEoNqOB69uvsBmg
AnmsQUXkgLRe7iIQOXlyRiNOieDOlFVysLXlXuFJNshLZ/e+EvWH0wFLGMe/42iph7mLsTJI1ECK
EuyZteQmt3yJnWoqWJ2GzSpAXSLcJHrPXMLY8pHgPztVD5xodPJtom0iteCC28jfWsuhmkjgAngi
DuPQdOtoWBrYaeQe9W2jL1R9GoKcY2KSE+Q8O/S2By+3zQsUKQh8Y/VW2mNzj9DY+fSaeVfOjvfY
eBgHpNxL6Xh/3ThGV6wy/TT6zYnZQbgbUwh2mcyzV9qB4SVd5OSB0x5Ey9w6cEP3qSLPtW6p6eVO
cigpR7UZNOIoQwvp1GpbTZoev139TZuYJU/aXYpsJNgiTkjBo6By8BUJKq4dPqGbzu6tPCHmb7mL
2GsA3NjHD3NgnTSJhKf/Ye88tiPXsmv7Kxrq4wrevCGpET6CJslkOmYHIy289/j6N/dh1g3eVElV
6quDgQARYBgEcM7ea81VjS0h3T6/FUvT71AzV3sqpRD8l1y/q/RRv8snCDRFyi3RsKLuaR6eC81M
3ppe1xFzbhy1yHwuXV1/DyQQl5xW/lpT27TRbzdrYR29XkM+ienqycqDO8oo4/O6UOKqlxFhkwH+
dwYEACCRS4aBBgkzKlw2L1o+Uxh9sqZ2fkoa0JJjnmEAcBEsD1PRvnE6M4GbuFoQXUfnve0j1lwq
t//EW6IxlqTVl6H337fw8xJ+6sfYWakv6v2D8GioO2CBAsqJvd+JZ/+ruGTN1EOhHUf5OdfRPOlQ
Dc5U48J3dod22oxJD4/z+d7SMZvFSSfOAUjnmGzbi6kb4SUjVM6ebtN8JH6pH8IvvZOija/dT2Pq
eIeqd79PHpVfY8hRvpgIsJpcJ+pVx2Oir2X2jHDxY0Rz8qZcOcTEbPzs9sgTqkCLHrl+IrfPsPHl
yI2oUdIqyJs5flILbamw36yBdzGnotmtHjzEqfaSW7VIBhocTWx9URXcGJ2loUUghIfhh8kl8txE
Dz1Xr1OmzcMppf5KP32EnOvSZrY0bV/RaUNebeCCTJoUNbtRQLrD79WEBU3dsR/pZ0ElGwybwnbv
9Uc91ag/2ZpzdOl9nRzKvtsMMtimiQOmQHQmT/5XPGjBY0+Ba9vlfnGkHdDtuaRZ28qhoGxYN46U
hxt7Mv+PuPDjnyEu0KcwsQD+23/++7f5/0U/qt2X/su/vDzz/kvx4z/+9eFHWXZLPn75Dbrw64m/
qAue/QeWTdcOfBvOnO8EOKN/URd8/Q/HCAzmmq7pBo5lmK+pC2xyfV03LSOwLAe/Z1cNffwf/2oF
f3iGY7qe4RsWLnjf/t9QFwy8yH+19Npc7W3L8uA72J4Bf+E363ZeUNkuah2gcF4/Tekk0J/0yV5I
jwyheHYu6Qaa8abMdUpNOsZ337QBHfn6lsaNcwoaL39bYyDqaH0gF7SPwdq3e5cR1b5wIwwQsw4z
Lh9nQAfd4xSY3b7QemyO8YwJHm5BfAv9CddFKOoiKGE0LAmTtua38zSTf2V8LMMo3YUJhrHKJhsS
Y3588C3t3szj/mLfN7kTPlRf03bElpUBXHU6yh9TEJ/wKrt7Owczn5XQWromQ0GMw+O4eDYFzyz6
GABgYWDrDJchIMi8pb50M3T9+zR+m6QtjJaA61ef0mwyvWd6vu3R6DugwtHPqXNRfRjhPl4IhVvq
4NauDNhv5qxttDy/5Gu8bD13So7FSJmvca3u0M3JutFLbMlRQtRCntr6JkQ1vVvjDI64Nmdnz2y/
wor+GdPohPiovXc9skbXVB83w5IEhCX752KkopO4JtnRtK+4XaXnxCZi1bqb5p7sAhsEQzwm3HAD
PGXuOu8GG4LfnJnII4OhIcEbH1wbZMn9EpPWQ6/iUrnjXRLZ/Y3hfkVdRrd4tKlBy0DVw7Qzp9jG
WoxAgNGmbKtTXtiNs5cdrI6BqBui5lxA2i01/iCgnThZQWGAmXO0o5UmH2GOBLSLFobdEZYjDBlC
cy/g9HndO0gRN2M7gReu/RPEpMyHEaRr/bfQqLgKE3Q1Q8oZAq8An0m2gucuHsxBRJA9fYc1z7Uz
0tA3DkixEyAM8z7gVjxX9rNnFD1BqjX38ICo5BEwI7bgk6bT655W/2hV2vIuHNDgdjMGsWwKYAM6
Hoz19gz31duGQ/geKC6tGxgd+86OC6g51oagE/wTWhZPMJeQevsRLr7MRZxf+OZ8Goiz2PreRJ5S
/L3NK2YMYc0MshuPFPUOIDJ+NJl0JOaVWGjkFUUUWW9JZoknDRDvOu5aM4Vw1JEeHjIEPehubtzy
FFIW0WRtsXFMNJCQy7t29DCMYLqm2RwINpMw1tH73Mcxo3WagZu8dqN9h+0FG6n+CdhfvYWv6G+h
Id7pXvMdaxlPmbunwK38XdSFnwsNjrVePq0xQY5DmdzZfoS7giDCMsvcPawDuKaj9SloCV9adQIZ
IuSsQwelLGQO04JLPqLNuKPou7o0fWeSZRfzCbk8A+hyegw0/6AbDVJS09x1S0GEShK+iybth08f
a5PNE440ZzkjaTt6jPkWV0I3e4oKtVH+LFpmHB3ty3gNLc4XPKG6d4At1hL2S3iU3xqodTquW0vZ
3fBirUc+5a8oXy9VmRjbkgvSPje9r3iljlURNG+sIHhHNwXYMDUi12MU4gZFf9Nn74OsvZ1C/WjX
K1M9lzic7DPAZxh4i0x7Bghs2FvjRNc2U00qFddvAggHMCDruqafwsZwyLFhjLuNy5UkSjD3m5Eu
TuHaN6E/ksXZI+Kbs2zaLY391XLz9WI0TAXnsTlOHqLSkGLCwTGDdwwSUSJ5CWo2hvIH3YZcPVcY
cchAAz2mwyKIyCnGaKxXzmNrRXCj57g4mQ4XI8P2jnCpTl1DZOdynHEElMjlu+BcFc2xDrCu4gmj
wqqhcN5SUrB90zy15kovOC3gmTafHH/qdlNuEexeMizRrY9VDtCkhxR7GJCenyaLAopjOO1pmLMP
I7qS3dThF3TLFLhXd17AzG1hEHcfVrKc9Kl/14tMAHBzRHSd4PuK+GZsQF+6VkEH1X70BJdaTQsc
3xp9dbq8r3Nrkta1//bTmtObysKBgBHSVEb8hIVH+CT8Qm+msr0AfN36+sVKc/0Whyysiss0Zek9
rBiCJ+jh32VuwuTU+dbI5ToYrF2wFMQRFd43CLQnsyzAe5qSnNrimeh6qqFNRkIKgkvNRVrkOd9t
ytPUtckpC1Nt33rGznXXZdNUyde1J6R7SMqPPVEWJlmLHrKiCHcK8D8ZR/vn8ITV/qs+gjvoLeI+
V7gfdW2cospnhoIkQ4tppzspoGmTil5k/Wzc8kPmcMFYwAdvrBbXmtGnB0P4EwMUvE0cgPxZs7dm
tXAq9CaxKK31ZJnJnYPBENp7M5y0kt8xA5HjqLv2JikZ1nYy/R6WgwPRc7EKDE8kkNWFJJ4tkkB7
34/hY9OGWNFMpnABJ1HtHqvAeG6Qe4BJXOJDFKOgAkV47vVpucSmAcrUdcnb8J/0yui3hWeuROwy
RZ718bz6PkmCNUkXdk49IJRWfr1NSj7jyAXVljHwcMPoke76uTTjPbbyxzlfzxWVws2CJo+uS/J5
FN1ppOn7dCALMHHECEAjZ9PMxSYKrPsiKE9aR3S5ZRiAUrHQcV/CCQTi/Js/MjBv/aOZhl+ixXsf
LACMrKYlYqmYgWJDpW2Wb5nmR7vegt6jrdMRkdGuj7JvmPHOg1vQa3ZI6va/OTGcjaH9AK7+OGX9
A3auj9G4Lru06Qgwv+WiEG4NDwujm74JeYF9mRJ2OtxpNvZdzbXumgjoNqUVvCdjT7muAbJOc557
27LvaaFtGG0c8xoC+nh22ibYREBZN/6C12zjF8xsoNdTFWj9W6NuGI7YEVGNaYTo03qDW+sDqGBc
0zPg2p6Tq7esuyqMicURiZOemueoqj62gyh/BWfv0ddNDBC+AQpwa8m+m3hwDzih3tQlxuwU/WRq
QNAMnH43zZTgo56MwcgA7U3SQVPXfO8D45Um39V5/hYO3vuyab5ro3vIihI/YegeowDDd+6/g8KR
ksTkHUN92btopCEacvbZRNLSta0ZW9UWvpTCIecRhD3Z3CkKTtw7EVxQ68SdnRREUJ4XtZh6p9gM
OSE9WYZfFPuIy2+zyc9hhC6wrcvXC7XNFUmm+gMnAENOFxsoKu3mkv+58B0fTTC+orMWAcZD6qdU
vq9SLfhx5udR7PV/KjTX0c33Q020No6X5ZzWT0U2kGaTtOS8/imTVQrZDFDiK9WsU0/uTr0RrTdx
fIeiHUZs+0tAvPTlubOZn6rtSlis1tRCqYu7gVhgyNf76ya1po7xcszr4Yw65C4JvaZGGvZ1TV3r
Uo1PdJeCs+uZ2bHWsntoPw5aSDQbF7WDty76ERbpGWtFkG2wqko4V8nqy7+Qx+GQggzjnkXJxAKA
OkYVyVoeFma1qjZeF79tU0f8bVuY4NTrrPb02/brQz/Ez5ymKzFa8DZ3cazh4rfr5nLNL6ndidmz
emwjSc7rJdhP8o1ev1aVC/ISU6K+ZoAJ7cpon51cRPMFarE9FRi2UXOhhG4HQmH9dU6otd8O2GbE
5rieZD2VZX25LlAO1xdTFmpb0jnFDmYRQT6SH6MO9aIuVwd8WY1C96OZVS7847W8DKKHVWvZiskU
IFQhN5Phu9LIBmgQdusEYDt1Sw9Bnkj9XUowyDdTug6plWxevrYoanj2y7r67FOXq3nl9FjtcWRw
wZKvrzbn6qLWXASEF7WY+rsMQsrZXG3EVPqM0+NlVQmZcz86Og0Q3tbrP6qfkVp4HpWjbS2/qNIB
NQLSFrpCHThblLotnwYy52VB9aweqjVdHtpj2kABkNVgTDNmov0+LD33ZNXVswZ05qZKqKXObFmy
rn1g87bDmfvOoQMEMXRv9svnroFIu6zzW6O7tcn1eeuTmua04ac2BOTgaRMZqwylDxmF/kNNKXGf
0Egp7fpdWVkOYoTisbRqvIpRCcu4WrhdDhaB0UbHZM6FzVutMvKgubaxHYrl8cAArfFzfCOr+800
jPQ0Du7OykiGNFbPujipft8MubELEsuHwo/axpgZRUSZdva7gdg2Okg300B6lUG3HVZMxR3SXRm7
eEyta/T+l9CjIeNE9RvdmbGhEF09zOPzaJbJwa5z9Lb4e/Yp/shdEy3ZxZ3Kn/zC34HCxq0WMC+D
NhyfBpwsh2IYll0+7eKy7x4Ed7UJXTc6L3S17wIfODN3BfK0xuTetBgRIhgUpwHl9VNm9liPUqaa
2AbLSyFX5UnOuUWZs9TqdeNv+6i/BmIIu+5Xde5z2/r1trWCO/W3vHFdrjKy2zoiEa8wQUDTqS6r
j2QeBQ9qKHn4smBaQqcx4z4vRq2U6cxKEFbjnmP96EKQZ5AwBHSJ+AVqY/Awk7cD24ZjdOJYUmut
GJiydgVIPVMK/tvfxCqwG8nh2KhtjUzxYYXcqCcO8uzrIa4Py85ZNuaCCL4jnIl4ozDOkf1QxMv9
8lIrW5NavS5oPHTHyZ3OaY773XZKa0c+A+e/uJmWHMMCU1AADrLt+ofrQ7cNpnzTllENjch72UX9
NcqWLyaaGi4kf3tq3QFiMRjnbWr5vNTnklITPabU+Wv0BpzRrg3lhYAvT74C9T24yt2nvteoqIDC
q1VTblq65Xw0yFTatmSAcQdlsUhUlxljJhwxyNMkJth0KHhrrRNBOUhr8+QzcHLkAsO4vLqoNTou
v9au22zT8LfmRK9sV9mQfcQlUcrtN5jUW87aG+zKSboP18eqSJKztgIFShhEQlcw5UpsjrxLtTYW
hPnm2nSKxFBjuzXupNE8MXGN9vS+iD8C9JYDhOZVreqCWMlrUy+mnWwTkLFoHOW/z+4Cv7u27q1W
ay5prnUgOj4v6TQgQyVFodZNMgm5QSLpAS7hozCSoxLnwv0R2UIPq5LHcz6TYN2FOJRSpK45vgU8
SR6ky4uNEubsZz96ufirBapeuzjhv+UjL7S2u4lS8pYCPb9Msk0tuj4ToAcftyEnm3qe+gMGCy5V
EKe5A5BOw3LIyOOKC86tV3vJga7/Uf0v9fT/dpvfxRzregS1pp533XZ9eD3M9eVdt4nEdxNG1Mw6
L/0QXo+sdqbLytDj5bVfnxPnfoxLj0Tn6+ek3p5memLV68njqK3xsi7DeKnHCCFym70xc37vFVz3
/eBBVl7lhqbJ2UfxKiZ3XJw5amO1zu+nHvmdnabuCXksFOoQ92BUJTu7tYyNrk4Zdeaq8+S6mD3/
vg0T89Cuaa3vp8fUwt1HJ328JD63/2n1qt1aFmWOJQveeS/34Tr1uJkY8nrUi9Db8Qm2V3nw/WUf
kSFDojXWDq/ETuT7NbB1jFQX3kIllimraJJzbLcp4UFTmJ4LGYEmi/EA+iqA1rMyKTCwnKpjcBeH
8DGtTn9sjZzrUjweE1jSaHWa/2ss/HONBdCjsI3/+8bC/Y/xy/cvrznO5stTXoGcdYuwJ1jNnu3q
r1oKlPdf9xB0lBcuVD9y4nQFH/1bD8H5Q9cdaS/4NuU+x3D/Vz0ER9DRf8GCunBVPSp2tCoC1/Qc
4a6+YifGPY3ksq2tOwYHm3QkwtdrLbQlzAk2VAfI/8RVuk0LcPXxl2EgzwnOnnPbNkIyMtv3YdWU
EHii+UBezLFE6rfHiF1rbXXAKAeqp23ok5stQZbG/MWADx+HU7cHlUyWAw1HCpHVedTWUz4YJSMD
731bhMs+SEMdJHn5EHZkGpIaDW6puxsXCVZyvN3a4mAqV+wvG329dFaMcTvtn6xhbm5bx37nW5Fx
bIYQulYLK0yfRsIbKXPoPXovA37KAXtmh3aPUaY1fGiZOXy0gulglfM9w6XuHHD/R8BMxJyupcRC
EvMRe5QAFwfWvxMZ3zwtiPZhCOCLYBeD5rt9yfWheNB8gjuMeNoF5uDfDC6aCj3NH5FVbPqsaHel
qX8cPAgMxnpDYtKpYi78XFXdQ6IvdyszT5LqGmNjlhPgHQz5QOSEsLM+ZtOzEwKV4ZTo9s06IURe
jbdBBAlLPcONemx1brBuTb8kdNVhkORiwtx6HRLtfiboqyU2ZRtmD84KertHgrW30PEkRwOD7KFq
bD7s+ucwGJe20odt3He1dDsOK7QFCJTfXQ3iUsdgMo8t92bKoKTgwIeuty6d82bS8d2UGCYacCEN
LXwSwqaf2NWfZyyLJLcyTU8TkuBKrCrD7OE1TuIdxKqYclbendfQPjiwLDcQwsqt52Vo06txG08m
2clI1SEA0iGxAf93GVMCH5bzUCDlI1tgY/XcyNMV08moGQ91i/PJWlrc+W1w5+YLFX8vQ8waMVcZ
x0v4EKUwU/KMort8NhUilndysc6l3lSRL5JPI78DfxlgfZV0njwzzx/qRgcMVfW33pNvZhGiEnGG
DD+ddgzviDH9WgLdJzWmHA9mSqufOxkxpTXNbruj9INaj48nvFn1oEKKvSBfpDyPRJlBBwbHqYgQ
vVp0jtbJ+pjV/iGJvFPSOhm2JlE6B4RKWyniotBedwZocgBd0fvAncZt0Fictr2ORK7Q78147o5x
ZxZUEubxruVbnJIhoJlvtuATSCp0Gys/0UohrgUTT9i1/gOv+oQXkN/8lDsAYSMGF1n5sUrQZPiS
idVZ77DnDM/NUOJfKN/r6AN21ShtxGQmzXe+mTHz3LSGVp+XuPUOUxKCODOm9QMiJyqiUat90azk
zphQOeQ6SIza4BriQ+8xNO2cAam+R6A1HUNkNwc/KT6amEHvCtOvdrViF3mpc8zD2Lr3C/82ts3i
JJcrohYKiwJgtGrPOmllve4PP5qhrm49Pbxd/QqdTJoTfQy55wZrY7tdoL7s6FJVd4nm60fAns+m
U2M1b5KZfgzRZk6XNZfQ7wl/XFx7t2LdeiNKb9yYqIGT2s7vrJxpxFCihGGSNu6okQJb7DpzF4/V
sG9copHCtvT22kiAhk7uzrEdkSSmhYw5wvBD39vpu6GotlADUKMAA9lmQDdhNGpH2kcrLnFYTBaf
BNAqUJ3mSim9uI1zx31Z5GmKpyA8dyjGm5KvXHMNnGCMbt4E1vyDuZzzBMDcxqbcE5a5jDcDRTzH
6Zkj6O7nRatt2JjFDdd+UH92iHfKIABbURfUQk3oh7hjJnJ9rNZKy8WvHMpk5uXvanKvHqu/Xx++
7Kk2empOo/70alX9aaajQIfVwCIq8yOZ2qjtvx2RCTtJxJn5HkuUzOkI/6gI8kERtollsPeyqslM
Uj1Wa2ontbg+J/M4IyiAsaPfyRTh+qfrc67b1LPVHxjM2bR9HaxKXg6HTm38+69AU69L7fDy79RR
Xq2+PE39l5dVK0hv+LnnKOF5Yb8fWj1Wx/i77/XlEL+9T/WcuZVgbK8llfrP4173I6nzaaEocnj1
LtTTXt6g2vH6r6+fye+7qx1fvTv1nFev9PofX5756vDqoF7U9eurV1jXI/nTHQzU1tT4pNXz1cJ2
m07H0/rnF67+i/rT9YXWgX2ucxKuuQQ+R8wKX57wstcMZzYLR7p4WCTdrC9BRpohNq+qNOhyY8r3
42Q44Ml8LDSjungLU4QURP66nUuf00Vtvf6pb838iHPi8tt29dCRJ6sjXP/6cpSOcIUc3uefRwwZ
qKc1eIUZqtzNRINE+CFQemGzqFWtWZpfj5cE+VcMTnr3amMZZuM5q0hQlaeoP6jnhfFiHGZ9ehNm
ScB1AIvBJSJhx6BnsXLph6SS+wEsO2ZRAACbi1prbQro1mB12MdzAnMKgDbrfRKQ7Hv9iVLH4lJQ
w0LuTZNfZHXTBiu3q4zvjDFwSS0s2Hbd+MPrfnAltyHELJ9z8M6gTzwqzJTSyssiM2u1QEhKDfXv
PLzup57GtwHrgwyb2vOG0zzXN9hWvbNdI43X569lHLSHtu0KJHIrFAjbmp7Dwn2qQm7zidsJspJr
h6qFXoukzdxvbbcvT8t0tBjiXPx8cC9kj7iXwEuhu80AqYcomi5q0cka/gwSyItijE52RbSrTEsD
hauQNfWw7lfadn511mY3vlGLqQKkEC3czavR0KoNd+DypsuJVWbo5tNdY66vFt5KFMMUeqdRZvKq
ZqwWQ6L9rA1nwvZJuBN9Rys5urP70NK7vVms1cQCD050hiTl5nh6cmbimrOWZ5THFHFLTZAGLsrS
cWWw2TOT3QFEtC54AayLFmm0bqZU3ylSSdqaBSNo0s/csXk2aveuZUTC7YyvCtlnYdjLOa7j3Nxb
GUQDt+nDLaXF8Kxbe0fUwoEWG/Cxbjx7ohgCqoZUF67kql6u1mBg7VoLZXss22dzRPOHcYBUD86p
IhpM7lhUodRa4MYMsirnbpQygPoOOLOb/hQNDeFouUHxUD5/hQ+ZelyrMJwxY1UXVbj3FDcizK0T
robp+Hdr9qqGn68lQwOGeapab8o34hCxVKAfp4mQJDhFe6mXBsVMSe3PRbTE/rK1Cvt+0krj8KrV
4ix+QveBPMlTSuYsiaGvT0B1Kv62bQFLtosJbN74cjUM0LoyZjzQ9+W8RuTzqw3x6rHqVzA/A/ea
yMVFBdC/vB1pTijChXrLQU3LrlgnPBJyYqm3p064QhVbXr4H+QvtIjv29DM92wLZN29YrV0Xaluf
aeZ+8q1P194V88cSpIi0wq4YHeoghDv3XYO6XCpnslBr14X6DNRD7iYMV1MEz1K+UXQV1Z5Qi+tD
dLzPRJ/lgB31hz6ZnJUUNK5cL6vEl6O88h2YEAlSZ1OV96RcmMrit4dVh/fUisJjDzuUi9n0erFo
kLvUtsj0myOnxcWfrJl68GT+6PWl3ZdCG1ELHA01JkoxcDdNeLJtLFvEUJD6Yu+v1KbfSE7Xh31e
XjqzJeHRsd3j4BDvDkRE7E4mGnqvvXHR4GzmOq136QQOAJCDoD2456k3ZPOTxlaC7kMHmlwqEo8R
YeQ1NTjeudHOFwwLh9Ru8WOZb/zQs3fm6LmUliiKrosJqz/W8Qda6W2UpO8mwGjYceuc4BM63+oN
DAC1V5DrXNB90z2p8+HlV6CBAilH4IhrR5+5iaKbwZsRSy3aSZ0dvVVkB7pT71Qf8eWb/rPXqB56
GAsu9lM5E8jdhpG+m2VuZOdf4DtYl6AtnRtPFlimDlrTZ1un6gjQVXe1YEoueb0tBcPlCpAr0ePD
GA8fBkF1RQLtarDbbJqRmNeNaTi3icC9VsF89QL88rr6EcFIu8UVr/E7FyyYAMIWQYW1Ag3TsAtC
iK/Auq9mBno0OWGXPFupOTAhmIKt6gP0QiWzQ50qrXpskJMK7YVbbSD4slJAZrbhIwzzGfPq0jxT
NX3PtJipDtoHxHcUC8b7vADQ43XBg58iofLhpk3u0WLaix9Pjm5XbM6z0N+p/zOtKIsbsVh6u8gD
yVbAZjP6npGOW9GKBdumuiOq0xEL1C2B7lYrzpvapv6KY5L6f9e/iweuNesavQ8FFZcKNK6zv642
ljSzi4wbxPue4OVmoehBq3vvCHouKkrUOnlPLm22/mqU4HbqjkNm3lZBJX7Vaa/DMd5oP2Ph28G7
/mR0ERkCoO9o8ZuH0XfJyAOLF8mVUi1KBc3r9B82OseLTzbe2ulPPhiIU3tJKyqm2Lr7lzWwdD0Y
C7B9rvD5PDh9wutL43jYllxQ9qXQ/F524Nd7ziD9CfGvTydnM+rhDmGAf9KFC6jeW1wj69JngmZU
h6WT9tNY0I8YKbIAveIys6wfMZJ9iIQ/GCeQCFcPWSnw1Q99jKxgycJya3nJcpf2pb9DR7P1e0rg
6msroE3zXSYEL69ahR1T2nCqXaPW/Gu75trD0boF9LGOxVt2Vr0btXZd/N7qUY/VAYCIx8cae4/a
+dV+alU3oZEhBPr50iZS24p0OiclTdLS+ZbpBUz/PG92UyVR8IutwZVMn8oiW++C1cjeLm2IMWd6
C4ZA8jNK5JKelNC05WCFVreJ9JnU3+BrNBUf1nqBZpBP/o72J92eddQ45RoXIUL9MRpKMoQFkIaT
oI0hBtIWI+vLQqgWgT+airz9Fs7dipQv+FwVIayihZpSODbe1u4GRM82NUlNh/w5CQN0BQZqpMdZ
2KCdUEJ74YV6AqcNhSFaCk3UAyu6Cl/UFNIoJaYBAjb00Uy7UX+fhEsKICy/wGEKn4C9vXdnmKi2
cEwTIZo2EWzTUiinUnL5EgM+LYWAGgkLlS4q0dkrfFT1x06nRQA5tROG6iA01VS4qi2AVXVUPjVO
9cShlZvAYYUkzzBL/l0PpDUWWusk3FbUYtm+EJarTovmgbQHxEPB+twI8bUU9itGzvXDBA5WvYml
F0JsByu2Fmossx9+EIzXH3wX7U4ndNlQOLOeEGcHYc+qV7tSU1iFS0vTaj16OCSOhlBrHfC16lUN
QrSNcdeRSw/l1hHe7cunIwzcRGi4o3BxSyHkqkMi6qZt55gflhKObiVE3azrp+cCga96Zlxh5eqF
wNspFi9QXrVdF05vIcReU9i9q1B8bflkDMC+vhB+qQxWZ0gRxcEQ/i94KvXebSEDJ8IIHoUWnIAN
VgecaqfYjihS7+MFunAlnGH1Eh3ES6YwiGlq5ftOuMSGEDzUH/XuJhB28SoU40x4xqaQjWEt3qqj
rop6LKfYICRkddqpJ9pgkqlGm29tISfHwlBWL78ELUDSU/UhgY1iCHF5aWAvx0JhToXHHAjPugTR
bKewmmehNjNRjiA8Y2OMhOms9gBUdXZcLf2kJYAbEE40l1po0KCVDH6DkKaT2T6GwoxG9RjsY+FI
x1IdNYAeBMKYVscpwE7Pwp9mtGXuU2FSG0KnXnqf0qYcxwFdnQrDOgfNttc8uNZ4suOHVljXag/6
zLtIONidELHRn0w3TAyMN5SJC8iPvJ8WhHYnLO1IUbWFr+0JaVsX5rY6BjQ0pu2O/3ltoBnMNYzu
UmjduXC71R6Iqjdg+rsvpE1Zu1Q434UQvx1hf6v/MnMNQHn/JReAeCmk8E6Y4V4HPVwdguxbV7ji
agddWOOeUMd74Y9ziwhf9vKICxNGObIQ1OnCLc+EYL66qEUnoZrnv16Q0M5n4Z5jm6rusDTUu6yF
ik5d8+X1NPDSByGnh8JQT4Sm3ghXvdBu1OsxhLhO+kd/j0xcv0ViqO9CRWa3P6odsFQudOsb+74X
jrstRHfc/fp9NfD1jODeKd233xmSU4qcev2tF0GF14UPXwgpfhVm/Ci0/g6MfC48eRzF2jYXxnzD
+XlT8hpJa4FAr/XR25ejAaevFaVeePV0szI4BZp9z8kUbD3h2vt8WWrXzMKLVQj93qmQ2ldCxLeE
jV8JJV/tUgLOLynOfrGFpV8LVd9EkHmTQeDYm8Lc14Hvq1359bwbhMtPaSU79PwkLo1Q+yfh9xNP
1n21QPrb8o4tofy7wvs3hPzP4Ek7rpIG4EkuQMko/zv28J0ekBmQSnpAtKP1T5aApAr0Kl9AkgZs
IgfUx+MSQjBKGoEtuQSzJBSYklUwS2qBKfkFK8Z++SBXSTYYRjIOZkk7AJGS7WGX3MyShIBTkiwJ
2W0hJqGSvARNwnawoOL6lDSFeSBXYQhxl65ELaj3EtTBJ30khcGTPIZVkhkyyWgwED+BQueEM8Y7
9QE1zORwya3tI2Dp7JzE5D30kvyQSAaE2iUkFsKnXfU5lKQI3yQzwjNJjwhtciSchEQJQ6Il5DOk
UgcFBtdEL/kT+FYKrKVzdcbM7j+irV8ovhK0MRBdYQZkWIDeQEIuuRalQ8KFI1kXDCL7r4X/uEgK
xix5GEhItDeWZGTUkpaBtmL42CLxUMeKidTQ4DS8o78Aq2gmbwM7o8ZpC66AV+18G4nlmCXWI5Ck
jlUyO1JJ7wDkolNF5PWohXpITJZ270vyhyGXJvU0eb7aw4ouquH7by9WsoeXRMVOWcu+VfUCm4s+
2F8f/uc7Amur4t/lOX/u89sud8m3tuqqn/3/uNfxRyWOte73nf5yZP77r1cnRre/PNgru9zj8KNd
3v7oGHC/tsT9s3/8ZZ37BzHHloNN7n/qjX8ECI8uva/K1/3xX0/7sz/u/hEYFiNLxw/w9P8WdOxZ
rmX6hkkP/m8ZxwHtcBMjHGwfOtmGT/rir0657fzh2A5GO9x5+OQMXt3f3v1fvkUMgr8ev44Cpq/+
uk9u+zAwfSx/tu4ausulR2IeX/XJ1wpWNFGS7mOmw0cp22w5d3107iMdI/tQlHuo8Vv8F3BLAiM7
uvxWSl2vDkrg3NV+c8C+f0rzARNynv189Un+nVcn9sb6Gu6pXh3Zh4GnIylw+YDwI75+dZHDzRnf
s/3oGtWmWSv7Lg80lEC+5iBQNx7RWr11uKUjTUkH2MYgmdEoGEAROxueHylMGfJSeLOIBH0nvQ3X
ASrv4kGrMCYCUcLkUBTCZHVHmDLh13/w8v+akfnr5VtcrXwfbQTf/19fPjlpGXHshv0IOqZ+ho+Y
3jcI0beZV9f4cG0ToVgcPMSAJqnkLhH+5t4glIl6160V28mtGeWXpvfLe2BJW1/jWuv3xvugbs9J
RdgxppDikJhNex7HDme32d2EkbGpsEsyD9O920LLH//Be5KP/K9fiWeiZtP9AKKnZfz+nkwrichc
yq1HTvTy2HY67PrWiw76FJ0Hs8RdGVN9yDg/YCmS4xUSVXXhirncAgyYEGo37/15aW68wjoEaWPc
2/47M0mGrZlm9ls3R85PPicz5Kj/B4ma8qP5ry+d347NL4pflfXb2VTWZThEdWA+GrWPYVBL3y6E
GxQN0v8iCbdepMzb+EmShRwg6ief626LRePgcIE9paDX9+iXkiOly/lgDTAcCJRKjlM8QkhJkhst
Ne+0UTJQqGtAbynjN75mEaMy6TexHTDe8josRkkWIAn18gPnhuRTxOvGAinIKdmRDFKYwb4BQb7N
pjg+QGHG7THV1cmz3jgRd4GcevxpxVr9WIfhrgmxJwxg/M/NEt0nsRvcqUWGd310i6PjUheg9HG3
zGiunERy2fBxU2LBQhdVy+cA0/3Gn5KPI5TvOwYLUKhcY6bfTzaknxqMrqE8vlFrUzY+QI7O9rql
dW8tpL/3ehOeKyM4+rgvMbJgtXAz7JM2uNMZbpZmQBJa0rY5z53e7iat/r64cF/h/30yywjBqsA6
YuP/c3Zmu40jWbT9ogCCM/mqeZY8pTPzhXBOJIPzPHz9XWQ1Oquz760GLgpQSbbktCUyeOKcvdcG
MJHW1eH/41C1DceybN3SpGH+Ecnt0rlFkBHqT0JvL53TumgXKmZnNc3NNjGPrqPfesN0j/lYv4WR
ZcCtBdeEag53og6yGMzEvvUEJIZqIs5Ke+rFJogxphnA5xDroAMmEvv9f/za86/15xmG+5ra2mVJ
5v//uWrYQjoQ/ivtabLw5RDc9Ywf5244oCl1OyXkMNPJ5fZBsrmOm13Zm58iEb/U3of00FrbMvoF
KLs69C4cpRqUuphtokaZTZsxbKP9P/+6syf8z1/X0FzDddB9sSz8uUZ3HujjMh60J3oU5UOO9dod
469Rn1zCNp/jJBAnK4gobmZeCFmGhBzAImRTcfznX8T4z1T7ebV1sKbPydaS38ZaTv+/Xcr80cEE
K/mUkC/AbdTMS/WesF+/5BExp1K0n9LuS5xn5ks0xddAhw7W9Lp+X97KsW4ABvUJ6JCGPgCOtWAt
ZjNSUWaQT2uNMFclSEqQZDfNuYJD6sAo6Z47WFywqcdTDz9uF/havaYlJC/EB48noZLPKg7F/wg3
nzV0//WezxAtw9IcwLl/rmS6SS+tlL58wr/93Wxp8vaupMddGc4mUdbzWMe/8M8+CVGqbeEPyVes
NFcNPMxWJ9t7Vyj4ZqDJKrbe+llvUszcqEH2E+DWTUn2wOqfPxv7vy/kxJyb8zWD/xzrzzR2rVAy
EkanP9F8dZm5RrPzWNtPTvu9GBvnziSD7OAE7xi+Lwu5qyQKrFLmsWY20MbWQwsnbWvmw3dwg/jK
whimoZt/NaXWrbkA9yyhBslvurr3E2F9ut0ZR9d8t9ntHADmVwx5abpk/AuHlllgCMdgkxZ1uKuk
QTwoNuhLm47pBcytAST4DLf5OZa6e2ligiHoUePSHmA2x90uI3H2Vrp436Ck3NUwNfhS9AfuaIvy
njZsVGhPonVwe7bBKVfay8LxTQfGj5qemyerzsm4TAdiwQym6zADzfmP0iuj2/3z+27Oa8Ufa4lD
T4a3wbQMjwXlP9cSlYCRd0dPe/K8IplQBXfPcITy84RwAo2uPTwLD3wj+JjkMo4TsSL9eLRzjEid
SKsDdGZ/19Y4rYBOmZm4ta3RrC3M2mslgw6TVggUOR/PRfDWktntG663K1ApbWyjpc3WUBtmo/kS
ZDAbOqXuWFbtV9dlD57pZ4Rt+tXNC7kqwWJedRK5pz4+sPtOXroSNozXMLgK22w3cB1c9Yr+SmrF
3lHPq/Z/HKEaxfZ/vVMGAFZTmrxflvzjnRL41TubfeITeJ13swR459L8g5nIZKAkGtIlJAXze1Wu
/ShNzxbob4YIPWwDpvQjEN6VUYzXzHDGzT9/hvafZYuNaRfpvWcgp5IuE4v//AzTJtAVCbf1U4+k
6az6uH54lpUxdXnzS+FeKkdcBnb5K3SM1Uazk2zvl3PSj01m8HL4FgZwcpLSCJ7VhXGtXDNfRW0n
L0R1Xic9F2ucXHAh9ULsTEicdCkJu2/acGT4xwTalM+I98A0syaizlxNhW0eYqf5EFnSk0KzysQE
VSKxSnb9GUE4CZyKcgKwUCLYMOlQWfV88BtAfSUDbmjq0DbgExIC7MENcnI4QmZsrcPAK3Zsn4dN
T5cLo+x4i+MPFY8t86wt3iFzQ+2RU6vrn+JU05imGNWqK4p05wU9UiDPDNZ1oGNQyOcUqgjumpNF
yf9af70l3v7vJxbbJckJBaXEhFLyX4wSwm89pyQN5gnbTX5LBWYdUyTO2spCZ52Li2WVPyKiYHbO
NLrHhvQWj7YhmERRHXvUUOQKfYPxGd+ssTXNlQ6BfoM7kLJRk0fHqejP9s3Y7MBs15DkvyU1o2BH
df529Ho6YDU+9yaOH1L70jSl9hz7w1vT2fLa5g8yA+6SNGCUnw3DflV9j+ACpjMkb+VaVvjcd7r9
kjaCrGs8W7rSu21mbsnxGXYup/TKyKP2CtJ7Z3amRq2qApK/GFhyxQFGolSwGZJnB4cwmBCqJPis
B9sN1srFD1DQ7V3Z7pjtZVVAqx7mPNvM6S900obLX/f09mlIzZPjk4keRL5/0SKSxOIhvltAf8kO
QPoqKmfvJNmmQACxgmeebQsihg5BrD97DPifUCPYIClsZv1Nqd7RXFagz5FZVF6+nWLaVNU0cqQx
r92HGcktpRNBbKRxWKqi2yN8oQVjSWMV1KreAOVkM9aa5Somzngj87FcDRS9oFw+j5VGLDsGtHks
F2ztQT8BuRwvXqGBBqy3tUc9UMHFePJdrHgaxIXb6DIkH3yPpIYh/U6zixzmKuTvtMzbYLYXARn6
nqzTNqjuBjBiUKKgxDujhxPi2ACyZZNvBzxFqdX9VHqfnGVf32Zuy952CW2uWpIuyLB5MnuOHj7e
BN6880NTiNWrcBTXCaaX5cvuBh2TuUSjGApNH5mbhTsVJ/bTiNCWa4Z2ZB75MGfDoQqnB2MYYpXT
aFNBxtsqU+xEUeeHMrbBPuT1DzPR9ePgTJh3Ole+Ekt1zGsQvnxsEQNkZIzeqB0MCxVJUsc3GHTT
VhUTWvGZoJ2M9qPgVDlAP2muxYb9j7/3shAlbvvT1XKXXkKtrmhdAHbNdJqQgOObP86gtMrbTGlb
HV3NhfpPQDztDCg3Ptdbr/RGGBx9evWL+tpGDggO0x2enJrE+kIX6y7jzyLXYLy7ic7k2A2LXUTv
b5dbcOQceGSrfsQF2fnswqDHO1KLb33yK084wQYkygdNljcwjFefkisP6uE6Gn6waZExbCKdns6q
pAJnQa7QraEhb+yu3feVx7Qirqo78cb13UwACqN04G2dRQhgSbCKW5CrQ2R7gysJOOdVFyEl6q9J
uO+D4O8nWLiAZbyKJ1M+kqaRD4Is+oc6Whkj6qiZET4KdVibGgCPQMyvUckENNR98HemdUlD+4Ok
ZrKnnekQoZYnAhKYR5LX2cq3BJMBdyrWtmMUW73yvo/Aj5LO+EpyldgTGOb3mwG1zsrhyN8OQAlP
xhSw1obNT6dRszibG6cAzFi6NIXY2zlnH6fVvhuSH6BUANY1fXMEFf/IEdiDETZfAXZcK/QP18jG
mNR6FULpsPqUlrH+Ygf6ORQjcjy5hzllrzpDRyDCYfstmqYfoy+cPZQeRHaN110m8AsUY+gA0H6c
C+sNuVZ9ikEXrVNTW5ne5DyWWgaB/r0eRHTzneoWhH5IUgc8jSB2MiB0BvVdB+OAhcDekkudn3rH
AY/kO482H76W+OEXSpuJysW3cCl0xvTZArK0S5nWrLSWXLAS4cRrDwVRgQaJS+3OOhVu2gKfrQ4l
3Alrf+fE3caw03Td2DYv64YKtpD4GTaacWwr/8HoIFzVXmu+aZr+JsJpIIHGJ2U4wpxBqG1enf52
l907j/eDjrWR3WxJTCpCILZFOETnh3o95Ms+Fz0PtHdW5Wm3eLWszJ3kdrGN/fVYhjZYgNpd/2EP
I0L1qju1A2uBt7VdtEP/voHZKaPCOjoQNFF7sspiLNB/+BKRs2lQF9mO32xiy4HxO98sZkEfcIpA
jU+KWLQuZzN82HfdXtdTJsNiZMjbffz15TC6hPZs+G+y9lTNN+msQmqjVKdjAhMnme2NKVZLhy39
IRrmIK9xTm9absI5zQuqUn1qIKnbIDV3doJjzffqcavnctz1WfIWmMFbZUPQctEhrbwsTbZqluwk
IznzRhh6OGW06OxknCxT1WEVmsYXPWShTvUUwUx/ytrBOnaz4T6aJX7LzR8PpznCaRIlFnevVtve
LIDu1NknfU61W1x6y800O+9/P6xg1x66Wq3JKyvZRnLDtbg4LQ+Xe0FvYMlbHiugZBgUalQY2R0R
4wvjweAoGi7JTuJAAWGx3+jhuKpC3du0dkyOpJ2/omMNV13AHBAI9UNGiCWF25yrMhdbR/spUUT2
vQKBIS2bPW2nAU8Atka4BcxsPPpM/2y5bcpe4tCG4tyr/JZ4rw1DxV0AW2Er9OSj9+r91DPNZq0c
mBzF9sbvix30XMGAhWiPEBdyPSK4qpMoW/VlyhtFv+LUVwxLPAGAmNQ94XB6huxw4yYh0BRUWBMc
BiJ+NviEtg4lzoXgNWbCORn0Jdf+xIToFGUfmYh2vZu1m2Yi8b22gBKBFLgQyrPs1RNiv8SLbUUA
GggQ28O+sjap5pBNb9RnWkOHbFZIgrdC0BLNwkHM+pijveboBYRULl9Ss6Vzed5yb/na7+f+9dr/
57d//wQrpDnYdCJkJvqf/2a6WEx//zM4dqI9EYPnv/3seHmOXgLl1rBWF4vu5vcPL+aqCCH2T2wz
+gR3mr8iZ3maea8Nn8jEXm/5Cct3fr9u+VWWh3GAGzp2go02p4NYlWpXSUZisuIMyV10t6Ngg+Tm
zQ+lQBUNBti1qZ82pD2TUGZj8TotN5OOVaVV0liT/8OCj4Qb7WizzmbR2OBpOjJHcgxgbsqztGPk
X17HjsPUaYYV+vdQRbBpSGk6ZV1pneLeAvKXWZ7ciSZ86V13pojP315uCOex8LKSoaWjM1h7mYEf
ZfkOV0HrNCqsCTA69svzli8tN8tDIC/mQVjWpp5/yPJ1yLv/ugdVjq6BJAT09wuo5BOuxEwe0mKE
mgnjSLmiOaZkoQGJ5eJJWt7MZZhIHUon66A+I9F5sVLLJYWCNcQnuOpfcI8sFcjyma+gdl2+t9z0
tsSiuyhd84IirC0Nb7OoD38jVX4/XPArfyl1f3/xD0TL79ctz/79cLk3BHWy9WqX1aeXk7lpMYzh
w5sPT3xNLgj1eHgNmp40rwWq8FsvvNzL/uIj/FtEvCA/fj/nj4fLN/7QHv8lO/7nl1AOEACvxSWZ
rfQ61suzGX9j/l/uTsYApeH3P1ZHMbkeXHIss2WV1/2Dv6jQlif/ftrvf1QsdIF//xX/t+ct07Df
r/3bH75854+X9F4ptpNx9YziUdE+bSBszT9+aGlwFn+RUQpUDM3Loj/10zglsGsWKRd4A9LDBOm7
hi92WD6z35/o8tBbtMlpnrAN++v+8uXfT13uLR9vlEPqo8kyi5m7ThNYT52UaCAVHRDQUvf3k1eg
Cco3JRvxRTBejQiRt8sRACtQ1Z8XnbW3LB02ltStVqLAxrSA3TFLjwtMaAEMLTdkyejYyHXs3suN
bwViLerQAq1kF1tnAmI2H1zLDw3nK6qlawF9Cf+ciDRaWQIOk3T79fKuLp9LReG708v8FdVwd/Rn
K5A+f8BT84bMY/tbwPv701m+9rePqFgO0+X7f7vrx4C12Vm1X902wBYbMcVCDET8yDSsptYtVnBG
sydgWmd4/Fj/JlKB8jiOkcGx45LuzhU1bkeYFZho/Bk/xAwTBHC8xdsRboumqfedh5Aup5RcKX2q
rowgrkOpl+/WA6ibcXGzJ1+zSIr0iAqRgbMmxSVYtaH2bdJq81bm8tXqYYzqza2NZXX2UvOpdCv9
QKPlGwB8CB8300HXZbIEc81jSlQDFcv10r5Gbfg6VcKhRDBfVV+qvV2630AVQSJIlFxFfReSZcK1
foi8r2WVachueph5poEFYhTnZM7arG351QtdlNy6mg7YEr5YMfTHsY9WrY7UJg+a4h7PKi4kxGtf
+sMu69nQk58GjnH4mokuP0N7FjRx2TwxYdKpDchhq+qYHX7soAc38uHoacP3iQHwrk+Ft/eDOnig
JAmdTZ2ZFdKx8ROhvM5xzJwfmZ+OO1m33sG3+n7lSO+5zILo2akn4IKkkHWp2WwZDicbVEXBxhhz
d4t/0fpAjyOgs00BTsXo2HMy3APgGeuI+MhdGeVXT8l3azQxbkP6Rg85BBve9hshH+06qrLvMLQz
DBwDyQSZOtAHfbAglWcTIccxiZIbcIbumKBTMz2ZviLpMiiLzG+DPkq82lhXkSTlAhe1J2SOfGXc
t3bnUrt06ujDA4PzyKVQkW+ENbxc83l8nxzj1nmFdY58roM+ZG6mQ78IsmLKLIHCyRrzl1UGyQob
lwnYtnWzT27MXsx4HfDnfCRBJFaB3uoHLQ+SvVOui2ZoL7HNooD8vnzo9Yg7uyZ0oNa8S5m7Kxdw
HnW2P23LvLt3Y1seHG0Yn6OwOljt7Eq22ie9GWihGCMzytSNgbJFNYeaYqPHhU64zm0yfaiwiiGm
ygLizZN92zw1rYo3bWe6l6QrPgWdox3NPDqWnY+CdKSHKC28P5VPbKTbjdZ56MXX9pDEEP+H2CPn
KkUlmpISFGnfhEBBhC8G3y8K7JU5NRAI7dI6Gra19x6dh9HfFSwXxc2jib1dciFSL4huytM+Mb+h
gmWHvtO0fsvZnd+GkgNrRNVnEP551irnBa2Nfkk/JkbOn8gu0ovxeYwy/0mLzK9GaQ6PYPAtCB7j
lRFeerMcxSLmgRyscpIKx7z+VA2V9aKXhO/olbrUcvieVbP2sA3t6yjSftP2zJHI9JjB8e0rdPRt
L9FnIkmuSOLKP/WGWxzZnx4RRcBBM4ZLZ45zsHp3JMuQ/W9WnQlN8ba6rvjteIPhGptYp8bpDbtZ
9RrDCPX14REbu8AO6icIfusqJ7g7shJaxUxFtQS0epvoa6gmw76KTLlnaDOsKTaDVSgCeXFBLu3z
hPkBDvng7BHKCKQNsOcM8Ysba2MgPTk3k/c+dIhHibyc8Aa300ZO9AhHOZHG5pvGmcILvVyqqwOR
e2vo52tfy9q1larPY89vzm4f30LVfBY5Hmu9S/yrcLKfUOg+h2Rg85RsZ+g+R7dsi3OJse0Z6cGL
Xun0E3iIvrAwmLaIhln8Ny+ZtFtWuLc2jCGCOhitcfLcmgJ23hjq68Kwo1OcTOmFset3XRIdOdSv
TTC6OxCgh9yaIOMXn3NBrIpVDXvpM2v1iDhsYm2DfWHcKpiFm3n8qBk/pTr2mKw+tM+6n01XQaB2
VR0Lp9Veo/Fr5BjGMe/Mr73e2odWdc+NpX5ZsaqgYDM3sXCLJ2lIWmxfveIsIJiCwM5jOj67USm3
3WDbmPwIk+g7OoxGxgdg2PXeYdea2Eq8wek4OM5FT5T+GhruZmAccLFKvB1MHpx1igVhNbqdPI+B
POYhgY3W+D6RabYtsLDerC5T2zwvva3nvMiewKsgg+ELMXszqM7dC58d4CgcKI70oxA3B1i1+ksm
E3G12o3ZtMWLDpFyFxrFPSQCAMya1l7S6RtEVZJfade1eg+VkAllz/RgSPrxs1HDO0CwihMsfPEC
m9idUOHirKsC/08fvgnD754cSSNs8pD/THb71I3fMRtU30Rtl5uCbE7wFBy0dCOxbSlY9I4zi0q7
ALxSERdPiMXxKyR1sW7nQR8nBMTY6alrTADc81d8A5OOMWQ/Y+UlB0wX63TM7b0khtM1iU0i3IKS
eIL5UPucMEUOu6Hg3zFVV1wDNbS73uo5LwiZpjUcq7exsbEN5QCB3VTdGwjeHNYpEw+v4mbI7kNq
JSdsbtWWY2Jdozdvay4Mjo2UsmjGH9CCbmOuIXQeow8hK+cYZPOyndKLHqGKryqKSkqvyiONgdjs
dkT00DYHQh7Th2M3+5MBlPc4kEi1lR2MbClN8ZLEIDxN81c2tv2nwlKoMImPJeMjeq6TAC8naZ4y
V9Mj9OIPIxzza00a5Qrtujw1TwRWjGe7xH3FQr9n7MJWHspvOWYB/e6UaxhdUR1Vem73b7RWOHyx
k8DZIi6ATMGTa9tzrdR/0JyX+wTG18ote+9qKvJKNSCz3hAT69E/BcUX/kmwWbwLu1GbPod2Za7G
OYUhFh3AhtEgf9akZYrG31kXmfPW5DHlhbCqTUqAyEqL4/cgwTALFwJrdq/Xu8omvhREb7cr/DAj
S4kwQyrVz6aZvHW9SbFKi9XzSwDLUW9TDwyvsZXpiMvMeNf3wX2o6H4qJNBrBaB8DTjp0Buju6ct
THMFN6C0PxjeaTfptHveSCNN+y9GVmtb2wp+BhWTuZw509Mws39JRbo4AOCCzt7oWfKSBxzKXUQE
SK2x/FPCcFSM012b8JN57JX7xqnvk2bVWzsYPkXsmukgT9Grb7fXIPAtyLDjtJ9Gb+36JIoojwCS
IdnLjtO1QUC0VU59E3FT4ZqEsFubzrs0f1HVJQdP751NZmUcLm3xk2HOs9Xq8ochIhrJnv3O1QvN
O/RzzURXVSTOWzil0weUe4xSSFc5PvCrDF3sns3Ynv3JpdiDPIcRa/XesQ5AGhjykyyzb05RbL0I
X5IfadNqNIlaTnW/vUxB6F0KO71rNtEUE+oRwnhb6NExOw0YYu2FrXjrxc6TAJq+ShBhEyEd72PN
fZrKrDo0c7tEYu9gtlbkO+w9ZD0NNhhCs6UtjB0rTHsEECoG6xUr+4sXJF/dEPa/ldglCUbdpu+H
4CwbojOBY8tDE5feug+Mh5ul7sPKgHtAAGcWGp0ZCR5oZdNXMXGoeGl+LlkMasYxG62lDZeTIk7i
S+OfytZ4Vmhm1qAvmkMpaqpl0p+PDKt49cDALqHYDxOIddLTL4gS6Bebg1ypt8IR/qqRTbJtHIkQ
yXMfxeCNJxJuvgxpUmwSjQsKWXoZ6O4LpULDb1AYh8IZfpSWdh/GHVhX1moQqNjjvQcqUDKraLZo
ZXaMJxyqTVpvotRyHqXKvxRafI7aQuylpgM8mhwI/Uzf9nXPr0NZpdBENN0x1NJnNYruiPcv3gzC
/UXBY5xhwPmryjOJudb6IyzP7k7UxBHUElVF52a0cIcPu2YAY4o2erNkfE9NbIODT9lk19Muqsp4
G0PJcWfm5YimbN0k9i0LDcBi8VerGJ2fINY/zPxLZMjh2VbynrTGF5jQ3t3xindgsIQ76Wa61Ysa
EHLW45RUlnUQGpTOuC9Ij0XqF2ZaeiUOaE/KgI/csktvaLFO4fwzU6tJ1vraLj3ttUuKgyH8lEnb
5J6a0GL0Jd3nmPU3GVvrjKWhWqsR7RziQpJRcDnvNXNwt6htf9Ebfw7DjDcrd/j4arWyC3s8TIH2
Je/9K+URFkDD3lcqmG4yQm1QDQ/y450g/VKavfbQQ69YaWVZbMgXmO4Dn8QKKrG/JQyIdOx2BeDa
2Ptj88DF0h5ji3B288XGGHTFLwmUPNDyqx52T4mCF4FV4er5CVRzVFNEfxanwNMIZXDdcL/IM4MI
B7wpwmTH+rqmX1Iz5LDgbA9WscrDrthUczEei+H2rSNSl/lwsFrkJWlI6AAYsFs/1t81N4e30NmX
zu0P0iXzHJ8+IHqNGLggmnAQkqO3HOPIZDfAB4pjH/W/kCHuQ63ktbHJtJ9hzWrQGVdHAzWlNM+g
Sn+WZHUSGTBh0GV0fLJRj9o+LHTg8p9CV1yY0uS3YPgqCoSaLk3IB4JotQlKru7LTYzY9Vqm43sf
Q12g8ktJt7SITijZn2VhuoaqZx4TF8i/OaYHtjevtZtTWHyG0Y9U0iMi0rcLiOToRrZ9zx5kGTvl
endSvW9clV9++ldrIBHGEZbqOeeLQ0ySFlP2EbnpZJHXkbEfWSk2zpuYi80h9twfTPwPLAbtuaxj
DLyxBk7RNne+GuEhOHzg0hJXrEaYlktSzjVcQGY//mR/XR8EqbP6kBHoKDKI+GGurdgTnRPL+syA
zwXbSJRb5Mof+VT0aIMyAcjfqs9ti5+N8+ZQdHnMREzU82gF+q5OSrsyW9DBJn0hLJIHs0rw/Pcl
Vl0vLQnaHPVj2fAwLAYTHcEoT8LxiC7HNrwlDrdbKwYfe3bEoBg4uda0bZJzlku1HdPpYSep2MxC
m7ZidpNF+Ek0b0CMtM1QX23rrj0wiDDerfyHnKiPxry/NOzGjtTh7xwz9bkmt4KuxlMcezdR0KVp
pEx3bSiHB3ykFYxEqEQg1FfwUMwnyxPYuShuTJVdk8bYZUFqHGzpQwEP3HA3FXDHCFlJ1zqd15Ou
RLvukpp6HlnXjhjfZlOb0XtNT/FqVUDTrACSI72taJuEDmyqEWMpOsyepHLqzALV75kfNprkQRBP
MmLIslG7gWlZiblBkjT1j4KsgutQBA896O5h5HufsCIiUc6kRpxT1MBScWv4aeoiEQaSO6xRkiYg
Nz2EglvDSdDJWS0um7i8pUle4pExFDGwRboVBml1xPPaAAyezVH9zHtmrEGdDfvYt9qLl8beAUww
0IFG+yVqaVydOt1ObVXeexKcNyCvQI4S1zFUbnvIbMbn8TzcDv1Euwmgu3UeXgpGXgghZQqgVQ6n
3PH6Rzipk01/RoT9nZyat6IQV5tUmR0JQM2m9eQRccd4bZQH+xEgxtUJkrsoK7m25w1JUFrqlk7t
+9SGO6eL9R+Q78CTePrKN1v9rWdJ9Bo7eu2qhsFvh0+11suvXtrtKjP5rutewH5cfyktQSymj4oC
cCCAdKNNyRClIsGgv/PBt2xzD2L36BZ4vZLsgfzSOPoVZ0NClDjFGAFwYPO3Dr2HNWodkgp2y5ah
bzFeYZbTEdA53RVEPaKoXCcz2PYPFTmT9LIYnPcVUB5s2ezW56JEwV8+BQV7BMaXTNqL6lCGiC8n
XNbbwuhfDQuygc+Yn4GBr28HhRejAbA8YNjUscabeuvvVau1TDCwMBALETG/kx8eFZRVVrzHcfG5
i2Nxai1dPUNCcdHQuWY1ArfGkuDOtANJHhHna5BtuiD4ZloxqBf1HLBc3EJBwsmcj22wJXfjASlP
6BE50yG4xAPMuj+RJFSx1VszRxG7LomwatYxiea9urjjXYxhxr6RSB8b3vHerd+Ewo+JdVYcGcEb
qJnmLBNfb0DOMLOvU9M5xc1ImRa3+q7JI42Bk7njjM4QSnKiVszyfHHXs4HRVWUC35PtWcbkg4ao
m5JH0AwhjCSW2X40zXXjhMU+78qXOHFcROBXgxH+AZ13ysDX3P3VX5P1s/KoqKvCG+/jxHahEonC
jOa/j0VVbCFjBCuTIJm70T+4GkUXUTuflxZM4vQmIXQ68WtfjDzRmOEiCMrJ9+S8MQeGiJ3c1EHc
7kX1E+xdQju1Nx9Z1/2wUvvsJX6/rZVEqZ/05MIN1otVZ2Jdgjs/QjqiOsAa23kaTv6impHAAy60
uPjFn/1klNFbimt8U9MyXRsW7uassCiOOroo/SzhCH35tdGU2rhBLJHdNukmNQaOnTCzSc6WMxpj
N0xVtC8QcZNanU07gj7KAx5d2n8OlbVhFMmzriVvbhc9e0NgHoMAnpzZUYDYskt3cP/MXZ5at6F2
Wtj9+B1vZu6PJ6swfrZILC5aam0GTTWEHaGeiGTF4Qbgb61S/LxBzBUuolLZTBFAjbLV4jVeHQqM
Do1jXVgksHbpWcX+vc/kznVy66MvrvoUuhcjpY+UKtwnBJP8gG4RrFPZcjxVU3mEeAteuM1/LmJ4
f3C/ZYVdv6/oVZHMaLn+XvJHbkNO+LvdQ3kmk3sY+l8T3LiRHRPiOEydnfaNgiu6NxO0IKMaIOS5
+aOzI5qNeWLsVI48FTq7XNNtBm/QVte8dy+gNLNn+rb6WovsmYEbvjWqBEkJr3qTRpZ7QXD0xSwK
uNABHonWMaNtRQD3StVJsx3LGsWDOzD6qOyL7dvrUaZoklR+9rtWMtn2mO0THPk6MpJAqos+JMu1
tSpBDqEqbg+11C5TUphXH1k0CSS9Ob7ADyiOVlgFkAMxBS+tRxWU00o0D51UonInxnhnNupzyWb4
omzxqfOZv7hoPs9BXNzraBYvQtPTDaanWa8Fp957JqjdOS83iTA55ur0OXF8A+Wm+TNkj4pwGPXc
CnDQx6huVMn5JYvt4T2OHHSn4TbTQuwNWey9Fqb3knAinIPa29pgAzirY5pxQ0KLKw6bO0q4+q4X
7t7zZcIav5WgJmj0GlvHS36VXkfGYTFxIauLqxGn8syQpTmOEyiRMA+bk4XmX4vFpSRP4y0aVPxU
fdPrcp9FefzG1Rnz/ghlqCLJVOjqRaKs36bayMgGGtTVI+5SENu6H2qcqF0NJmDpLWjVM1sUcZB9
Ee0n0gPKkPmHdKvoIH8MoQjPZcdqHxviJWt4pLfWZmw070rCz1HkwENLgYMdA9zXqGzdrZZWnFFu
qVa9S5c3GvRVT1FLQtxwwONADyvUCf8k/YaGTXQYFbhFCw7kAYUIcqExpbeUuvDM7Swj8ryxN8Iv
X2RtDPteC3dNaDjPRDDsjQatXu5qtzSLvzbTrKDpivo5i4nWIqgB2WmrzgVxjkeV0SjUorw5lyLc
w7mX9zDLP/EWFFtzogQfDe1hhPz52UwvQ9ye7kpX2Wsw7+bGoCLeo9EFK02HJRxyJHu2fhkT8U30
nb3P3GLaOXmV7YroUxOkwwGW7kgujd3RWI2ufhaTa550zYUIh2IFryy9VfE3L882kaunH4rVdDWz
vnD8BNcibvptppNXa2mK1ciO8o01YOIQvWZ8tjqaw3HzHueJf0pq8WoUTXEj+YRoPFPz92Wlwaby
pqcKfvDDH379H/bObEdSZN3Sr3JegBJggMGtO/gYHvOQkTcoIiMSY54x4On786zdu7taOmodqW9a
Ojel2tpZmRk+GPavf61vVSzlo0kxXSD5LPeeirO7GXq5Kasfndn01HitLdY8ExtNSlOaGVfDZawa
O5pc5geb4nWoqxdCR+7FC/JfZUIBTO0vxh3L/ieqx60tcl13O0P0MOPNihj0xDMH7EpbyjNddgDG
r9C70ThMwSO6d/5kGL+LZaj37AyB7VxHHd3kNzPKyKUwC5w4ScqnDQztjZeLu8yp67vAkuVt0b/8
/T9sCkoLLNlbI8Ww5zmVPBviSuGqgLmmjsOLzHD2nNqaD4mVTDdicIfNNC4gV7tVHv4ELmzNDcru
mShZFdV7n07sNfP8m3ZiZWUnpK71kr2NGiXPtMz7moVVr0YvKubW2MrG6lCi7MOfSZEfAddvZhxk
P/D+Zpz3vjtgsPXk3k7XcSvNhR6hFPFuzuZ7N2HiTOIH2tUBZFDgTjXhAtzWLqI8rucIz+++5s2i
qauyQtyhVAau7cdKee1uHrFwtInl7Zwuf0+u5wkY+mrbDsZD0tP7ZU7LfMDHaIRcI6+AuhYJeHwo
KqEv7A2MfatnxZqDtWPT89jXAZ49h97y6npjrbgWY4mBFD3ycEDs8jcG+YtNRSOYM/X12TQ8xCee
wy0gK1vJKsri/txCNY76BtvcNJE342fCkzhMe39EkCOO/zrVjGWt/oWAmR8WuqB3sS79rdV0sINT
7PzCHuCdaOvcmGt2x5zcMArQNOsrl11E1dSERSGudYNrPSPoTyjdaKwHV+rl2cmc7CHhyEpAsk6m
XJ507/IrzNTHV2Ztp+Z6PUstygvsG8QFgkagNOjrXXxgsCO+HCI0i6XsZyn4SbHwlo5NvEYg82q/
+fYA6B0N7sW3lW4AvjhhbqTeT3q+QHjPWzmKgYMJrLR1PTxLaY4Hk/fNaO1t1ywelz+L0pYs7Q52
LdHvyjN1RlT5SOXikb7GJ1MkQpZYAO/b7B4ebbGlSQmTxJANpwa7BTtN77bxhzRcGbhuOs9+i72f
c+INr7xZL6n29RUtpzeuGHEXeFTZWaZydsqxXyZRfzp2q29j+rnKoGd+ZgBq4oD7h1c+ropA8tzt
4dA077Y0Il2mT6Wtq8gYveF+rcujQ7lX7api+2czlxd81WEE+weoFrx7dgq6CqDDre1kZ7k8jw4G
9KWmV30piuWuVjMGLQ9Kti/4IWHt2rU4GExKN4XzaWDH3SdjErKUaHlsjjJkg5lsKdZW56GmpM+w
8vi1VAN1WKRHYOGwJgazDSQmvfZE4mAuVieh+FA0+6pEgh30eVwmff+cYFY6u46iRPqVq1MbYmbO
eCB3ZjR668GPBasS+sKOlNO9YJWez4Ez6zOsm2gGUnIadd5eOgwr+8BfP6VIKvoPRXn+82+121Sw
tq3XpO2aXSzq9ZQ4/OPPv83gIdfZWNCSiv4iDYTta6fJ4OIToDln2do2tjE/TXBOj/WjJj7EJpm3
uZoUtsQsMDe1rMgr5Kv1vHRJt20lMfYuoW5srtR86Vjf/4mXVaxXn9bs15WV1Dqx994zr1By/N7M
cnwURdqcJbC3zQDisfEMeRb5NVSQIgb29Xqxp0E/iOwntkT3CTTa3qGeFYPZaG7Lc930Y2jVtr3N
h991Wv5Q3Pz3rB9QdXGv81Be5Y677YmVGfevMj2lyfzDMWnEsxQMl8AH6IbN++OPP2JOFuRpnbaX
1dHJBqc07nLaMnFe+83eV9OzCjL7xqA+NUKG+hj5i2R49Ta4KX5bgwuA3OVr3Jne1a8ynCfHeS2t
+RF7XhAmWf0rS1cQGLERLjYNRe7qXpwYlksP6f4YOGOYpQuDoT+dO9ZF5yAub5oxocO9Icbr1Ny6
xTAS1wiAD7viJSH3fuKaBLGFLTfqKU+HAXDK3xbZzr5Nm0XsgNS1p8rwG9aBxbAtxpJWTXJ0Ef5u
f9eXqCepFgbdmYpdcvM8Fn4bJT6nRGXGBM/ZTm2zihLXfCyTTT8jmFNGiKyogXVOXZ5FfUkr65hT
QpmmXoE/1T1mFzyQ8YvoW5bxnPZbyHW0VsoCbbRaPrCGt4D/TolheBekLK79thGlvQmguZDf1MMc
NM/NfcnmpRz7Fte7n5K6RNNdXZfnwFIfMFbpAywcdDeE53Y6CG2aB6P8JOhS76c6vVMIshuSJf2h
772o9/Q+HzP5Sx/6uov0qsdHygXuQK13YecatMOO6J+AJbxNmk8iVHlgXWHo1l07DZfMIbZc1j9K
JLUNcSLJ+dI0G7uRw47C0FMqMU0sQdVGh6AYyL14ct7NSUANryyLy1yNv+bMQpeM86NY5EtrsSJp
JZ3gs5ORFgeREg0N9R3sLYgI1nbo+YF1YUB56OiAPzVu957AObfrvrwfXMoUU51cet+6X0a1ItQW
NFTWJU2MCYF6szLZh7F/Yv67eh71reGA4uzW/vFPnmBwrGccnPVxGLgXOU72lHX1dFgr73VwZMFo
LRdSKsaXC+LqUKq8jYwlCIjbaGJ6bJ22tNOKm2oYPpKuHc7ptFwNpO7fwef/JqL8X4goODWuGfD/
vC3kklbVN+rvPwtD/v6v/gVE8YO/HF9co/kODAmPEPu/O8gD+ZdNStT0fA+/ExkP/qz/RUURZNZd
4pm2CGxXkpT8n1QU8ZcDjsKFskIEHaXT/a9QUfhj/pEGdUmyk5W1pS/RAS2TzN0/M5eC71cJN9ME
dmJwcx0BMk+dOIN5ctCsen+Iz14ziG+UuBWuE3U5vsBXMyr53GZ2mfyWltDuF9GK2njhudL68Om6
of+dLE5Rf+DamoyvKfPpVKUikG45sYL6m5spza8Hukc1Ap0hRhbWjVf0T50rFzs03b5/JW805Sxp
GwUg+iq1H+CvWbSS+8UU/3LVyMa/8GwWMaw7CgK3vqA/QRtK7qbaGBBlTZh3N2MQtOwmqzS1mFSB
wt0lYxuLvYfF2d6ThY1pjs3sJA1NXM0/TTK7xoaKN/z7HQtLRjiPZnnuwYlDVqcwBuvbxoIF6Kw3
OFJnhRpP/HMekNuRaPutl469x5UGUwXglcqh5jbSQxH0PX9atpj9USWEmrhsFG5qfUhFM8qR2C8B
BLMvcLy2Os+x0LCrBeGgHNYc5OQysbIjoGebUlexXPOrZMpyZno9CkyGQaEuQzKVKfk/GdvdwWSl
X+7LVc1AHFwviN+rEvV+BxBzpXTbFaWAqGvhuNIz99MpKF0TGVsuwf0I7Q7vgmYr9MQvDJov8Ezq
JaHf65e5zsQMaVfo8zDruibdDUB8+K1cMfyE7DzGETUsMR2wQ83lJRbPleVCVLTcKonaDBIhk7JZ
E8Gh7A9vNVaAyisEET2zrbm9WtR1bOkKlC+jbGK9A0Q7zA/BaBcY54wMgY8bkUnBScePikOUPj+u
Hj3oLsbzwWvuV25kaZR6i11x2ewbL1yEzVMv7rN62SlO6Z42BoORNygYWljcasGmFwd/3mzmIacI
G0d1OW9kCuyl3EwptsFzmaDhs6X36KJBy1p5jjOzswofgx5/1gTAyN9nvib8QvWq4Uax2ZfJbdKM
UMuytC/tnWd7vXnbNBOpFaexs73OXd2yiwGBfTHmZJavVLYH9mFpA98/xZwogjraxBvXHCmx4V2h
ryLv9a2nxzmyF4AHJIzwba2J8aNxyuVpwkbzaHV9EhkxExGpEX3PkJPc8A3ImAxc985qMA3ycxbp
V+HY+TMra73XdP1iFNfpZzuxLJ8NuH2l6TeHunfiKPDLam83M1ZSg5d59a/LkNWsukixSDo7ndVS
X48uuFaVuDNy7AwBecjnguFjr1MfvoFs5c2szBw1C0NUYoEqjlunPNI+p1nYJnHIuEaFHSMKIWxh
H02elq/m0lLGiybp3var+HZKvXyMfcGT0picBzyh8QNAUJtAhVU9UJFLYtXG0AKlBm9fnYyfE1ve
42im4knlZp9u8lGqi1/QLufRaAiXTFs/yqpPD6LN8qO38FWBg5nvYFPXh9zP4MeUPvhQHEH5wQi6
JeoML7lJ6jiFIltb2WPBCXlHn1j1s+ICEbWEh+89j0Dv2GVxJF2uJSlA+Ag7YXfoO7s/OGNTQRTi
dEnl0F0EH8X9RARi56yYGCcnNj7sdJn5reqGNu9muOdBP+66CvBqQSz6bs2S4sjiv+Bs8EAUuKlz
b7oDKz9XOeVt7hsV7M7M/F2aWfXUcdG8tWZfBRvP4um0Gc3SPmJLNN7MZu0vwyQpudPL4kEWVHlz
r0QhHwIKL1nW4vpljAFDLIIpKqcmiLLapvLJmEQfCXMaSFTzNR+tYX5cPRCrWLktirpjCnuGpVmo
CWaAtAsd7NlDiAiiI53oZUs9VUqF0haHffVrtOyMTwhjQmeO6mmqO++2m93+tm4VVlXenwPGVfdI
OGA+2s1AcD9nAdMoIU5tas2HnH1C6FOtdgFLVPC0IpHtD5TNx2WApSd25a9OO0aEOTu9MUW27Mqu
IfhlMwdqv6YTNGWggvrS3frdYId6adQLKhYsO0zNuEnNbIdbc94PmZFFQV3SHeqXA6I+3zHP8eyQ
UhF7PypHXopy8V/9frziaTP3PKi5vQAmYAu3XlPTJR5qXgPUf1Fl2Z5AfU1foJmGGbEAGIOrHQWx
b++Xjnx8bVNdb5ZXinQHYc9AaD+2dr0APoiHW3nFxLq4ME4qL2PcM67eDZyb0ZxIQax7sg6wvuLL
iKq1Y4Fub3kg+Ai6cC6cZEX/a6hpjR0zvwxLZ38VUAVg/UEwaKSLRuDXJUqXSrdNnjmhUbIs9H09
H408Jdi7jhnRJtEivYy848uCJ8bQ7qEqWRIIISzivdx0yzEL3qQsvRcCw/adEVMByANT7jVgrV1J
hQ4OaQAnfL05RAcGumLgacEFfNm15G5+K8dMzlZq5jsDnsCj79MfZrqjBam0d0JrstowKVcR5isR
wHKh+ZxVaXYCNtiF2TRqsFRFgz5RTrcWJ8d+jbM8KqQXb9d5whZEXCCqUrSp0lzHnWsoLB21SOdD
mgjG2yrJTlNP1roJipS4HP1UCqJ4ODNLhkzyfBxGhq8N7OP1nNRc9XngmhFh2TksvamOXMvD/4E1
IvJWCwHo2sMhg4ydj8U3o3SqZZfhZgznKuAznHYd+OqMrvtK42xj37dXurw+QIDR0V96jaSZzG6N
xae0BE5QzDHyeLbiO9DuABx7MnmGdmZxky44gg2DvnMXQiiFjLV3HJZ02BkuqjTUDCCoHcdMLwLE
yKB3I5dekCitMDutuYdl3Fny/qPuGphG5uTs4XsK0obzyHbfaBv1gDKFHZt9T3xlDndvzVivO6HX
5tYpMo2JxnFsiiISDQq8z/ueVX/qDFZopkkx7pTl+e5htma93vi8SGwLW+C/z7OzNqBq8IoO9Dk2
+sJDvQCDYSkucZ6z0NNY4uVNgd8HVmtvqo4FdQy3KBmNBbSq9J3PZJ0ce63+ppP8v56C/n8iPjKp
cN3/z+ebp3oc1H9sP7qaROo/hhzx93/6ryFH+pAaLVN6nge5BZLXv2ccX/zFFON7jpBcWq7ox3/P
OML9yzaZRwC+CY9Q4/824wj7L7gFwGAAmllMQI7zX5lxbGEH/xxyqERxTdd0uISZRO3F/wmWGVM7
r5BV60OHlQfpZ5I37J+eEW99NtFvnZ76x4mmBzaF0wSnAK4ftqNp5WAdXc/f30nKdmiNpQZatg8x
psQwWAO0d8M6iTqhKU/FcRQvt0uHs2Eyg19ZVpAAX6HTecTxtwLK8yZN+3ajkVzDhAa0InsKcjMy
u0q8QNXxAYgIY2fBnQ1nb6B4JRf7wUxY6SRsuIrOTxDy2Xr11kQcUXL5JXiWIRQT8MUTuZPsbygk
vKbGYXvYlhVZ/EXRwXmKBl1THbm1nPx5BqlhgswQXRLsqwZu5OIEu3hIYprjvNvemXY9TRFP0iow
Lk3Cg4kBUIH0UsjTtjmbtKGJVvuQ7RZ3b6v5hVSUgjdFMtlw9+Psp+dmttnjBrp/NwR3qr4T+yTL
gp1RpOCFh6zEvSeDax32F9kBZNqaNvKpti0Gi9G99kyiSnsubjzoeQUmhIWw8CulGmwcAGeJtBX7
oIWOxKfqPDISnQotPju8SVu/x9dpJUfJxPEctL0T1Wl7rGz2jNgqyhtiKphm7YQ6mynZxixj5uVj
nfqbUry4oOowHtGqlMX6UXB9wkmOKuyZhX+RNOtNEuceSng88OTPjd65w3lRHntstJtcYX2JE2me
3dE4595S8GAeSNhMwRyZQfNCzcCwE+PSsv5X7k3RYE9SiqaIKb6J+47+2ZjFmFCaux4rl7W23qpm
bW8wd7/ONaOGcBl1ltiUjzofSONCB4rb8QqxwmHAcwhjmW7V1uNGtqax+xqPw2ZgAqNTJHl0llTs
2iLb+pzdUVtW9yaGnbPw2nQ7kyMEmOet5yVnNpwH96GTIn/kBQ2N4Nqy2+vnxghQgonnRAas7k0x
ZV6Imc7HJ1wTPsoTQjUdWBaeHLb05D2XNK4w4r0preaDgFt2U8RT9WBM6jqY99O2syfvDRbhQWcL
FwfQGiGmsTtJ3WOU4wrjc8+d1G+XS6mkcd9Pz15iNmc1l48+jvR0HJ5wYq+npVMo/ok6c4ViHR4L
GIHcRNDB5QOYlEODSHG0KnqAnLa7gZ8AQW2AFwhm7druPUaD75vbGfV3Q5qrPw/G+kDaKz+sOM7P
61dmINZTkdHzASqfvHm4tYt0AY4SfxExg1QoTZP3tfI3PVUHO9UGeIZLEgUWaZgMXAxhA3sOjabS
uHCxtpHxtIyfDNrPLcv0uzwOy6x197xRSo+ol5l/YzBVRhTAGKC5+oAi9PzFLJ2t4QbXXUl1Z157
tGE+3s02xYZ009yyXzqzzckw+cEcSxPTpMXVPo2WT5DF6Kd9oBrwnjWRtLkZ9/mUqaifEV41DpoA
FvYfaFNnv1adt2WlDljdtNLbJJF4LQJ7O1uGvFa+P3MEyXutx9+qFyBlqrjfpnVZRx63rxsTSxdz
guBaNKZbZVJ+kxGoxDRLAaXltbd0asubegjifQGyHAGiINs9jBg7/fGxbFp9IvWuWG8vFbbzUURG
1opwaYKU18f+aUmMTgU+7r2pxq/ey3cJlUh7IynyQyaAVwxO9y3HpYhmNi7hYBoq0plf3ofL1Ziv
O+OFxIW9S0U+kF2nM7ryLDybRF03KjHuV5Ut0TqrKSI59NsJ4tdO4IptrEqgGXjOvn7DH5oCPUJ/
z9o45u893/HSblW6lI9t9Q0ne3zpRgtRywm5o7gIMdkYOeg9FgL7TKR3SDJicRb1nkYM84UGzzmc
pmLeaB4Cyh+KUC7fcVOl+769Fu+w99sNffuWuRiG0qnzQvzwtLCylc+ph/FlUoMYmV8qUILhMuMe
7934RiGKbLVZ/Vr99jTilA7Zef8qrQSHZz6AYckopVkU+7qiiIQlGXULeiDYWyGqQBcmOLGJLRpp
SYHt7CXlS6nM12aB8F8DWSOIlKOSC7vFCjcf5kAdWz+XN45jzPe+pQzKbY9z55mnUQJ7qVYODtFd
zU6JLjnmZ2e7IllEvfF2bUFdwDtGGIPFcQlYjCz6053LeesJnEFYqcoj6te7nayfvipYh3dHb3am
x2tec8ndB9900vsktawQeyMqvpdhO7kikrGssjtPOeIWvpokqEEZrQYtrg7uuJmamEoGOwvgw7Zj
cDUEvNrCuobUYdhSaILp1TQv/uSud4PkWp40lXnwq+xzXd0k1BbT7OpEBifdviasvZHAMZPerW5L
/NEEC8oVwm9WRuW1Bk1W4GPcKiOkqRZKbVbW7dJZDkHu5NtVdG9i8NTBHpAprSplW65xEalhO5M6
OK6IA5vBW93Qdmc+JXzAitbmgJV9cKwbNIcseZlL41DObbSqZD30qwP5Hb2DJiCxKcQ1AjD8xi1j
PTNRm3X5w5K6eaT37q1u11+0XiXROvCZoWwBv73b37VIWZgLMwgcsWGcrLF79728PbSMiiH9Y1MY
u1m2lXjyCLqs5ZNlD8c8xkOdcn7vWje272N+ANH51kPgeVEGo+THkh+zuY8Pvm3TAiwtc4fZJz65
tB+/5ZPz5KfzA0le9WOyqXIht0dJw+g++7HxwrG0aXhJ3qSVfClMBlsvz/tbmY4dYzMhPdjl5iFH
Sg1zWE5PDmNT6BdMEi3y2d6kEmGbwSf6MXvLT3sZhlsrrZwwyG7YMTofk5mQy5Y6hmpl3fptCstY
aYJf3iA/XOX/iJv4Q5mrPppO6TxXY8OsmBTyRnXAnibZvU1Mq5vhOnD7fps8orpqSDQKjsGCV3lI
DYfhes6xqM6PTjlNFzF1VWivRnPwqCNeY/WNF4DdvNdlT5h3x/3kQ2SLR+HeZZrXw3VqD3SYrVCs
8H7m2vldJxlHY3Gj7eVb+eaNVLI5tjNNlK5p7da2SfZakTDPUzw/3WIRDrRWvvnjcONVjxRaa0xc
4HbobH0OQECT2hXTL5pztizCH1MfQaBFzDw21+G8rq/gKvK8fYqwNoir4kNoVBRdcvZb9reJ9LDm
+SNvikswlPHcnVP17GX313vWVK47u4i9vVSVC7OifeHZu/O6JD+CGBzD0XQfx6a/t/Uxrjv/JyEu
wX13DZ5Wag0jVa/VBR8ntEWCENBFHEr44m+bhz9m4doIm0qsoXH94CA3ZFFeJwYRbbbMbiV+Zz0y
EYR171BW5r1PZGPt3xxNg4QYg/fYbtIfJvaa7bQ0PODQPPIVSYX839ZL6lfknD6sIMNc83Upy9as
Jlm6qvf4HtTKJZZ6/k7ABCgg1+9LL57ITnzCy6M0SEzHxRkvnEecIL4o9oXT3njaT+8sPpbs9fWw
9/QPV1v+BghesmXl0ET1anXf8cD7KPvUu/Mn57yq0ohM47dg+3Jur6yfzMzqLWxTjQ8Bw6klAYvC
U9KbwtbEtFYSIFf6Kwr2q0/VDPc4FeJTMe/q2FBHS+dfjX+VX7S10GM+v7U1zeQNeAw8wsE7ruNL
TE/TMZPSPJD73TDBv5KnGLAp2b91OcA5osYilKM5nkSaVzvGhC9RzZvcs8dz1U/2xmxYSdh2ioUO
rAejx7pBnCpD4vPj6c9/SMYWEQt1dwOPr9xwQ39qtEHAkY7NDTNWVqzn3lSvrA0ohJrmL98FkQkB
kYq6loip9uNXz2QfzMVj+rvZ80+9J+fzUZnNAxEAMySynZ1UCgmbT5ydUQxkwePiAnYBh0oP/BUy
44yzPv35h6YSm55W/W4hQmI7oswHNlTAd8ORW4oCJ6/WpzzBi1xMuGXXZEUxWxJS3nJg290pSfv0
FYeVNw203wZqI2br3Ti0t/ipMcdi09vSTQmix4YbqvvxnEhWRyi4PRNniyZpjhS0+QW0Ze6WEVmq
67XZ+xxatknIanJLpjvdTPHw3M5LFvaEo7cg63aJTeVuucgpJMT30LrSg6w5+keuJ2srH6npiKT6
9HKCVsOXmoKE+SG7K93R3VK4CDfA6s/1XCTH2HCdm5kK1Iq1Vz6QY0saR10sI1a7Ks8Oq+tnd76E
iJepLEowJxOwlhTsrMVrrWqsQrmTPuYaTBNNYNMYcEFWOdb8Uu4bt/0OTGU+GRnYN53B+y8q4ok5
aZ8Qb+G7oY1yizps7vLE/1HZKVvCAU9J4G5GzVcSkqU6ZXglBi0GbC1BsDUS/x0+2GHpJnUwq+LH
WMh3J/P2Q2PdSK0+lRsADSydN6O7EC/ctEPAINqCVSbt0vNSrnfjsLyzAtqtZr8xNZl/vzVEmHjx
yb+ebMpcNlemAYPJOa+oOMRmAfArvmYfCzuEtbvsNVNxp6bpUM2BxjVk7/vFj08xzyz6Ol2uu8yA
oAIysu9tsy2UR6vhbN4BDZMsfW6IvTsnMbYfEyLrdkzdR6Mn/hmY8JAALRFPVK+59j+8mVAm1MZq
zN9i0XinYChP1mzessMbQy72f36jeoUk2jb5oY2h1bFKPYhGYG8z6XOX65udlPY5rvkeKzisUTtd
m1/rhkLG68dvzEvNFIR8oILiHAeBTUIEw1FZLnvKug5FW3inTgfFntzF3aTn7QBJ6hgsZRtJ3CPA
NviZ+gkzjFXYU5gGfh+ay/jEwfOQjoI7TsklkrxHGk4d40iEfBhvdHmXOnlH/AuL7x2MEevY9OCj
x2sVJRujGODbF5YzkhiBJBE0jgZDIOL9DK4gzeUcLuWMifP6QpbkHpl6/GcmKxdcH2bujMvbKVCj
2Lv8fk3j+DDeSCuYllFuluuZFoz6yVnL98IbiA6kLPk0rvna4B7FXeaZWER5qAKpd2bSkL5WyS9u
Qx33+oQYuXL3pu2+aJTZMJiMR6JSmTU+Wr51TXZq+EOSvIRf3JrrsEbJ2mTAYvpX0yNya3jqksji
C2KLtfEnUhuALgyTu7KdFyPzAbVI0smv3EMM81ODFm7GL1ITyR+t5VtX7307l0+2/e2twWs5p8nO
xlmuJ3xdOavSjVhYLhTqrlxwHdueBHpp1Mex6MNYzdY5k8On1VqHSnFlWm25B5h0nyXWz9ECPzO6
R2c03wc0wFPtDxui1nIzjGN2qKk3iPuEtRMCubA+AhQJUjnDfugXN0rwAW66pZ23if3dGG1wuR1x
sfxkST35/RZeAOQAlLHET85e74P665dp09oD1FIWSWpJgN8NJJ9zoe/IvLBNBle/c3EpzmmZ3dhc
9bfDdetpFiOndt8QA41cKErOEvvwsKwvPRcKCe06A6CM8Ln0zrGRyE2a+VNEUJnQF78qc+sXs0FG
X71mA55vDfu5dregeuZtQXdLZDiJuiMnZqPTaKqXR4pWQY6yWKzp7DTocCJqk+AmKPNDV8xRsxb3
edUeh7n+bpl1N+w+Dqmc/K1RzHfNiyLmrWfMVVBBA4Nm1kIV931QQNpNf9qKXmnTLXKOjXzvlgTO
Bw60GilktW/5Xu+ypTlB0/puBj4OBBXOTtwuW7fTFwqmZr5XRJPtJVwn/O4Ua3+YpEba1ntqzQwq
cwG0MoZdZzvXJkdn/Fgw3U8YTzaB6G9tniWbkjFOEtsDYHCR0uW5UHNnERRHMH+kzpefqS90w0Bl
T3NCoWQuBG9Q9yP38nft6W8SCU7HO3c1WTnwANzYfVAJP3A3FR81QOVpvoYICW0QDqKy1jjKIT4k
ZvXlY8Wb67m67oNOcdVvTVxnbPiNBmAw+a9pMI/OEDc3DFVnMzPum5o1BLGlpMue06l5gnybXk94
GMC8Cr33yHdkSJqHKp2+PRuibG95b8k037K02ThIFF3WPCIwnVLb+ExjksZO4dDrkp1Mf8QYwTGf
kAKNzai32nLHoWZshCPuu8Hrt8HMiTs5ilvr2xp0v1btfGN2eSkdL1qTOcIY8NrH1PFV86+UtGJo
dcvFSMWnMbdPK5gditm+JtN6lKu+dpkd17x6Z3kNVq9GP3LzKhzH4mM2AMjjm/iyhnpDkIyvD+8D
g8ot6TgeQ6M4wqOpN0RyXiD/HJcmPyYp5eIAIbtmeK9b91kzBeg62xUc5kWdH/rJ2QroTJh79yWr
XiVrVFeAa5uarElOVnmTNxapSlN8sUQOUUfJ9UkM6uNQXFFU/B3j/lEyhUDY4P/yjTYs7D4kWQju
ybtXR6f8qskHGB3b7k7zYDXzerNqvDMFUZN6aD8H2znH7nIkpImsMlevMwUwDFJBT+gyI0aI7lkX
34tzrAw8sW5xnW78Env4HnL0F0Tqd2dyi01mcX+sKz/ymuquXRu8/ve0RA5G+0pV3HOdD/cBn6mE
zVubhgSPaVqiLBY3oL1xr2tRmx8APM/Wnq4gqFREnpQ11kDqSNuu7zfdyN1auaRbFFNQnDmvuXjJ
c/8UuOgfLGwJNEIUqAwis938u4EEwf40eOlIKWMlWN+VX078UWA9RGZuM5omeUPV774St4MrF76e
wXH0x8iGXhQKVZmXtv5e0MG8qolSocS+Gn3j4I2P7Vo6R5KnCo2DHR8IHgeT0as7PvbBXGwLf4qP
Q6Aucd4rpvJiV6wxTu00vSunmIspYk7VpuChDY5eiz0lK2lNJ7wpjpaauu0az59Jrn5WLcu1VJ2l
SglBxogqVknwYulOBuLpuWA1oQ5O0+JiIBDCrJiE+Cao8oH8glWGb50x2lt26OP/4O68dhsHsi36
RRwwh1eJyk5ytl8It93NVMypyK+/i/TcUU+j52GA+3SBhkDJSk2Rxapz9l57NXlc8dyGNSYxsHD5
R6S0TVCMVwqnlS4qFw5DRU1WQ7rilObB1BDgy6xj4okSQ8mTDzsKh4NUK7DH3ozhnnWtMlVp3ls4
NGLLvpLpzpDuatIVAGdWRoHfOWbkAFclKQ1dbz2FGnsZDY2lfeTiswp64wnq4yGvG/jwM/W9GTEC
TPTADwlwl60I58RoUW81Or04VHXmGBp1ScPcRDkzrRxIybbR4/spAR+oeGaLh5fiZxX3rNRDZQOE
OQL/Uu7rvu5urNup+1RLlD3kPCMiYXw2cTRtSfYu/KHvH0ddha1EwiVWA3YDJQnV8aINio5Vmntz
Y4ckhjmCNi5TueO6aO512eHhaNPG9yynXBtB/jxShavD8JG+tbWCJPoC84TqE9xmZH13c+d0F9ve
nVqZjwRWpZh3ovjahpq7ojtr4Ku07ssmqQ9gslm2pP2POgofWxs5jtmEjDshdVVkuxu1aR5c0bqM
BmgtiGSpwOFg4WzB4YA3nV1+JVcIoqimbT1xdhK1hdcR1cHKMAgEM/MG8xKztTEkUp7j4Kr2yAMM
W32ftoDbddf9hd49W+eMVbTQ801f2Xt6weMmTl5gB5d3Jtp4reYwbFGYdWLm62ftJuqLdeypz0xw
azw4TnrUqYkwAxGfXaHoiCuegGJXAAdZhFleZtyq4fTe4FTluDaKG9LFt5monkgCbraGhc/CGgWL
vKFECxF8oMZCqawhuunRxlCVEjtd8LZpz3q76p+p9ncomX8mzXiURvY1tDBtdJymk2K/Qa+6nUJE
SIQuVZguVkk/veZNGqNgzx+kw5dSz9g/GXmo6tfWwHz4XXeGBzenhOFpg7opLQoKYco5gCcLTyiJ
MuDeS1gvZjewq0Ocn/VIxIs6d8pzsddks9ccZOsp6kazRSc8Buumfggo6cS03ldOwgJORTefIatC
qPHQGMEt0wJK/yDVKGOmKzUx/NlB5DX6wFoTYYpHdJdPH+J+rE1y0R1q6Y0qPiKenJohhuov4FvX
jkrkAME4GZ278l6PN5qXMPk2dxkuScxy7/XQcsSKN4vpri3lVRyFa+q/61IpR4phDmgro79L57WB
MW2Yzly32Yst6RxGqc2cS61+TqJnmZKxSqHcZexSFS6fHF7oLm6yxvBr3TkqXvdrYpf0lvnTlaL2
1ZJ3GaDYcOzFxocRNBvMCV+Z5qMYPxcw3teaXq5x9V/p6myjClpUUPa5tmbIcrr2QuySdnhdxc17
46SbGv0/szwTsT+kNelcKzbwjZpV60rVxGPfta8ljJL5vWorvc4L88SMddcar5VXr+lYsNiSR41r
a2wC2onzU5jdgt589fTxblDtew+CdRvs7Kl/1XWH4CUuHsLX0TtZSeATrMw8hdEH3W6uzQ4e/KTM
TOrC2ggGKUjSTImhSZACyFKHDBejZKiMM+3BHafHuMlfcdatW9Sg0umvMrs8GUPxBDSTveZzlkIj
rjcd/ZBaerfW0N3Ov1enUNAF78VH3mBiUAv7HLTN+1BS1ZoS7IqE0VI4GlBVzsoxGLTDsIeHkKx0
UXNpybgywqRYlwYgRzlWZ1t0L6A92d0NVwD9XrdxlrXYDWyoGShnagMGeJm/JRa6zSKpzo13zjX7
phqjQ407jjR37D2zEbiynmOs9balHoMuv65qlLJlqjzKHM6BN5xR2kjqgx7NmqhOdkIkz1KRX3QV
1yLDbFe24Z3RpfeqmwOeEf1etvXJFPQNGsXEmICtrOzN20oPt0kXfRWChmtUlS5lsmdqzxEjYQ2w
V2+h6aj6rX0TAL1TsFWNve7nkqJ1n+xVL9zlg74vWCVnE2y0nDrUXWjLTcsxooCKiE1tFycRMqLo
UU+YeCvGdmrHXdqU+yBQtviUoD3SdSnzY1BKukqaH7hBuBJW9xBQBG4xnzPs7qRZ0Lfx1Cu9iDdZ
nD/MB36rJB+FoOrBNa3oIdgUUEMqvzacV5FGp1rxbgRgScKsnmi0vw5p4SeWPLHCZriqVOJIXGul
jr9yA3KAzJrzyCm/0uArrop+UNaDlp+YemCWNA+6Wu+yRsMgGDzqVB/QolJN0G9kHN/kSflB+/qt
ke4eBz29cT3bOcNnTqhvTtvTVCZomLmvMKKC5Zy5sF9dZj6NuvvURNTdKUZ85a39OKb2RlH0g91W
z/QxCZpeWV3wrlrB2ZyaX2kVPeV5uk2t9EzP+TDMDKqRRiv6Ci9PiJPZKUX1aEedT5NqG3vih67S
B7aNB9iqm9jqPinD7InCGgl8rxX1vhbNG1iSrZKXV12UvOrl8Da08GZD04CJ5sBgyO4mWrBGQe87
1OstARD8v2EGZd4xchKfa8zBtcMn3dDuMPb5hut+8V0RgkfrqKl3Rfak0kmzuX5WWnaXyEf6Sz+D
0SWkXr9pRPoOtGMVOsleROEVtNkb10ZzouTXk2GeaqP8Gfcp4Yj9yVK6V4OTyrbpQI1a5sf0TFP1
LJoYfbh+FDWy6YQFbsdgwgn2QnLGlRWjjafYWDrVCnwU4cre3uhppqjtcGtM5e2g18d2MuCiaJSf
uV664bEJ0qtOGx4pLj3UXFNWEx2RQhNYLyeCIjm0GT0JM4TFyOmZ6XcdqfbBfW4NqO/XYUYp0u7a
k13Mq6+63oijOjm3UEKgkVuIXzz86+v5YAn07C4I77Sg3kYE56xi6leMMwqlkqYW6yCnaEV+QJAh
4B6DclvUdb4Kb80e5lubkw1ALjYkPaewjFVbVJtWLW9FO24658FIhoM1GogTqPCH+qs15sYuk5SA
nPHBsedqDBgEMJ23KM6uk1G/I7P1hyGjfViXuyibrgK6qCBAb7K0ec+6+J7cYS9CMWc4zsvovgfg
jqUlPwulpJOi6Tdtk94D5Jrk06BVH0O37evmamia18gc35BabuDWgHrilMtn9H/Tfo56fG1SBact
sitVyAiKznTKqIuDRMsaK+E+RYBJa4zOBroY0pBPg0ctLqMZncJmiqZdkDJHYsTY2NjwpqHMVo60
0WMqkb7ptHxbMc1aEyYINzv0e0d7ort17eHORx1wZI2zj03xbPac9sMU8u7TSaX8UBrNPtdqDj8K
T5Z5x5z358jfA83deN64ldqtXRHDjCozNM5yAi401A+2ZW09phF0ByiXR+uixBOelFvS1SlQW8AS
NPPX/LnpaJ9VwztFVXQdadSFax2pzvyBmak9OBkZv7NXVobdvRflR5Yd+yCKn3SU+G1fPDvYK6dr
kKkArSQ2sibqd8JyCbSn/zw/SWbVS+eELPfin3oTAcbJ7MdCL88zlydaG3Cwi/zBRVJiQndNM5i4
TTBDRKx7dZq4khPjwwJuRaYUlWHZ0Eacno2p2yVWsy0VPBSxu7ZNiiKgviHmcLUhC4gCc5Mq14OW
FSsCGKBkDvva6W89wBgkmR4CXNyj4lyPIXCtqN0lk3EwX/uOIvb42E+xL+Nx77rdrRm/hXMpcyh+
JoP7g2ored/0QCMVQ6Xzo/KeaNHsw0D8DEz3miSbZD3a1cFVm48psO/J1d0MHRETORWczkDiTStH
aQToUYbIMkt3lPDW3ei853TTfIsOuRDFUUsxQ6DhMjd4nzXYOJjLHdqq66TNkC4gG6ADla9NgwqA
zPS3ecgMG/lqZxV08AyYrgKixIUCBIC6IskQLCPDI6qJa2uM9i3zCUyU34F4/9fCzv93gd86zi+E
kv9Z/nld5O3Hv+s+//maf+o+NdX8B4IQe05d1HQodM6/hJ+aZv8DdafmqAZCXGxlfNLF3AY2AVk7
MzdMLPbvkd/mPwxCbUibQxpq2fZ/F/nN5ZEv8FvWIaJPW7U1g38GOlOXzMN/d7eV9BCBJI/RrT02
EOZrg3yuIt/jC6c+qqiHKcdnD0PghJQr2Yg+fmegaI8EKTAphMVhVdGpU+EFwkpP/C7/5ZaAN3HS
vOlue2+WNfqHnty6sccLCrMUhbeX09hxngHZnrPBQhxEojh8f0LE0rFFOSI2hZNMGy0mpiatjbco
hYSt5zvbzNpbkY7qOYI7kzfmKlUo3gtiLVkDTXtNmHIDrddYDaXmG+ldNU3PipW9GKMS74pf4VCA
Ta93zIEjoppMpGgkcewqJNsgJMQu5GXYrW1m0nH4KkQPyd0Zv6TJZYy9t3Zrk7jl3l2pJrHBI5DN
sP+ANZieMxLaOmoZXMnq5MrRYWj0kQk8mOW96LgmUO+knOPFXxVog7wXePQspna9r+mNulNdiNmS
Dl3sdZvMZOHEMyhYlzi6rdQ+qhEg3QjlzsokfdJy+Z+b8KyvIIiXoWVvbWSjG0pAro/PfqOTfOMn
LIjgNObMxW+rHA0eAHC/NRloYsN7oMg1xxipdwz0tA2UvF0jVipWdvnQcAyQ1Wwx1JriFasURhuy
e7TOJiGDZSfzPcwPUWlDGaRRbCTNG04FNLWwkjY5GCndA8RXVkQ5utggNIciOUHe29iuu13IHhBc
uujGO++kj90TD23SbM5Urp74090erOA4TVzVAIYxuatPsSt+JfOSXGau6ZvjIWo9cz/iXCDZr352
ytkniPjYj4T+ERaWJHKu38gkgq6fRrmviiLYk0Y5/7DyRjEqrPDUkCVVZup5qrXNJXmmsZNtOVOu
s8n7ATul29kpA/fUzokMISqoEe2jehNVYbIejPIDP2jiKy3VQrUhx12rU98uJ3srjStDpz4SlsPK
I5sICBnqUaH/opVbHqKse1VjMW1qSbsJZ/xGFpQIjFpHhmqHiGpwfH+mGDNp3KJ7s6Mi3+GBHa9U
lQtqTHq1V1DpjgApwA19DuamI1hujb60NfB9Il9JMnLUGo3eLSh3Gd8jRlOZhm0q89OCbRS1na/W
t84cOBVqLMRaTIMZ57ej+ejPqaBxnYwoVRxILXzxDJxwpZXOlKqAXmKe+tizP0Anf7UMYGt10oAw
jKgFJ7FqRjn3k6yfTi6vDRW1Z0s+KV6EDgUHCRJ4UdJ83TcaK9kYv5Zm0YH0ynKvVIjyyCcLc8rH
YOkiDeiU5cqDUxrTXQ1tQcKM8mt6dBvw0Zs6Zj0aRHjjJ8w0fif2/Gqs1iUIY5UiNAsV9T2OW8Sy
OXNnY8sIvA4cC1WEka9Eq2undLhrySusNaaJfev0WIeQ7NCZJYJ8U4d7I7AxTqiFfkrj4QML7bZo
OkmgAYvyCbEdq1WKUiSQpcgbCuqgevRaetENts0agSKZUX3BIRenEO1N8LO+S+C2V5jRWiTFZsTQ
uFURde1K6nbQNAdCHqjkF+I1xDK3HnJp7KoOCgW9PQxVXd0wCdZWhkDbqWEq2xL6/OEa2X0qog8r
j2/zDP2T4uCzGYKGzmQ4npMOd9ZTDHySDEWf9SI6OTWjItPuqqEptqodwzCJNGxoHVhCcwSxjwa3
O3SWqG+jRE+Prd0CV+h6VHk5wAexEtNQH+PCqo/CIwYOZZDYeaF6ujy0PKOBRKrDclhe8/23+YW/
3dejqGaiRPwZqUg9/kzEIsuWNhh3FAC/jBSWYWRQoxFqSdO+Lo/WHGe33F1u0trONpTIfkG4g3ha
OY3cjY13i4VPsGArUKVJi3PBBcndTM3B1plb9QGLpioyr3BY174d4fly4bTcRMxe1UnFzxRj+fI0
cvRcOruk5syby01T1ogQ+S+tITtkx+UG6ll2xDKcf99dHsPpp/l5BNyGwEvnrHEZHZyw8aN5JEym
+p4g2iO4wx4dyvRYuPmKqZ57M1nTPmpiQcemu1UVQzsuN6UV6kd6qoeuyYBj1Vp6rMj3SMv0GFn2
nR2GL22QnaFdtJhGpYLc7tptXe9gOKgz6GmF2b5O9U2rzb+cpRG+0oYPkiQIdb081swpfoIon8PQ
PmUYP8lm9920GfdhFu9tPQ+3UrofLa3ZFjfbCSfhLzIs6Hi6drJLnObWmgKSVufMqjQkc1V1bpBe
TweTxXWx12cZtqN/ej3sSxCtc6zE5EM1p6dEAMJxuSHhpD52WcMXXja1luGR5ki7qSBQ7JVabFAx
qay5UFoMKWq10iwYcUOFX6ibdz/9q/yI0Tk9mmfHkg+AU/oj4SIRcIsVcmmcoJp6hWG9R97Uv8Og
KvDWER5GxtxWFRqCN/B82TDH+ZlYFfog1YAuzUcAMiNUG2YfEw9HHNHySZebPx7Tw65GKwYgLRsI
Ut/E8x7JmkSuJ8IAZgl9caxj4OZZXP1c9s3lZkn9u9z93sL6tsW5c9/PCrDlhroWrcOYslkyFejQ
TJDHq6TW2CeDLctdhqKynz/nkkJoYHXeOJr+mqdSLIfDNKc4UnwpNxUyNX3UWRyFXaDmtD7dMUYJ
RFSiIiMitKp5/8r5kHfn7KvL3WzJn1r+Ih1ZEwAzPzOrbKKSpr4m7cMZU3QgyzOWv9Hj26JJRVHd
jOb+8k59jtrN1skIWZ5rzOfcsvX9Nt8fMX+Dy1t9f8xyH3HEE7ZyjtN/PWXZWt7m+3mXj7o8Z3ms
CKyNOSpuuEOc9f7HH//j3eUPf7zn91f97Wt9P7Dss9/+G79tLu8SuN3EDEQShyxqpfhtZy1//u3p
f/2f/P3vf33q3760kxF75rjd1hRMzCujiU54tKNTMWoy3Faqtgtq0gCXPwSjVtrfz0Etyeq0mJ++
/Mmi+NZJTvnIenAaUW3DSQIJE3PA1983m5IpngJTAmd60MJ1FoNvyJZkKqeg7kZYpKOul5cu95cb
Lcp7opVpPWBqrfclDG6/bGS3MqtTPsz/CYyRq7JByognDPBx33sVgSfZ1mZQR6QnqZOYXIj8MC6x
qxE4mnBAL/Fh7nzILXdlrHLkXu4vDy7pYsvWHy8pBoHGoGVaVPTIhucb4kSK7y09hbBsJswDgCVk
ZOjMnwY5YUQHw2ZPSWFcLx//nVC3bP726OAar7nFhMRuxuqIHgh7eFG92ZDRBE1t0A6JIg5tPyc3
Jq6nbGSqP8V99IF4h3XQfDYuN0taXMJkmLa6l2z0UfzIRx2ur8HYN8lTCmthRdbsfklZ04BOtL23
Lt2y9aMC4ee8b4z2K0NweFjekIUpX39+/4Bui2s6BzsevqbBu6vIMFgt/48gtR8CMB3b73C15bFl
NzD2Ogded/l+pEMRdz3SzLvsxZI0AjpkcwIreF44phYRDLUuiyMzpddeUw2kQx45y8tTzPkHrg3x
WkrNwi8oyEtcQhJV5CO70QU2HRj3kg4GUwLpt1RRQIvgyRiJvgR9kU/gN9BTCEfHIDH/WF7a3tQG
MUjL+y/fK7BjeWj128nIW2Zvxvn7if/6aZe7edd9JvRuVrKglTkWCekPy6d08xWqnz+PjDv+a8v9
dBrZ1LJ9WaQjOPuGvqWW2TmskDYfrjvVMffQSUntnec+wxzqy7Hwq4yy7Pv3XX6JZnnr+ee4/DCx
a/wUPX0jROu+BcGGs8Qx1olacBIgfCAgkWtpyS5bfpnlsA7VniBOlhdB8c8QwuVvy804/+SXu8v/
9fuAnqdAf7u7PHl5yvLXy2v/eKs27yVzj+vllFuOteXLLHe/kwsv95et7wdRkYwrYvCw+cy/QIja
ca9OcyefU2v5WNaanMnLplxOte/N5fxevg0zv/89ASGAcqm/fGVsLHDNmSfSEX0ECpAfkzmBMKJo
Pm2W04SySTGtw9F8h1Va7rwIO1zRRFjbl6d/b0IoyY7ENlgdc4p2HhiWI3XZutxcHhtRrGxHTd+U
ZCL/MQYt/7G2p8K8Xja9ZXaybH5/+3KSt1ZyLYtWbHu2m2Kctrb06N5UoikOtvnDXb6IWSOb1tXD
srO9ecxati77/vKYQ29hjWtWweg0T4TnJy8febl7ee2ydfkZL3+4vN8fr43zpw6TKGMYu2YZODtY
P/l+ub+ceezxtD0t97+/PDnfFFIUcoaX91p+08ux5U0foNryw3KMxTpkF04lfoPf0kD/vrm8xfdQ
JQviEtxS+PjmiuMSsLqMJcvdZWt57HJ3ecyeZ8H/1fOWJw/BJy1QnMf/Oo365QC9nDPfgaTfB/Py
qEf227S5vGDZ+n7Wsvnn/eVF3+/627P+/IA/X6VodUw4+aM2qXBQ5324XEaWreW1f3vs8pTlr/oy
C1w2LzfL73G5u2wtr/uP71pqLify5SXLE//4qL899se7/vFJ4TzgS3VTd/Qxl3MWQxRNOyJflnP9
cjNBzZrWwzynvjy4bF0em7KMU3y5X7UGm9/PXIbb5c0vT/3tL8tmYIb9Ch0XQ/I8dsFdJ1/6cqL8
dv97czmvfnt0ub88//fTkxw3GQtoh5NGSY/JcfVJSKatq+adgF7B4qndWnnp7dqK4ps3PKUyN9ZE
ZapPDCe0RWSJOTgYi5UzddVTSSieWaGFnTR7fKPjvLcrQ3nStcC76/Wi8vWgf0gTYFcF0oeNmqTR
YTYVqrZ1n8tE5z9IzEXRiPJqIhXRd8I2OWQm4SpApPAHluo6IpmRIMes2g10UTVS7Ihxnldgf/6H
v4eTCe1TNy+qJvLSXJqh6Mbny+tyYb3cfMfRXu5/X3KX+397+h+PLZfu5bHvT/jb674/YSBx0m52
qopafz6Xlxt3CRO+3PfmeZ+kdE5ZbDnh5/vDfHJ9P/jXv//xcrLORh/7OAzrFvgOhCBenrkOjfnl
mT3gsa0uq/Pyh3E5Bf++iY4NEZEoPrUYR7NWxDRiR3JHhrbjsmmG62SIPkH2d0rJD026ZGI60OZf
07mVHzf1noKdQxi0Idaso46925rPTUmiDph6V3o3Rt5/xG5SvrvoZPUms96szroPpPoJctPC16M6
m5ip/x5bV7FuJhLozThHKJ9Pjd9pkeorISYn8PdI4K1MYAKnX1dRZ9y1Sneq3+0wsrYYNOj5E1bP
R9yFQkWBPLSYZcaixoHbtj5ZN8RGiWbvBTj1NCs94TTK9lziUWHrkx8XjuUrCg6prnsLI6mAF890
3zJ0tOGmQpUPwz5dU8QGYJgRZtDF9RxExI6UBpWCESVcSJUCsjElw6zYBmkIEpiiBepidjCSGjMk
3ipsyHcymwCcjll8KZp3ayqmzVIZb1up/CL/YNxkCtqvkmyLWFjPApgLZgaW4LOhvI+Sj2jsw70z
GWuKA2TuBC+dXZHRSaRDgrdJ2OxVUjfW+g+DIGksBFgAvUpF/GZtnToAt53lX6iOD5bSz3lNUm5Z
JHebMc3vyA/2bln3fTpepBzxkbl75HXrSad+rQ2CyKMeD7cjqPPmOFdNymuTnWyJr6RzTmYilRuB
QhUJu90gBS5yey9qk5jF3t5mUq23Q5Ey/aSJ4Lki22plVPp0QvOeZArcxbtMM2vfIDsBFavxMBSV
e7LGyvQdsPVA6p68CbeI44QeiZ3eQyJb/JpqE58Tq3uNIkBRmVQeC6+qVhP+XaXICW3RgRIyQCWn
Tguu8wmmPKw4CtoGtvoI72pek1+d94hpIZPvXK/6GLM5W3NKdb+UJsYIO2uuHA3+m63kb0jW8rEB
OAyQjoA4ErCo6T1lo/bB6pNVpSm0LYa+vQzqgP+upOicU2bqoFBkWv/Dxry+9szi2AvFvqoMnJMO
PqJ59Ce8jFGPehOUo7XIO2qyIr+qu3AHaKU7tAMkdONAd1HZKGX8ZoLC26YUWKuu3me3ZksPHicO
skOtfpuM5ivzyP8Tmv1oEgQ8NfmXU2rRj9FQfySlhHjWI9rPraL17ULzOeS0m3akVj6Lacx6OHlT
7D4MYvaEsTwJTBQhQ3gla1zRg8V1paDD1ulFuBu7n6ET53cEWX+52rCPG5cAwRqfKTIjSC/RWreH
B71Tf0x2rl8zUqRUELqBLr75luI4X+EpRa9WVa8iscDNe8Q0KjVepyZBVsLBlnbRB3wjEn0MwfRT
JBsCa1+LrV4MzRpl47s90EpIxtdwcEaowjq2Uf1dcUGoFwr8TKhsBLqM5Sfq9uicqBmxg2Uut2FT
U2yKFJRcdX3lQDUDvjDA7LY5SKgRjzEkbk9xPjUQctteydJbG/l8bBskTRUaEmLVecR2k81kxWKD
MxQJNOE4XsOIoQPqqBNVW/VzL1HAEF6XpfeVUWrL5LArg3EinTg/O1V6ohwrNw6CVpu1piZevJir
IVAPkn8J2qqVBzfkM7x6X+jUPXPL2iENOGN7JDg0vuHyZyNuQ2ZG8Ce/42asHgq11j/J3CSw62XI
YWCbbqRuB4GYVbAjFU2chgS/Ts3H+YRl61b/4hGlvRXjuJHI6ldMMO8yKzsNwB43hjIRVV5m0d6d
RTRkumNsMA1SNhzrubcK9VgFL9NE+0g4mDCbZ5P5zkrH/LUCEX9yayWlCBKc9SDeFHWQbN2ubXwg
WKdazEVyVWEnFNq1S4wj9B55Y0rYQbHZcIUYZ9IGoSRrGgDjFfOZVdXXv8wCh3LV42yEvTYFJID0
BuCIWCPhx5zyQ1vXxDkNHSw4kxWhrZNSpmic5WGhefh+x2HX8qOO1TBcByXmG4I1jC1QV9qvsIli
kKirZGZIM/JzBpL7wYtCAINIKVeTY9KUlWbru95bCTlopSO3XIVq+EsJ20/AWhP60HM/GM7BwMXL
CYVSxkwJskFwmVtReG1MpMuoZYUfNk1PnWIcjfEDDqdyI7BHoFMT14NCuJhJRsGBptyqsHp7LRNz
B45zR6EgR2lDdEUPy5R4m+aE8xLTJ/X+F8bHk+1l+PxVDtR8NFedwWCla8ocAZDeU43326wgApM9
5qcGKmMDB0OiFTeJSyQc7MyUt4T1QS3/Wlf6u6lNTl7N8NYF9g9WzBA3KNZ6KKpoEa2txCYlIOVq
pAThtW6jBe4q9yZQZ6BTPUX4CTS6VbY8W7EV7UpBZC5k972R597pqJX0giWnI0kIT0Jj74aU6QlX
tXHcxC9qM7gb8REEdPWVqRNbCdcR9X23j8fnXrXLda+cK5HGR92yz8SV7mjMpRGYHYpHxsrVxyuc
I+QnAXhpxrl7I7t3utucoAFvVJjAIMgqwxqiPaVAE85hQGqSXugQ1Acsf+yhnMGl9mDGwF7FcxBs
6vJqkI13H8bYLAibBeU+bXQ7j5kN9Pgyi8IPMLUm6nhM6SgLJGBJaN2NNhHcGHFRgFfVEd1xux4E
8/HeSokniQukTZncBLHG0DfFDx3oUoyWNrPpSqGHmXvQXxXsezpO9hUUrqdAu3MmcZMOpFQ474Y3
pevR6Clt6QAHo0luVFvOhR/LoheVlCsrJnYLY/TctOxOVo83p0xPpkKUduqgLhs464VSr/u4eZsg
OlS1MT3KUbkDyMVuyNMB6xCsb65dOxJwkQ671tuIUkNm5WlQYDcIiUPYkJnY4wp/dpsIMf1s7Etq
ICVOCj2G9DSnItjUjbqDZxOy5IVMmOPIWUnlLuqQWTJvKr0Qf2Q53SPHpjIsIsUkB0W9ASgmb4IB
Ck9K80lPmO7X4weVtgCxY/RV5tOVNJxgQ7+WPRFr2+hQOCE+vBgeaKb6pfGASgKDdWwppKtxQRXE
DoYkEPlVOR25KtEJ7ipOwXhECdkA1ygDP7TIRbMIMe0c0MiNS2pVhGY/fUNpoq5U6hJXdd7e66Ph
bSOrB9cXuj+iLH3EV5NibEugfDpuu20EWv1Qsx4i5wV6SE47Gpx+LUp7o5XxVWYRbPDuhFG1iztm
86NyUuC+XxGT8a6OpIQ0BfMW0pTXGqMp/N/oHhPnySkm5+AEIV17Mh3ikUG50isUaJpD13fo11qH
ESa70w0DWPLQPbuj+6uubI18aBsBWY9QNBqve2QAYHIislvQTBMGNUSY9b20Kw+xcufpdoXwjWux
q9cH3elAOSedAoTAPuiNZ12xuGDNsJi2jpKfai9Ib9sqr0i2magXXnHSY5rpmXvgamg+xIwOjntg
RH/KJte3KVOd1PoulSoR1dnwOXXmryAPkGEjAYoT5EOZed3i64Wl1e8Tpfe2xND6dqdwCluoQ4cg
uFFnjkJYHZy5VxjT75zibtjlkJV8NSIKNYxV9NzGPAIx+BnNcNdJefSYBzGrEjuAxyAagpDj3huY
hKd4imUHxa1V9zLJzDOyc0QvNEKjvadEb/k4Q0rD+gYDDlKSqFZuye6ZNfdo60tS41lAa66a36Sx
JENrXprAk0uQs2aYbfxmZiuVtltx9LtP0P99MDQHGZT3CUlMhWbiXIZf1BmypBjbJL6whyuR44Wm
Lekntv48VtqXM4XCL62ExYKDea20jAxRPiJ923ytCrTnHZoDoWK+VNAcrt2By6c2VVgs650kGGCN
XZeMg+GoT93TgGjhmCd3nUporOfa0drNs488c67geiXYfzCUAUDJVp1m9Sfq8PaqDw+Q2ZrToLfT
jSeyB9m5n5ZrDa+F671UNXC8xhBfcaLYfkCSG4reci8hHK2FSWSTpT+L2nlpUPbQIIX9EtpizpP0
o9zI10rbYB6X6JKCKtxrefJctmb20LTYezKBMHdC7JTEylOeEBzZkDeESy4jAowqeq5NL3ZUVxtV
ii3Al51iWwlHTtFgNUFaTWZUtLWZD9RjQdgEwrQ10C8ya/xeMW4GY4D3YpA7X454M4gWdEB2rAfw
2rvQ8YjpxG/ZCQk72+4yfChMdHSQaevQUl3fqRNl04dnnesNWTUDfRgimNsUzZeGCYDyJmIVEggm
HBGFRYBCTIzCSlaNuyJxiClHhEtmoBpKiGcCOWDcA91uOfXx6o5w1zbCvUpViBvA3ayXjOVSEtLK
L1ClYWuexdxI2Ka+QgSjttneiC11VdMWkzUuWTtpelAnqMeYB9+2M3hRsPhgJBNpc8RcaW2jTACx
yUZw09Mg8LxONrREVsm92+yymFETtMF+bJJzZuODjTx54KQuwAHGfJXWuc2DLNi6kpwO21axldX9
OUGpixUdP4hj0jmpUaepnpVAsWg54TgCt1rM6B/mRI1EnkGc0SiecVIxzHPRGsA/AE+CLNAAUj3W
xb0cmmc3vo/M9hm2cg4APC3Wqbvt88Q+8GvUYUMWLoZcL+THIw7DTxuJwKpDe9ySSmQQhbPGqfsc
lU20oe991vTQ3v0Pe+exHDuSZdtfKavxQ5pDw9usJiEQkirIyysmsCsdGg4tvv4tRGaXyPe62nre
ExgZzCQvg4D78XP2XhtFWXnwHbwQZprteoDCPC6m+QSGDDldRDFjNhZUWbWf/fhXznu5rcmaOOgk
+5mM3jfm94f1n3giKu2LS5eLHOD8QwN5RqRzd3TBasoCh1cQlQ3Gt09W1IaDL6+JDJULFSCrO/fy
q64NMj0jHHtsETeLI8jGVqi7HYUxIsKGTBiLQJNFPjO7sFJt/AjekYTPaUh3NIbR4DU920D/YbH6
T4WJ+6Hi3SOzsHkUU7JOBGDEmG7Z7jNg/hgw7VeiB5jBej7wXFT9hTE/9XXVhC2Y0B2QM70pCf7a
+wTwXAKz+19t8c+yS7r5v4nOQHPrknTxX2uLj1/Hr0ny17/8/t1OP/721z/+l/+UFrvOb8Ba7/TX
NePiLyst4G9/NUxP/GY5CIMdBJbEctrm33XFlvXbqgC20JaCAfSsVdz8R2iGGfwmeeoCxMoCKQiR
Lf8ToKxpr7LhKp9VVa7/UkcGdkCehwuynzgIxwnWUI3vX2/woFt+kf8jPOA7KeKlV6FT45iT9XA0
cnieaWk+ZElmfGQ/44w6lhez650PwULj1IIfT9lMU3owl3fCI8xdHpUjbnsiwMTiTOdOFCymtXER
Anu0p8zmMAC03JKKXOx1152IeuCUVbvqNkJ5v9pZ+5boIBRdcmTxgYIChPQsIuQGBmVQJzkX+Ram
RRjgHAYGSnI1tkfkD96XABvKJjeBsOcSoRpob5tsUtyRczn6nGDwisuhXZ4XGiMb4dFNoaOGayro
X2pFWb6IzqKXAJ2CFLTgoYOhRODYh7qMd5ZsX+tqOjpeRFoA1j0SNYkv61EXE2JxlMpvNyUqJ+Ko
L6YDB5x7qdmKBABdhLAGN9SAMtDBq9wO43eCFzdEOjsHAA39odBjfxgNOEju/DGAk/o4Kv/F4mj9
NHQ0FWiM7keSjHChdfkpaDk6VimNMioG9zbqdMeguPvYBtGvWlMCeYSfIGv1DETPcMKTHg0I9k86
PkDnZT/vhdmWFEmYaIcR87ajHoopWoFYMBwoRc5VNf2qSCp8Gnvjk5GI5xYIwK1wp5nhRKteiVoL
Ox8jaVw7+mFolElTiH5jWopfI78jNB/xPe0kyHs/j3E6pHqnRNcdEXcDdvI5M3RxeaBFWj8Xq9/3
n56559/v2L+UffFcJaTR/e2vHvjlP9/Inhf4PBwo8gMgNP96IxcIlFMjar3XkuS2TET9kcXa3ccT
ENbIBSHgmrrj2IGMNk/x0JU7V7PhBbmTnt3Yap8GSZUBFMLfeWNFpMVgvqCQdSG6D/Zzvak8qd7M
SvubBWbm2dfDS5JhsVtW0CbK9NCCdXgYe/MxNzN90g5YuFUhPEGHUGPtH4KGBo1ZA961Db1cBzma
PGVQ0FoCAor2EM/GRJoDhnuvy7/TcvzqD3DdWiTl5C2/DzlN+Vibe2SUXywihGm+catKRWBna1dP
qTnfWgegmd0D1sfuY701JImzJxAI7HWFfP33bzhe3j+/447w10UIma5wHNch2eeflw4deAGJ4bp8
pT8GTX7u/HMXz/txiO0HGxuQjNyPpYrVUw7LQA+XlGPqpIcvsEyNXZagYiWCVJG62Hx3+xJmbT6U
RxrdzXXG7Aof4IFzdhqmgUVjZ72oWnGyWl13LamJ53QifRm+Osrc1H42U/A/cRucE2gPpZOdcz18
xIEUHNM8ea6JzcBB7se7JSjeG4N6RU14qHRlXniXyqth2Yegx42VNzjCVU1iJTA25UzWoSFx5+yR
/rfNSg5rPkHftJf051G01zzX5aHoF+PgBFfUUngpqwY9JL2I7RDozwmH0WcPfJP0oHyIxf4Blv46
NoRQ+ixusw1fohjMeluXafU+q/Hq0D93C0YunWN0O3uVLwcwKGkO+KCHBZ1fVcnLPBc0w0WGM6yC
iVnEzjm1TExP3mO+GhzN2ZW06d1DDIGwILTXHOAtNnqINm0qP4EH/l4tyTWL7eiqnQ9FWyWvrjOc
so7ZS96mdKbs7ED+7g0MSrBdME1tjTFlYthzciwk5i/crG1XNtdStCQU5AbjlTWYJF3ci/bMD14J
hMyhESBApAJzBX+JNRMFdRxgs1v54TKGHzUsHCuXBq4GVvOd1iuUM3MeSUf0EbtiYoNL3A080sug
5wsky42tGff7HicCsLonZ2VHS1i0Qy4m8s+M4Fza8AcQzYPpINDnNSDeUw9AwOZZPQw4Lg886D86
D+dqYw3MjSwAHFGQfS/jtj3igbDOidjlXSceuK9AP2QE9SzZFQEuk1+4zWCuT5ZeygdYWiUyEDPk
7IMMr12yp2l+sePCeY56mgcEdsB1YnbRz64+eNLXD/eLT7CtrhEJzfxm1NOZJm2C4Gzpdg9OHsE5
GoMvtgXzSvQcT9DzHXkIsiPh7Ts5u+3BiPBMrud2Gli2hLmjsrNNI3a0lH1wFgfh6eKzPWXqGo/s
jlagnzuv/d438Xj898sAA+5/WQZcIQJLegi5oNFL2yJ761+XAUsNlMGDb9zSvHE5BsBfsUq6cNJP
5Q7g7GmRQMCzOjjP0xjsGr+XW3hwseEnJx4WIBeZnC+UvC4TRR4vJL7vqmn11mR7Pw1q+kGzwn1N
ijPMDt330xUoMI5w1Fal4UFn0e6+0Bo1YgdCLba7xzrQnyYJxgFvVE/4NXeyoeZkO3azdYVwnuw9
/xA/ic739xZBk/zJzWuV9OmmalvACLRh945d/iQDpr/ECtdSbFFPVzoaLotleVusxfNWldc6nmoG
6XQRoObz/ack3bsCR3y0lVb0bYLSeyxArF4aIj56WIRHWwZngXztoR5Y+0cDubK7GkcAOMPp6Qxr
P/NgXW1tym0nooQGd0f/xMsdZql+seuJoQ07myxjuzTcSz2L96GIvww6+eYZYPAtoJvktKlLYTJB
GZS5793ZvbT+uI2B7oalrIO977hMQBjhnhsEeKmm77jwANORtujODPYQJlE3bhKzcx7G0tabYEYj
XciZuszN1IWIJLnppnRcD6YpC0B2aBv+olZCFKLUxLBMRMkQxYArR43ZNVDZj8o3vUM93xJDxhC0
XGMrbKO9WSSDXEkweqOXEDlVcTXL4FDVurj2i6+e75fjNPS//v1d66035T/K3vWmxRsO0jHwyHhw
A3912/1T2TuS5GuopYlubTRJ6Hb04yNPywuTqfYoHOtdN8XRMJbpNrjfSSWZHxwXV5xFfkdCLLGI
7INR5hm+opwq2JraXUJDOowza7oWQO0JTLgZHL/PU8exGIbri0HCzeegBMZAkF58QzhZrliX5OAw
rE7qFpNEgLybWEa5lUEz7ABtTzCTWMtsv1nCJZnyK+MNwnaJJTrwz/iGmtO8wFZYYKbiRG9tKGQv
JefR6xTRTsIlS3BD54gb0BegfsQtdl4j3iWzpsVfiEG2F1KXoM5cXbIieXKeUzR6uyrK/YPv0nBN
eiP892+88+eQPt54Zz3bmEhYbN9y/7RalESxN1iV/VvuLR32L3N6BOyrwk94jwHQkuJ9EE6sdlXg
hiNINdp4l6pN+qt2mRvNjpHeiuqxhFyF1yCfwzlBJNNn+l1Ewr1gPcLo5Azy0aBzzL5ib8hKdx/L
RhibJM4vJpUBbDNFY4ElY2tVrc/EDoAcsxsNzsLO3kzhYl4MPjdlXJ2XAUhfyfScWO5gE7Cdv5Iv
AdFV5CqkSj4ZKAXO//49MuWaVPinu9PxHR8nquVLi9C5P92dRZMAYh7dGzUiOyZwrafEfGkXOLMA
OcWBn/nJs9Js6w1TfxY9JnvqB/ocg+mcioGlzpBuCVaj76h96XnNEUA00jTUTvu6hhouQcqn5sVT
cnkQkkm2HTFyRa7gnQKd4PTpkge/Tj+iK3TQS17jYrgKX1ch4E3zNFrYYQJGbZ1XyINs/W9zXLiY
SICvkMCzaSZbnrQtLkvQJlfmXzBzAlChIl1CTcW4swLEQGaQzo+5wyKXJYO4GEkLJJJRGK1o51x3
ZXAtRAWGJxr700z7ifnfY6qS+BOuR2IWko+D0ROD0CPF7LP4wfdWJjqYpzdhzgx+s8W7FC3QWgoJ
FpIzTEsshUnB+Wq1GMXDOB4s2r6G6DBPmMZW6hQvXO1+8kYey5Gzzn4aS+z4QYyPs4IWNRYefV1A
+5fqhFEY1bz0jCPR9O2z6YxMhGXTYO/Li4exQX8Qx8mOicC16vP+liwCnRQB13VXe49LFZEolIj4
Kt3kU2+3LBvttLUrchCnqfsaZNY26UiIhT0eHAtqwpFS/Dka7B8DHt2pYApD1AoB4Y6LRRYyz30H
cuLyOWCBulaiJq2XdjeanaemxpgPbh4enrVbyrx9dGCC1cLwzpU0txWD8jMSo8olINxKfeOsY+9E
Kp56Z/rIYBZk/ktSx+cGgyKsM/Gx6AITLqg8ZTlzmZLUZ06dhrmF4MCsbICE1RlBeUkD/7nTHwog
hU91zSnH6uLQcuW0LVtWHlUcEmuwLy092qIe+svoJHJLBtpP3yQTG/6OCpEdwNWwmNTYCdBjI77W
gapC3TKRvH8aMJvyi/S7jWL/RJglBmRfcuy1WupvfAVBxtvu5BZU8Qlq5di92vZchPEMx8PvlNwQ
DSceeHOD3/tl36f/UD+r/8+BlMXsz0+xxDBOKmngErdCw+ZPJ9KgRLPTZkN9cz2Kg4k0L8YAvX9u
6ag8sindFo+l321K54nY3lcrhudpMV/e55A0D3PEpMdMPSoKTneT7TYXO2VCnkTPRlG+OFZavoGK
8+jqvwgrjY+JPUuaDbH1ATgtOObAY7Y6iPIA6uGtSwNori379n2dtRtCRdFajSe8Dfwl1JovlkU/
hmC4idyWbwpeXMWf+XEAZMxcOm3CiAYKXo8mIN2g0ltrINCAClfs6M4gRAOIErYjWZq+gYUsQjiE
MNtbWMDX8eDoh40xA6VYAsbOdUWGSVHjBfXqkh+syie3ty8GU0KOTpIuaan6zz7utBRh/ptn1sMe
eh1Y38lyt6V+GcrOpSFTxR9IU6iPWcLPzY0pfSuiV0+u/7VYjIcpCnJisNv81CfS2tQRq5vw1ctg
FuIhkmLZFcImg56EkzFo6Hy49sfWMyGKzlZ29WrqfNzhpDzOYo1H878XYPRuqhfeto0TdfFJl9jo
CoKuPV7MtZxRKVKwfAYgp4eJDjUl060zURrQQzhAM+w2icvOlZT9yc440E3mQjWfGHWIi505GNgl
PNLRo1VXjLGF5wJqTjvm3E2x6TqjfGynjL7GaLwnQzXsy0iLAyR81jiyNfc9RUdVkXhZWm8IHOuL
Ww3ANKMeC3hFWkNPHgnkRcQRxchciITHMCLSkSGx13Dr1DWB87rPjrlElhKr9GOc0s2uJ2Hv8r5F
XKfguhPSxBm2ja7E5swvvA87t82+j25uvmIJAu9a2eqc6BL6BbNIv+rSbTfWxXfTeWLHjb4y3pl3
UccTqdCrnbKKbBlLRpfIKbLHJEjOwKdyVAbuNxo25kO9ftbV8iLVcqvr3D6TZGu95SWSF2ViSveS
96I1rKdWtDYhDba/xQCah0ELzjsSTDOHWGY3FBGg3CuO3072K2rGb14deC/pu2Ub6hy3gOYmmBx2
9ZIYP5IuDraIU4ILUYQKGBGoHIZPwQ43YvDBIUzjQBeRAOs0rw7ZyLmLbeDdwPgJlJ+9kgAhJmmw
ROyY/XdqC+B/S5G85TOyi24q0xOhuR+0qvpDv+Zqa/GGuomSh7i+zwhrj3Xz0C2qui7KDcKu6n6Y
dhpcZkaSod/NhLJnCabwOHkUNLhfRtWtQkEvVI5Rsrzq+Z3oittaHGGXXT4BVefmwQS4K1w83Wh1
4muRl9nRKT/rqQBE7/n+0UoBdju6evYnVCXGMOXP2mle+w6YVC5rgymYzB+QGA/oPmhPDslETbYi
rFSffiwTy8X05BLbHkiyekukCaVC+uNa5F8Upl9vx3Hwn1NX03NoftCnsB5jpSX+ftRfDMqXUPq5
x0AVBEWHLIB5W/B2LKmNblQrJ+CA5jVw4g9p1Bl7rY552jXHeh7J+wV1uEZlUgZyfsKw40THwgja
0GwUUsXUHG6mDgvhVnvRtfEuL+MEQFkTPU8ujVNnKPNToYZuh1oqOjvkSPBGoSrzTUZxRKparDq4
4rt6fFUkzDxYAcJWe5jPBVRFtE2UzbP7tct1c+Lw/rpEMxqPGcUOOafWI8CpXM4H3aff71mCIifZ
wmIeuBjDmtGxqq2rdqu8OboaY708jkOGok2DmR0ch2JWmMFxMe3PEGiOZtt+9s3FOopink7SpEjI
utTbZok/PqLL+bLQLN4LuyBBIBhvzBAkb5p85mFpzqnox8dcAxqoyZDIa7UQTmXOH525hDUMLxP0
KWsavPIbnu1QyneoteWngN75rssZZk1x3x7hlvq/75T/S635byZLti3WfMH/erL09nMNZW9//vzn
4dIf/9cfw6XA/M1zyazA8AZgAgQNk6I/5ktS/Gabru0zPjJ9O+D69/mS7f3mBabwAgcBpykIOvz7
fMl2fmMm5ElJyqEb0I74nwUWiv8nsJDuEO0h6QimYkISnfivZxl/bmwjHt3yhAjXQNoFIQBNCS45
x+5OnXjv6audK9vCWbAI+nhQJkg7Wl+8f+V+MYqVanD3wd8/n1Zb9D++fP/C/TUgCNl26nNqOx+s
+2o3ZFqP2V0p/HT3z3//MLDRyOSyO5QeNGsOIbTTcAP4q3vq/tH90t89PnDh59Co7ac0wObIM4id
8f7hGFVyAYnNq/X6UzInxcRl0qBE8ULJTSIdcSCjgb7RU1trAhPnBNk7arMaKDuzKhe1ULdcRjtD
n4VxHMslg/4FruRmskoTJGd5odsMD7WtSZOgnE1BOoZo575CmkVwNukPjWmPLO/+d+PJdsRnssvi
x9laZxqTQXLpEh2RZmmyBRxgXTp/6sTwPDrxqrwfq+1som1Av7ojeQgCjrK38aAEJAsg2ATJH11M
aAmd8kvX+aEcSXQUJQiNxr5QN6ehQ5uFo9Hy4NNVuxh2/zLl7SFxOncL0JrJT2jhWImHOCxcDU5m
QtIw6tAiukJ4+Vs7glH2IkmeZI6tv5zoUxdMvNb4w9ZH3OIY2g3RkQfKHMKUSTmdaEI0FqKUdDOR
IgHHdRaSVEUh8GfCkxZ4OfcJuY/bqpdmODboQzEw7zsIY5VYPhjxbezSz+hCSMtdFtjo+AVASyKy
HMxQLv2486VDuNJCwGVgAKbwYaYq97XwTecoEg7JxN1kEadOciWRV8EvyU1iBxjVrvkhwQPZFEwM
HfOXQXtyx84oz3Wun22kWy/AOlycHvs5N+DnoPJVDIBDPCtI3GbL2ZH/3W81ZRynaCCALXrNGeF9
ksuL6nwEKE2CtMeePpMjrbbUTibwuaCm4eh9G9fv4s0PuJk/lRDBj5zjkUYFy5eEWAooP5ShK11i
eW3zqtjN1vQsSl1SkZJKECejvXVi57vqVqUoGtRd7nPbRKk+EeFFjnPRHNoeeHAHN8d0skNT5BJV
8HiTogEIUKOSGGm8su0jTWjtcIL/s6Npkh3pKMJo8JqzGJIQpv9pIfBCNx50XIPufvQirezkBsOu
DIZh6zXuq5UM3/LeSGljVy804kncA89h9MRosqyFurHACxGQZJI6akaauBjE8Qxm2lvZjBDWp2Rb
TcitDWSVBKLwIHbH0gNbk/YoICeSEDJdmxe4jW+NILwjMUyGEMfacX4k2Iy3Bcfeo1eJK6lxd8Zz
DBkHl25gV9+4O9DA9Jz2RcIJi0l7vCvrOd0YcmOtRzDu4l2SNJ8GTJwwVg+G9sDJFXoTZaWDQHWE
ML1qabre3DB0hS9EN7y0kLFYQbanLXlIFnnM7YQzFcRMIjtR0uX6pSJYU8/zp3ZE3tU4Nq1ih2F8
DXx329twRQhLa/FqvRWm9yXz4UNSRXE8o/j+4rWc84kiQy4YwcWyw/HBtv2foDG7oxeAiNIrkNSx
HMSOWfsx5zY7+jadBgwxrFCAZYxSQCSOR/KigFnJB9MR/HkKhPsrm49mE5ZlQJFStjuwjelBNsiS
/NH8Uc8nVTSfMkUsj6ltMLFlTG4UjwZxYgR2lU/e+kOqujgsw2gcYt/rdpF4EISYbO2pcdG6OT9y
0mArGk59Mj1PQ9I9zhD3t0PTKDJLX+nhqncm5OC5ZxKvgWufGu4x0c9euOQzSkjLQKibqPkwwIbG
YcLRLJNQysV3K+OzQqiva+dwdVNNGUD9NemxyMmFi2+zigwAPKycaJnpzzLA7fK9ajV3Y2zPrB4J
dhHv3Z4Ez0GCDnhS9BenAI2cAlVOnwx4UOkrcm2RYi1jDdCVtF7aNwmNX0LaqL0GtAobd5y9/TAG
P4GGOeHgzVBmJM+5PvXzABnVK086YqcKmuKT6/wyiho3hEHR3eUJTc2EFo7+FVSldc6iARyL2R/V
mL9NBUf4yWiaQ5kNOaO62Ht2YR+nZbtjQBqdoEMdRf+D8m85Rov9Lmcyl6bMNFadOVmmpbT23NVD
aLFMacfcq3w++f4tDeIto9QeC7TZYnDLSm5hYzyVM6kOhUnLcCFgUNt8H0aRF6RexAd+GYb6i92k
uK1MINB1D7FUEJixkWn5jaChr9McatKztr0xAfjXxLAIeU7jur3Y8olxNFE6ZZafkIN8bioxnpAp
s8vQlYyK+OC6FlFqXYkYxF5ypCwzUXFg/UfXwT2pluLZ0AZgONdZ2UcrU79qT/HsMb/umrOcLq3J
I2lPHsK6OH2ZJ7qq7XtDtmBoUIPgOaJlM9rzYZIIUyOXHkbrwpBdtXNVvc1IP3wCKkS0UBa/1QV7
0WLRrc9FgQ2mZNEYs1+uGkB5j9jxcCn5mK1669SSuKePcpgfdA8pPJhn2Nj5x0AgI2BUuMsdf61f
yl8lHcetREK4L2NiBko2FdXOT8TdvjVe24WZl87Xgfk2ZUON18J2bspM9qnBWJZT1oV1+jHxtApd
u35vpPYOMzNjIw0HtM8HoxVPaHljsPn1sicP2ti2HIEOnuMRwe4epVtzWmPQsZYv5wr5oaeKS2qi
+y7dV56cTyg753Ot9XRosvjMmW74/ZJRSGToa5Dx3DRnacMhPMSN0UA4g4tbMEb1mTIjLuqxOsEJ
E+dqvdix9aVgS9+hXnoAL+bv3YxFfcnyFwS83Hmx/DKsmAUNYXNSrn1AHTyx1jn1ygN338RQ0suI
5s8iIFZ4dMj9CGIcQgCbrb0Kyq8r4+zc37E9mQHYpCuKm8jSIWR6s1WpB2hWu0cshcz8qzqM5I9o
buu9a0akQ0r8/ww1UetM5REzyDfW/BZIWP2kusENFQGOZ89w7K03yhgflMOeJQl+b2qclM6ccpsi
r0HKvrJUSXRBMlSsrBBa5S4GFbGu3+lIPFyzIjWscqgZM4OmkgkFdGal+aYYBjS1ib82iKmqM/tG
ZKhCNYWAsuFEdyYJUJ1KfiYNEXEGgDgWeIv69uCtNH7R7nwbrtLdxE8W7xvnZY+BaPIwrsFx0C2H
w8QYS3lYOMcpphEJAmx2wOyac1eDOMgBfpP+1cV+TeIcUBkrD26MucgFSV7nmFEu6DzRI829/3M8
LBXcJ/HJl0US5hAu0MRMu3iKsnOKDKD0LOsMEDnZEnhFTSitnLa5fsNIwG87U0mH/WQ8LDJzT0WP
uGGFYNxN8Uoz6RZzke3N1PxZuwZqn8IjzAROR80sY+fVJnPjCMBulwz1TiQtITFRj1AsYRYf4+w+
F9EXZisfUkboYesUWBzqd2EHt6Kzm+MYi3eogTS3FXp8RAhjm0dMHFAXZ4jWjoRj7XGJxmHXeJ/o
Sws6veRSxdIZNk2ulnMlhLf3g+JLkTTtYcnBkRl9e/apozqCxlxVfqmH1yINfo4J60UsGHSlpkED
F09dbX+YlN5kdfaW1Ia1/T0iEIn6xk69rzIxSGxxEc3JgL+8oHu8S0ZNbc7jZKr8fZE9+HQSIlQh
P1EHxiE82iv2zySEwRYSavaTVq8Bqu8cqYyJkYh/dRMDs76y1w6VDiw4vZ09n531EOFURhh7tL7y
QDdbFEcD1ajwt6VcJUd0ph20SQyGoTFq7TMiyF6MGrChWwzMOUV9NIRszlFO64OiT2/pF86nQt6a
2QPEvF5G9T33g/m0EMsZWnX5vgoQCmZ6pjzEGeFThk1gpIobcsDd9mBzcHPISwj9XH+moiDhEASh
7zu7rnOaTa3FAqEfI4Oayg81i23o2bsY6fglSerXYQQ9VvX+cDGCCbBlYJ7mHgdvbpzbpPtK9fCe
12QsG157WecXsk+dsMhCMcbz2fKk2GS0bHZ97DpnxB6HBFbpsXX7aU+wSrrRRW6djazCBVJ9JH15
2ues5b8/1M5YvFi1hSl0kuAI1rvQagwAMqDTDlOOWzLCDxfiMPHTmttdF/a2EFiAVJ9fc/y1h9Qz
JMuKhbsN2yLCZdJpORFisO4sCr6ZzJgGt07RF+QwJ9lDEo3JecY5mPdIIvh2vq3eqll5YZd2QGKL
xTt1gCKJqYFn7qUFmh3/XfnkCsf+siYQc5O49QWFT3qGdlzmzL7x+Dubrp9pbkZQIKpWvtcJGgRl
2u3vt/kc05Fl4cn20vvsJ9aXOIPhR0bpFeXSxbPtnljl5ZKD8XRHiICJBv13j7hrBCU1uDgUDeO1
zvLhFDtfipJBo1UVw64OfhU9yXn3C31vKrDItV/A4XOPrmdXFFN/XHLdvw9VO4Wj4f7xUu3Bd7Xj
AePdeok8v9mUuephecLBpUjfL7b5wkbank0QbtDreMno6q+uvSBySWAUEbUwcGO63a4o6+GcwMI+
50scYIv1qiMNva1XoKiPc4LjcqMewu5jwmJ0jhbhnBPi2X7/KBu9rcpqVmv2oXKTuW1DWomgCWkg
ooXFbuxwEPfHtnb23dhwrHTqZ1La4oPAV3pcyNr0mZ6ch/Vr/7jcX8tTmvHKmPRerv8JuX/R2UvT
G3ETfjjNFfqhBPEpMdaqjObvDs2V7bwGDaaATMsN4sfH2lC4LD3Bziz9iH6ohYK36bqz0wTB3smq
T6OZdewNMt2MVZxtzUT81Ecd2Z91T6+gyIIYrGdDRBDJpXAv/5OXdIcmResuacZUu2ndLef7RaTD
cix7a2e3K0MyqChj/Wg53y9rtr1teKf7tvaPl+HSapdnCIe4OIv1svT6rewcuUfxi4Mncb5GbaZC
M7LGywIQDz4fi+/CUnxUzBDJpx4vpTcACOhLNDp6yu++KiIViMskiymyZMgaINhdYqKmVrXX/QKE
+Rtq51e382lhS/NDLe2ejTPaJ0xX5ixNLlXjwhK2On1oWuuMfNE5tGl+8I16eYi587aOqUqAyKZz
FSAbN8R4ZEgkP0/ljRCAske0RvVFOiHxNF+docfcn7vtJVqil7hs/FetKQ1EsMW0z6POcO45kgnr
apz/6BrjEMkBeaSGk4jhFmvWhHKV3OmKfO9heOtj++L6RBxlRBmBVKiIqLS+LKI4BZnsP5dtOpCD
gQoqZUqmU/rFhExtJjCZF5wuvFkq245pOzICENMJ5d3Prs/fYlHIIwm5UPJtRFcjxzOQsNNtSZLT
UpZfo6IwMX2jtPDGjwx67VuTe2rnpsRZW8qKz2OAucdX06NO6h8ofwFBrI6XqiO/lsbOcBkreXI7
y38YRAeumc44+WQjfg39jQGTfdFPU144N04gqyapGAlOlDsnZkUEvKRBwnLyVdpcs2978poU9cSM
Cz5sRp/U6m4Ca1AyYsRzeh2jKboqJ72549d5irMvloNhRXQEgk/2mye9r8FHDGbkjARa7ZrONd8Q
qmyKjog6/LMcnONyvnb50oYLCo2DP7fyGleZs0lbAL9NQdCmIlR2iKezRvCyG3Q2H3z7VxOXCwae
dDwslCMcQAJjn7fRW7XMVLGCAiP1HdRCbTvv7c4bYNuO33IUFU8YSD7GVeDAQFg33DvBE936jq4l
deC6CRtUlGdkNKA2RBsieTMRVCJ2JUJEnEmBWs5B05NgaaRv95eohebzc53Lnr4Wl3nuh3M62jD8
rEXsSMpozsPav0VKwXevMGO2Lg+fJE2D6OBtZXID5ivZM3XUh2xduRvE0EeFo+gOcLtzY2areeZU
P/7+knVvumrL+9CBZA4tfwAxu17Eegk8VHikFUOFZcep4+c2qWYskHzJZqc/txzPQOPG1AqFmPTW
s1qK6zsJ6k6Hul9WDdcccfsKMZBcjDGt2Lh0EM73oidq+aXvH+F/zsOsNN/vJ52KY41fxOZhmkzk
9dwonmn+MOsAC2NSoMXxJMQRhGWWahn0IDdVmBGIJrZot8xletSKPx7TthWiA9qPX4+myDoYnMsN
IWWsH4imzczeko9s7hb6BSDFvZ/DTMjp7ASXIEjB2EbLmr3cE2t+Y24LmXlc047TnkTD7A3iNzRk
n+5xssZF2pGZ7XRVP6U1P2uoHfgHtfusLBXth1U35qKNeOBu1Ts8CCyR2IljYAfJvgmW+AmAC26Q
4VABmQUoQvQLTXbaR+NO6nWpQbRnM+gbnGzfZ4oYNcs6+al/y1T6i6YWcQvGOYNo8n/ZO7PlRpVu
W7/KeQH+oE+IOHEu1MuS3JW78g1hu1z0kEkPT78/qDrL9a+9dpzmet8oQJ0tCZLMOcf4hoyIYCL4
OVqPsntME4Jo0SdtR6+FtOdQM6BPWa0QDaQ4Zgtz69XGuKuSxyy2PtuxKFgcAbfsw+iNdfxNGw77
1E+p9NRBs6v8BD0x6/w66yAqcYmGOhys+JVSw8IZquMMhHiyJQ0N6WY79KCDTcZybyw22MSYEU24
qUUNjq+x4nZnOSu7x9BHbPUGSeL73JFs/Oyc04CkpcHH96dnpxdXSbpV5pDeKD+jRocnCPIl/XYd
WAlF3g1/mclN6vJqDCeEV02ndjTSvWinb4MBw4PJa7JNYqrXNcr4TFnybKY5pU0tMWbqyyY3EU7q
Xny2+HIIEGEod81+RzsDj7SvLi610kxLPgedmm7vq/NAPwCLf/5KIjYKrTxAqpNlGxJ7r5FAnkbL
I9W70RB/V9+2KqD/Io0XsB4SNtseieibzup6lZjQOfIpfgmZFd3Xko9dq4TqeZNTcGY6GGfhNxYC
iXVpRuLPUWl9qyeprW2AkKxLZtFG/uCa4UUwJ+7qJroM8w+tRgLkBcDdMiSm1DU/hPImmtxPhQ84
I8vFI62fJ8eujW2EFXYvGpgLglKI7xIJS7mZ2CAvoLGgEcOeGAnrOXGsI8M8FIFxyRKuZoWWButW
33nV8NwmsTgSRPXgednOcEd/I2eUQ9lVhDo5G0An/SGFb0oxn5YxaCNUyslMpXfvkYBz/nR+sNVD
iPaGe3EpxdU18dNZLivgwUTqYcq8S4NLOyKImczKoOEsdnpA93h0kcuPmqIQ0MNkdtJurRsNWn5a
Pblv+RvT+tT85odlRtdmgbwm1MqMiTGgIyz3BEWP4GeoGoYriBDGisIJBSxHUDx2xzV/+2zklrmG
gLMVOW1rJtKKL2tRnF15WvXqVPZPwhnoEq6ysLhoo+6c8zB6LpIPVqoRxTv0FPBR2wlDM815lmzy
dowt4lR9qla2tiMQSz7UNgeImL4pPLSsl6yNHdrFqY1fy7bhTOvdYD25L4nR95QHrF1TjxYEHtrw
LfnaEqWmLstx1/WUBOyICMQQV9wmoMxSodRyACRV5kuZJN0mIY3Ubsz32CItVPVI7aKpfCpySuVG
i2IgNgj0aokraAbUYynVxGI0HvB+qmrchQHnnGzthwBQzQET1jkv04fUbvFSJ1OxcTsmP7nvYaog
ecmMi7cQEH8nHZeKVDWtLTona0PdCwojIFhWdQMEyC1Io4+5YNm0h2J5IG+j23jI3gmubr5Ftvlc
jv53tPwDVbcIXhtDeh251/BUfiILIpSmxxVKstm8QMMqbhRcjSJmUElISEXtYcwXGXOPeoyuagxU
BQl+2rHtqRv7I75r1yqRdcJ0X/WGH664sOGKibX3mgAeJwg20gBWn8zMajEY9tarbFgX3Z75xwcn
O1kEOOvtYpij300W1/A2hHlj5acO99dKJY+EzhGoU0kSLnSaFXVoPIkM7xFr5uPkEW5TEJodD3MB
j+A0u6zOqT8R+ox1uxhvahPefwYGRreimre5TKzu+CLSb0paP82KGCFaJhw7BIqJRhAL4LfHXGWX
6CHFeNf2J9cp6AApl68BZj0FFqkugdavai171dOUyUrcPNNEcCATmTdIsnVSTbWTcnDQ27Ot2sIS
nGXNDbHa5YoLPIyRnEiUiYRJkoOlbWobzvqqitx1g6QHTz1JvkqVuy7zP5qg5JuZpHsJk+nYzSdU
TY0owF1AQMRKgPbatY7kFOE6UbuUeguul8hbsMHVA2vQsa1ZA2HbwRW16Yug3bIs5yjE9pyJV6qb
H7C2iALEmj30R4Em+AGgGe2gDOPwPEkMrY94bE7pWOpHxprNNORHV6dH5Itw6/0Qe6MAAJgVAk13
MpeMOmrsIG8iXb/JzOSNDpvaxQ1xc1TvnQ1C6W9VmborB5xMN3KI4bL31wWnNJGPZEliXILKW+Dc
cmtS2AT887yC+qOGAVICHciITASyAyvOrohBFRDGzhlXiFJxbzjiKqzELhNBBbqWeaXOdF0N+YHZ
74vKSPHMTHI7VWdcYhqcfVa82R+Jk1nXpuy+I9uNV5VT2kcHjeOE0naLJMFdRUVdbp3Bc7E81T8Z
Y8Ra6cJbF0N3akK6CwNjxt7oqLxGU7v1cv8dT8VJTLSCkx7gkyBGLiCT0phLh2VnQ4vdN6RZ74N5
jvt1I+ZpcGIm/+m+r6dok4HxguUYQeMFyR0Lpb1YkJG/gO0LMpIqAtatPpDrcQFLcmUrr6yZQ/vH
86vApP+dZ49yefnynD82f73djK0t52ICgk6xWnD1ntXe4GwHijc/uNwsr/3ajZd/4uvv/fHWf3v6
r7839lJHNTcxVAcJNrf5H+3nak44/4XeSVA2LH/acCNY+5MOHz80H7GtxXtBmDnu9uaDoth4aBuZ
7lXpIX5kdr2Vifvhjumh655jLOlXuYXPcozKayFILVBEXJKS/RrN0IdIiLNnts5BM/FDslii7dIT
/vmfNguV11fKY4HTtPCA5qUK86ffN4nnoghZ9lEd+MZ22YxMX9HmmZ9V6yK5QrycBaQ1lvnp748v
7ycKKta/3iWb/9rypOUGdf3/fqdfd87M8sglzUByDf563te/9eu9vvb/6Tn/dB8uP+8o6r2aC+jO
TBDvKTXOPEF8gPNuNB+n9V+PLlvLfcujy+5ys7zB1+4/vfaf3ipvy555G79FNTdHaLRRV6JvEPJp
qQHO+/94pyUr1hxfj5fzi+KvFy37y8OuYvXTesd+bh1ULYc0/Wo2g1KMvzeXh5Ybwu4okWnHr5f/
7U8su5beW/+tQvu/4huYpjeLxv5rFdr153v1Vqdvf4rQfr/otwjNd1Ca2bMFGJAArdM/RGhLrpoj
HNcSv1Vof4nQbOtfum6ZSD0t3yXPzEIZ9htyYOv/T1ADU/AB/s1AA1BBxw9k+WAVXId/7d9FZ5nV
4iQJou5cdHYzMMlTQXVZJF3BjHL9Unj9f94XzgRgf6HGfr3XP711ZUdIZ5H6VvaG9kWyW55ULuEb
yys7m8V5J2J7lPmxCrI7mAflKUOIxPys3xMfvEop9j5E/ROjrXksuFxuO4tCIE3373BI6W+hI+La
2l4VRfWcX9mCHDipmpX9Rm2l2CLnHZyY1a3bdqQmDqvJ6qZ978uHwEPK1ZJwXeXjutGsx6aNWEyo
9taRLAur0gvXfVWOV0HRsZjqnqAdHjNmeRd/DjJp/MS5kr04mlZFpT3QcLWWCHKqAAjBGOqbMH8S
1MT6HjGrTels09KKW5o7jt7r69TUvucugDDqY8axRcY2ttYPo3GZ11Dz4+8gdTLTHaBBVvthefE1
uqZpadPw9ATpOyXhPE08MW0lpYJuarFOjBrD/k4kXrtOUiaEjSyezCQ81K4ze4W7n0jf7E3YF99S
qsurtvXbTQB7a0fIVeSxlJBW9hTyQ9GnQ88XmJvS6j0KO126MQ74Y6SjEUXWF9eEw1H+H+jwYMzb
F+OPgPX2Ds8JFMbEznaTE56F4z1R0PPXJRCpbVc9FK77A9OJvrZ1vbmMsT6s+zK7rYj+3FNjmxBO
byvLf+4S49vkls7OtuW+FvndJL3vXalqFHEkFRQh4fRVSzQpIM4ItXZ9HFLt4iXW0VIULTDqfnSx
GrcYSbAcGPYr7VN6y2AjoM8+MXiWO5KFWHLr5EejcMNMI8p10hKWJlA8EYAdVPoZRQDwJnuivyl9
khrQNyQkI8uCNBr/rXMNPryMTDhAXDzQ9iOQ/yix/xCr/KaJqN4he5Cb2KX6XaXq7HVZvkHgDcNm
1twA7uPXK+WNzH10cl5CcrERqS3tk5tpKFyu3u1JWFQfqDji4KCbiTam3IYuC8ESRlVrSsrOXdfv
ZKYd3dza1irf2gqzuDk598OIWyGMSjiw+Lcw2XIKDNWVVBWxYKKvOdrKkNZlgN7LxeChs/TOwwmC
X6YdDDdp1/yr0QZiw3tW5e8RKozSRv7e2ShfmuxT12fEv3NsC+hwrjPKK81+K+gZktZLjk9njme/
d471OP0A4xlQl72zOxbpGlS0Ic28OyJGV2aYvaaIMXVjeCf4/TuG4uqAo5MFS1O8eXIkg6exV5pl
PXoSbHDb81tppnK2SXPS/PfBkN/m8RXFiO3zo9mEOBYXX/XYGUCAeIHZrbTe1vcF2LJTw1rUTfN7
hsft5IcJS/iw3FIZWmuuC+qQpvYKjEtrPZiFfKjSIqBPi1huVrj+uhEaMYH2c5yPLfY18zap3Lu0
of+YsOZeOzWsGIP6/5Vr7pNAi29F2u0RXcAVd3EDEpu4rkL7aig5J0QypJuqmAOA20uC8bLJyeTg
7CIfe8cAYDnGvVbiTEQ+hSXbPilta5Gt68wSnKmppxX90FlDk50yXPub+CpEIIqupQfglfTjmTnn
ns+CfZxIYysfCOdGgmSa6tAq+uDNcKuykEVyiAdUzDNWkT6OmkSUKaSF2ta5hMJ7F0rvzxXEQC9F
uxbUgvh2774k7nAXZrTAQHtsnRbkgmPd6KyPV5CUIcCl3rjVnIBTDGjdHajF4iagp6aThaPTM2V+
+d32u6tcQoMLtZGqXI48sRlx/NiEEuZesKspt4K2+pSzGLGDk1cPgqqAbb/KYFjX7aUat5DzrI20
U7mR6MnWuDBvWfe3BnzeuDKCtdljcahTJ7+2qvjecNu1ImlvDQfZgRymvbe2F6/IaoC/YENvyAL8
CmbXxkxzsQ0Em6DDH5OVU0UhlIxBmgwALlGpAUmd1l1LJQ5mrTlFkCqwT6zHJNjNp9bAav9M2Wzc
pskPMyfDgsZ4NZk42lw8/m2pfaq+e2FA4l60NogTzmVU/pBlf8PF4FxRWUZMy6Ab2dmdr2fNFj+M
n4zoE/ufsUlgUZFXn5GLhLChaCnM5ucYjO1VjewqaYiThxG5KY1wwqLa/ARDPaw1z9s0nrDPsSPJ
6zG2qQC832gxK2AqtYxt2QAe1fs50RNnnQLLIIWdVzfQDFlI5JoCq4Fbk4HLQYemudcI8nO8mFF5
iWzjvR9M5Au0d+jRHqNuLM5dgOIiBLltZk946Y2rApHxvkEjgQ91vAUw9qh0evVB4nPugFV1JhIM
8epOBHzmq7kM37AUANbMiUzwUuoMW0LIxTbIP7Hv1xsIS8wdTIOAR/vkp5zLhTd8b3q4iEFlvQUq
WNst7x2K9icRhmJl2vG5hANArl58N+ZPHvULDFe3wp7UWuBp3hJG/dPJBkFJmaiyzpwlkODqGkfc
85Z71aYMer2e3MboOFcA2c5pr7Rz10YnXaKAVnnkH+x0CFfwWXkyDkWlxpPXwCxiloGilaYWoQeo
hzMq2SzlVeuAySs7OOiIR6WBdqfzt76NWap35UuunBjCRfHT74w1wTtq3zClW0+UDlZ+Ex46el6b
Ou/6EyzotV4JtbKrrmJ2UXmoI6Hn1vCTPQUGzmVgIy0PfgHqlThFm+nEW6hxPmbh7pZ5ZA2eDUOb
XxBoi3yw2wIsOTTe8BY0NAo8zOK7zuo/wyvNKMWhpg2wKSftu5kkMSop0Z6YK7irJrMlF3tis6Vh
EfI42OU6S9W7AQnuWHnNIdDc9KzpOcZ272ZEpLGerNzfQFZB8Q9Mq81Zidk44ccwbw6wWvcjTcZ1
PRebOvzzK8+WG30E25BZBCLy/SXrxFOfbcuAATEGvGEMK5+xbFyBPY+u1dxP6RRRo7alJftG5OWl
ieTKMKBXta7OATQkEbLv/FNggYfgTOeoOeh9/KPgl1STSX4ddf2jQCpFNcdvVt4QjHBPATJ7DrIk
RzM5jWZ8haJv0E9cWWUottg3wb7wd/1+stdQ2cHB6OhikZVmG0CR+CQG/U6rYUzYKqJx486ksCS6
LzDxnR1NzoGeTBhst71wDDAHyY6KIN+tgkBMca37QZPmx5To73UlvgXAntbSHpgyUzFQ0eRtFw1D
lRTNauT6vnWc8REye3JwZ7hCFVgPPinxOO9YiAJkdILuh00shtZE9BPaiTIkvdpVNUZ7rmH91qXX
XVjth9mEzo0vQJX61pIK8JDnnrxzknUcOEdPGfnKLsDYh74HwSEuN4nBhXwKZbexPDCQk4W+pBbD
zk106ke1qOiTxRr8gWkdwWila6v3e0dQQht7lLrVxJw+xDH2oBETXFbVNYGi4DYtuzzomY3mnOua
HpQY/hKM4UETXyclcOYJMyi9o8hAhJjTcZAGJ2+pWujLzGwsNyJpimwRBuVYojgIux2pFJ+6n6pT
PYdILluI7G4sRzeOpjYwbRSsvAfRE2gRORao7v5ZG3MNXtZ4tp3WuY4EJ7YTN4cxGYGvcNnELJPN
+vAOqsqYXA95ah0FILmVK3xtxcpRHswy0hFzBZeR5vAmoRS/oxqF22UMDlwozlUtmhNknPhQB9Pd
mHTBYUjx0ve6QA3SWKsUs8lV04GV6MAL+PFMeaCC85R71m0COAKjG3JAM4xAEmO/wFLTjbp1auWQ
XFTgXXIGktYoz3U56bcDVUnLGKNza7nfwa3RdLGD4JAO5QOQH++US/XN8SUQCDx5Zn5f6x54ObBL
W4WUZAeRNdj6PpnAsem66HsDses9tFKtq33Tac+sA1YWu6LDbZ/pxnNj0neFUV11eX/d0/25Kfpz
GADOnzwmp+WsKVqERVMfdVfLzd/u89LsIw6ZcQT0w6+khyIWi0IQUjSvUgot8706MjyI4v1BymK4
coegB0RTUFf/2odTHh9dc14/mHRcunwEFVGEPxMd1PR60SouN2UejhkdCPMUKustbqwW1shcSVuk
BL6fz5t/SQt8tFIhCcFbd65mGammiPebU90gjSOypuq1PLDcxJbaaF3YHlp7iLoTA7lzcOBciCEn
O3bp0+d2gBB02ezy0IMIiMBhLl/aczXz66afS7HL7qhpd8p2ql1bBzoUUkq6f+v96wzsLEDE/ksO
8OsPVCoh4Qbh1aJ5W94NCQVV0mXz607fjsGI6NgL/op3Y65Fapk+p76gvpuOoUEXak4v+xUBRC/v
z/QgNROIx0jDZICRjIUHCNmmHtw9qq9dWpO16LdBzteFzFPiVCIgZRajFYXOekOF0I+IdiEjcg5J
WpQey402J2O555RMBXObTswYqU/u0A1TRZ0r4svWkFuTgQWGfFtSZReh8aIvXrbkokO2B/HSMoJv
rTnl13U8eVVKGKaHEVNRiJP+8CWhTYuMH3jZX3SMzE/gyGvWeggpDC+akGXLrlIQfYJc6FkwUs83
y1ZWNcjbzOE7ooS5sbBpmjy6WvR3y8G3bOET53N3Axgm5BgpPiSqwyFzHfrEf+lcfF8SECAw18Xz
J14Uyq3vDBKOR7aPEDrvw5Ty5nLjzEIROdcwe4AuvR4W++WuCf3DxmcZSq/kEZt1yoE/Z+V6c46Y
MW8tu4Utq+1gtT8QtzY07Jq7/xQvtYRILTdjRP8TXiPmsjkS0A81joUlHXDZX26W3UmjvwIgwifc
J2cZTlog4YFTC4wGeu+St6SxZNhGQU64ylyvXTTWywdaPstw35ZzFPEigBmLCBHgl2wmAfeyd1v3
SqkJFbImajJv/awiQAJhWGDeO3ZvZKt2RNWXlAj9svkm5URBR5UYszcas+R8wzn9e2t0Gz7L1/7y
sL7cCcW73/oja+S/XufqqU6yy7zftCYuob+921RbOQK/z0EOfDZlc9z92rQRWDCKt8xN5juTLgpw
dMeM81/PxNCgyDvmZtlantgNXIep3kDv0jkkzKSlO+jOyif2IEtyEM1bvlW9qLYR9KfZq1JKbbT9
ka/2k0TSoRXxJikhmVtMZ3+9wpm3/rbr0qzyXUaV3lv6b3+9vWXVABBtSbrk/N0uXyuybSyt8+5y
0/+19U9PISnJOXQFI7ozn4uUmTgMSyPQt1pYueQ348sJbTu/KSMGz4EsEOpnswN2McMC/wt/b6oR
yKJIcHsPt+XokLq8xAwug9Mf6dqUcWlIKq4JTXmnLb/mEuf8x+aSqe1VrKTjqNvT6GCQ/NVQKv3C
PqQ0wOEYqyvL7byt1PRnLn2/s8KXf3/ZjednLFvLDS1gQg5aQqlmv8Pio+sW08PXftCPOtxGbb98
ssWFu2wVjJ9DZ8YHysTVxkTI9euzLw8irB1WkhoUkOiRFR5IhWjW93ICRdVh2RxmdTk17QYYIoNv
bhKUm8xby+4QVqxA89k50mRvUW90xyXzebmxuOozNs2Okt7Qrk28g387COddN2znRgs/HEgY3IC9
ffvH8b1sAi92V4iCPeSaPE9aUbrPDOP0x/OWI1tvjGvD0bBcfh38y3O+/oYysFcXOUyW5b44gmQw
GxXjbUzqzK9/cHlJ7UrcgMMcW+bp/bRJlhDUZO4RxvNJHs1bf9tdHiAcXayXNsN/cwH+T1wA0Gj0
Qv7rjszzZ938j6e4CuMi/re2jPXrlb/bMkL8awasGfDkaPFgyMTl/5sN4JlgAywbWz7ORJzJ80MF
YNIIJLT+L9fScZp71OYtz52xRr/bMpb4l0GmgK4LHA226dPn+V//89+ASPXf9v8k9pqOMVP2/uCc
4Q53wcfaAAwMw/Ytg//iTwofqawoA5IwOiLHR3pglp85SHyKVvENE/4KY7yVIVQowc+37Rsxevlx
1Cg4GO01/qzIduFIdwijscy2EwN7kQYbh7gYAnpBR7niLU6QBg46TRAmvGhaQvhSSuLHS1jh96w3
Yvckx8nFRH41m3cZNn0NQ1aVboN+eu7fXBvRx9QqgTLq4LWyh6zL/EEHh4q6gtWs62+7xmJwVCzt
h/Jo25QculFrgKn1byKM8rPt9bvEZdZpBMOpC7Pp3FNlngTVA5JE8DhOGoUlcuGoV0ekP/cZJFc0
MBF4JaRapaEIZupIIDG/tVEOPjhtux2a30umW9Pt4JbaFte/vaXEQbGoSaqVMaYEQzfSZ0riV2vH
iHL4tDhzMPTp2yxO25U0h29pC1+GhmvVDRGmShLkzPatwllLvl8z3iTQCTeZCW5esg5FJbl1R3mp
eqK8qS9o+KlSlApQl1Zh1qhNqCiOqzbekX+csBIFUW3iM4ymcXiwOjxUXr2uy6w8Dk6TMyTXc5Tw
CpmBNB9k0/VnnBsPhkk2VlM/uVF/hyRx3fXuTrkGiqIRswElvfh5MrHN+iM9CO3US//GBT8Ay+gR
PN2bXRAzI8krSy1o1ek409ggAPGohewNWIsAt1q/ArItSVAOQ5TvPtYNw75u4qqHDt4AScjKk4Wc
F/USIYcsng9p46KYQg5CdM9VWDrg9fXuYnb6S1zWKUGZprcxB4Plt+UCNdfhOZpkY2UliRB+aht7
fAySlb9Dr8lwARHgLiu7iMZXbXbbkgN81TgYvnQlHMR0mXohOrBqilODfIIDLiyROs6VY2Pq19gu
1uVohvuMePe1N3w0efigmzl2by45XNHSi4l1FXurdU9d95wGzh2kixsMqUhZ+lc7JP+rMpIXJaPq
psqQ8COoP2gWieApwEhn1ni1OVxWrfZ3FJFdvMNpBHS1W+VZHO36wtinOrLJsFDQNSQq0N7fW2M7
blTqRtvQ0vo9ksUtfhyu8lmOIwgfbBtVG0YCTjMU2DqTzRWi4XNQaXed6SicK9VNZBH0heXdgJZO
rwXVLVA3Ui6EtzUQlKY1Ht5x8vE71waOLnFNBUldREzZomn6x+iBmuF9XN17qGT3pQ26T5c0Xxpg
eXhWmZqra5JSMXLonIt2ne/bjNImMnEQGFPVb0uviV56TBOE9B18rNyEPNXWFmjfIerWnDYvOGaU
g227pWjEwibeQmC5FlWC8ipkzjU+F8bwOWodTofOuVbucKQUb0KKYBnveONuSo0Sr2N3O44RwTGl
U0CpM7F7ttomwdpjgFrau0F4x1C98/Xgru5uAhO4Z+XDCXIybLalwwBAKpApTUk9HrJSNznDJixp
JPgOeNAo1g96/eaPE4b7+m0YWqTMutjQkX3Tp/kHCmmXGiYAi6DdC5yM6yoBbgixr1sTlvPRsvjf
5Dly26yajsr0zTMhRXQorOB+UH7wCEEd6f+3PFLltkE9Obb0VEsrCjE8unyYMvqUCI0Mv7du4r5G
yGyJGysMuquBNrbwLYKe7SecZYDJB6ZKvXeM08i76ywYXZIstmFW73k+TCw/LOHhRZGz7WVzzj3n
001+4qB7yiZ0f/noNxsnNT8JkVv1OWiF0aWVojn6g8jzetvXH2Fs9RTqCbUsMxghs60HDyfp8eLd
K6Cy5KMXbXyLAaux4Gt71caTjEyqnPZDOQe9ZHZ45+4N0QLlotK1lrHk1wWQsA+cceOS67bqNOpY
ttLPqUAEnFqnQbbOKQIrXUX2Yy6Rm1vMZTeEJRLFFdNOjykmZ+bW0hp5FRo4RGKwFpE5q3tFe1F5
SGPgUHvqpu/6/SClR9dwJr5zlSS00rzLaSGzgKDcLvP+qmZdujEcqps0vzWabZ05kI8AX8pJcXwR
IkCtzXCJ0Cm+IdIcCUqg9zel/is46u6Q//Sz5iXxbOosmbqrRzkcjcMwkUnppeNNpl/bmesywjG8
NPjx0boGq6qxvE2sU0PXw2pv0a/ANaLgy2UhmsxAv82Idkwci2MnfuJaoCh66SjdtdAAFG4du4rL
Wp8ruCgQ0slSwu+L48EWxcsAC+PkRqgnJxDRbUMWHkWB8oxt/VIfCjIO5ihN2kNudy3slisk9FBb
97/FNRl9eCzSW63VuaGSetQS9xDJmiqS2BpN+20S6hEdy0MacKCEKd6YwlsNXv/sI8+ATKR2vWzH
IykFs7Te2uehNmGt9o8KPyLNhiPjqtqNWn0FZvPGoyJ3l3on2aM/VaK69vsRUAV62RU2XLWrJn83
dv7dZGnjXdCq6sqmHdzSqlvFg/J2nGqvsurvIYJoxzrk+AdeuM4lByZzDoI6A/xs02ghAsPrCE2O
4/cGdyQVa1p+beFHm7KnY2nLz9Kx250ayk/VjqgIafNtDGAxFQsRBIS9sSt7j/bYWLAcjr7n+JWq
1kt3nQ0ggAlIjL5j1fp+SzFhXPlt6a31uW83Nue6yiFxcDmKcWNsOj1dc1HoLqJ7iVlggYX0Nhgh
Vi41VGfI8xsdRGQUm+GrEqLexUShHfSObk05RY8dZSq0kpg/AxCrE+zyPlkDDRme3SqVW1PlD0Yq
nnHOzrzJNYDSXg8O4LBhPzaFecA+3u4opNeH0gAJNMRvjjb1L5UefpSzOLTy0r1lWidXEQ9Se3xj
ukYjyzL9x65o6Yt47tkkKGmHtcjYUIDmMkbCVZ4x73Ld7C2h0bLKgGMKFQLkVqiCNa27z8fmiRCt
aVOqmU2M1AGHCJp8vzmHA0WVSXSP2P1CONqMXHWvpZcyoWYkxCQv5UBjqV15pnzXA2WRt6yhyoVy
MsRDcjWNDYD+CIephNAgnTfZEbVqVBMoQrmi+EyxMnwZad+tPfXqVtpDmjQ2bEHsBzb1vVVAoN+B
qKNLbacIY7PpLospBVLzce4Cz/iZ48mhgdKtmD54R5qwDEu9SI44U0ipSgZ4z8/pfKBWZrIT/M5H
ZivZ2TMGpkiMdXEfVDtUQSEFyV5uvdAp13HajTsFhnZVVRcMv8hdxHuS0rgeehK5UHNmqfmu4Ytd
d6bEM2DSoQnNV9sscWxq8U3GVfRk5L69ySepVtpNoTNEF9RXIB4V94FSN4aoyaNqk/tkulZldBeA
5ts2LlT8iAbbqkB+BRYIl5Ys8wfR03Cs7buxqMwN1HzEKrq1q2r9vhy64rph7iMipug+GGIIVDOY
cB7cE1vtp3nV0N4jSTLwoVR3wnLOXt5cgnSCLABg+UAOMJeXgFqwTVgHV9nJ2gxDpx0YkbD811P1
PbfVM1Ne5nZ1166trgRBIevbtgCRQxXAJ00zIhPEUg9p03irokvai5F19OYtEgsik+9boOSRvCZE
VAQHsX0chNExLUcqE9Nt29GWHk+dNlsnsGWkgxXi0h76TZCY2I21n4wxM+OgzV+p44jZXmy1TxWW
PuTiTFJt87oLaf0jToJsRWdoZUAsHKG9bwYfOGbtVMHKY1wVYP9WMKi8XY1UYAV2Pr1JAuzzzJPU
q5IDgg1LtgeM+VzXcOBv3Rw9RRf0T3Ys9pMoLqNIYOk3ef8SyOSj85iNJulwU0fdJ6hjmk42Fk98
z7c6i42z0zKixMlmoJyPO801juH8EMdfGdj10e3j99rqTjRZqF1zAmyizHyPsrNGZsJl1Mp4F/Xq
eXTGT1Ol93VC9A8zVgRGg3muL7bm7AtVXAoCejhEAPETxTeXW72V0KP3MG3ptoNOzOvq6Lkj171b
iBVXdSvfWEXdud341MNy0yFQbkzzBPPxtdH6Zh8WNJEgNd3DhsGAYYcrWrHQWu0NeX/derp3pX/v
DOGb54V8w6QnY93ITKxgVfgWaO3Rr4g0tY1dyPJG2P3FTDNzFRgtNHqk4NmSE3CM84guUefuHTtC
qO8e8AS+4y0epmk7sXrrBvldAioxXP/RFgO07C0cgYdg9D+YfX4XHWOITddDk99N4zJnIlQUpxIu
LZ6esTYobiHeP5HDejuF5qmI5FOsddTneuK561vbn11Hmbh3EiIKI1qhOhF/dDBStSLgxAPzU4fd
1fxWSZbfSdJ2O9cCdpWOmzxAHEPL8MaBNyr76hZ820tRlYcEc5DT0bsIGKGJas2c8qQX4XXpEEhu
DCZAkNwf+DY5HLE0DKF5V+rGk4UwKrOpRxPB9J4iSyjLy6R5Ogil9MG3rUsiq5tRaLcmye21+72V
JabF8ow/DPeftpGVvZ0kIZ4vVVwkO8PSH6JCP7QJozLsoBJfx5TYN0Nlv6pSPui1eQlVcN2mhLni
HJEUg4f0FdIz8z3lvLc5zl1VAuCM0PwYdvsxKLKKmeKkID0lkoMUP8S6ZiJAFKxiaucmxbUwW+Bo
0QddiLsMEY8RJCz7THHreO7Gkt1DHJtrJBT58tMAXvsP9s5kOVJly6K/UlZznoEDDgxqUNGHolWv
1ARTl/R9z9fXgrz3Kd+1a/Ws5jUQRjSKQIoAdz9n77WXJrFOSblzcDThXZ6kX/dh5iFGJADY6i2Y
YzATc4WcoUzc1I6+83XUIqZ4tpHgLEOu7R0j0vQ/Vzr7ocyMreP5Dy4JTl3+ZqlY/ASEiRb3RWZa
q3FwrvR7n7wJyVG1awf+G5egJWWQR6YVT1QvYqZRrJ4V371Gst14ISALozXM+7scw+YhhS2z7muc
mE0SkRaqBHu9Yz5FxeVEXqeK+oYw2Wys9nXLRYOKZNvROAXfLRY2HxNBmHuvdRBZVTkLZRxzut1u
Gfux0uv1KfDUSw8wBw8VdYcqT06yU+4DiESKH5Q7xTWAnaIxYQWYgyquewQt7iH1+uMYkdCcOsm6
zIqvTHIALtASnXNo7K34UhXWs4MNfgdSCqE/RLK+qWD+hA5WPmU8xyHGeMXdiSZn+ar6b3iWJ1nX
AoYJeZaafdS9fEvlimmcp5+RZDQb6yztU1kwLQh9wWLeJ1m9eLda/R1IVlUyjQs7RguJkHbJt+c8
DIR69izRFn0c7MY8e8eIZoN0y9GuTJZsDfe671TX3KNDXSvZs5ThobfIhXUr9b1UuuFBDS6F7WJR
INN+6dbmg+HZJ4a+a6uHNNtVkh0G5UG2yqXRuydRUYLJKqpViHfIMxAXy4wZF7PxVYuKAjGJb2xq
G2Bz1uz4XkIAQ7CAYNNbdCkkEahM58DTDtFkcbFzf11i6L1R4C+3Lv6vDOceNHP7wdSqZuvn4lXP
MibR+YfR1qTBlZI+SmyS7YpUhMC7ZRZlb5mLr6CDqjhaWMxEdlZhLD7ARtq7TrjGxI0SgIrnylRx
R5MWQSQqxkxI4xYxpuSg4TnW80Oquc62x1xNWa37TMIqX8aWkmAcKndVzmVDo9S5TqLuqHctTEBL
HITJkiPr79GdrZhuuQAp61fNJniqZmLTITHsDGWYcsQyQkTrw+BTYKsb98UzcNCVRGkjvCJhpSIe
otS1nVZ2ZwiN6DVNipPBiKuzkD+TlhO0sQpWkmb7AjGb9UJ3H8fQ7ryyJGg0C7mKO6xKutjSyfQe
5Ubkym0TYxnn2dHaFyz8EtPa9nod7cREYZD0gxhTrSkni4JAW7FKYHLmhAy2+O3AbJvmbugl8RHE
vRaJtTYMV6GOQnkj0Yb2rm8+ETr3q67KSkZuxGa2fipQBwIPUjEuG9U6Ew3zgqQ/1jmFyjivzl1Y
XsFFb5FKGIuub/s1nOhIKz5Ml1Ig6PrPkU7CMmJBR8CS9mG55ldiaekUck/ukm2FhzZX70un2qlK
Xq1gBl1r1bvVA+Xs2nAKXccimH3ARscqh7lgj/sTPwGh5+E1j42PoIKpb4ftMci806i5G0Rf0ymq
0ymH+AQOL1NAqih7gOjumEJnsnjhuAJhE5OTRfkyDevbONMfGiWjODAorylBYKvEUicxic5qDPe0
pyoncsp1BO6bQCVlWQbM2/DhbqEZkZ26Ld36iXgI6rGeXOdOiAgZfy8xKBU9FyqjqSdusAf6Xel8
Kqp4lOi8GQ7gZSRQvrYUVIk0TDCqsu5QAlBdVtnjycJ8mXshViANPklKVlZNcu/Sb4lPQvXvHmOt
WtRl8VEqhkASGHXTkukWvJi4sabNhCi8AdBlbqRWXbE1a7sg1EgZDplbZBNiya/+2IOUPa67Lp2u
G4pCL5gaesBaZ2Xa1D7nDRAROYG/5A2h53wB5ztr8CJLAcoeIL7sbhpvMstTsNrPHCOPMDwKMibp
6Jir8lT1V5RmxAK1EdKMaaPPXclZ8zCkPQ1K3XPIPLJLFhuhtjMGyGiUk4ubfGzp2ifDdu62z1SH
ea+rmdRAiSKhm8s9tK8mu020ghymKioP7mwsm999lgXkBsC6NHPiFTV5ezm/73ww8x4l8YyPHf3F
933MQlckGQpgTnyIbYIcs5voN1052gR8UPehDA2wbKaWTRtAHYTZOvJZn1DC/ST/8JPMGZbzrjVb
Roqp4W1PRpSgZvxJhXkk2AxqUmUQYZMFITJL1Ah1gDjBnyLbyN01lvg/QRBNm4azZt0J9e37LmGS
e1ak+bYQDSW17wfyYQIX/fNXw4FQSMBtnFL/fKDLaGDoBZO5DIIDFcBqy1IScvI/N06pTx3j6XYQ
kG5XkoMUOpwFdoUUMBH0Xy2wDmkFhbT2RLSyk+Leit3klMGWHVtEK31HAbtI3AO5R+reRqQcq+24
1hqNyNAW8ElZE8TVkBbtR/tMA9BAeAbaJxYroUP2dJ5EypaR4BZKMHyhoVHvYrck44Q5UshYCjB5
FIynXQBPwIPvPlLklSJy134rv0ahwMMF4MOawDw2Q7AtaxtoIFUppb8XHiDNhNktVUgyyA37oeM0
XGkKVcUhSB4HqDZbgwAaiy/lITRw6goGlt6kAhEN4YPmxvlRyfEGapY/WYRvBg+ayEgDj3VmJ9aZ
21yN2KmAzPprLRvKTZ6mm9EuXMYbkKg1paFlbnk3I1L+JZe5bDm2jaAMg0EkidRdqqJtxu7yo1CS
R7WvxJpQjgy4YNMlt6wTwTabubWP3YblEtrvyXRFP2irhA2bjEmc8N5Z+wL1V7RgI128KzBKm9To
kODnn4XICFA4e4bYFTpLFQCXMUEZMjGfIg25fVTqX4ki70sW1XFBUBJBsXsd20cLbX9pxOFJ18Vj
VDjDwkQqHdl7GFjwd/3AJFCsf4BzCRvjoRUp9Ra9u4BPvnPKfN854VkNhlVeZE8U41nvp8Rltgij
B4Mr7phNIvP21U+c6/S2uQ39s0Yob0nMyX4QfqYEBLVU8GnEDS9uQUqZq2OIUZN707CeCUToeLhb
xL76kjZcWVGyf3al/lLzF5ohhZEarZreiOqHP1DDzsR9WZPXg12KQqWFt7l6nv66pUG54RRJOZLF
WRPM6V0dTElmZnKUPixG5hN1SzqRzcrNWCSq+ZBjCgZhSTUpR/1IUMdjUffbVoysEoPmE/Q10yvW
uVTAGSvFPlcN5VDVDyLEK2KqCXlzsb0XRYCKEGmRT6NGFmQ0dUHyFRlGTMcEjEFKUm+QlUvfKxkt
AWkObjkuEC8+5ML5kJ45HkilzE8aodnLaKjqC+p9oHBdwbyvhoSo+CUVh63ZUKa3FctECm23u8IP
5DWlipmZyI5UehlxlgItLYnYS0f+hJTO3vSvo1GkvxXRgCVNeT0nGatU4dKEsBrzRZHdCpz0vdaE
W7qUxknQggvbekJoUfN2tQnUVpxKCep4+jxKol83pQ8sC/DxSRvs57ZU37hW6qs007E/ETthuPzN
Rdku4nb4iErQvgosXlF627qLQeO45YNE++nREGVio1+8NM83GNDKDfUasBGhedQo1u0IRVdv4jp8
H1JU4qK6DWT104oohML/WgwJoCvPVDoS2sZ4GdGIUPkUVzpi6NTXX3Fj8fE4kzDDOY5OcediM+mS
tiSsipprVuEjq1NkjuxMDwUBqvQoqj5FBRnWNp5kwEnqBi2nY/ZUWtrFGbAxQQXB/mUo27jAL+Ag
S6d3v/RiQy6Nrgz3justq4glZZKYD3TU8QV5FH8diCirUVeoNhZrPSQbMKhaps5YOYofagNLwEwI
2QoDPhK7hPGVPauKeTaCBA4M/Hp/fIZ1sBcG3gvNgyEgeWcBMioKmr0Cim/XSlwVvom0VWKe8kqa
d7ZibD0P7HWN6JP/6zR3Z7XlQAqv5EQaali+76hmvyi+Ts6MzWB+iCysHaV8LZiCVSb8hc7BlZbb
d4Uj321QhwpfGwTWXyIbb/PiaokMyDVlQJJ8pnTz5gv9HI3gwn2ZvvClT+ZNgFzb8Pa6oSD2ghAH
J+Y2iqyVMoRvqH12jkS0HEHAaOSEq+7U6+BSiWGyIFbm0D/62cStiZS7JIqPefuOChmBfVvvR1Pd
D0VoQCT3JlgxzUPTXusVDHoEVGuR20jSyJpydWUXyeFMnepWWvKqx/Vt2ihQMOUqi/XL/L5DHYcL
MBYIcGogFBacpkrNFmKiEo1MuQ1oRotAgnhngoTMKho2jRE/Wn5P3l+Mh4RstQkQs81sTDQ9NRVM
nRTZTFGsw+ausjiXWhUPn11i/0rdOwnkSR+6cpsYb+C584U0zQ8CIa8dItyqLB7DItxWpX8wU+Ws
40QKfK6KvXO1qSbpNYUiD4fAki7sWwXRVxms19q2f9rxO7ZLzKepxMzorCtQJqigNbJ16LqX6o6L
a0dRmAprr+7GrnyljMti0Q5ZRtbblAutkhZv5ArdIaa4lA4E0dwYd3VLmFmbWOOaOcjRVz3UeMaD
qRrPecb/LOEPYG65DwYrJgLVegW7DtCbynuOlCKnDbPAcEj3LFrTfb0JTbmmHfimNpSMmzh/DNv+
pg3uVLP+UD3mOCIilKjaxpwnDLTbuG4vKoMB9sNNaQz7PKNMrI3UJe0cMFyh0W0vcb6FAz0x0Hfb
kmjB5ZCJkx0E60E1XjAlTN0r95C59SpFndBYQ8wqccItIcEv8h9h0z5XUa3Cmwku0JvyRR0S3lOn
n7ZNBQk6zYsdF+uqrt6hIr0mEE/TmGlBEzwWsv1hWHBS2rTHH5ynG9aPFgNAAEiti978WsdB1Y4L
yqULkpTfTT5P1+4FJ4O16DNtbZNJvbOHey9U6ltyEI6ELwsVQDS9Pv0Su2ReMdKkK9Zt49LkVMow
wFl8onkzOVy7gG+CCaMnCfIXCvorhEkqDS9YIIoWvdUFigAwrQRJAP6XdXFSCSFk8FQN5ASTsQTm
USe8H5UiN+pQHNKamY9hM1IiISGkr7yaCih7y9+HvfEGMBMgHpCmQXujaBYvta7dEhtKtTlJP6bz
mwDHYlnVRJz3CdEWRKAte0M+kFe9b30idQNJF67Th6Np0WmzS5mQk2Yh+iTd3rNq81I10RT8q3xk
Ba9iKk8pV03i0ZqFTJi3mKXxjDSAhCRZrlWpkTZAyXie7lv1p5DUp2pPKeFAaNPQfElbl4lKwSUT
dRwQzA/F4CgqRcOW4iGc71ajQw4FNEmJkGcpSsKZLU/bR/zeTrkptOAxEmmz8bIIPph9hT8dHBo6
JZPnDkoYHRkg/0nmPjiBfFF9+gKe25+GyH2q1fYgK4IDNADpLgHYvEv+NcAsWYCsuk3DcWvB9ltU
SXTIWA5RVaAVUtvFwtJDVE3WGxHUIwBjc2X1iHrdKoQJ2RNIrK0NOvxLDTQX8EBbLOgedNtMMZ+L
Mej2RZVQpdPoT1rBcyEIe2YSuXVtoeJ3i26ZAqFRGKwXhDe7ciTUlOlWuXTVgb9Ip8dNJL2mpsU6
bs4DxVX8ej2XDPmKnSNej0CgME4lxiYlsKMovIKch4zQ7nAjMw9Za/UiRqBIXU8KhIIwqXJIEbMt
b6vp6YL/foOqGrEy3ZulRceVZtAhr1hVZJV51tzW2up2/8hXAdZrcRVm1+2R/dwqVvgIawqMvcJQ
G6QMZIVbA3fsMgBdQ7FisgaxIuUv5xK1T9EOuQN1n6qKOVU4VwBUR0zywLWhRHCwSoUQAXMPqCi2
XY8FoQq8iNOBdqlWG1htI3l1BoQhmRmcYupWW3rO6rbVojsz199zLwqPqrl3onPJIvsWdsah9z19
T8usVkc+kjphZsOAlYRttDA9e9wb+dgtkO3j6gzRSlHNy5uEeaSvLkqnh59IQ0qkd3DAj0VLljE9
/Ke6IhBEN1+c/EPWFgkOVeAuVBHcJcF4l+qU6Up6lkPldXdudGtDBh2piVgKZbGM6r1s4m4Tj8rP
chxpKQWd5LLc43oX7d40m5/CIRoN987WCNVHQ3mNI/mlGuOyS0V60AHY0jALjiNuzbXjCZPpu44p
OT2LMX4yJr5p6uR0MNATjNUqwUy0UaQPB5wYMFwe51brVWCKguJgXW9cH9w99Wh7IaICJrauck2E
6+dDEps+NeY24b5qhqkfCHswhliWOVvZG/YuS62t3T9RnqFGKBU8kHX7ngraMknu3ne99aKJ/oly
xGOTTrLewim3SiLPfQrjuRo+tZKKbNwwpSnp2nixBGLeuASdK/sxV5stANpuoXWeSbYlA4kSV9dQ
kvvhZ0iRcUpvahhbhUOt3rPDtzFm1dYkL12M/MltXivf2aQ1pkY1d+HQ292JhvhpAJe0UgtP3tKb
tabQ6hQWVuTS9WiaPlx1LD+JPdhVo3WxA7T5yYiPcmDI3slRXMh+YaJFqdPUiZsJtm0nokXe42Yd
0posToiDXrhj7PO2mfbYOAZmNDKbeSRJN7riL+w4IdUN8nqqt7dOKu5b67MKySl3CIdgtv6e182L
DJduXiYnwFDMbfgZkSwBtorjreuOR12FCJqIqloQg3JDu3sXBXJdOyO19ErdsepTqPutOxZikJ5k
ljwGQbPw8a2A9cL/TJJjv6r9pdukP4s0ytZO42krO5DvxtCDTE9CYjUC7c431HpPpCuX5kG+NO/w
NPwdxkya2QUUBE1dmENMuadmyZXmEC1Y0kbdo20WJ1/IYGtP5s4xHVZm8Ri4VbF1kvFeCiW6CTh/
mfDF5AyJnKjvHvhBGZNXg0pmK+qazlqKXa/ulvS37kfPFZysF7Oksq65wZu0RbBvRXupAEoty75p
V3GfhEs/6AmDN8wt7GHrTjGHpZTqMVT0bu1TXkFOCV4sI3o76GHSafGOZo67zoau3ZnKDtRWcxt5
HJkIWxR6LT1cD8y12n/O6uP/F2r/G6G2Br9m/k/90kCv3uq3//jF3Dm/JV//9Z//Hb+9vyX/otD+
9St/hrcZ/7AJWEMjbAtDaLZFGtyfAm37H4alCR15tJCkZU+xaX8ItHUTbo5lks+m6oZEooKq+k+B
tvoPIaDeOKaU0lR1R/u/CLQ1AuL+RZ7Ny9j6dBgEBQpV/2t0W6jlwqhYWO1qCC0bYdPyhXl+UIIu
Y1DbaEmeAiP31IVXQemAVR9QtoLL+dv/7G+CdP/2MBAFUjS1ieEFPfSvKvFRq8qhpYi4A8JHNzIW
NiCL5t2q1E8nrdEdh4IVb67Am7WtZa0ig/BFr+/+zWH8Jbl8Yhs5mqZP8eWOJQ3zL6HctqGFldPq
7k7FZLVyY2NyIMHfUVyGL2vfddlLJN2rDJyXeCgVruqgyLVELMBc40/R2/bcBUx4/s1hGcakkv9d
Re+YFmVBzUSmbGu6pU4f429Z9n1UmYVm0fiwgA5Qe2oyBlr0M5lvHxPLdBZ9b6Dy8X1AyyPTMwt2
MFc5gYimYCK8aFsJdo+Il63beDdtnjlHrY/Lo2VtIxbex4qq3Y4+9LXLhHFk1fPHJs5RJ/tmR92T
KQyrBHK1GsfvL2MRDNhFhme3SPID0xMSdQIlO3kDJRhitb6UwpY3xq3poab1GpIPui3GMUbEsVMw
SuL1Z/WyNPRKBdxEKb+udhasSJYp1VpCmCT4KapZZFSfLetjEws3YOcmPZEvfm9npbtRhg/Xq5d6
FWabvl5TWXVbNBs2hM1VROaDF+0ZUDIC0pY14JhNoRRnK/x0huhqhJ1/iKOYXHNA9Au9iAfydLsH
12uxKDSNXFfOQaVbFwqRHmOVQBLNgbRsWjvQj90xC6JwD697JTHnLKLBNjbQVDM3JqhII7aUw4qS
n8iT0CbmTDB13/mqpw8k9ftTFzwnpiRdqEa0C7cElGboraIRtnVXGRCn4AlAYNzSsnS3xRB8pQnL
0h6AYuIUP610vGaOdy30SWLDGNO3xW14jyHzvbOSclm1MEfDzMG+19SXqMKEkAdUzltnVXkMLqae
M5sv26OXAKZXfPrFDctrhZRdvRTX0S13Vko6KRSMe9Ie5VZoIeJ6P9x6LRX43GdkTBgvhUaC7FA0
a6X34pu8L94l8lbXulJ6e/UsYhlyhKFUh91nVNaEKmk9ggJdva37+mxF8ZdmEAMPhSNclMloLSu9
R5vftUBRrR8AbwItYfaQDsElVN+RKujLiNULYemwipngqL261aPuq0dRZubI9ivSz7ZpQoMlzON4
YwGHSty0h9OrVRviufSrkaDuIZqAbwVe/576xSJM5MfgwQUBvlqjuO9+UjGiJqYNhMg0qIc0SUhU
1ZBbpsVevdGDiapu5OYpdcujGXXuKigISEGDj3yD3OKs0c2VP2VDKEg1bwyKrdikp11oNb9vkto3
VwUo1wljMz27eB+CeFzPJrSc5ab0KnNTTqbf+a52dqPNt+dN3aSPxIFQZvrnU+a9aDKxzb/x/cB8
3/fNea80+3ELiGc3e/xS0QZM1XvjGayuXM/3NZMLbN4zxEgveYifhZ9qWJYnj1gXGFl1+H6i1jHj
y0pLruaH503maD55hNPT+crAAONfWi4RjzChmbpjv+78tZ2fFTiRvRg73fj1S+X0m98vN8qGxeli
/tXfjmRAqLFzBw3loooGstCYn02/+H1s9uy9/fU+873DfPDzy0NS5sDm3WI+XC4hNJsopRqSarwZ
OqjZDL5eCl9P2gXvMBBYhRqcPMgDBrxExQHhISKt0L1iPd92aFnXg1euyr7sbrABPARG9Zk0l9Yd
wicpxTFNJHC6tL21ivHJ0JufNWxyVqaTtJ+scTf363VM4NBOR3WIdrBX94SgI5vyPPscl8COVe+O
bD2xNgPqJa2FelJ3acXrF+TXzm4o6lvh2c4WMexrHDtrDOP6QlbQ6XyHdS8oD7TutnGG6ese0/RV
U4ndyu1oVcPeob4Dssp18i+a4/gHZYkaO+go55dAj5nbwxbW7rFXBNuszc9KD79+9OO90Q7jg9Cp
DijVR2UN6zGgY12mHbN+lPlcnovbdEQW2btVv8p9AxWEnlP4BDC3UtGrLIKBPAW08ysLaxR4C4o1
nVqtWRKp+GcS/D7EGpfBAJ04SASX3/GimIBkOH9/FM1F+k22IjAIGtBnZHnyKFFuooRLsSj5fbNu
6mnQQtXUkNAF5t4jPrxBTU13Djd3QsGRRGbaVFHWPw4SVrSeksXdKjatnvxQ9b55tVi1dMy+V8Iw
zQ0NnrJLvoxxfG/VEt94md7hCil2QnF2TsRQ51FTu6QA0mh5VxZRhWF2MH4y33MWbk2fqobw1vrU
EIuofat6SCBWSTKDbgXZWkrGUbUUBx8jFyRhCt+cYaUZLdvaoyc3aoykuMuTyWHBIp8qRbOq4qut
ZpQ2NAu4WO7/BLlzk5CCSV3vU7PzbjNAU8iLS9H7L4GDCkJYITFdRXOTWM3a6gL9WTZvUCvEQYPV
jWK86HdKptDf0YG2GMlW1+ibkSjzLpLiS/a9wCxRFOthNNKlgsdgleUHTfan2GbxT2rseVRo1o0o
6kxB/bojFniporPCfNgsRKFvKkvfayHKFRMfUzxsmWLsVEJz8N6EFyn8YaN6zDdRvkwIkY2GPrOA
irf2Bt9aVXWkXFGAOPu2/xopeS0iFx5U6I4br+5eA9JgV5ihBhhxKKaTD07xfWvK2yBCamHl5hFt
8Sqy0ke3njSPWfkgzXPW3uFnXNt9fZe4rPqVUqAEy3e6nyZrJcdLG9j+i069VKp2tFRRA6ydHFx1
jAiwxVjG8jrp3SWsfnvZKuh+sXleVd/i3BvvEE/eDUn70rm6vbTsvj/4brgBiGEthbwy80PH44EF
6TNQhKglpNfflZqREHCKilUZ9Z+OjfAVJWefoetFM4I7Mc+3dqK+9hTsFj4VHiON6kVnAQZMGhsD
fcAoFgX3nYNG0WlbfdVsU+sk9fzShxUtpgm01ADF0TyaGv2ezuSNSOyrbRXXSqJu6hWDkKnoB0SR
k2pYT2XEpckhD7Glsmm3OVft4dqTvUnErX3rYiyjb/6Q2S2IoMA3uEzG/dJWnDuLmgZgcKA0voeG
0DIZhMuhWpmZ2OVW+wxBxlzaHlgYvSw5OWJ/gQOzTo1sUejBUUrym72VJ9tg5/fDUdZ066grH9MY
uTZl/kM53oEqI0pCoBb33Pw11xGyNob2FNawUkikfrDGgx1ofIouYj01fhhC+WX3KmkvS9R/pAdL
qJDl2WRK64fZvefQkXVJXDQc+zPtkucMfuRCDXbOAbpgu5KJBWfHczBuxbGhAqnvk3NMjW8dpJAI
5kfm+349DIqdudRETUOBWjDI7OJWvMzPcvOkXFNhnGKDveqsMInZCpWvDV79mj9GUzZhlKTnkebD
UfTGYvSTAdq2SUVCSdYwOehASgoWqxEBcFDmnI1i9GgiUDlVSYVcEPyOSkv9ae0ATQ7IGQHb+UF6
VxruPskr66TXwjp1qNooSWv9BkcUGV3kNlOwKUlszfuTpjwElsVfOB0JxZaJ+eKS5Ckt/n0YR9YO
cXVIZ9DXNegEVMj41FOmTEE2fYm+vm3fOr9slyJCpGNmQ76K0L6f6Kbop5bPGy/MKcss/uo6OTm5
+BJO52PR6F8VmH0xxiSWSO4xrHt0k2pGEkwgt2lqnFKTvAgxNmc7IclE1fOfiiIvkaX3N2PtXTqh
6wx6tX7WkDzTNYhP7ypCPH4l2yOW2ouMmnJnlieYGNXZ69VbEzH33kqq5JgPCYE7SsXv0hlFJxVu
8wTWqxeDpVBFRsx2pQ1ru2jdSfS3H0iAhkOWLZReHhpYFvu6yJvzFLZ6xokLPT46V4CXd9pQvCNt
u9ENtz44YReRUDrSbO6Gs9Hbxo0GPMdLop++5BgdnC9Vy9skfLOi0czOnRmdtHaYpuAU7QmfXZiU
0zRYDllt/bBNPpW4xCDGiqM9o+zct0hNGJeGG99OL3GkufuUufDSMCEBjmNhMvYr60IbUHdXWXFw
Bn+f1nZ3jqcNgKyvzq7IxcNnl8rxKXZouJrovcm0kjUzF3pYEHFctz7bevDueP1kcLKjo1VmqyRW
870rxk8766+m8y6D1Rw1OW/aCRetzLjoebeaIdLzQ5C0wGcTRTORXPIZXD3tYQ6DcPB9e37YmJHV
8+5faSl/e2cFhi2ayNjpxMiu/T9RRfNeMDFl5IQ0+rub830z3Gjemzfzk+df+745732/lD1Rvwkc
y5iT8crzC3D9NicX85zd9Cs2cQKczzf/9/vsGcr0d88puPAHE83cnbjm3y9libBQ0UT9+frJJNyb
b/56re+3J9b8z2fi1ksmyjqU33qirs/P/+3xX1ye+d7InrDt368/v14DrI1KKBQsaLToCKb3/IUs
mndjTHfQmB7jEYiHcMOLr6RUOkEDPEsz2daZp106vMpT0xx2AEu8PZEa9ZKwYyjClu2SMQw/MvKS
qx96t0FveQsaUpARadr4MsGQYWTJaWgI/jMQF23QT8cnm64kmnJq0vPN1tPiU6D4CDR9k/jAvDNI
iNCfQnDY21FnKR2bLoHQcWfm4CSbXZCW2t62bf1oobgd1fIeeUPnG+GuaUvsEn6A2sAnaXeyE9Ya
oRRjV8FfKdUL6Q41ynNzKI8Dh0dGPOLqwdlZ9ZiRdH/zyEJ8PLYgTo7znj0Zt5TMYaSdHtCmTapj
9mPysK+K4I+neUQJHHWJ+CzSNHQswBxzjmQ0fwSJTE/IiKLFOLAmqCIVeaDuruwaMJRae8sSIcpN
G7se2WVsNGoXVeiZ+7AotAVRNHR3zoainAQrlRts4fpBeNeYgY3/ES/Icp7hZcz6I1fT/mh6yUMh
0C+n0zNKT+mOkdLh3Y08sa5IuaaXnycs02MqDH3wZIkyP41TZE/oIj0gf/3Dd0ywww0xJU5V7Gzf
OKD3Mw9KC1yxYIE3xgCyM5S4NHYCOJiA6+i2v5QOVXzPpv+txraKNYS9eYNFQT06pjoCCwYhEJrB
htqPovMRtGMkstX8rHxwUlRPZInB3DAPRZLKg4nQOy1t7NWa9eGwnAf6XJY3qVevCUw2jqgc2FDY
WKESbxmp/ryPKM0B8ApYmu4uT5n14hw0jvMXa96zWxgWoTkla2piYOJYH5uukTszGXXAwrW+jUIa
fBMnczWFlpva0Zoemh+XXa4fIU0i92bSh1efmm0HzSgb92bOinLIoAergBItU7GYatnuUaiJcpz3
Ys9GUa8H6dpJ8lOQHK06qHZBgzyeJiFE8TgunsdG3JCxPq5F0SH6i9roKEUcHXWr/gEn1DF6bdIz
RUfgtuVK6gkVnswOj7S5/njm/PR5Y9mHUDYPVGCjTTOAQNJbcJjGwEgcTB8REYs1ZiP+h/X0pZ83
pAAhktQ0kjeqnIWgGR5Gv/tjowQeKIz59q9dRQnRI0hWuI0yPs0PkNUaHrKwIVrztyfOu/OrzY/P
Ny01AKsZ6dqvt/l+4Ptd5/u+b4K8IxqpYcr7fd/3m+Z6ldwMzTNuczS3tAqj3w499yRLAMPZ/HZ8
3+/4fXjFfORxS+XMpRewnB/p+HI5NFm338/7ftvvQ/nL0c5P+cthzE+en9fWwQc6lFMJ8n7rGbG6
xHnIqiCP4IcQ5dFBnEMXWK+MJEivGQXnnZ7rL8gglXNYkmuLXIxmXmoEcKR98+T40aazqvHsZs6B
XtSHWir5EjM6Z0NpNqvUjCckrRBHio9XBIzwrEi8HOrx4oXPFZalmJrFGkTLh2CeS96O43CRYqVr
ZLaLRATZnUc9Nld1dVpb+q82IMaMmB17rGgidv2I9lyo2wTvfSmFtjUa+4ebDuqJPvaLz7qGBj7f
lE7vCTGxLbHnIGrcJUwHTSe0N4p2BROO4cBNXxN1kin6bzm8hrzstYsFlaBscSKV7W3acp2t66BZ
DiyeoDm25ZrEnR++gnJy7MbuaBQUkiBcfTRG9QEfy0DhlHvrNgRuUPchgIv2R+Xa18Qk1UYBWu1H
FXHrz6zTTGihCCX4jNZcz93/Ye/MlhtHtiz7RbiGyTG8EuAoUhIVohShF5gUkjBPjsEBfH0tqMqu
3bpt1tVt/dr5EJYRmSGSIODu55y9195GtUFL1SM8oMURpg2J/ytCSxbUsNw0DV11DVs8jOb4jnN/
tImdZrdESOta3/4QDanccK5RNIj8yUSFQgcd7mgfy3zv6yAnGtVhjeOPKswhdIOxrsGL3i+DkweI
Gj9U2731ujB29kxhsdjWDqXQQhL5r7LL955vOrjY+otSbP+1nT2OrZnusDk8aGN0P840dHiU7VNx
WCY7pwRDndM78qr7/VbmabMdRq06REWk7sSyoIF90HqngykaEUZrO+fJm/FmM86lAT009/1bFjne
WREu/IxF4dTTvjzWY2ajjoq6gOaX2CWagW2yqZ0He6BcqksbH1u37EijFk9GFu/ItnU2Y+1clKaM
S6RH+4zs5VNRVRNihsS7a1P1ZVbxvOcXa8s5G/NoTwgjvTO8ef6y7KPShEUU4ZsZRawh9xnrbZRo
oBjVvNVLmL6Zqxm7ZFUL0SPTrs2c3A+eQsVdlXQ51rwEMTQkrM/Zt514+YNu1/7G446i02bR5FP7
Yo4HEueRjyaFJlC7qQ+qvk02QSHPMQIe29I75gZ285/B0/8f+v5PQ991YvsvM7r/Zep7eU+rr38N
S8FItv6N/xr6Os4/fAuWtGOZ63hV+GST/NfQ1zX+oXu6Z3iG65iOz9Hhn0Nf2/0HkhUXCZOvm946
jf3n0HfNUYGgJXT6Pz9YLvf/auj779NEz2XWCuqQjsU6VXR4e/86TezdTNf6SVsOA9s6jUI0Xhuz
x1O/Mf8aJ/k2PDOiC7F+iyNdlH+5UP8no16PlBiEqJ7hk9xiCOPfXryuBNEoug8wdJpoDwQLXj+F
rBxR4Z4g7KkNPOfLUP+vL7uOfv9lgjqQUjmCvlwO8jeKy6R8wNDCkxSgIowIfCcrvvwfXnKdWf/r
zPbfP+i/kc/oxEgcbrwi1JlhuRouE+wtgXJzSqf95X9/VW13jdL57y8HodIj+MWkJWQbsH3++wfs
Cq2B7oyDms5ndEocXKC29TD1PgebymsvaZcneHA95o3o5kIY4NnFL7EYJy6d3trMLy4Tsm0GHn/H
nUuO3ExuvGIgH9AlFaFBVtmGcS1sDld/JXHR2EAI1XczXg0gC59j628mvviNpdzqQFI0fh+r7Pd5
xRXOW0w6GaYQrTXDMlMX20Gply5dFoqpo3cAKGXkn7DTj0lPPJ5dm08EV6C21NEMTnOM7RQ9keWU
98wGEoKlZFjZ8jX3u5yT73SzPBy0SJh/4fSNfl2G1Jw2ZpMelFr0beTqdA3rVf3bIYoiC2lm41+s
d1iHbFbVfGPzRas2ENdZiFPnjG5gWN3FVUSLCHGqEjDXZv/Xqn3CHnEP+JX1xTZ0SZv2zTLHm6KL
1XXdRRNrwrVykV9yZZEvMtlkhJgbklgPmqhONyEWFeO2cD4GBA2BMwOEWUYsUAjHbjT5MWU38k2P
W74YLFhVqu3mWSOzB1wNKCVvCq360OZ/jcr8sjT+ngIVjA4uDR2wW3iAMOp5XomVbLnWRr1vVDFv
5aAiME7JQWvn35UGBXPlbPRA8YYGx3EB6DVl5NHU5Efa9Zsbr+kFDG2G+Stf0M875JTFzH8ksxGV
JkERNYyXML3n7vJlWeUtbj7xn70PXVuEs+ehh8s6IHtaQCY6nXbVvEUE72guPteKaTmE0Jtoyi9d
EU3SE0e6/pzSmm76LB7m+tFp/RXqbxubbgnSRnjUqTUu++QpFixXnMLCpVq5/3W9tc3uvKRRFbhl
ocJBQzdZOhPTRov2eNlx1bzGDJWjf3cmn/E4eRTBuFi+6K+ae6NPA7vUV57tY2QqMA1Z+t3lfIKy
i+xNovVnqgI9QIgG7q+QvzOLfIys7j79GnOAlrgTmpT8VOb833Tnv/SCoW4B5p9GlxPAhuXUs7qC
OXNuWnsNT60w6+tjvM30zLwUvntooewFSct7drvq6hvyyV64TeCAnuvMj5khQMK1dJpdhZYc+0Lf
VmSl7DiP8XNJjqIdWW3qWQ/TCONskuOEmckIB8iz//mifc7Mcxu9I1R65GfFQd2zxkdcDGXKfaOB
XEvaPjQSdYkb8zqj8fm5fSsTa1PU1n+NjLjxySuumEGYOMY0/3vbe8rJsgomEHh0kwx8RAtsGms1
E7lOflzvm2munnOA57MJ4gbPxJvRQj3qoE/UdSMC28Vbqflg/0ZT5wXcJqjE8FVoFbC2RIfWXuLr
We5cplTHQV81rxYqv1w+ptVk7Luhu3hNf9MqyVlo4PL93Hk4MELWXaT6cfNmmjyGRcoAP8uibSqj
eCvWJ652CVF293oLgm1Elj7NPLOtbWaHUVCNmw29JEpTuiM8nejrGBHrX6XR/zJVdp+bRrDYPKng
RprAElDZuoE13pZy5zvqNrpcY1grby4dotD1h6ukoY/Hcd57xDoxYk3mYHyJRmluByKlCT9C4h4T
IhGwfgYG+MgwQtC73k5eDfdrpgpCB5yGbpPeCutFtpDddA+4sCidqyDpInN4IBOU5XM9v/QNot1I
5xFPGIQtFUv+z/eZg9brjBw2U38ZBKqgoUhIf4z4UASH6w4vksX2V9+xUIHOR6DosfiDn6nM6MlD
7kv/YrrZi/klC8Va7PuHxXKeEnxdDm+MOfYEfaG+pnZ6lSOAQFndNDOXO6a26cZP5c/fn5Z+t/qT
6CXf2nG+Sb9EjRw96NAgCPyeXKKCp9tQxrvYTX9hbSJjhy+xUjaWId7noNY1hrRrmYpbW23HuGF0
i3mRKuhmCu5G1rKjPllXZRdX+ljXVTfjL244CtTUqznPtPlGF/opzPXJHhtJINJpqQcCKlsQuYiY
gW1ES3cZdC5FOfHtDNm5S7is07q4T4AnGtfDts3sn8YI3stYofNBD+UGcp4ustDYNX38S6Y0vwBp
snZm6TPJtThR2qV/IUdzGlk/NZ+PhhKYOB2wA50v39ZLMrdsMdhPsw2yXqyWxcxoZfn5gIZWCAic
yennhkf68tZ22any3QbX4rbjNSlE2UdRq+7drv/DjgwAj1gMmfGF+xHaUb0rr67dXdja3/Bt/ZZ5
YmyIcN077pKfZ7bxwe0g+6XR3seTGPamtR1k8bEYToMiilUN9hseaTD/GxhWJPIuaOxTIqQjZM21
UsjHlZwPdQNIqW/IY6IXcM1m0IO1T2A2Xo29kYizbCoeoQRWnYHDVRLIEpiTeoSidD9E3aWthMYg
iUVv3fkSUsEtjPy2Vg9bURM97ox3fIURSRI1+G4zDjx1aya33NmCZlieoZvF6/TdQ3kvJTtAUupN
aFT6hswl4oETIjsw1G6BIAkyi/0Yt3ZFalg/33w3CTIn1besstq+aUoToTFMsHSOdnN3J9XzEsMD
gZnU40oMC6ddQvw9v2ULTmAwGbYRLGS27og9kVrYnWVKmd0VW13wo9hUPztBZHFpP2YZLNS0n874
6gjtwU44R5iYzdF8VSQSMILfA5AKtCgb7lTWD/TQSBFqxW6sSvO8aIz57GH1PKZ2GyjxB8sjVLBa
8VKT+aYMuIErcgs4XlDLZTiOTrutVew/LHK6Jkuiscba71O02n+Bp8Jp6aKgoPzdeBYfKqk8Lmfh
lDuy5Z4xqLQbk1gFlOHFh1YjTPCchb0COz0uJE1n0YbM1dok0NXEK01LbJ86k3eEqIY+cmUR26oc
koqugxOh2wbqT67Ym9YzME+0masxj4fUDXD+gG8olbdh4UNTAdHM70mpMwVmdOreSmMymXGA46M0
NKZoTmKB9A6aLek+tw+Wcqq7bslfYo3FZ5zMNVSMAFvQ8WLUDx7Uc3AJxGlVaRtMLj0kRpjM7o2S
9KdFpIfRU38Xt4GCba0+QXKkRuEFcz8+e/1gQ3nTQnaHmptIB+ere6fZYk+XtiJyrftktSPqepzO
sUVvHaAD9iQ1PGcGlu9URO91ywb0n28ixZ4wznA95geTrqc/pW+AkfB06ipGG1mAg0kSzgZ13QUW
go2gBo2WQVbHwdgHad8cHPRBYGT6IvB1iA0oDFGC9xIPIW8tT+zn2UqfrMSFDwr24CRNMuplD+ve
gh4TGjXHn2ZE2zFNHghIMrFSi5GUfsjaqD7i62Jy6B6n2v2I0EQQ21qa+0aGxjJ9ji4PFU4M2sdZ
AekKpX5PLM3O61OiBuNGP/Rm/VQhs9xgH/3b8Whi/PtMS26IZEz+2iYyhnlhZJIxF2Qeu4Q+J94w
m/toOzEUFtPnoq/clgr3tIbUdmMu5DysS26rgZAoLN78zx3FQpGCXeB5gfZcO1nogxZE5Bika4rI
fDYU6AhzqKrAs82KIcuIpdtBPZMYqG+yOErPkxY9FuIzLviyyf7OtqKqLoT0FUTlcad1E6x5DADb
mbiWrZWmH3k/FtupTKlAMqKAfEfbAo0bNxS3nGy8PNpEjJo3S+vIHfFz7PTMkkIgebcUG+8AQQHq
rcoDv2jR4CrxXpYAr9r6uHhyfCzTmWWA6DERR3uwJt4u6xxOV6r/niQbsZryD6oiIuxNLLZNa3MW
LnGqkJNM/RCzoxMzxG2chb1FWA5A412lmy/CBB3TE/8MoMwDrUd4c5prgYXbjFijZQyaJH9qdLRL
xO885/WQ7H0Dx5wcOLaY3Rqknq16WjOgxcuqWI5ZiD/+bKf5R4Kojb3tOLjQiyHZAE+w7XsCLj8H
Clb8kchtpTD7rUe5JW33k9jp78pe8hMx4cxxVyYOIFrCxOwOrI/THh3R5UGnZ1mg58Nr4YxPbsPw
nVwurkuUHGOPjHH0AP1VIksdXWO1TGT3Wjx8I97AYd8gh6GtdrP0ItlpJg4wzqj3oip2ZuF0QeqR
kWmYI0lIHC16Y6fpKGamKc+2nCkdpHiEgmcdaUUL9vWE1nFIpbBz5rTbx260tkhBD3Xe7z43iNqz
gVQ17hOWDOg1Won11FqcjXLjnZ2QaxmDcmllxyF2brp9lB38EUOYJaJf0aWohHjq8tXkH+VIYLG3
Ykq26cqCVCWOksB6ag78e3SpqyO/+3CXNbcSr6XyR3sLpLKlf470cRr3lv3qe6p/nwqf3EjQk5ys
6k0xORiPkXeGGXCTgDvuzEG43I8Tz7Wv/Ae1ILtJaRkkaA8C9ILABPAL7HrdfBam/aB504ctiznE
TMD3G99nWA2PleS0XThqXzbThyeEz6LIc2Z0er1VCHDhrnbwAuqe270Hv5xlTujaMXIIxdjTs0Hr
9s5EFdf156lfH7dMqgOJJeFSQgcyYUGv1Sa3p59D0IolgwWh4WFa7zTkNjBxUQK3CH6Q5DF7NTZy
ZRsqVsuAIA8OlPBih2k8Lhpn/aTFh8dXldRxSAfiUHm6ICiU3kNHv6HKt9oIFQCYYtCTunNAaYWh
srn0sDA2PpptM+LMl0IBSexFhjrzgAlfmlNZfyqj2UpjzOHHFB/Ecb2pbJunfzERn2xONZtGtO+1
rVEXTMYpN+xTq0fnwSy3izfttbF16ZGUV31pv/J5PtpswYEPtQMFkr7meXH/0i88OF31h9hdONGV
cZzr5lqn2nsTk/rHObtDFg0YaiaEbcTn5HDM2XSO/9QnYxdiFXBm7lj5qSusolWDWM2soKm6aQuy
2kUvggAsqOunAdAh+kQs2QwJPjKkixsdhkgw4zoE8pn/qgjvPKDSOUTRdvQ8O3QGyzhHTPhkpe9H
8aKRYblfHJGs8TX3RBMshxRjZRLh+iwrclMhvsHfWHZ2M3yVXfM0lskvt4peyAnIAqeAXOMlFZSW
gkXV1ZggCS0sE1seU1G/Nr0ww6LC8h95W+YSHHgU6YK+C2Ey95a7BrB6EfMOuLrnSVrXLiUa1IEC
LvU6o8Fv7IbCmqD4824KB2jBOlFbxHKo4+yiRXRSMr42TrUW6IaCd4mnYWPjqZQzQASbCgUjH8S+
or3pFf2TCRVuNGULGU4jucNN+eh0oGMMuknbuaG868eK5D8O9huHXD04IdrWacfHnqhaukMs4oPu
vDgcknZGpQWlBG3q2oNzZ3n6MX3UdGAdc9JPGECHbydx2jDbwwinQQc6islMzBnJHTxgaig+rCLb
UxwRBNca0Qn+INmBYOrLvDo4iKoCus+3Zk5BFlPf5aKV27l9NelgBE6WBEnF8pZl3h4PLzzThE/Q
NveDy+OITjU5FxnHn3n1juvmU6G6327Vr75M2Gckid3nrkR2PA0mhxVnP8Pa2CUCqxwZhHgbyHCc
U5YwsMBBXtkdfFusIvk0XqZ+mqjaEuRrtAQPczmjVDXqCWK9DHwQBzsA+tbrkLnnoVVqt6C13duo
De7qHLNgthBnpjca0s7syY218kgm3tXCInEHYi2P1qU+J0VuTc8jyqDjmQO5lbgRYZMznV8IVQAA
tJipJtwdNMjWR9LJZ9U1D6aLytSKsDb783wHZk7i9HBtHmf/okqcsIMqcPWZD+h5xN0EnsiOW7Vv
SnbXctYDOSY0nNo7FhwK+3WvdgYfowdlWpZQNQFjxjXdJRx1I0CPObjSUC3ta72U+3KA/uElrOwT
oE5KrQHNnONxkgPl6VvoqRTot1LnQWoQmUpICfW0zA+TUq9RRiT4miQSFHNyanwMzLVryWOrftbF
7Daubx7eYIS+ia6rrOO9isYelG9ZbKVNq7UVr1G9MIVFyiod+dmU2p8i5z7r8qk4oZh4FoXwt4hh
oK0LeUQGAo669nbQ0QCygdpRfuqjM82IeGDtNZJI7LrKf/FEBxzZ5ppWeYdSFEJ1CZM9m5gNzvIO
wc810ega4uhgIZ9qTix5mNFp48rAlXNcHp98WgMwKgrKDm6HrmFfz2Yw3AOEufX+6gcr3etQwwCN
tsVWcecUmtZRvv11gAyTO22++DH926LadnGahPBfKI3+ONIgly+k4p5Wi8ixLg0wcYrmY7VkPCtG
8U2+9wgRFPajIBEKQ2rfbzuDe56be2Jw634KfO6MFnhnYNsuhaU9jJncIZZGbQ9qYplMLEiN9lHl
YRqDMTH15t2XREqoGCABW5Fxit8c7dtcGn/vrmSQ+Ce/qE6A+IDV2BDufuhd5n+pyWxwTi6GLA8E
jaYBH4VT1qCuqVWdNaRKgb/gb2n9/LOaWN9nHyRIdauRLJduEwWj0GEFum0NZoETG57izTSIiWhE
EHSdW56Fn9CeE9x/Hmm4wkUARqaY9uxiQQ7h7gvMeEmyXSIUuq6EeScdOkF+vS5AMUyECv7D+pP1
3nvuPAIap5bLa+Z/GdKTjzaX13R+X2D8IXVpLo6GBx2MG6tJ8ZFq8LD9NZ+jWxC6DwIQqrs2ARd6
47VqEXRCjKHYA+yl6pvqbW0TS8YBkcEuYUD28Atm0tJw0I7RgO71Y4H+vxzLZ+1TRNHdsvRrSC3u
ozkRV6xWu76xIJto9k6Mya5tmiPKzfdWoObMY3qklOSdiD6cKN1FmXfP4Wrn25KY7TWWLzV8Ju7e
qzWBJi8YBwMl2FS9cdYc2thtB1+b513xKbCvvecSdzngUXtDb5Tgqm0tx0/fpKWMx/feASIjcjSV
cdbN2/ppclZVF3Es5qRte1GuLin2vB4bXON057iJoMIMxrNGBJTpdaQIrEUG4+9QF8k1rpKjkDV5
GuQvc5a2XiNQGHbbvnvmzNBm0K6cUN8bKJjzML9CuDozJ7h2Boud0k5NihFkMeX7lM/k9Tb1wUn5
aHKq32kMvqZg5hfNflYQQdNeXTRmjmSz+FB8m6wJuePfO2f5Bafrjy35g1yTd3436OFMpAENsGbr
aM1T0SRF0LFZomrVtrgXEUEbv/u2zzZN6p9L7gWYEvVfS9MNPjfrmbT4ZX4pDeMNED6XBb8JU02q
xBxEiluzkhOoF7T46kQFiuln35EpNXDhEvQxE/Rts4u0WUcdowjTnJLL6EdbHLFhwXwIuaobB8J+
ImXV/2VFKLBTikCN1aWCQoauCw69bDhzC8YsTiYdrBkmSTvHmUcy8KNo3Os6PCvllW7QZJm61mN7
cN3pzcyikEL7oaO/tM1smCKNMz1SSLr0zw9VVNJrMp1LTlLpZe7c10VABEHzHpokVAdJUkOVqO6T
XkGgTKS1GTMqdz0eOHTCVXVytpnEwbnwU+QVMV0EG39Ir5OAoaUfMp+n+06w7KcaRCLM/7wHar9l
bruwd4kFi/z6lzFa3hWLGwe/GMZARS7Q0TSbFrBc719VudfLLzX6H5VnPWomj7nw2z8Tdha+Haod
71mTE6+XofhGJMwoOe4y+iw2BBuEeYFKueutbKanvBa2vXUQEZx3g8eqsAxr45ZXr+j5CjMWSOK3
T14OasEnPzpwDfcZ1c2TbAcaqKNKwrkhRJL/0iI5BL4wFndCu3ZVRjRQ6z5OWVWfFROHq4P82dJf
SgUfr5M61Mspfc2Gdg17Ljo4fxYaSz25q5nVYb5xbqJVNkTqR9oCKQhQB7QhZxcUyJu2RbIhy/xp
dMcWBvBwrPtC7peO1I01DchbtEteW8/JPH2S88hsiKb/HYc94FyYW7UJ9RtWuGkDzxPrxcJu0tVs
ujFfhBk5rFRcM88FW1GM8lmKW4nKDQKWIMTltZVIEXtaBdI7RQ39q3Y9p/7shURZjDRpn1AAsBtM
zn0s2LK9Ib+3NBrAJU1VaNyX1kIzq4nKC7XGfRbYcHmeMZkJnzygqGM2SoKPp/Pl/Sz0KBaqTaei
ay/IiYIc9/Fz62pZQImvF0LHpbGeQBPafkr7Lgybg5Dln/US0I2BgbvMx/t0iXfofrHqqggITzO+
kTl67406DYX1Oade+bYk37uZfcjUoK/cNt8D7Hkv4sf63ZqA3QAtirBv/twNY+E/++t7rNfjVpsv
Ye/RuiCNmRMRfcQ2q+uwrmpmYjON0N4PnIZxL8KNw5TW/MiG3SzJoNJm2MYGw4OUYgiTyEj/3VeM
SdPI3jaFNx+ynBNA5kLq0Y1hXYgyOEo2/Y5ijK6D/cuisXhy64UGXbFl+em3aYFbh+4w4l9v6y/s
yks3MPqWhF1xhbJRzSdjJpe+wpXquC7PoFUunE94kyb1holN+tDjmPJbyidqL06OuoYpSf9OjcbY
+onvnkb3ZPTO54JH7mR1MYBC07bCxO2n+59/G7rRCLlRDQb6U7rzI4y4gwc0uuAokOpsEX08qoON
H36Db7EOGqKroao1N9Hn2KfzgztdTY1nNutLKI8JXLpqmuvT7LFax8armUZ3zCuLkzFqPMkJbQrT
140HhHnxsVbYf1aQKpJsqh72RyAjCP89SNCYatKHXi++wL1Dt3HkQEvBC53ILH63mQV8C5hFYf8h
0Wq6IpOmlEwfEzozRGRDhNRdxqSmx9TGWEWYEXEImsu4H0tVU77NCiXeqApOje6lSrA1DPAGnT67
933yLduF+KE4bV8JhaAbRTGlnfQUonNCYhaJ0THP5JDhmaO2a2I/BK30E+ZzrgWdBTxr/XZom3Tv
1s5fxQBemGQBIDUgbgxXYYUT9o9bt49q3dAW8WA1UmfDywgPsDJw6ylhD0Y6fw/9eJf1mOPQRTyO
1BFwtLo/VdXuaf1/Rk160frKAHSNUttMIHyUPnONNEbW7sbRa9xr2ps77lzs4lRAz3U7AhZ3uy+f
uTx0H1qd9HubHsU7A/qaOGbiPGZGq6Gdpc6ud8WbmZrLSc9rkDwp5X5F69xI23NTkaSBRa07tk1+
TxC2ua9MAsVFTqSZxQALuNK7pqrqeVrDWf282NPXulVzUx8VbHt4RLTvEdMGus/8M7X0EyAVCCXN
iPN7zg7CQlDH6Wbtgk/j2W7sZDuobQW692ZSnjWjDSAoSp5JO4tCNj6PY+BsA3NH4SdxHS3TKXJw
+xJx4qNF94gUR0XUlMZ70Q908IrC2CvuRsxCnOWiHOhQ7Y5w8jSGn3jjzlY+f5sMRMIBSd7JpLe0
t/PqN/Z8ONjmRHOIKf8umUCcO+rOxL3TxXW0d0TP6cg091OGOVxflo45UQ28LCZoJCOQCLVJmnHT
rNoJYytsl0bpXKlfjT7XoSPYQjnY+IFk1ueRLvPk2ttkaJ39UPuPyqTR6UAWZuriHCrNytGzjw85
ZiTQyCVU6NzcViRyHFLqobiFKmwU7gNIWYOygyzB088vNbv4yTIqPHAoDf75r6bODWZ0NuaLpoFn
ADzs/j//KvND/tPP/9v2ckHWu/6EVH/OoAsUiBWoLHBrI1NNN5LvkX48PzYr+3RnZdFNjxtxXKoL
9HZPPhTKihmyxdaeyoa4qNH0UaAs/pX8H7xwjYECGKT6wSDmQyMuccriBz+R2vuTsyIScfFH9zPQ
OyhBH1XvfuXXOdaMY9oX5a6Zo4emU3d54i+PfIb0pDcD97XYuqglEQOP/oNugu73vRgLtpleK/Kb
tkiJcwQwX0KwjpW4FxG2EUOU83q/DDb0xdN+RQrxd+GfNWUfK9HXu6xp/uRJ3tNJUH+y0ggwdI4X
3UlGkn7tEnUAevHCty6xtPvdjN1vb6XLbWrUsGOuXwXWgOS7LKe9n3JFygacmAkJ/NLWWYWiZTo0
NbWeyZGpzKpd6lt3Mo1yTtb5U1nW2FLy+jaZCDOQZJ8WdF+szRPfYDm89nVEOHTza841xrRm/+hA
ytgoBw4/yXrkbAwY7Jdx3PbFKE6aCcEpMXL7aKH7C4Q+rRVWzYIApMKtv2ktckgXxasPH6xM3Z0S
EWnLJJrHA53SdgOo+U4vf2KYkef5KKafKqu+HyGSQtrPidyKO5/88/LY6kyXFSbdXpK5VKk4zErY
KLHuIOmb2YVhR6HrVd7Oda3uflg4QeHiubd0s9wvi4/Ncsr8fcdYje6DGG6odEj+XOYdUVPNkQZg
+pDo/kEVQU9Feqq1+Qu2a/6KoAJapXEak3g6ViAwNmnCtLnFexLMOD7I4unHreObwy6vuNlRa23a
omwBGCSMvpo83jqRY2Ic4PnPm+ZzSSx31yTeU9MoOhMNU9x2ZjT9o+YfV1eBPYldUUpw6aZThmmn
vs1MAWpCmu4zu3OX+juzxItQ898hwUHjpoTgEP3I7C2kMUQz0rCwWkQSYCT1czxUz9zE4t6ejYgT
NAndfbLYv5xHT0uH65DqlN0xDUvdyEJLX6qwqyMndAzlHgEKMMAuMYAy3TpJ9Kg8KqN7iXxb7YVb
0DSjID/IvvTuMtpFx6TT/NM4RgSeWV2yOh6dE7c/IY6+Y93Vet1Rg5AISLo9CXm5aV2yqPF2uQUj
uI6YsJPz0bV2dI8eCo8/rLBH14iqLaag6rAw7UHhIr2wh5f/ZNCHDIUhxic6sERXakJ7spQXjhrH
eS8up1+9zWhdan363NrI3zXZ6s+D30JytF0oYDKSQevWHIAThyEng/KjEVFQQU5IAwcOx4uijAnK
LJcvvpTc4SJtXuKIs+kEL+albxkiNZNTvABggsavmAvrsimganbZC0h7sJizTF7ohSKaM/L4JZqZ
L/UcUm9ThYigyHzvxsJEQ75r3BvyqjowSFx7jHJ/m861SYcbeZQnUST+/BbYrnkvolrfTunvgVi9
TYM9kug8jdFiq+FQE+IIi1jdR2RX3GMeUPeqwswzJMwx1z/vW9UTMlCOzKlccemM/k5m7sEYHO+l
z71br1YK5fJRTCoNh3wdL8Do3JZe/CdbenCrCUhKG+ZACPPO4Cpl065WRI51Q0lvfeSL0ECGhmjd
oGMyF0ilhBM9rgGzNbNRqRvzxeRcQmMkt7Z5X75r83LWdaOGZpep/dLcKwXsoYDt+bjwjongO1dx
dvKztngqxYpuoxFO79VnPQNJs6O2PUS5dO9yhYHX6JgI2g1KCbsSq2BHA79C6sfO0LYyTRx0Ae54
EfbI9ERF3gnRDoBoOTz1cXbXS4Ib204xrRH5o0zTwyBVdppWzVe0sMiPI/PkySrOUY1Nol9OUYs9
hcY+JzuOU2wC/RtZZMuBIVtHrq789KKMhlt+b66rdlw0UHFghBK+V1IfScFsdK1rmZIECjkoizuL
SDV251ayNThJy9TP2S8xQiyEYMQBmSZdnsSCZpjmzobMeA7sBTkSPQSbsyUc55Jx2KRo8nceqap3
hq1sjOOR++DW2ZnJ110nYXzbkVfvGi+FdoGJ98DtJ3hj+CmmFhHrslNjSvPcnXH6renztrtwSisS
qC6OQ00/VaE+cw5JAGtxzmWwaGc3/PztYzwDjrVoirFsL3sLL/iJUsiM05dlGZenmDbC2W3RtlSW
Hl26BP+1hY9x8HX/hCQOh4hlM/svWEpiGeTkGIbzRE+AD7kci6RfYGVgVWmWi6cbGJ09YpPUYJMT
Cf26cl3vZI8OEaspZstCn/djrK11mfnAVBChqmW9alnzNRfyhonX5c6aH5yGYfkkDOuiLay4SfcT
rJYXhyKGAznV9GoHCUkTvAgDPGgek68eEFpMxMahjQAcwN4PmsVJqkCfx9d6Yj4y66Q2pEOFK3Sy
1Z0dUXqY7kNvwxLpEgY2GDPKk5aMBIckw5lggfrogfEmvqJuz5zM7uMlGncD9xuj9Tyw9KR+pqwz
UBs5d3Lyp1M/2YQ1y7HbN/awZRwLMRRNxEm4mtyqGSVeHf/BI4vsnZbxfh7ax3kq2RqAPhzYQ3+b
JmVQ8h+Uncdu42i7rW/l4MyJwxyAgz2gKImKtiw5TginYs6ZV78f+t+DbpVhYw+6UOjqLkvkF993
rWeRxEnxx63m/ElZEBdqnUSrrDShK8ZKSYgT4qpG97ctHAgb0+epVrgBdxwInLTFeCnANHemYZjZ
7bjtYtg1TDH4X82qBwS2G2r95uviyJO0q1QX1kE5uQYBxJQLUBB02hpNqn4S9Ir0qlZLli3fZ0V0
9EHD40NDjvTqmLDqVSnKKMMF/zilcrGv4fsvMVmmy1RXKet4FlVCxHgLkj6okUbRA6GxyTaeso0u
yvrO0pv9GGmNq0bRLXAAqiQJcFqlVNuNEfbchRo/kXZ+3kq7qaM/WMyb/9e/+/qF9Cpp500WsjSt
GilWp7XmpLqhuJVeu75miOBJClNY6FW0UoGXbZRhFHfh/Adfv5PJEIDuTABiOZABaR7MaqWeumat
yQtYCigVdGJBbVSi5gmKB3L3Czl3m9CRbrMn86V7h6xGuzB4hNYgUPhdcqxSH7guqKeSgaAu+5M5
HrxXwFdNf5oBk2gJyb6grDIucNYHli09+92KZCwXNsQanvA7/+ImP8O7PiGjh+NMQkL6IJ/C+jg9
GyRlxAtEdtptZtmAG6p7Yx+upoMgrgT3gbyFPKLIbU83wCatCy1C8c3YyMeIKNxz/KYbKzV3MIiL
68EpYyf7KC4xhbbyYBQ30Lj0k/+gghYt37riwIIA6JvwCLzQSKykejmSrCA7rb8Cfd4eUEaDQKZs
zTCzzDXBHXaFo3fvJWukMPJd+UYCT+umWK+NiyC889UR562U+5gE1HhJjan/KDcISwB9Bq9QvYYj
GD7Y7cUWam58Sc+cutVsA+1JRK7I2nHCQ9JusofoQXhBSkApCdvDMl+32lJ5UN8SEp9EWxmwTn42
B+Xe2pKFmbgtiUOG69NMtLtduUffBjkjeule085WToFj3vLlxoX6Pqz7xwKs+FNwaR+kVaUskNoe
IP8Wkz2e2dWQEK25cUpL5CLdUTXsYlElqDDs7J4UQNQkwiWCqBLZQ7fsGgcswnRT9060tzJwMzR8
KFdiK1+QkFpvp3PvYn/JVyP/X7Sku7UDeM67GbfZPn2QbrRL1i9U/dTKLkEI3kHdwpHv2u1AH+Is
noyLPDoyA0eA4LLhePnUbvEGTNSGo4WwT3fmgcIxF8lLtEmGeQT43DhG13+kYdetss/qUD4Lp2Gb
oNBfp5tpqe7uEU4ugwMO+vIxhOgPQmUhvdcceV/J+j6KR+ljoNxvQzPD5nBTsce9YId4ZAFOlQ3B
zhIZsOoaJUbDpnq0NgHi63phbOBGiMomujfFRctNdtgaFJmZqk57KVfZkXs4WoJxIYjb4CGZddUO
bwQCgF859V62o61/Hu6FdXTU1uHGuK+yWy3cEDnp+c6jdJJvvQ1nU9Av2SNG+/iz2qULlsGaYgm1
1ZWvsu/Y9XPt5E9kCFEGfGxXqiPckaEAb6WxGzcIVqhJguPwmmyrg3FbrF+HYFHvlXWxRJVbOqYz
PMYvGELOxgmNS/6Ew5BatA/xmajwZUD40J/oT9KQnb6oyT9dKkdRuW1caUfRp39hKVPe6PPNgnoU
4Guq3wmyvKPCg0Gp6WZn6w3cU/mS3wsLWibFWr00O/A5Ze8CHX+ZUSvM6KVwKDdiS+STbS2A7DyV
G/MsBYv+nbQkp1q3N+l5dvQgxQWe58bnpHeFC7WiiKyeR8pB4gV64Xv9FL16tKmWxlo7TYZdPRaJ
Y565J05/CGRsEjfdi2flZJ0CQipq29tMFJCPPCEu69EWcFv9JqhOs+a4kS1pE+nbYJvf6E/9ynjx
9tXOX2du8aeGuLuI3sq502Rb6c6ge8JfDsXDbkXbgzn64u1a4y45JdS6wG/ZyT11+ycR/t8NuZsa
hyacNm7KAoR5BjXQH188qOh1W7ZE2/hAxzmOGGCOPdIaZYHHtrrgWSjZaxg05LARJQB+K3M0zp6p
7SkbnrxdPASvgoHXaFG/c2MdluC5UCfSjE3sYFm70m2A+ngdxQ4wF3BOvGwGUyYt5q1p1j7Y5k1x
IlbYzB2PLSvcCf2aoBUE0MjrwEluvXu1IOZsIVZ3CCIJIBXOMn3Hu+gePbdAKdhO0nWtLqXD6GK8
U116pvh137p3/2geisjpHHHZ7IXzcEscyY1AE5UTw8Ha+9rBg8myiPYCyWUEvrIhsSNKnN2etItx
azz7Z7aEZ2OjfAj7GmySjY8aMSUtLyZ04FYP1RYxUIhSdCHeWEvMDIvgWf/j75CJ4wKn5PmMjVYF
3sBQpUfqSkeyAcM1jVxrW/voFBYIgEUYzdbSPAPUqv6I/lLYRi9AYrw7aSPdlO1rtE8fPYY2Z3D0
yr3dLLi1IZMB2gZsqLlJWMpGzy1ZD0WSmDZ16fibdFxFf6zmgXApwgB7tkz1AKGWRq9gOTC2mVnA
+UynfYZWUbi0lNBUGIzzjXCgBYvKenQUxDI0QNzpFGRrUbazpe80/SJYGkizT8poy6vmwTpI4rrY
YYLUDLtcD3t9bTFNpBvhKV42Lkd3+Tb89A9R7pgfYrfRWVNvR4nw9FXrGGDRODQNjvqeuc2OHieI
yrC87xp77BfY42F8LbpgmR+zZ+uJM7q0L+ckFziDjvBKnR85rvehHePelm/JRag8mKSi3bxZQLhx
94iHymNZcISTfva7kw7OaJc49bpe+BiA1uXBt2GYP8qX8SmljfJG6SfYmrvsmKpLQo8einFZvzPl
Zqf6TnkT7ni6K7KDA4cHZvQ3PIipXIS1E17iwLWsUwRmUdrItNEaypq8Jea0rTyK4VY3l8NGi/eS
3bnSekKk8dS4BK9YJmhQW//wwKEOTg0ZbeeJjnHo/jSi61H7IrcrXWcPNYLBRXcvPE886W7Zcxm7
MXehQr9pmY13yS7Jdp5rcfe3y33gqm+qdWqBAqBsGRfjqn73NoqwsMJVewczTuhX9T1wVPyLRE0i
UU15eDsMiuOS+FCAcf2N1u71gHishbw3/sBYrDH4azbsM8nWTi3bvXAeOW+EC+2hOvXI5N8yNJdL
wnGHWwG6E70lhw4kJko1XzIxszWoNTcFuzHdMMLq27TYSJDnxQUNK+QP7Q4GnokVKdvKd/z3BiEx
uA265Xg3dDsDLgLayhgXuk0fSQ9WSrYytS139lA/cVKI8ntdPUBaqM0LF0mhPXBgKz6ru8Y6N5Hr
cQx9idKNdGKBQv4kh/cUBbO7+ia8yfBUbvty6Z/bx7hcxzReNNYojEOOsSHEY1W8i8YC8pr/oIHj
wqey4laMMkB3/fxYxluKcxznUCGFRxKNX+QDi0TyGZ26F4PandstlZd8X26CbbtrntW7IlmPdITR
lJ6VHHwctimobpMbpE6xLA3XemnStYmiKN3lCjT6m8xwsAAGC9O78adz/gGbLcC5ASMfBAhH809f
W2L3yP7g7UrVT7xlI5TlJTasRLdRySEcnAXfhKqsjJtKtsUtZdIL4Id2V5/pdnqPZMhNh+lPvtfP
+VNkLjzXvPgcv7bZAx7UhdIsQMUnhwLWAS8L6wjpIkxW3hKD7VRKiwoFyiK55xzXZK8+KRaURg8D
db1HPifmUMwDbF/bGF03+Th3dNy84lHrTsJtesYpA2OA4zjd6wip6Btiz+mTja3EGLHzOUrYprcT
H9GtnGtuHVtBsTV67UfTrRFMz0zHhXbSDujoo4dxBVNNfWPgC9su2XJuxfBDyOQiewlLp/ps97Uj
MWXYnlDVIch/INdR2Hou5xYnPcU7pXLIZNwmK3MTHsx9gRfM5BS8MA7BDScH/4U5kxBEuC2wwKjr
RrSLsz5ti2g1+21jFOzLyrp4WGMYbdpWOxrQv3fU1alTqERZIuVfQeGn41mcaf/6LxILFicqIr5Z
Z3exuU4ePMmZ8o9n4aUYXsT81CVO+UTVGUoCSefsPmskCgipOZ4N1WUgpt28a4slwbbJqclou4Gr
sK0PXga7aswxngvNBv7FIb0M9yaZcC+W4VRbwhWosn+MpKpcMLTQnZTII7ydI8ZW5aPo8hq9Ow9J
Uc9+tws4+MkrCsGm7Ab3TNAc5fhK3aYnf43I1mT93CabZJ+/dqbt75KLfyy4QlmclVoEO58UAu7U
N/ozXEQ5sJpLbDLWHsWyb8eIxbfhbXbHx5ZuxRfxpFwoZvBjcUdxRyCdGx8J9MuFuMsdXq6wS16o
3XFRSD5rb4eAZO6yX/wPVuNU2KKogqL2iGH3LfpTuREtvU2xVN89qD9ECnDn44xs5wfrDi8jdb1i
32/TeqE5xJCShksPi/uQ29ioZJ6qbbRkj2K8tE+UCtiv2ydKH025IGyCS4Pj36h3wnO6Et/FcVX4
Nqlmwm3Meojwk0fevEIfVd+rP+xafekQxpPXTr8hRVdZeu/ern70q12EmHcj7wXH2KbY3AKHhFjI
beKqfLaAhg7MUB72HyT0gmZbwJJtA62E4w0r0g9O1am5R8z5aI7ARYjXmGf6DDRckRX1yqk6+sPq
R+Y21LjkbaTA59ufHVBwdgUVYK7NLt88tqdA2Scf2hOj8w4q1Dp1Lc8ZQsfaGUdAQuIHvQVEF9b0
EFDAJE0DKbytvgh7kUA8W1mCqAkdVn+oT1tS6A8Mq6FewtjaAmyWbqXzvNjMIjHucMZGui3mSyxY
6mxNPc8/jvfS01Mp0ZZ3KPvQtMVzzsZYviRo2RfDSj0ycHhJwQmy6yf2V/Muye3wT3Tp3tkEAK2u
sufsMqbrnH3i5K2HjXFmjWJSkLmxjfbKfiRl0TaeyUjTksUEe2UxPDe+0xILA+dd4ZS2CDaciL1P
lONc19HeRp9E10OxpN3I3hMcsFeJd6zyvk2aPLVIPDCX/Ji/Ike39nN9U6Drs/Tu/HPAfLK9x+ST
MdwRC8VVFD2meALL3TrARAUsZzbtrvqxftSe60eWx+BO3GEkuC1X/SN3V7CMe2ll7DbxSVwaTxWz
jSySKl+xeLJYas+cre+7l96lG/NYENW2EBwSM/ItyYfY7Z64sENjrvcFOsnSqVciLT+afQ/WltH0
Vp1KgbLMIkYUljn9xXwah53ldEfvvR8eo3olpGtNXOcqd0sbVb9rHGNK/0wbHD5c4shKkmzxeZ5A
w7Hsd8Ufb6XJ7gThkBNAuxJL11/zH+ZrbTceixtWQTSH1nbkw1br6k7bDmuegLhXAEdxV8FjHNhQ
KClJDBpeoE3IRklz6zgfn/ESvmUcy4LlsBQ/SnMd10sW8EeBhXwWLtiFaxyK1/oJO4XMxVM6Cfeh
RsJY0zGVWnVtIILurcTbCrRmtl+/iwe9w4FagHefxMgxKqY04n0MTS9+7PHyoKRDN+zJqN7hlQ3E
eBd+/fsYEVYaNyVDxYp3tdSZy6hiH8fzBNU8wjClTMmTkCj1ijQtvrdeC/JW1ADOYlglDkWldlZG
uEtCzl6olFGI9u1tLEblOsn4PEHRYXUemQzE0UnbCNnNoqWzgcd7UpDB1XtVGjguDfn//DKY1YFM
XH0d60GyJcOFFqXKgZKUrnJrfVqfOdkMe0tozdZGzkURFn3CMi0Ebipfv+jTPfnf/prmAkVMBMbF
sqlIsE0C8xGRZeUGJMzOukcsiBSeVbynKDko0ZIeJWrRRYhvfSoWfQHP24slrM/VsVflDzkmXyiL
uMzpwG35vtuwpP1Xpq2TE+o7sw4JOMDdXfrjp1J4B6/xZI6wEG5JfIt0uWaqiPiPeRGtKrvolWEM
9hPb43AyiGdYT1gtqMzQOPOKB7V+HFXUq/PvQ3MoUYvUH0IUXaykOFdDfdcIUzwDmBb5kLz2ekEJ
dXwcC0FZN6roUllfSaNxG4++WwjyUeHiaXXeXSapZ8PjcmTIGpjYkRtLpbhy4p08mjvLvjEfinbS
VrGPGsgbpvue7CBeBweYXPWoExUfpgCf1ehapxKHd1PWhK3lBTj6ALAr1b7OhnrT4rJinUmSTWVw
dDUGtycO7FgJmE4wY4xrr2zXHSG/i1Cdu5i1cTATa9h1GYdMq6MYCMuINtCkri1Lfh8pGsPyJTMx
RJzh+JKHfxQwnfZHJYUQkQizDqbWSks4LrRiu8XAfozKgNuwZC7+7//5f//1//8T7PIduQagzxVh
BfGSQUSIijuTH3oFdCEYTM46wazcXoUPkVtgCjr2C9kLNzVZrmlaris12haKzGZcjfc///i/+S7z
T7ck8lF0OkTqFd/FGLSh0XKjcsW4/+MNqiPWPqWDiCqGMAuUvEqn2iXilf7550pz6Mm/ODamjJiK
bBZIUogkrrNZxFovBnmQKjotqUfA2E1f6evQ6G9HHS/8JKKmT6sDNryDbqHnpJ3MzTZXNqrVb3/5
KPN3/PujGLKiqtZXWgx//g+IjxRr4og8dGbgg0WISgEshPAZ5CaqyJvgxi/oT85AGIbvQPesuyel
foKrv8o7f/xlOBDB89dnkSW0qIqparJlXY0GLfQkWcihJpLJjaEqYoOfsQLJWLwGeNG8mRz/89dX
vhuAMhYPA4uJqKv6PET+8fVjOnZTUQiVq2eU+4w+vTcUDZ0kJ612ahBv8vgNqXkpCg9gTLYmmkIt
B472yAFwmSRbJfFIWKSIJmKltWOZs76q8T958QrbLY6rqnogvnxVjChTm5TXW7S0wEvIEVyIEIct
Q7M5/fytvnunkJcNLLKgUmXxalyPvlqwK/m1a6ZshDp4GFsv+18mz9cgvR45iszc0UT4W4Yh//vR
DTidx8aSK7ertAtsmlOXGrveoPjdMGMKSrBGn52mgog93+I3vbkZIu2A/2PAvp6c9IARldTFbb/3
VHPPu18XpvppNTOzpHhJyuowjQA0Cr1ci7V3K7bBn7wiue/nhyVf5zWZTEZF1jVZtEzJktR5iPxj
CFga0E1fVrgOWBxNfSOHVqCjcaLVMqa806kKUzeFqT9Ae4Ljvq4In6+SB1/qETjGEEb04dO35E8z
ru7rmbmg+NAKpt6/9VKz+mWOfLt2KCqNOzYvQ9a//vwfH1epieY1Qj4uI2vRSlBtMFwtphk7JaXd
PSG+6BHq4mXQdpFC7dJHAEdNxgbd2vz2Wb6bPcRlmaKKoh5h6NUQ8BGWSII5Vm6s0T0xSLR2ZtrI
SCYexuOSQA/mU9PRYvdpY/RB+vHzu/t2+ipQa1URzpvOQLx6d/hN/jMGBwRFTgXy1Y67EJHoeG+2
EWnvSm7X88zDlxUDBJlfTiefI5O60oyTGbDJYWMfPr0ZiDIh9l8QVv/ZGDEFV/9QJAXsnoRbNkRF
xRovXeC9wYnYYaOkYBp125my1MwYqp+/mPT9kzV1IrMUWSUC6d9fDMJ6wwASSVTMd1pLiV1XcAWi
WlsNoGaaCC3xJFmbhMJ5BPnl55/+3b7ICJuJZyTey8rVOqwOntqqKXsCbOFZNkpVkVhMJm20htV+
H2kZBZK++eU7f7dqqeIc7QbfB5LdFU4uHtqsG5O+cqeBd4ng5kU385efv9lvP+Pqm4VaI+MTZcAi
8jtMerVWzfSXxffbMclkkBSi5lSa3NdjEthpX8kNk6KUVkpPC2BkFbEGBpiWZ6fhCxOkhkutbA/4
ZU6YmmjGox9Okn3ilbuw6g6diD+URCinHxO6VAYVg2AMXsI5P75GAdwpjORWGO+Dgr15nIFRvnFX
hN7bDBwzPVQaPz84aZ7K/17tFVHUTIVoO9FCsn+1p6ha0SrQsrm8IU63G7ZxW03SpYwIahGlTDOj
Tu5xd9NyAHfjCyVdk4Kjb2Flzs8fxfrukximxWFVkyXjetEpdUM0x0Ip3TL7I/g02wOZ+rXRSPRx
x9NQNd5OAVgRKLuff+7fpxNUkybCOoNgScX8ekL/WHgtX2qmKk5Kd5oCEnWYkzUPe5EXHX40Ft3K
++08NI/4q2fO9yNRAOO8RqTg1Wi1iGGYxtHEHaaa8CNQZnOUfSqq6OHnb/btz1FlUeIFs5qr8zf/
xzfTucMpVmXkrkntZvLktdBjZii9X86a5t/HXkUy/vFzrhY1QUl0D+FI7oKkaARLddB8c8vXSXRA
FiDlKn3FuyTMN3kdDazbxbMakVIQXfj61Bq6tlsJ1qy5UtKlgh5LUgJxFXESmmM7+MTZaPJnkA96
FGylCuCm9akZqdaA/b4QszX8UGE5aCKKXug+rWUiqvD8M6kSjix7XPMjZaOVtb+aulWeBum+V+nQ
SR0J8ZavIoDPm2WQT+/4zIVNz4USz2SPPJJeftG+d6aIvCAO5sws/GIARV57sqIJ+7JNnzw9KzGf
JQOlBNjHAnNTD/N3gwxJuuBj3Jp+8NynuohwFbqONqgnn7ghESaeE3t0sA3NpIY5Scaq0rQncSVH
0y2X5pLwaEquFg3wTsduE8WIB8wheAin6eKHNz+PFOmbjYkDpaGxGMAlVrTr01KSTILCNS13oxQg
gBz05y7JTkovn83KeqMa0dniGJ+w8zxaaXRbW4EKpKnH6k/Gn7YdM/WMef1Jk8imDor7SUheJJ30
F1lpKhuA9XoaAwo7pe6Eov9QdXDtp8Ajek6S1oMnflQ1/mojPmFro0ulBg95R+tUAAiqWG9J35+1
xjpOTXuWidyrO2+lRhkNkdQ6VmVA5lqwaFT+hygJF8rQOkGPlzM6paQz4iU5yU13xjLnVx/RmG0U
RfogzI4ALuMIDya2yfN7bTNpTZwcMYg8ds+jixWGCaWmZVlNiCvwLCzmzymrJDzWRnsOdOnj6//r
9H2d1yfUt07dQaiQkfM1ibUdCMfUaAu2lfhaR53rDaxpkvqkyNkGn8U2CbMD+TtAvdUbP4YNEVT3
wpQfcLvA3AmC+6CPn6ugAPEewOTxfOGuyeqD2hofhHNSzTerxxw74m1MYmGeZbdY4/I77qCMKQ/D
1S8j5JuNQragpVJ80lBlGleLiZdCLZWrEXU0GLLcr8ZtA7l0oVvUIdOKkK/U+ggRsCPJqJCziLz2
uB5ognpK7/7yWeYF8moBVWRDBTdhwfKwrq8oVFm6ri9Scp8onJVo4gQhnI1q6dJEL9fqUrdFeC8u
iOR+HYzmXcrFc12hrAkCU13mXUE30RT8Td8Mv2xi0t+3DoUbmkg8nWRCxbxe2yt/7IQAUrXrYxmg
3lWYSGVpvCAu93feUD176QSd0JATtzbgbAVCv2lb0ftlU5vhyNePCL4t+5lpavxzfVdsxtjsvbEF
L2veQwRI1/j/UmH5xQ3B1GEP0UCSZ4I4Uck31UzTaGbPudpZyIqTCEej/q6luwQ7AWX54Rbe33TI
PQH5E8YSWQV0bqGc9aqGCCXhVukSvkvYELVHqtpAnBmBFLqNZSP5319OFO5HZGwQJsL7l6/OYXXc
FEmMpwpCa3tsZIvWe/UKg8rukupS9tklaUekP8oELCZ//Xnk/X2CVufdVDJAQhuWpl3t3HFX4G6S
IuwoJu0m/ErOMI4XqnWrUC/3vZzeTQLioZ9/6DdjilM7uGvD4GCkiPrVNy7qPG/9rk3cPEbyiZaw
iOvXiVgVQYlutDkyPMMjN7ymkUFem/7x84//OgL+e7aposLXliWVFE/t+mDmh0mRqURmuZPWqPQW
O0aHLiO9I51mUm+iRD91mANobxPhmQmgLXqqE2Wn2oNoPlatcmnnPzbD+Gas8fIXg0nFJH8dxzul
PYDx20Y5Fn2j+u1t/b1M8MG5dHBo1zQ+/ryk/eP8U2rUrXUCStzZdB8ouIEn8yPChA+C8pfbwXcD
Q6Hop/OYOAlpVz8qQCrsmY0Vu3EM18DA4eEb61RrDwY6byxj3Cgb6/HnF/P3gZmvBzFdkS1jXmyu
j11qAVhTMGOUQPz1VvGaj9IFJIMjFtL91yOPvXSpysYv4/HvY6UqciVXxPmwzg++mgSkZsl64xmx
K7Ttdkw6V1Xjm5Ao9p+/nvTdM9VEyl2KCVlQvi7jcuwawpC/2/Uz7aR33OFzJhoFN7bK/LkUlH2s
yisyh1YmbAG1ZpWtFJxW7bgJEQUCqSJLUZmMR8H7bWR9c1ziGUgi53dTnhPLr6bkIMhDFkXYfit8
QFMYnBVykELd2zdhs2u7Z8mLEPlEMKKk34aaNu+01/NxXvoMDUgYO83Vz2YDacgaa2LX0oBLqBj9
qIDAWhANAsGHvN80MN1sDJrgGiCRZIrPLm2iKk79mwATvN133kSCTHj4At6aEkZAk0mtSHiPhzSG
WMNO4Ic2056CmSRXDs44RCFFm628OrtLVEzkw0yQ+YKONYWKgR43CT6xZHa0Xb5YBsRaL7UeeNHX
fw4Qz4KdBPQJEzmlVnBwff/S1Nq26kAyTLk4m+L9VWAq5QL2MUiO8I26Hsq3AbifkHcuIC5rIUvl
K4DnVTFfA34ZcPMk/evBmtZcmiGySL0ecFMEwzUghMQde+HFi9DLESeij9u0Qo02B6J6WrvNM0gk
mKY+cOcslaK+/flDfDu5iBygfWHJ8P+vFpJULTk8+DmRXg1is5yvLcbSxTSaXy5t39QbGcGWzr2X
RV2n1vfvxRG3m5IVJdlhvULTCW2iScrkjEmty27LEeoC8wA9OO+mUbRT0Mr7yuv2vTn99kH+PqnM
FXqJNpFJ8ZOn/+8PMkUiNmLQrK5Uw71o+cUZqnXtv8bp+KTNVs66Tt6qUjvORvjUfPvfP3CegsqG
rpqieF2RYxroXRywmo2x9zE/7wp9WVp5vyzW8t+XZIpgrIz0GSjfy9ezdqhjIqFzVgw9psVgwfm3
kyJBnWWc4lGC8sCaFSmNG3aE3vYNoxzyvN2hMZErKOIxhgduDu5kceSd23ehaj2mMHNkj7CBAXlg
LSFw+n0Z/m61IYZC5YZvfVOWMfWKQLGpi1F2tluhb7ZCUbzyKBcZoURESv+26n/7nGQF1h3YC/Ov
zk3CQzJ0ql/uSByO1IJEjovXlrIpSEgTZU0SvrXJmwr4pRfAVfWcSPVyGxLr/ss2Z8wz4Ho54EXR
5FUlhXCSq33OamUAT34Zu5iMcekA+jcBP0CgLKFWhmi/MEnlTX0bcJrgSHCyzHotms+GqV5StDX5
5+BjXQnTzq05LkVskKCmCVOd+KUjX5dKgnbQLO8wNvKFeFtYaQwGUSle1SZ+sJTmnBb5qzWI+wJQ
PeFZeJmq58rUlqUvoK7lvESpmhKkdZmk8k6B1lRY4Qwe/gxzmu2BmSrLXNb3eIzvOgUETGFUu6BV
wFuIKzr8jmcYAE/1xyzkmsuwF1GcDiJYS3kfMBzsWAth7bx8/d7QU2JaecpFSUUlyN8i8bddVf32
3RtUWFn/8PZdH+0rr55LCik7W0loHLAlM+62PU1OZ54QVd+jDwpGV5MIWx2iN50nHVnSJaqy18iv
3tug3kyiehFCTplNz4JdVuUZFsftpFY9x1JrEVfBe/QmWSBHWqK6ID3e4vByc1hk8cyZMhIdZbSg
f3QMLrPQiEdS0D3Oa7Fi8EciBHzwUgVunQ4nQe7fNTX9LEP4ZRv47oAhiSrXSAzexEtfH+4Sox2i
EICIKzSSLQ3ZnT94WzFaSn55n1fjq1ig1fGSk5WPv9xx5G+2IInFcD4006xVrs/7ssSsVkmRcCdP
+gDX9gTs/8GQgmVpZeeoeGklxVXc8VOfjWUawp3gScyNfe4pr2bXnLMSoJ5Z0PUr5krVuh4QUMhe
tqLeg6XKas5BlWx+XsS/W12paUk6533OY39duztoq0Pl57nbRyjajGxTttR30v5cxdlmKuKt2Bsr
JcChhUpzzPhw6EjsXmzPSYM6wgiwzgQ3iTG9R4P6lJrixwQLLjLvpXR8jWvxlzvVt69XkmhL0ovh
Tne9+6qCFYWVWecudrpjqfcVoqEHvyl2ohiefA5bWTIsx8hfj6b2a67QNwdrfvZceZYlzWKt/veO
y5LXN7VaMrYIT1nIjGZpUPfMmrWWO5oQnXHWb4NJ/CgS8YM69Qpi2zrrvaMmt2es+XbcEO3dAp9W
xOzw85v87rLLh+M6o3AG4+Z2teqmXqUCnOdNTk3+BG5sNU7aU6SxXPqBYXM/3YsZtSVf0466b23V
wX/45RN8c6/izYiWYupcsMzrY2BhqGGTZlSXyrE7z++n1y3Xr4GYN0+q1Z1FMX7IU2LWYvMY4idD
55FHylNUTx+N4Z+ETH3KgOwLKq5ZQ/pldn6zHUsKqhpLUdmT/urOd/Ats4k6NErolnt1/qlp5SWp
GUChX57MNvutGfzdYFGI2ZI1SUbdcr0QMTK8XK6nzKU6sKp81PDwTGzIq06hB+eI1PkKlMTPr2B+
x1c7L/16UVMUOtCqbM0r1D8u7sXUD5XoUbzCsfw4B90OeMON5uCTjP3zT5KM7972P3/W1XizhCiO
VHUulFnwserQw2AqQerihiOFr2SlAmAzkTWqyjoQy+NUkLedN+bOHC0mre5gWb/MRN9UNVY+/byq
GImfVh8B1ad08kknAbeUTOuCjE4wPOKmFooLltgAhL7SUKyFIrEzdkVbXb7Ix0g0U9qPsPmKTzWT
3FHhXKh1YFeiaVMH0obo6mWWdzdj+OHLxtKqM5R0xtbEg03JRR5yt8nHtVhau6LqjlYK9EUY19VU
H4W+vMQAfFoBqykG0KQ7pN24UVpcamX7J4qaS1fzKX2CtzMIJqk3nbWETolMOjWX7xmFZYCwSYbJ
Lt7MTRBzPctVC+aLJz4RZfMc17pbgSwTRmVcANK2BqcTCclRINKsSvxoX4RLi6+yUlFJ4sZTt4T7
IW/1y1U6oJQW09cCaRaVxZocrGY3+WMCCzVjH9FLknxyRiB4gbWqTDJQJD/cMoNxgtJqWUd+j3Cz
6WHTAYrqx4iAiDa+a1MOiYpF4Dz4/IS/YqbuI0uElaAdg8EI1pCFkIxTwbYJYXjySnTWkaWsM2KB
TKE4gdHDo8Oon8zsBOrcUQrOY4Y4bOqMrVD7b9LOszduZVvTf+Vif+cZ5gDMucB0bnVQK1jBXwjZ
0mbOmb9+HpZ8dtttXWuAAewCa1WRVHeTFdZ61/vCGheRL9yiHeREbw7pQVZQ3duuvTPs8q0Nshuv
TG+kqgZL4YJ50klpz75XtvKoxuQtplH2EPZbuAxnlgndLYGDRwtyJDcnyRuSYsff+AbXityDjKhV
A3GA5hurWtpOj0RvFjfOYO1scyCJlD9yGgcgSV+Db11rEbyHrr/vguYps7x+kTbD+s9v0Ifvj2JZ
CoODBmzlYsNqFlVRDyYDklq5i9JkRPa705CjeAFKSB/MZTM6Oz7iJ+PgR4sU/B/sXgFTgFW6uK3h
D3CoeANZZIR/FNk5plGCPz/9ZCT6cDoyWGES4cTlDPHNr0ORDjgI8non3XRoTjddQ04UTPAJ2bp4
UzLgdJBu+jdOqSINPMwL5fOVwkcjPpOqZfId44W93Dg6ObLjeWcQUSCHIy5AnDbg3zvJ3GM+AhRg
02fPXG+8ZfBf+gGIVygR93IJQbKN87FBkKeuy1OkIqllmztkOIlgGZAluwjRdDBnzhIl5RWs3I0X
p6+ZV982vncFr/jOGVrIFFCbao2SDIUUb76HUIhHAnHSNYshM++1Bhq4iOGyGaYYYSzN1RK2Un+Y
Mp3k4UVLx006IrjjW3PFsY6JLwPkf1WrCGBOSwI+ul4zSwtui/ymtDMw7DpJA3I9vky/ZgYzGPlf
fbSwQ/OBrVSUmJA2DNBnhTclfEsw97IS+epKHcCFKWLnM25o8OgtFC/AUdOGB5tFKloFIXQKeKGq
xKoXath6eBmgcVSgEI7dYI3kByoEANTrOH8jkQpiUhlu7r6Flh9gROfpSBrU+n3ed8VqAPNv5UiB
FwydsGzCQ0Hs0WrNq0omiTIuvVnTk2Pbhg9jlLezKplA4uR8Bi43mGgF//wOfjRfmhpbdAe8G4/q
9I7+NF8GcmUkCLynsB8SY1K/JGa8Gzp5HSnI1fx/3epyi9bm8A1nUD5ufAsmxRR+4RQfOzSJ866W
PvlYH66STfZV4FKAo7Gd+/VzyYWaZ4Ve8rmiTeWjpuelSx/18mndHirDs+IhL0YmO3TDn3zMj1Y9
eGlwSbHUYh92sUQ2S2AFaczw0hP2hQE9SUh5qeuj5Ts7Jef3pf7nL/bjOxp48idh09+8DZBTg26B
x3BThiUJYOU9rDIvijs8ZnH5VjOHwOq0/PMtxdBxuc6a8LH4OkErW5fgn7HKYfVHQWET9rE/1xE5
bME4kmzpIDQql7OxNu8quJnQguviO9u+LyJYHMuBNULZTaG+jBzz+kZioqpIdiXPNKlZkQbj2hmA
NhhSBusEyiNWYuwiQG84ulyS4satmVvmfCzHtefm9dyyed86stLQGsC3vWvh0V3wruyCAH4pgrfV
XHHvypjEuBpOuMTRNlmifumd4pRK6TBz8cQCaF74tQ+bsCNFCxX9BHyzHVnHU/Z5UUGaBAAQkbBs
zu4zncPj/xzasE4YkOP9+Vv98KnlmdUIBRGaBoP661Pb9S5aab6TbLoif4uHBwe2kcgdt9DXHVV9
WTeLkHzH8TNH5kcPEHxAODJx6Oq/7QyqFpHqXDWTDQzVb+HIz+eM1csQ1y/JhMHoy/wG3p/7P3/Y
j2Z/Ik8g3uWpEKvrn0Ye2SkjAMkwH0ZMIRl0NXMHnNY09ZeZcRXaynWcFffT+uTP9/1oxPvpvpf7
53DU4zYz5ITE5n5txzxjoV0dO1V5LLP2+Od7OR94qFEhNgGJsS1lVLhwldedjaAHokwbLQ1v+77t
FgGwdQ9vrFrGNTIu+d8GYm5En8b1IPvksttwZuA3RDh77rqVNTOqjea9xhnsR6bZX4eedgNXZZ+4
EJxqMSA/SXn1THKxKh2yPNd4DsFILlUVWF6P7F4Fx6AfQpxjjF/qBkqTMbpjbIS7F+aplZ9uWdOS
Fk22SUW2NsptjyK5xLRDGdkn0u6cY5SRjVRI7DcU6K9n7LxwGGes9aX0HpmNipQQ/M6usvZaA427
ukJND2FIoFTL1Oie21HvEIFj26PUxhq419E1PZicO8gv0TRhCq7hmIjmngqHcKT1N3rsX03r5qLU
Hm1WxH3Fs4GkwtLz+0fdG5HBqu/DrDki95AvrUja9ZGx7KCfDST/b2ksh6Xh11dozNZHo/RRiyL5
FYXeT6aYj14aZxKgJvDA23oJ6ozjvAJ3meNXz9ldZdpjCx1FLeuPRm7sCPg+1kiUfTLSqx89vA6Y
DLIhLELFl88T+0sP3UIGCDO2jiqE98BuXXWhVPMCJtxgUodSphBcFTgb0w2RNEzcYx+E4cYLk7uy
IayZq4R9E1Q71PDv1M2fwNsjbtWOE7VEtIOLF76EBkJ1aLOWcUsKsGLABvHn9+KDTAGdHAtwHirD
Db7Ki/fCk4YYTGUM55GbrMBPkeEu4/HuS+WoJ3wq9LfyWUBSnzTAvx5JPmJ7jgMwe8jwkHskIkpO
vW4bRuE6vUNVD/wWqU5rVAvIxIW/HUmP+KHVVq6pQR6fw3hZSwhQxPIkDS2j+xq0/ubPH0r4ly7m
RFb7hjItpmzcP9MT89OI5piDndSqFm96NVwWONWhUrPv6wwpi1LtV4rj5ossgTo8UZV7H34F9vAp
6b0e2iB1Gq2DiG0ArJW2b38yDn0ExAC0TehoWiVYvzlmvd4Yc7dlsM1tf98E8YsUFzd+RmK0oZOI
XKNxUsLjXRn9PeSP135fHwxCX7PWZedZV9ZDt0r89K2O+KFgqQfmlrwNqBVYHZdoUnuHaA1oH136
+5PvVP5gBAUbAVQAgBuBncuophy6nonbKAGfXSKkFJHv1wwMG658hfIzGBG+3X7Mgm3nXzkd1ANZ
GI0HR4a7ofNf5aFQrwmgEd2OYQzS3EmfsylAvSnDizfyugzxN/Qh02WX1tewo8J7grKik+PjSE3e
FiNopUUIryq6nbxsA6zjhh3cMlhBUJlm1iaOHB213ZS9lK1dZSoKOZqPX3iKfMGb4l9BoAZJX4yD
om3hH/DdN/IUbx+rQvPBGjrSUi5ykKeSdmsbwWMKDGmmNboy63LWSrZk7yPnu9UxBJth8+oZ8sI1
WM2k7QYg26Iwv8JY+ua53lXvwf3khcbC07KbaT5prS/IYH6dFoV1rD1WZXmvNM2rSqyPuPljG6gK
0X8urMn1vc+av+varZPXBMj9Haz17cILur8PrqwdHWYDTw+jNd5CUtLLAskUx7pBDpntI4yADLEt
nF95vRnjiXd0kL+m2fD9k2fho0cBQJomA1phU3sZVRsIJsRVrSWbPsxiaCG1GfS+t4lX9Wv2c3w/
gXPT6hIintP4RZ5NlCifxBg/WLSQIGiDMzemGf3SwYvcdVEk0wLNyfj5ujh/MC0ohlun4LsBTrpx
hmI5kkc6C+Ba/uwt/mD0x1VCTAc3LivES+97Soy96ZIg3UQNIpJ5Gm70DA4zC6L7hVaQXpWRjLS3
jTuDd2CVuD7kodXGzTN0n/3aXqtpeHSbQt1qwyQB2DqQEKLLJRvbtundA2yZCwST7gMb4VDWFmtW
NawJy/J9FvtfvyR5ViLp83uWI7zq+fVF9b8PyLJlVfZ3/b+n0/7p9utJ/32fJfz7Y5f1W3Z8Sd6q
y06/XJa7//jrFi/1yy+VZQquZrhp3srh9q1q4vo/yapTz//Xxv96E1e5H/K3f//18spPABsxac/f
679+NG1f//0XUTnmuX+yYacb/GidPsG///o/8UsV4cx6v9j5jLeXqv73XxJusn+xK7BZOQFqYmPJ
/NK9TU2Kpf5Ln+CFU/6Dw6zKY5tmZe3/+y9L+RcPC92J1RjMTRPusMqaqcmgyZB5iibYKTBBTf/r
P5/99D6tvf9o3lv2o/5faZOcsiCtq3//BVKV6e08/U1/j0JQCKDflP0l/7YNta12SJJG1t/Gqv67
7Adv76PzegR9GC+QJB5fgpAFnlKHr0XaqGwVFe2mDKtwi4uwXWclqeB+1xPCasdlg+MGqU8juyth
9YSaGd+VTWa2KLzJi9XEibH2vSG/84pcR2rbPuEFm7K1WgTVq0hur947k4121ej4VMbRY24lgWul
Ba13YIHhVnF2OBdW3mYHFg6wdw3oIqGUUxDo/qCPsLWtJe1dSNqmDuJUhHoeSiuB486TukXlF8pT
bClHo4AYXYn6HViN5nkoYYxte8M8xh4MpbB5JiTF1cGdLuNxKyy1XVojunxw55aHhBSEg167+cbN
3C9nk7CL4myDphTmY8O5EnYJjuN919xIWobvDpGPfpdORRV5/U5UedLijVMmv9ltFYBJl+UE7EVv
UbzXsz6iTVwosDsIc7tmA5QZG2C36aw0hRvcAFZilVU7YwSobrzOgycZAlEIMvVkJ7UNtJ5+BGMR
yfPm74dukCQ7lLuQu51rFqzyqd0d8PT3B3E0dhmsHDZYn93UKhrqAmU1KOXtlQxgeVZGZfEckLWy
cFvkGQD32085G4zEyZ9Zg3lraJnnKMb3uPDhuOsGK39WlACptFKvdnbY6A+Kms2tLi+eexVAtqWx
VxLdukC+yQjo3FqhiQf1n9MLr4VVGw/IOrcaAw4mSQmubLs4vVfdIEKl1ZUmQiSzXZupLKkz3b4m
iO/yguQtT0QhLQrdsa8tJXOuUTtyrh1TAXOh6LuzvfFT98pSvRthEkUDqfu1HkcoDRGteL+G73gj
rCh9Qvwj7PZ4X7t9KxvtxHocL6We5+uiQXQ526oggR7Nr7JlboXWrtJ0f61UxaOoNaOOV0AcXtZ9
iaA4kve1tYtjwlcg3rTFuWdaopIOJ5lK1Gq6rigYnpdu4cGrwkh9Kwo5JqfWIsciQd8RvqKJmzsN
borECV9bpTqyVU5etDxQAEI53pehSjTE2C31Ws39cW32SrJzwy7fWYHXE5l2mp0n51L3xa8bt1y6
kPwe/QoeIBS4lE3fDsHpvYiRrUhjttdn03Qk2YUxSYU5y3ND0DrB6VWF7PfHuVPHBE/4MkwBtIdq
xqa5BsgYKs59ywe6FYWu8js3JikwZxuiwHsnlLRD0vT1banHzV62oY+cTnKD0IOTlw01JOhIaDZj
uo+StagE4Qjxxk+H/lDp+8HJ7aVXaj9auum0EBRmC1+uCzKAcAUSE7J/tAdvojHWD2HDuNfEhX+s
J7vhKdiRovZgvI709Xu/ZnR/tCdgGrREuRpav15LsGHcVmAobq2FOH4vOhhS0dNDHqiIlFthGy1G
x8gl6Wcy9V6S7kmqfTqfVPuQgF9c1H2/QOa114WnaPyMfnpCs2o5yiq5kiO1d1PUVKuws2BdmnrE
SpWenEFNzn3PdmNI0YmTpHau8U5fJSO8DqPeuocuVJ25D2b0O1xYEmpP3+QaIVCpSaKDPcR0MH7M
Cp93MNBszj/HXwivws+T7AQuUPFn898AbHq5Bs7w0gAcG40307GaTc23v+9hsd6rhgMliRUb5rpI
6i+kEhH7TnS4W+pgzNb59J03Nqw/0Gtfew0/mtLCsy2TfTUrp0ZhY2ddQyeSsmvpAuOgJOE20RF8
3YJY/haDPoMqtlznIwhLlSc0bov+Jh/SlaiJgi0EOKjk/r2SB3vZH4NT7XfSvVED8mcX3+xFY56g
mZam6D+KqlyQf21mDtEkO72OY3hPtHGAejqWw8cxhk7dT8JXRQ6eoqhRvmRmoK3SILLQMLX3id+a
87xDIyEIdWtdxlqAHE6rHPRkRPrOldMvSpoj9Fv1ETs+FKHCRo2uVDZ9yKS3sHI1FGBq4bFJLHc7
9OFUbeNjMnp7URPd7Cou2OZwaxTj9Nv3bttGQeHNVzXWTnalo6odSmunDqwv+HCuzdJrv7ke3Ek8
XeNpJCds1zgepNcErb+5x85SGiKCyAiMcc7yp47Mz7YN6q+7Fp1HAUwwOaOGbZga+ZzTvuInx4QV
qn2SVaX3CogAsaO2jG5Ryh5vNG8ZhWoLB1yLb2Wsi5NpD8lqcNnlamGf3Ms5+wkrRZek88J+pxX4
+mGNcXeMJ9JuwoDN3AQBRAQN3N25QRwJm+gnqhe287kXDR91PttYYaqztrdIc1dhwA1045DrkbQF
bO+uo1ZvT4j3Qb6MyMXTQKqdo3X63yUM0HmleaD8SGFPZ55m7Ds0F4ilV9pVV8qANETdZ4kAomCy
vh8Kq1kbFWmNAdIiU/fpRFE4ateD5mzifYdew6ZQ5Wqbu0l+7YQaET8SaJ9sOFfR2HXfAgnHXFvk
28QxiUs4nXyM1QZCoLCF77lNqNYJsARx2MfFNdxQ0ZXoJ0yDa2ZLIwmZ5iIrYWowvvVF5OxrjXdt
JDF1WaEpsXRDObrxIgo5r2VsrApKPSP5spWiG1snmSsKEFgQNtFPlwppkwC+m4mqKDq7kK6acHg6
m/S+TQ7WqG01vvKFSghnw12gMM0jiMVLGOJ609yJQteKbunGCkR40xR/bhBHwlYFDZvKj5qbEg9T
r6IBenFerXrVhHTTXvAwlHvADm963CvH3m6MByuGzFTzgntl9Lo74sfLJEQCJZelbI/+hTdXal/5
ZlpwKnq2+miNibHC7RZvO8+X75hcvosOahS/5YYBz6URQNk16PIKvicJH5O91vNO+UZmMLkOKpoH
ZmTne2afcSEa4rWH/84b1WSeAr6aZ+7oHaIhhdrOVPH8GL667SrVO7I09u8Ktz4FGYyzhQ4OSskk
ZxNaLWKkU6MoWqk8DaUiH0Tt3KPQyBcRZ/1zDdFDTVP3/Ro13EwzssnUJVjbMSWKhbLH+2GYKfaV
pNlYfzrsT2MHaZrVaKA0jUZ6cFt/XLCNQ6jZt6UHYJNwhNnMBqLVhIFXslBz8qNUuu2gIDSmXi26
Zp+gQ9Qp2PXTVGfJTHSkaRIfMpTJxX4RDHP9qA+kKE7fItVpT5na5rMObM+3PPJ3bVQOkFIdlSAp
gUR77T6sLRWGj0y/qkNp78f2mMwDDeF4F9/bSsxuUBFoV9UA71nQIu29CutuWI0WBAWoeXafREgv
0ih13POg7AywkmAvgCRfpkVLiidZWWxp3z1N2pllBjlhHkQtMATI7d7rTuD7J0R+KiDJgGbfjXZh
54d+LJfWlIk5833NP40yAdZhYKQVp9QRzJQItOgAJrrwmkTkFuEWeOk1yQyvhU0UZuyY6yogdCQa
jKnVKlVv3dqj+2lwQvi3f/3B8H5P4RCQNUwzl5G1gSQeZzR791XqwgOI3+yhH1DJim3tqSIDaIvQ
BuqDOLeeQrC8s7Yt2ELhIrgvMnjw3ZwEZ1sLNqhG2mgdU3Wb7BVuvPJEyq10Yxne3fvZeUo+NBHb
tbg26TU3FfzkQXOVdl+DHuE0L8mrncw3AtnNdPher60fR8gQ5cnKyIdqV2eNtMyGtF0AHEUJznea
eWWQNR2iboDgcrONbKMlBtpGUCjHlvVehL3ATU71jmAw2g44U9tEgk9ymu91wt5BXdtPpBFWq17N
+q2T5eUdo8ar6FAyngEDk+zbcYytrZuV0arqneo5Nuy5jlTeS1X50Qrddm1pjLX6ZXRkeZUSqlnK
+JN/qoKTIvYBw3Ji6VBnK4F/EEei8HM22LhUm9VFAzKhySfBa5Ftc/Hzs8sn3RNOENBmov2nVYYC
pkp2+hAAfGWX5nHSJ/Jaszz0iXwNbwUpm05NYcHygNSYvzKmqmiIpXoZqubw3s1DA3XrezGJLR1C
XwqK0jOpVm2omyP3Bhi+s5Ob5KHNbPdGH9FLHZQ8WhseYMI2zpBfk1MoViLcwYg0cIboOHreI1OU
sRNnCDtUeNNVhSH1dFtcVdTEGeKqieKr8/NV/AF1itAogrXoF0TZVeFVK7zCxpUS1TA/vR9OdXEk
is72javOZMeDV5rDJhwXcqmhIBRF6eonj+EHbjhA4L8Nm7j6dAWULx6c3zPcVTItojww1FcClCWi
SkUEmjS+dewgvrJyL7oWRTsocP0H8OpnuZ2vhE30FUdlbWnLTnFQ+pjOODf0RVdv0R9+urADoY+O
eXd3YY6mu6seKLJs8Hfny4hulRSSWYhy+/vdhe290NpoWTWAgn6yTX8HYZZxo9YT2vGfDyKO0sqL
Dh47urP9fDNJwZOdKtJONAp7oNfJlQ86a52k5KyNnU9RR8hpv9cvD0UH11TocHn402k+Gk+gii4v
NtVrKUdYPIdQvyl762CiznwQR6BUVL3pD0bY3AW9d6d5pb0vsgrGrq7JVgSyh3amZr69Fy3Azu29
qA545FZ1R9JOFEKF7kh+96UCxDA6CMLhc+uPVmbB/iqN8nOcgDVT2kjZj56d3ucotgg77oNwBSdl
vkn8AOpk83ZQ2/LJxC+3zZUSjuHp7A+uqqQwMv/5wYVh77cHFxioOhEvqswhjGe/7lLQEVairlWT
V9w8/MIm/IIgEFX7EHXlqnbLaCdqWaj68sJXk3iJj7meC+NPLV246d24OAhTPcgBLFlAtVh0g0M4
d+5Hz3nvU+VRghwSioCwiqxlAK8gqJt1oPT1URk7+4akPFZ8kDI7VurcCFMKn8aVbkwK76lt36hT
kcMetUpCCSmiqSr6ke7QzEnEbdbC1sXQqLIC2dplauxSpTN24uhcCJvp+8hVMmTNRIOlFnH5fvjR
eT81IyU+bCSH7TuqypfX/x9vd757UTElDubio65OXVtXMd/RbkTecp9ZqbQXR0FQPbSRIa0v7P3U
7WzTStb8TqZPizE85+fzL/p1OoILKDgbi4uGLCvcdiYuWHloqtj8tfOfjOKKJk7BjYPn0G8MEI1R
p+9wyoU7kMReFZVwFdfYRaPdR0E5S7TAeO93PgN/442L2Dno7v9c5HyauKavrwP3Dn+2vLf5W5ay
VHcPtWo8a5OzH77gRY1n5YXUcyTfDR9KHny1px5xydK0i6/2YI+LeCjZUyHrtvcry1iQ9GE+O7im
hKPDRDF0JvlyfNerHRLRkABv0nAKORbutYo+bW5b+YNUVd51HtfPiZsVD6EX5cgtgeYXVYTfrG1C
btr8vW/SqOuyGcNlNHXuyq1k7ZMApmk/bbqT1ofldpBN0g0MKbjrMpz4KdQjr7ID3K2viCGA0nCl
YLy1IUPYtiEMwWWkTTN6M97m4DyIwJaop002g5SW0xAQHZ5OECbCG80q9Ytm4XnheCsaXA+xmzzz
D6JH2yPt0+HUW3ouJEqmE+IXH0rEiN5HvN7oW2Dw+L0GpcB5wUgpCtF6HhnPDXB5rgwVT/zZROIk
FzkPqOc7nW2iN4w/Py7vbpStmLe9cWQeh6qBCP00w7/Xpxl9UIB2w5t7OJvO07/ywWpA9DsvDi4u
dz6XryD+cTdd6fxPFgsCT/jLks1gcwUoBNU3cPC/cQpqZVyVThhV3/XS26pmkO/j3FVXTRG+9aR+
yiuor/L9+6HnPNa5ZF0xUsrfPcm9J33DfFB8DUXc3nB2lWNVBxa4Ovrrmbooo8LfWXAYzNTKbA9j
rzn3ZqKuAl+2n1IFEpYWYNCyBxb7hBTgS+5W5inOvPjGc7xn3Po3f55fphjor9tJwyZlTQf6pwOG
/w09oDiRrfaqnH43ydObl2Fv3rqRi8aEb55EDU5TRLjxXMxjaSgAi5pkXyhsxkRr0kGcFKsQvLvk
xa2iIvTnQDPdXT8U7k4c5Vp33cojjqjJTsTThMhoOhSFMVQLcxzkq84zXIISpntVSG25q6MaEa6s
rq/9oGfKxQtxb/uFN2+cSbCpTJFpq2yJ+xqBt/dMCjyp0k4cCdsIMGLbWO76bDp3E32bqPUqeD85
F9FYrhUE7dEbkM9hEWasLDsgxxKm34d6SOR5rLvopE1VXVPQ+3CMa1GTVZJwxvqBvGLt1BTjDeux
8DMQ1WUYmX2zwwPJ8kAWCY6XzkpXUuQeOVDpWyAZ+bpJpa9a3MInNhWu0ccEaMITfybpLuz+5UMg
p5tmMNObwAjBjjZech1B++BIhevNa9BDp8Ceo+EZDESVX4xOcq/FtZTpgjZykeT9lsfzPeAc3vVA
sPbiesIuBeUXDwEa4E/jTZN7KBwXrrNrXEPZZWE9grs01ds4TPx50LUd6QcK+nuZ/rcdd+sUoPSL
2gGR9AzHuxvCsV61SopKSWTVy7ZExFc3s+M5HKSPBX+qhtbs2RaU5q3jGNpehIgG6NYOsVJ8eFLQ
1GDIphOgIdII+xFFkuwe4UDuUvsx0ob5EP18B0MqToHRdfO8yOpbGLabQxmUxyCS61th4qUYloWv
RUtRVVoH+Tw/9noE6wbL3Otu+ZZG8EJ3GhCcXrPvOt6qp9KsxlXTM/ulMDo9FX5zaFsnvOsTH/aC
DgLDfLK3SR9Aw2bH29QdhllIRsgCz12208nfMqFSPZwLXzZ/VMu6/+JGLT72O19ttR1+7B+FShrI
Lm4MpyC1pdK3sRGjx4lNdBlqsI8+2XDrSGbnXAIkfVS/l1aL9FJdDIekkAlcT1VJyvsVbOrmyiwD
7bFkgpx1beodf5yTeYV+q3i+uUa6tTjayGfOYz7G98o8jCRZfw0SNAFMqd23ZZPdgQ68RT0g/VoM
xrAwAkm/srp6+AL4AS7hPv1KjrGCiifJSFkTBE8hMATRP/Fh+BvDXGeBxekOaHdOfk41xlAcuc0n
2EzyiC9Ad7pF7qxlCK+VQxqDcrkUN7wuL9Hmzb7ZFTsaLbfNa2UqitHv53Uihyth65q8JJgoqxsS
kvP9uZ9v593Ojd190WnI6eEKmTVWD0J4aJzH1uuWYauOL6GTACaTbW+vZ+5wpcGv50lqeUoNkwkp
NbeWH1QnYap1EJytUaHx/Y9NNBijyQtMOqLrcmZRgmsqk0xZQerE1ijRgF0QLuh2im8jbAfmbYoe
dDvPyxFoM8vhP4fCapqV6sJj8E8HcZjnxHxC0uxErZ5a33tPZ6OGjZSQG5k7kGc4SiU3v9N7P9hU
kY2vb0jlW680awTWrXpuhBZaa1Xm70Xh0nE/5GkxJ5CRLs42cWRPrf+jDcWJaOea9+deoisxMoT5
ZGj9/LySCUE21lKSCuRw9NiC/cN01S3QPhQWpq2MCdivchUgKpMJWuPsWkrGhTbVhAmV9/iKwATi
UaobnlT0uu8ztmVkrg7PRRl7G93TilWTm8MzSTY7leXUvRtHYMp8yHhEN34YY4aAfID+tqvdtqV+
K+ygYbplOVjeVlRVdjjhmDwbcLwDYJo5YRbtQqNCU3Dw/ft6Klpl2YPuuXu3+Ik28+I+v/LN0riO
0iTf+Ua9g3qj5CegkHR+m9hHtnpUzPKu8j3UrEKlmolWBJtBN8hDvpVYOCzImA8QhpfKq6qPszV4
3OZWHWVnxobV/dYV9TxAKOPNNItHYtrlY1d1xkKeTiKFCNEKzwxXsYfM8UwtIzZK4tCCiufqvZCI
w8/FIWrP7joPIVrCh11oC0hEbKJQJIpD3oFAnpei8iElGxHbSVsijgY4J9DBBH7kJO22AGCubFA5
jywiYsCvTnxwfZuE23w4ptNG3nNTA0FxqZ/4ocMrox+tk6/Xzl4xpK2oFeQin8QRDKUoN2fm0Y4D
ohJ2v4rkAW08MebawYC4kRo8i3HXQLD+R4OoJ2O/GIdc3V2Mz4Gh3XYN0ixJGOTMUahN+07W3SC7
nS28Ej212CHQW0eJ/6xn5qsVyfn3PhuuWjuB58HpbqQI8GwTUTHr1j2Kwi7MZB+65lK2WnQlhU2S
DPeYpcpTMMJF+N4gNY56zIt2TfKMvHeHkcJOFMRgqdp1PDZgG6iT8FBtCis/vfebTO+tos7rIb+f
IvrxiJ3Epfoqvg7IJ1oofog+PLnQd6JQcM0D+7o1MyJQLgLti86MyrVo8zI/O+RKixIW3Rs3be+K
MvyGiDiCdhouwNw23GtROEUI9RYwlOXZ1piRdN256Kkmlbk/263ImvZw7Rt3kq5VuWAHxliezIfe
UFbCKDrLaRtuSzKIoJWstwBB4qdBcza1kRD7wsV6Is3zmzCHgR6towT1bFFtedBnMFsF12bq2vdO
LS2EvbatDPa2gGQpxY6fot5X5kMUdCtbIaHnZGbK10zKHTyLDARpPzinPEU6C39i+eJGhOGB73g3
YJ+ALWidy9/bdit9aINF70r1ThSknGqAtv+p99KYzr0OOcx2siWi2QvzZheZak1inRVvmxia3CKU
0pPlSKgQllLwioiW1df9d2K8PfnMQQPhQmUSWW2Yw6LYeuiT/kb0DFT5Iewc+4uhDMNKihHMdnz5
4lqeDX1lZOYnC2WZXRcrVrESh2T7agXyBlh7PYDApPG2MpzgO7P93iA1MYOkv91aEA59KRKEq8y4
CzYtYZ4vshvUy44ZZMWytfySDTZfpI+YvWh1ko553wX2LVotu4y2lZnqc1GtEoY0FH4k+HY4Fwn1
dN+0rFNENeUHs2LdvPVGZLf0tEUMC+aBxu1QrJJRKCcyYH0NXRTvAsVO78aqgmbYVVCSrRCtk2zf
23QKCW9zJY7gGhlyfwk1jnqvpzDL1FY+AFyVd5C2Sl8jVd8S0fPuzcq3T6M2LImQoaaWSdGza1bJ
QZVC/z6Tg3ZpNLo3z1IkpgnBDjuSvepkSPaiUIj3vR+JaqNYMC5PxbmL5Jr9UjFSXEG1N6yUNFzK
wDt3osAPXO90PyTwU9sm4Z3EltZSqTcbje3ztSgyJwm2bVq/nE3iaJRKZaUHmbKRkqReBLo2fE1U
5xogTnRfW0GxE3ZvsoeydC1Fw13fltquA7KzKFGCmsPInh1xr2ZHcSRDTHmMW7QvReswVYVNtDox
UJjOLccnvfLzuTrIxlEz++pQEgCaS3mFMG2J8FZuJs8Dykr/l7HvWpZUV7b9IiJwwryW927WdP1C
tAUhnAxOX38Gql5da/fd58R9UaBUSjUNBVLmyDFW0i27LWm4+9J46VdXYwcMuOgmi5U41WMuTubK
RfQLUplRMEfkCP8nK8KwGYlQQTCHno3A4xi254CZPErUOnvhWK3NgLE9ViAufYHaU7L2XXmI8RoD
QhfaZH2DnDWPoEc5dUeZ9o9ugsD1LLCglCdAPFSjHmuvmh7SD07ILroBVh00mPjRcVyeBe3QXqSC
LDVzKEGCNPdeq4hwROhKMhP/2bVE0K+SEUGu8msS1biJUcd0t92afnaeP0CMBYhiXxXBauDK39eF
LfdxO9I1hC6aK+AaUEDlAcLBFMB4fHOLcxf7bxWt7K039YyJVmkBNh+whwVtLlYVQSocfxYMlxnj
ywikApCs4scIHCY3p+/0WoFlYAVIc/uZlQXgZEF7dyjK0xu7gCJqybtPcEBBILOlw5G6gX5Rrn+M
QZr36VZ1uRqoC/DINB34nZnVgXuaW/naJO4RoIhAcYq8vWnCrIJI5dQ1A7XJ8D99/AJqsxUBjbbV
+i+un6+6olPvBb6fEO8qUVDoZ+o99/pm1WdW9BjF/84BcV8fQnIFo3Yl55VXRndf8eRSceD68tE+
1naSA4pVJxckKfNjHSCbO/WMyTRV9TkOgXf2ARS8aFQOblkRX2xW0QV3y3qbcCnfXJQbgMBVgBRj
6hbu8FWhfPdkelXibmyb5zfTi6xlGg7ti10GkBPgHMwZAeiyxz44TBmrbsanS9M3DUXx7IwLOVXv
/uNoBv7qtmHtARvW/Gu95yJ/+f63NUEa4c7tvoXwC9B259ZN6cYTkJ6kCKywZYF9M1S38nJps/cx
aIMfqsPXyvcouMm5PHNaWJ8yJmKuPS+99dPd2kG9az8WKBtM6t6BrhgKQBOIQ2wGpyr3pEFyGpxh
45eU5GeRggPG2GlGf9srpzhDvi65ud1XVdLswgeE3ZpmEN8U4acwB9ERSSQ26xXOYHKMxjeB+INx
QEnJ9PT3hzMdc+cQ6LbB9yOVUOilswHYtC+lFfhLkUeQ/MyK/hYMKG4xU6M8B41M2bwMqfS2IBcH
2wru8U9dd3Pj4AkrmQ9KN0jN+eGp8QCqrqafqi/8TVZDkhqJPoiv5sCCG0C4aQz+20DFzdVz4C+/
v7rGmdOMgahiSKHCg0WfC/y13vMzXGzogczTzcR/yFakHoeN5KP6jMDc17XsiwR7AsqE8W/KnYh9
QZBn3iXhiFiop4Fo4Byk4HAra3WIEUS5J0FBQSFu2aiEHcV+6EGcR20m989uN9lYZKFizgyb/sPx
z5SnrZmq9GomoLA5zXsOmAUzVKFsBKFTsTs0LpmHuwA1RPdW5t+zhkCveOoJcIFB5ZrojbISKLpR
vLIgvKvKcG4CSvjzkAXq2ZN/hZyige7B7Jc9gkxRjMhbLun7I4L0nPDo59AHlJOzrRt7ga90trOg
5418FwRdqYv6XXM12Sw/5798r5kDEhAfwJuBY8nUmO6zqVMA35Xz82n5y0uD3XWuVdED5gatSlHL
G5SOyvsILBHgfKrdma6jLB+bSxYvQD1R3cFJWQF3ZX3mPQA5oPoGMVFdOEfLYfYCaibVJ1SmdhlL
gh/jEL55QdpD9TcgS19Idw+FA/vYUm4vZDECFNlAQdYNSyC0E4fOKi+wzoHf/W4GSCTNepxa1oFT
pBczoKxene12ZTpj7oPUI4RwzgpBu52M83mlUjHzUpv9dNSuyeLiV0ezn9SOkOuxGE4FmdbHDKmp
ndA9JC+jvrkBmpjNNV7Q34qhgAcmYY90UU0cfNjSh4BtRcZzGwBI7g3+0qFilSUxhKosrb7xbmUQ
z5RH4XwoOT0FE6rPQVnOWOv66luQcXL9yv2mNNTfFEteHUX9NbF97F+ZI179KLnJKmi+DCF51XZZ
30LwidxsVM/NcbwtULOJrhmwhNyUqMk4GRNKD5HLRlpMee84LQMF4DQ/HCbfRZmg2CWUauWBPWpn
a6bPOBoOc9AaVt/9eh9pxn9AVQAp29hh1yKx+BY/ulzHSB/fM5WjcHJykWOw9pTTf6KUI1ikPEwO
GqW7B0h0QIWj0+qTdOXGfC4C4rhRsUe9NUQES1kl/WkI9O+mBthpX6Ydyin+scfRkCOYlAPhz3Fs
mj+dnz5jj3QBqLWTWcvIlSZ2vs4Hnr1hq2cvoBhRgj1j6kYymhcZfgnT1Q6YKvKk0DvTJQwF9520
4z2CadkbUcj2c4eJoxmFLugHAtLhCY9SCoUP79QMYXt5LIS0c1qm7GYmOl4wS3pVXttxmD/e26Dc
2PTMcmbmpW1sbZ8jhygCiEXgPf58vQMk13NEk1WQbnHgy9XNF222BlzzK5hiAB/lY8G3daG/Azis
N60ty3PN8UXhtcff2hH1mYxJKEgj5YoibkA4uCdPLSLJX2hFqrmteXtLkukgaAFqG0CGYh8jeAHy
s0pdEVW35yDPyxeFjpJFkIxAtnBgrZuY5DfTxG2xtYELOj16VCJOG1jbQBfs4RBZRK+9HNyboapn
kFTZWYQNR9MkYP2AAvPUH+OPTucrLdPkrU7CbN9LFJX5TMdv1B3jlVuF2cqdunGfhHPcXvHWjAqv
+NFUfnQyU0kB0iMb4TIEPpqbV5CHUwB2y0PjMZBvT0vUaQC65rJKl7ZKl4mPrYnufXHo6zF2VmMT
8uWApxMI3ED5hVMhlQc7r1GVZobquHZmxt8z/4JybJxFWpTuXGIjdHbaqNvlXnk1vZqk6vyfdtvt
IW9nbG5R9MbXy1z5cANm9V9rGLsxDaA1OCBU9Ypi06U5DCGL5S67Fhnl0C3p+6CLh720B3cZ1LXY
xpP9P/2NvUPR+V2kOHIEXgLy8xYo8unKLQEvh2qqWFoMwfJhtPSm5hoPpj+bTmiNeAfd870xRSCc
v5hbViQ7hQzfljfcEkiv9O//6/bODLiK/GxAgIx90X/sJ59bwZb1DmLPLdikgw8ETfpPRMAhykLy
eBlO3Yz2Z8RHsREqcveYSqR6jN1jMW5sofFus4Pq3mGfL3DeSF3vFbIaFEVuPqpLStv6ZK71BRzZ
5Ap+W3aiscBBYLIH4BaZ4WjeIKAVd0u3Bk9Ub8eQJU5CBLr/1G1IJ4TgMogfNulU2oH9hnVJIJBq
eqb2o8ltsdK9C3nXyaMMibvUeSuXDu+WgGa4FzEI8pIXYbMgseBr/HnJC4Lm9p4HHvQaG8t/MS5/
JgwAN+KonAOwCIGQ++BKKNWH9IoCatR/CDwT6zK/59DgBQ13uOsCjbBdpYbkVIZgpSBpeRmIW++Q
9d9BTkTtuxQSMLpRx3ECp5nGnQ5ejIQfSd/JrTHl0wEtm5oAQa058I8MCRqk8CydWDNtpWO8qOrW
2XnJcHx0TazQZ82RNoG7Mz2hIf/BI0jMIk+4xiYoeTENAI7v3hBwlBXEyYtmjl5i8x4uxdRtE+xY
/Mb64jMVijkI6VfYXY0X4wsKm3ie69Z6rObRKe4c5gS1pNx68VyIDOrvYNsOxNwaa3sW+LTbDaon
Ew1osPXztwpolV92glqVmKiPNGvSRVgFPwIqfdCOlTheU6aQxPCDk+3k8ioqX1wdcBEbU1V1OI9P
HmpQ4ckMGrfJFCXODrUdDRh+JkAZyoGjQxjUmVhAs/oFhG/1BhsaDWTEBHswww9P7mi9GDxPzv81
0ziRNP3B+taag+aT3oT0rqXvjx/axlEf4aNuZbqoF/hS4OF1kVQ/vByFmFqkADunOChODfY0uBl1
BxjtH1uVVtkWGVKOMkblWzO70GA0B9IV3MZ4EUoKtrIg25uuaXQNhi+gJWooKTfYChujU1hZtjKX
DIgUaGFN081MtUJ+s9kocENuiqyTt5RnqL/1w+4HgEK4cLtvdmEDDCA8eVZJ2+9SB6+npA8AtOus
L0hNdD/c3MVZ3LmWhW3vyrRs03XbEaTQKbL9USWyI2J12FB1rb54vd0vQWLhvXaoYCgLYl9IZXuv
A3ps6pmxHhU3ZsyePKexRjDnMfb/zjNjzoQI/jPPjwtgqzOWzUF7ISFpVSGjNibtFpjrfo3XQPNS
e6DtrCdwT2BBmgwxwTxQy7ak/rceKKHZ2JbuBUQ69b5nvAZxNAJ8HHuzRnvfWhDuzwcbsYyuo+wE
0KU7NwOQXpsHDo5CoseXRsjM21Ho61wdHuJVOK1d5P0ZLBX0LXMQNnEh77ZxFLMOgPRASCv1wfrE
S7KTRff7agjqDej5so1XlxMMZnJ5jpqr57TMb2zUkyX5Cdv12cC94CMN3XHdMDasBwi6fwylM8sq
v/yK15Raug70KgI8nu/4M13ApwOseAYldJ7r7p4IMM4I1tqreLS6O5heB0TOJVR6p9HOlqhHRJTB
q8JEIQYm533rsRtBee0ddfIIBNu+3j9XkqAPWtXTVPiDANwTe5Gw9lCCrBeySLk1b0xXhvjnT00X
BR7ErqfLh+N0xaz8zcGdtDb2Z8N1egX2DKX2jXjDY1/+ElPMAZUNP7Dl7WYdjYt7E4Qp4KRtc5AD
tfc+OIHmjTWcmAiHaxeW43UoBLZEAAoYk2nIAJLnTLZn00MEe7g+Rs2ETGCH0NkK1Oj/rAE5eHUs
IPf+XIP60biPM/FmTCUeJSen6QESmkqBAdcO991ULqym5tktrfSd2oquU1NRbAaAcrfVyp+qh03f
NJIlDIhqPjcL/L3qv/o5TW/c9SMUpBOwyQBSu3BCy34Du51aBsrp1kmqnLfOgXR9Gw9kx7VTbKEU
a81SF0ilrKL1qqiy8jULY70u2sBZZEFVvOYVGDUgwSbnIE4sXjvCskNQeQLEdFM3Q5WSG9evpsct
YFlBUa/mOmZ8L3KP783Vs7FohBSJ6UM5Lo4enjJt+T5XCsQiTessA6u9JzEB01aq+lcqc7kTQ8Tm
ppsHpAC9EwQSuV0Or3UGKoYERMUP53AAp0w3FMWsCEj/CopicgSlxHfQ3fSvFcIdpzwf38yY4oV3
jmlzMcuyNPEuY5pB6haehU/JlYfWyozVTRPekhRMA9NYXOGNp6qfZmjwM/bq4GmU5nSEGOGmCkv/
bvyqsZ3lAhFR89lhD/nHfIgWWSvB0dAG1WvSj1sGPfYLsPP1q84Qn6xjeTJjUQ5QrJsP7GAG8TUv
we8n8p0ZtUJaL3zsqDemW3eIE1TDYEP8z0Hev4n24L6ix+Y/mxHUOHbvHIxZt6JBhNrXv91ycI/v
QOEACUnqyoXxAd8AfLTSelO44vq7ayaacTM7b3N7lWTQkEdEJt41QW/vsB1AzAmvbEB6SOEdvDYa
5haS6QuVeDH+VZOx5xMj8sMJHMML39YILvauPj4bPaT20c39YgeE3xbiz0BETR7GzkbEv1EhHot1
ryFyZIyVgyr22dMJ8XO6lKKdNjTWrw4k5iukfIFb7R22qIegOJgmSwGT7h7VSqaNWlU+hkpe3egY
Tnwcf3zMpWXl5SHEH7sOocnBwrGbuzRtdtzP5RvleLsPMUkRj0FXuPymmZ1fTM9vi4X2uvEFuxcc
NeoDSzmoGgSvF4mLBDnVljc9sfxrBo3p1Uih6pHHeQaBsQRILa+r6xXzcc/NyxCZdugms+2j74B0
PSsjfSh917+adaIGL/DKu+hpvTqn4I0D6bQZMiaUH+ndyNQvY3rYdQHOksyXc/NDGFsX1Sjr7cBQ
lXVODb6v3seuCc9IplN5TiG6zfzEO6rpcCamxtgtUFBkju0djavPe9BZ4i/1sD3dzKw/vsZeRiM/
OC7ueyiTj18SUAJaoLz8GGioNkMbq1WO2j5jT5NAf0RCqw2xebuKfU5n2KhkB5/n/Vxx7q/bsutu
Y1j2t8zZZJHyr8aCHYq7QZzTmoU6Top5Xtk2ckpEbqG0291A2OVfHJz/H6MABKEUh2bx3EzOSvaz
A7B2EbQje2sHvh2glX312oKhsBDE7DikvTgljV6zr8YoadS+CKjcmAnVgHBFHai9GQuw3z/H1vhu
xlKEa4+uKysQCFL3FnXkLdXih5vU3T3nafDSBCtpqVjNsdyrFSfWEXT0eD0XMpxHrFYb49pFYMoC
WQmUpabRUifx4c867ijNOjnDfrWnKB2Wjnv2ppMRn05LTeW9OHnvHU0vtRViQWrol1aNw1JME3Ga
/M1gPfmDbPdvf8Rv+6UZTDwtTuHon8MyA2ipSPKZjoZoFzSEzZq+8W94Sfk30BWQWT7G9VaJjNxA
nZeex4ZuzKBxy0C8v5ApwvHPWaR/qVG6dTVz3MZr11DqIvPnpMERtyhx86OZk1h1tIOGCZv502f+
9cGmm+b5gQn6GgSdcxYEtGA2y5I30KX8isE+9jPz7rXlFai8RuWxE7n6U9EUjLjaA/gIr5kVF0Tv
WZ0gsGbhEFQDIXml4ajmfRiRt6QpId7Wgf5hKF/k1Ii0RwWGBYRMVRflC2TJ5Mml5GB6xiPk4MuM
Y19tzay4K/ODGONvoR8ScPGH4KwEKrkFUivst6gGbmYuy9ipiwZ3W4bdGYiIwZ4J09IkTo+O/Wk8
HiYUIrKT6XNkmYCMs/fOZDL2QONwUuV8WNh1251rT+IIUjD+qaUnFtx2xp2UYGfvxT0q3eZT93ay
6TvVLgllHDHIAiUiTEs8Qi17zuOmudVT4ycKcjw6a7bG5jkOAr44BrVRekNxW31LEIQFuqPuZmbM
eDUgekCZAj+SvvPO3tSQinTznqh8ZWzSYd4ZZBLeOczCKw4u7u5p4uCfO1Hn6krsC2ZmegOoOL7w
5RzfaBSY/NABIwfTWFGMUJe5rDuOy9pPx0WJ0xH4lf9xkkP72x35XoId6D/dDEygAzKzWz/Jv+O5
8RNs2Eh2DlofnCSj+AbX3QsKfifuazv5WgXh2nE96xfp4pWV2vzbGATerFQleRkzFoN6LQwOuScd
iFzZ3QSrTq+gXNjlJAVOiyy8QYafWVFGKycnw9qZuhaSd2BJIu+Rl4TbvHPSZc2QZK8zUFIUOvE2
pLC89zitXlFwRy6Tft9dI7tqzJJloBLPqmFuuqmXxIuyK/3/c5LXsGpOtAB6C8Hpxsm+BRlxF41S
Hr4NY3qeCC3RATunbX/6NlA1nU/IjXPIBE5m4aCSeBRCLkHmyD8qFkCiaegDJJgH+oZMzGP24LoI
I4ZleymicgettOwToRgweAAntCqaMf30xuyS9MDkWXiMnhHGn7TFYAfbjbPAF2MKbkKGmutVn5Pm
I6ucABsNDTH1ekhwdPGdJfCWBztBAKXDifHYOS6dW1N2W/QIAY2dlx+BnGV3vF72Js0taNatdAQy
WJMcR7UX2F3p+AZlGL4fGwFS7ikbDk1p8KAHojr7YPK4jiP5MMtyiJstQYEEKNP0Ke0yahP+KQvw
UYWBypcms97pBMSztEfsU0o8UTXEfqdFdWPRBQE6YCvHb6Sz83HmeONLDqr+TYPcZL3O3CjbVKgA
OmiCPAJrVby2VeajrEF16qQ6lDAMeb9HcNVxcOcZW02PKoXm3tQjfgep8KZhWwtyT3sBHvKZ7Mv4
TvlonUlcHEyPeb6+T5wn01DU9e2+rks1hS1QW4OCtUMtkKenLar5Eiie4O6qs48yir83HbF+gBp4
jmQFhVgVNjpRL8bvqDsuQEfRkzdwx9AJYAS+bXvolj0dxIu2hhFUWhyUE1O3Q53uJQbN/+g4CuFt
D2hNiMzhlOMlyalxo+4lBbQKD/IbHXp0+pIvmAeSAzNmZc1whN4hShYxmEkGD+b8YPHIDgwlBSt8
LpJazFPzpsP5QvPSPzetDVbLCQTmDvxXZY8l+AOQVAuxwV0Yu9MNqwqH/ndHyGbj+QSYt8ELPkWN
kKuUX/EtHpYFtKCWeLT+cpNsRCU7h9ZiB76jhfRGPIEZxSZoCHemQfkGAJnmEo64rMcg3PGp+Xv8
X67P+Z5qu9/zjdFMfwwLhXgBr9xr1CJuNDSs+xragIWENtQL2Cni4JYAUDs709jKvrpp5c6gaxvf
wZ3p4+DJ7DPC4846Rv0oGNiE3Fu5BFG8HRQ7kDImV1BOdesszrBjHlRyNbYe1RAQfOfeqqsgl40K
BtyHoJpfVY3m6xaQ549RBF8jMCxdBEoYXqoS0jN4QOC02uo50wGQyHjuQVljQJAIKIb2kLiyj45j
AxhDnPULMiIBWQH7cVMASWzszIXWExIpt6zHd6jBvunVY06Eb40skVtLxLtuBvDyBoQdydS1YmvG
o5pCg9wCxLQLb8asqiHesqbMQF8q5Dve8QlA+RCoMaNRTH6hSDU+mUFjMl1V93sf9e+vw9DrTdyz
aOn3rfOJiNix7RLy4lZOegwzeWdDBHEduwMlZjXgw10nX7X1EC/dqQuMnYC6TMVQmokuChOsnZUg
Ew6CK/rq0SY9ORni+hb5rOrs3SYjuYPd2V0BK1YvJf4Ady+ZkLShyOadtMg9QnLiBKrY16KX8cxV
/bCyhHdoSdi+dBPCswJBDQC+OduPE+oTbFIp5G9sBvQARo1fruhcYAN4Nb1+dMGOUAJyGfH4CpBw
swPOLrhkyPjjvpXDd6flOF5U5ZfEz7Ml9vbY3oCI+NQ2xJ0bjwascladf4fKqzWXEfLxCUhyD6EI
3YWOQdsk23DWW/oUcHpIhKw+wtwBDa3N2h3xkvKjhzpjj9fQaxuCU7xvMuQQ8If46AqSLLETddee
GMUsA6HwDqRf6Uw7gLjUXbYsOG5zUMom89D3rFMOZOduaPCawfef3N3USWceb5qJ3TvflJ5lHePe
+d3YBb+BaLfaPu0KyMvCHxQU13oXFQjD8AmF+3MLjPOvpGQLEdjFd4gPTod5gJ1Qg8hWXYtzoj3Y
/T7Q+GDbLYObatwEIkRJ+i1soKTokvGXl0JdC9GYL9Ktxdwe0/hASJ7OLCag0odi4zcKtvYdqHnG
uemKLAjWwKwgSzeNugz8FFmZkBXwaeINidt6ETphtBmn0cBFwCjwOYI70yg2Q6jiVfhPWAhOvGnX
Af9Zw65mpaZFDUIt+ztgOuN99OoJ8YYP8NxqYm0Nzu0wfAWgq/2VRFvfVvInksElJK2c5jVAOc1S
jn51LB0E90lWgssYcd6rDbjkfMxI/ZVFYoMaPfWr5GTbI9DyJc9SMa+o0FfmUpQ4W6XaVU02Hn2b
1aC7aN1Xb0rVRijdhEjfHPs/9QuPgB9lwOw3VRQhwARxjTsOFeIFSlHXA3gMLiQGAtjNwxWR+DsC
xt/twA0P0KhDtzxUYg+2GomY1hjmSJH4TOxNY4ae3cClAFVF4C3715yqQFWFw2Nrg9dHfRJTI4E5
WTiih8AMwtMnxJcAYTPDjozYv0YoznTYscPHjKKq5TXGSUIN2zrCu/jRkDrF7qhXK94XwKtOAz1P
AMyopPsJwqxk25quyPMILIQArE4uNtE+6DGTDskXh+6RERf1zFyOqTNd6kpCZbE7PUZ4l9B91yU8
W5nLf/ln0XlEgOUa+3JFER2BaplXHZFTBKRs6lKVQgLAw8PBSbr03W6haYmgid6YUbypOSSQ2/5o
RpFUB3OXZb+QkfOXaclBOdabWZK2Ws1M1yzZI/u1MN0U25vHkqYLroQ18Xm4wXfQ3kF6yt5BNBRp
gBLCXk+buerDRO9IL4byMWKMf/n8Nxs2LBsZqyMyPD5K619VU6I82uuiS5uG0SVCLVcR1PrwtPvD
4M7KApgJ44HzbXQBmzvI3RGJRYbqn6muwJ/GDaB6ZvyGne8hKYvnM1v3WRsdxXTlRPnvK2PDUen3
6F9+/20UoITosV5dpMcEbK6MueFODagnBBMRKmSNQPTcXPq+xq7DXD4cjC+See4sizr5mGpswsw3
l/+ahHRJuGscohZjFpYoFLDEhnYA6pZQCrroMk1Rs+FgWykA0+FVjOTjn4GRhekJxeRz4/a0xwwc
s3heAG6PUHU0M8PKd49AFff7p5+Vu3Qn6fgxEBJuVRLbq1Daw85l8bDriD+Jr019HRXjjtp14i+f
435TYdy4GuPD/9F3/dQFLhAgULA+zXL7XEWV/go1WbG0i0rtMkr7F9dRH8aeiGZGxnGQLgrVsc0r
3DS9ltKxLlUEBjXc7GohZGBh25F5coPUow22ugGks5qrYA+U5cPbTMHmMj6z5m46yP1hVk+sVYwU
19HYTOMVwBYDwounip0lsy6SU/B0qpKd9bLyEeRhMb5ZlbXreobS1HR8TbxSXRvb5deiYW9+04wf
YBAAO+GKZ439ql5FEnavMuk8XLus614N1vn3deCBeLJM9XkSEpnnQe2ueq9xcb4CbRIgSz+F14YH
lxbDnQogNDMbpyeaJ8MdW910A/Va1GJMo5asi6PU8TczWHDPwRZpD1xC0c6pFivHS8/e2AHR6PP4
aJqyRZJ7RpIRegpWnM8e/ee4uQp5u7H9wt21LbNbaCnQZNFUiK7GedPtSYdYxSxJrHZv+uFkNFd/
2aLCBfkVIpPYiHkg1HB94H0ijx5UF6bnNup/NyQEXfCQa776awAFA2B94pE9ew4gvpeeS7/Kj7hf
5n/ZzZogQn8ZwVyxNb0hcHtk1RBInmqDTLWPdvp6S/watVr/lP0YO8EhDaVoz0Ii+Gw9+D1Nj6sI
1UPP5YzNrPnH15j+Wt3N0r0TcLnxB80sVDODuoIk7SZmZd6gEqEdkabr63rbRWy6RN9cVWBKnXkF
PbhZg6dPmHgnEFr5J9/VKRh1xoXTWc0pGBMQETu0cha5lVcA3U+jPvYPPYjfpcaNAqwyfjsx0vfR
xW1U+V25NN0KGgMLUJnwLXDD+bvn5D/dCdpkBhm54VsSvsInuSDBeOGORd+BZYx3QQc6Q+OUDlzg
ccVdoBuwPr7WxRx4SLk3zkOWHAXS0dcoCJBPwz1hzLIkArS0AX38UK6Ps5z15QF9aKpPzgJ2MZAG
7FHkFRZU8BSXJ9IBGPS/LLXzmbOOXQAWlg+8xP++zuNzJPl4rtEPKBZDufKurUZgChBozvaQFx2D
OQD0gIZNDSob1aLSBZ4TVdOiXNGCal6JgtWDuVLGqHWAw7mrMpzcJiczTqWrfvs/vMwEViKjDuIv
QHP/WsQMPyblYcYO7a7GiWjP4lZCCiW+I8Br7TN/IOJoLmlfpaiwgnHEFxIPDRQ1AO0XdsDYodAR
9wFNEA3JE2tPER2Z1RDvjH+oKMkXUxixmZmko8lE/vekpBkCIIDvjaflZSvVi2rnxwPoQlCgyt0J
TQoNnvRBSvbo/xmWdm/1pz/dgYKnemaYyhywAclFwaANxwnbD06u0vWT10xBI9R8ANR94/70p/tY
AXw+A8hjyh5Fnbq/Op8BId7VNCJw22MOfYuxyPD06jIoidJQlPjftd61koV/ZRzK04WV2POnLcYz
eCFZiMTrtJQZqEMBLRkXGcanzbaDj5hptTcrGTueqwsJ/DjKiDDTc+r8YoXi8XnGJCK/Qnq2vZk5
eYiC2065W4ozFor3m+HgKTyvuiTusEPl+awCYUeLD4bKBQrpBEGya3IYk3RhNfmwS6eJjXEyl0mK
xKMDjavlcyMmpp3ds/v/sWH7v10kk1DiAfxlNXQ4+GjgG9I2FecEcGawDU9N0F/SkQy7Fq95AmAa
bLwO3xCB9bemFzIhzpXn8HMY8x8D4UBV/zEZjxHaOkCS6GYzElARs66xjmBZpbMk68b3QqOccmgT
dRv6MlgWjZUcY9U5G9+Rxc4FgfNBRjpde7USF8sn/SIvafmqNcehuSPRW9EO3d5qbeCjkCCJANNE
k5ZDeWj43qlofHCTFINt5/8eNB6uO+YHHwLwNg7GdkHySz0lFnOah6co6JamZxoLT4Fd4akfUKlj
+TxUtF838aQfGyTBQgaFv5Mpis1Tmllrf9TRvbMEDq2Vu1cEmEKktC8xPYWEMJAhomF4G18VqHvL
KFRn03vYoW6Ns6B1QAICosB1Jb8kASU742EXRXGNQL48Q+qabPwwhRwSCjQASZAiWz9Xt0sQgfYV
EudPWy0La6m9olyYZcyCLYcyLNLq+I2mH4pMzVAxtW2yrJ49foTY9rA3CJy7L/WYzgMwUxwz1a2f
P3MbeNWlRvj0P3+7fhhBIFMCND/92MYdPOyP3+5p+vMbPn+C3I+QEsnTYPP4yArHDQBVsH14fmYe
huDMrJCBe35qR61kiVK437/h/7B2XsuSIlmbfSLM0OI2tDwRR+fJGywlWgsHnn4WHlkVOTld3f3P
zA2GCxxCAO57f0IOWEf5r094+7ai0EXqd/50t7F1K2C+w6eTveX48hM2yIjdL1LMnzDDCHL+hLev
RZSQwJPh16eTDapjHZTABRU1d5NHF1n+OdZr63Af3iHtuBhqJV4Bw6uewR3NfFe1PJd25z6RKntu
dMf7gHyD4lzuA7DU/Oq90PJlaSvZQ4G5zNqbsBJoneLCg8l6znUicuHk85SJErKeqamfFM34Ihvl
pgKMYVjeeOtf95DmWwKgG5kPFXHYndwy+X7v72nED3nnM+F01VVnKMz1qlmmPRuGVYPB31MYFPoT
AlEnd2iVczyXxsoRhzDmq5WNspvtI1nPbDtEFZIufhsiR4G7nGyUG70th3XWO+VvdX7SbDzbaS63
s4xxQ8zf1xfyNPKo1oxwBbHL7CCLgzY2uLKLW0keNbTIGVV2hTjn39cb6gL0geZeZVWM4MMOMQnM
Iedrk3Vohv8s1LQ5ylLaxuHZ0Ztbm6xC2504KP7AZPv+Osj4SIK+u30lgP3LrRpnwPiNz4N3Nvw8
f2gUDQLrGEQXuWelGdQpUZc7WXSsFCX3SgeBEJltvPqjt5dgOV3DdrwPIHvIDWfw8/HXGe7VdlLG
kPH/OsO9Ia26X2cpIKGgH898SO3RSFbDbA2UmdA2k46NbikGlPog2TOdR8x68oYjWWeXdHtdPXge
VgkDloePBuiCFfkc+0UJ3WDZG/nwyWoEBruDMX6Ni/ZcY5D905vI1eThwJwQpyOk0lElT10d+JQa
fnNM7UfrBMqnMPNc1Lm6/FWH17PKUBt9hLrE0hTfwgcuV9vaYe8cHaV3917u1vtB4Z9r4HE427Aw
89L8b9xc4wmoVtktGrnVmPK3Rp/tZctgeDPjKCeXvND7bDzdah3DWwy8CNYgKnJ+gpZfOV/iE0S8
X9HSTacxPVlW+ZzO1h7zpDGfKvSHtlFT7qNai4iZesFF9cCDgC9WkGPs02WiZ+15amz1KVabV1nv
Bomxiqe6PfB01+BUGqu8dJQP8KzaxtN9m0Qyhw/iXOgdErTCDPfcGtpaVrNCPIpqwHzx0ZpCFxqY
nbZIoXrwLDdMEwlCkvFNj2Iw02PTlC0c5Xl30lGtcC3tILSgIL4Y4nfWl+tpzLNXzyZ91g2YI7iO
nb6WCrYKdgG+Qxb7DspVXKg/ZWlSWheFdO8sj0TzxXpCJX2JUjDv4nnj5juQJe2LLIik3KLc3j7K
Y7N4ejWDSH2QJT4Jurx+GJ9k11QAAuwI1e8JHygvGevPPbdCqS7MsomI1bMxBi1aqk5urKco+lU3
ZfC5ULhuAApbhP1kx3jQ/2qeO9rdVB78sQBv/Hd9ac2Bhl5NeJBObwluK8Cqq/S9V0Yd+X/e/LJo
4D24NGIzOASAtN6ZA7ypVhVfoatPb521kp203EsvRtnzP2YEV4/hM9kaM4H5kNS1SOcrPiiBuXXU
eDgKZ3LPsnUi/w0OKXgdQVc9Wkb7ULdp9m5qbnSc2qgmHM9BRT8VGxuMxUYeZJWqAso3YvGAw8oR
9X5/E8yMSbmJpS+PF+HDk86WPbLSAEtIdBQpmCmo6+eYsNaYdPpjlxg12sNRsi74hjeyUYyufyHP
eCvJqroTwRJbZG6h+XCPlPZRay0yXkNJAhJZ0FelC2KWCYxEINjbx5ALQDD/1KzmK8oOwH6imSZu
OuUVK+HZSXSaOXMDKn0Kr2yvs5uZWe0tkPYuvzQO9CltTqNrHWZRQJe+2X5VLpKsUF/L0CbVYuo6
gWzT2wkUovaeMs14kjJao6xavDYpSzP+lOIb8bXVbaQqT/al6M0viQlTwYYY/ty1RL3aNMrOhlqQ
uUuGYBepjn8JHaNYuVqSvUe28j1zHOtHOjzexsH06lHBauWjswQesFWvPHqoPqz8acKlaUhfJ2yt
XiL8IF76BieoxIE/N1fFjTktYG2ArJ4bqy6rNgXh9LVs5dmYnHpTABGdW0vUhV/a430s8nFzVCtp
T7Ld8bJs3Tn8yZSP3Ov6l7HPVhVyxu94aWnALyJjIYtGaTkbO+wqhKzb5p2VGFZOyQB9Yu5sZP6G
xEf/rPlZ/QS16lY92Fl4zIsZHT33SgvuOegjAy63nXUUSpsuTEsR51mfYqU2oVia9jScZZ3cAEUY
zum8meLWXmHpRJf5CIGQ7Qh2lRZZ1lUES+/Nsk62IgcHegorerVJ42UnJv+hsQPn3BbOsByNyf1C
CO4QDP70Vk4YOBR+U23hZEafAnPCWyJ1vygQmle5PpmnqNfia076Blqv7nzJ4/Fdw3wiILOxCP1c
gGsU0fW+cVr/3DDROUJmrNxF4nrJflLscCG7pJHzq3MQoUFsqvk5saE2LWxCdYvKahvuf1lmdbHB
cVAsIysfrw2CZodJAOWR7IB+TL/VE8pKkjnQUgLSE6LmBKsAh79vqt1FD5IdMLe1c8//i+PkKKY1
7F2tji7qBFVAaUjE+1biPYWW8J7cBviIayPPR82I9/oGmZwW01/aZJ3ttpvBa6eLLKVWgim7QLks
xAQuX9p+c0W0djjH8wGFr7ubCRepCF/QpxCPFUTvMxYmRms/6cXkPqYOMBfaZE1jW8rah8++wmIT
1cY4idcGBJCzBirbrTH0jOOkftOK/NeerINm1T2PQ7kEQxF99sRPwy7qT05p53sHgttaVvtBdPSc
ziTZy9MK6xikDDIRfY4n9RuU/f4xTLriYTRGZyH7N7mBVEThiAfPULNHXzd/yHrLK33mAZWNbA33
medWJ1nPs7VFOzPr9rGVBZ9ik+T8fDmKUNJtigTbVha5OuvvqxPCHdbFfBUozByrzvl1dT1TqaXQ
/U2DlEpcieJH5WgXIrLFpykurJWdDOrZb73qWGHwtxEiSl6nHogCYZTiB2zwZdIO5qUz9GzVmYaP
1GWACci8d99knTJu7T45eXb3e73sa6rmW2C64Wvfm0cttfVP/oDRapgn4bnSOujxqo8xdeY774Oe
XvzI1b7HRvEEKi57NwI+lqgL5RgbkzijTgFz1AybD7Dy+4C593fNLz9jzWW+qrWSb9yS4LsRteqD
CKZoFs30PydKsJZdkUPC0ckrm5cC9vemN7vgoEJlv6AeNSx1beQmHs0eKe7RB9U2mc7eiL0dC4xE
igW9T3ndLsQ0pp+tMvpaZo3/lUjCQ4FAx49Kn9Yqj/1w4fVnRE+KeNHZyN/AGFlA/diYRVb/8EL1
ipla99Xoox9TH1o7xfbERsV55NkHvFeUz8hFFM99XbEAHX1tI+uwyq4vEMd2eSGKWw/kCoOll5qE
MXCYG4voKcxj71JGFijmeQ8mfrPq0iJaty5yIusQxTF+Ae9Y6ySleb2ybrSq5OnW2vrwkmK3jdaJ
g3gR6e6Ocf465FbHt3o7RI4faoW2joeo3aRuryxiJVUuviv0YzoClEuCov7Sx2/gj52vad35S6S3
tTM/mH02kR1e1nNDN37L4CF/iW0Rr4OadYA9AlEpVYG8WhI7XyezhJHRhZ9KkfSbCPPxvVJa6pMb
h1hGzT2G3n4x4GC+RrkZ7NAHdQHv2fVrl2nPsgOSRNkCUT8gZ01Tb3Ul0vkKyBcBxQRe13xywGTv
lDQrNzVGME6XhG/o3+v71PTE2h1U67M9dqvIycd3vx7MnavjGyLra/VrO0TpR4ed27YDfrTVvMj+
nGaZ9dlwiSgMqepsq06kH7gJy7YEjvOGZbWxw7Jleh+NZiXrNYuFatxkOjGvIXwjoLyTpyC+46wi
JdoadqosayvE6oy1xFHulXPxXicbzLD+P7oI0zPhU3Tm6o9jB5D2B1TdcbRE4k9u6hicchWVxm91
eSaKCxcRb8kU4EX0d+d0bkCt30V12vr+R73eQrkNg/b8R70fFPm5A/HfJ/a4bGAtL4UQ77nV1I/V
zFx00fA5/l0F6715xJzmVkWWrSaIBCtWYVkbmqO2KnHUewwKy1i35oDgSe95m9Iwy7PHSm8HK3Y4
qi2/J2lxfx/YXnnMirDfNah8ni0fRZ02KclgKLj4JWghX8O4QRPAr4PnTOtRiI2ZjMa6+gAMoLjU
tqFubK33F3lu+Sysb9+FOu7QSGBlatv5RdbJPT/1rAPMoAdZMrw4QMooC6tzQ0IqSkV+udXFdYaF
YKamq3Ac1WfI4MGhnfAxznxzrFjrhUsA0OJRtlppW62cCHtQWTQSV5zKsfha1Jn63Jh194DY4ikN
fFR79Tgio2slO1k0TU1gDxz7t9ZITFvTS/wnsqfBS6t3K9nLnZi/1CbzeBW2IsAvtGZGayJPKPz4
FNZm+xaZeCiPBnLMDpHCyey7tSx2bfIdbvx4dbM+ecxZe1ptCkjUM411aVctupcclOFWVZAx2akF
/q4ObtpPtUsU2Eyjczer0iatFZ17Xv6yTW4C0dbrTg/rtW1rUwoQurualq1uAxAk+zzys4vcaGaV
rNTKxtDOKPJbXdROGWylIMQF1AbOOHeWdXIPBme9UzsSnPc6Xwn9FWov2gLkYTmt+3QgNzJr8GRe
lx1iSE3blPKV45Cz67uOB5T36umG/zNKD7ww3B9x5f/Uu0F9y2plApbUhJe2aNwd+ugRWou2+SA0
+LulUVZvWlxG5Deq/gdYXsswvJ9GHb/EL3mtmryhRvu2aTMHhbo+e6ySAkvT/72+nxv/qCO2gf9I
t0it8GdlBY3+4IFnhpKhTmsTYMG5mHBMx8PvB5ZEI6ou43iUe/eNY2nZVks6WNTYu3nzJmQeAutx
3o2N+qXXyRDfjd5kva7A05d1t85/95Ot985DrVXrVDX9nQIbbYvZ6gjayI7edU1R0A7EgTpugug9
TLIvke01F17c0bs5Z8HT5i3wnYHQcPYsD5mqRj+QMhRL2SllBQvyC7YHUVjeKSOvjUnALLIGx3i1
Y1NbZcnYXFJNT3eaWmXgFwz7VMVpugnrQXtyIIktBXSSDzE5TwTZZyA/0y+SVpjMZy+RzzQkNI16
Cd2xfTIb3iBZpaknDa3aQ+4qwW6q1OlShvm4GjEyfROCVXL5iWdOdjKtkhRA3IgFAS41WQFvTU/B
TJPyOqiQC1mWGyB5MQiHbsKjMfmrRY4hu8s+t2NkWVdQbBX9x9iY2WM4S19rgyhOQ14hxUZVPFeB
QLDOsWi3skpuhKl3F2IFC3nMvV7u6bMm9q2OHreuf4+PNNj2NqCaEafLkubihnlxkv3VKVI2vjU1
ALEMb2sR2DpOVVwd2kJ4hOC78Ow2hrEB35ZccbJyVyxcxuditFoSxkY1v3NLrIqMYOV28M7MxNSO
KLYgYpDNaiFa3SYbWRlruVvddt0AhWafaNp4VEcdCJrGeroIuua5FylIcNMnWJ2p2VbtBMKIQ2nu
x6yu9vkcmYxRZNxMXp1eS0WGsvXgxVSLbGmrTfUJH+EQnVBCiz3CpLA5c6bK49afF1ELgIXrXlRI
jfmFs3XccWHNgI++UqIDC3D83uaiE3b+Ar6EcorTrH/7u1vngC50BxgzRWj86uY3to9pGd08RpP1
cjR77gau5fduzEJscAJTekratt4qqUtyPxn158i268eQJ7jdhla19HVIAT2KBIfaS/Vnx871XRFY
MPnnzi5WL8851J65q1lmxVID67aTXTW1TQ+dAlxbFk2nxfDSq/SdcEgJIRukPmchypqWZyVvZcCq
p5t0+1MbMxnm59e+JBNSEmGrfVfynjlXitA2sYqFS5grXgT1lmUGpqvgadZNklWPitKYy6aDal7H
PRpNXUbokCTAF0jk5yLsiFvE7i6oC/cn+blXf4irjzKzyqWjVOaTAUpu06KjerbjxNh3Y2bsME3r
H+SISP3kiHL5qGb3Q/ilLpid8u6aY8e3EasM9M48otl75XKcRQpNYFF7ucb5V6ugP+rIiFWHMCO0
PVm7EJJiXJhDjt/MmK0z9IdQ6VaMMnuM2rJ4rbrqtRCG/jD6ff7KVRaAGy0iMnPjpBRI3blGfZCt
TtfE6Hda/U62kvWoUHfybfw5OZYwrLVpiHUPTfcAhqYC/26kH26knqzZg8R2WJ4EvvcpN+1ZbjTq
Hry4AZjZaz7L8xZCWFL1i8Zw2h/Txg+U8kedpgMAESSx1FJ8QO3wTr5S/9q0XTOu0yI1Fn80/FG0
64bVFuRIWT9FBdohHhaC2WR6p7AlDI34OovW2GKFX0XDd2ZkCDIP4ifKh28YioefvAydYHhF4hKn
g7Vr4OXAdXHLS0ZCeIXMtr21zdFb8nrja583HQSDo6256MgNBvbisrJwHA9j6TEhM235vL+maBGZ
gXkSTeO/+IGYbxS9xZiRYtZ79bruLCwv5s64BNjbyTCR25iLYeeh44wZ8m0op/S6h1DpXuWhE6vi
JwSPls7c1W47sWTqE21S1hPwIoMpWZUpC8/CUAbjvct4/DQr1g1DuACSPOD8ECE6YK3KZBQ/1FJ7
zskyfvF7u1noju294ec1LvHczZ7VTo3WCE8fvcxBJzAc0WyNp2I/gMRB+URTimVb9wemGi54dlo1
x0y3iuWmqyLx8+ds3oxkFsg0PMoa1Q9OnjPtVZrOYWh7Z10rrAnfbujTqu1nKyBCQl3J9nokIlz0
6BU3nX+OicsvK3NwF3moviQO7CsbSYbtSPppY/t5vZTKQlI4KJ4JsG1RztbxwFrVqcERMdXfHJOP
5yb6RZZUQuggr1/wVG2uGprDh7rI61WQO9bH2BffnczKHkuvUR6QhybpbQnuI3we5mjkI9nk5msW
dt8tvrMPXi4d3pfAAmKji5YoNl9xmxcPBSSmdeS6IIk9B8tMTTT7OoBu7aM3OeKdg92OOp24Wz5r
Ew9IfEDwf2v7YGN7ICzRe4u+e/wwRq1ou0SLlR0BwK9jjbB5ZiJAXqGH/ovLgkJkrpfOuzma/har
k3xrV2X3GNrlOfVHHVMug6V/nX1TW5RdCDqHVyeuHoUSxvthiOwjIt4oQs4bK70E5ZeiCttgEQj4
okXU/xT6RjXU7RBV3qew8MW6NdT66LKAuARc4jLumGQZKDhscN02L/XUBUtBLBK2UBWjFO2FyaLt
Egfap3oxtG76os0Wq4in5AvfKUv+UeOmUN33EK3dr64boawiIJzxQom3do0yiq9a4t2zgWvVZth/
C6xxWwcVibvOeOlz04OlpzwGdr5rTcQWRgfRkTHRl22LybTIQneboEl+LIZm2NmucvCnIl9ro3ec
0qZfqAQ9CMR0w6aPDHtT+N2n0MlbHN7daNHkY/QVXaara1XOj5KbBylnPGCRQd94StsekH49ePCb
H+gwm5nDUHjIR3DpCTCQIQjjR7lBoEw7Kgmq9HNVoijIimWutSa3o52FM2pnVZSfBre8VnZONL6o
X6CPpxeEndXXQtEQ8NKcBz0um/No1VcRA+Upszg+Rt6PWO3yk4rohBcP4z5wUEAB3l+YJ+XB72Aq
hnb2IUBlbMGmI800F5XRvsyRrSdb78VDZ7cQ1xVAbaYSR6ta7cKj7nVnre1cNOtnxOEMTAw99pgi
fE/KEIzUiHyBrJcbyFjg6WUXWfbC5jOT/hwV7fF1wFvoUqXxa6sVzQOBVu6kSZDhE03/prp5vIBk
kW3rqP/ukgl5xCbYOA+DA7XRDKMls43ixN6jbEQ0XjziiwBceUq+Etanh9Csce9FSbm4lSPdGRZj
o6eA6vJ+XQ5u9VYZcbfGFLLcyqJt2Lx+PA192WCC/+aV41K00ECJshn58bbrsGo9+iZMv+UMqjgm
gflEKlhZhgITwtA75M14rcbYurgZqFbRrk3P+M66rlqocftVmFZ/ndqMtFOBzGcdfUw192Gs6Mux
i5ufwnwWroPKTxJ6p4o00wIVqn41JJBnuhgr8kjp/B1GcQScuJ2vGUqe13zeIw19zfS0gsRJlWzs
C4hSQvCslEVVN7MHRau/JqB6Cny/XupE7XkHIQsli04UTOfRJVjGe+4FzKd4yrpiCQ3CfikLNVtE
wARInA+/e6tNczFNDN66of3lX1mryR6yweP1sDdGzv63g5uDUvYYpT8rv3QPQ4X2o9vhbwPrJttF
Jgwr+Jkwk2u0yVhyjxujNKrL5NYOZEu1I4YTXL22KnYFU/Vj7pKXC7n9d7xDSM4VSCkgeDhdEGUu
1n4UqU/dlDi4DAn1pUwf65oJ6GzX+9j3cbzrTRzh48BrL2M0J1+8tP7Q/fysVtzpSTrgtg6ciSiX
sbQdLNeNzjJ3nT+pO7DSOJkXerrWLKfaazajAe6eXxmiIjPNvBRC8lpXa/uHW2bP2ohNUFOoKrY1
ylpYcfmTVd5DyLPwI+i5QhEmBRJNUberx/bB5VbaJrortoPljlfVcYMVGtD6u0qCUrez+Gdun8lk
AR3nZr7aQ+t8OCE6p1WvNU8kmLpNlbYFWJcabDRhLOZczbVozG6ZN07ytSqGZVjU6Q81rDFByKP0
1QYauOmRPjlOk4FKiwWWN/SERk5/POut6b64nqfxyN4Q5aq+RKEFvdNVq4NvCgc8ofihBQkPStcB
im81NkD4Lj4iRRyvidyMD5lnl4vesr7GWhm8QEUcdxrCqVtET71X1uhIRebBN2QsABDm2fg0ZqaA
9lOrmzrvu3d0UQ+yR2S3E6w14nO6aIptNzQ71QnSPZoQ9l4j/3Dit0xI/bX2BekJbxUh5L/uBoLu
ox6Np5yw72KIPP/FMk3CQfVwmLEnwkAhuBpACw5teo4A6sGoqdt1bWFTHfBdrmz8L/e8XJS3Lp7C
hdu7pL/n1qZzcZyxzBdVRXyUxAOTopYXaQ2kwjB7se86oteTq+UfXur8ECBNr5UXm9fCCL9j1p5D
gPYWJTjqJTw+FBY81d5jIjVuhz7JnwJ9jlwXXfPNRjwrizrtB6ucH5UaOa8V0k9rTUs+3LEuV+Q9
vWs2b8Aso6RK7mjn24quoO/RaKupBrMU+rV3lR09zwaaH5PEvteVymAT/eXBMo8iu6XEla7ubezb
YKmNuU53GXpBsFkJwrVblPlZCRoMCKYU4afeSE+gLj47ACbPkWGti7B5RoI6WuqTfpoa72hmxHEd
z9XOJabuy2kMtZXVtsPOSxt9jw/JeCnnTbTLR0IuoAyiXRl40cq0O/3dHtHTr4fhJ2S4KRSs2JG1
eq2Jty+a1ivWAoEkHpdpMB3IICxDU7EwiiqNnToCYksrWyNWEzg7P1HyJX957lct/RR6OjIwLiYw
hlqOpwmy6jIzSEfHtjGshJUQoVdHB0pd1/WLpO2eEQvKdrLuvoEV9leXxtXFWjjCWDAbOZukCt7d
RhCGcczobVajXPWZZVwTL/Q2IeRsP7O2ZKSmEwSjfBdYON4IvULxJ2rPojayZxQVmFfjsgf2yhz2
sk7LgL6gLgscVHGvLAWcH5pOGGqa7cjcp8BglozbxBdVUcZDaBbTATw2345PBiOC1H/qwB4xEUw+
KQ1pBwEJd90jwLzLqsF9VLH3VB29Z9GD0zy8V2KlEWucMOqWaZBFJzDD+T6aCFi4wDxWlTPpKyP0
fMRdxFNANNyzbFL4U6zY5xaEog9f7VEpguKRufTMdsY2YrKZNQWgd19tjACwIw+Z5KVt/YrLF0H0
xHzh/2OD0Vmi8J5f3W72Fe5eHcjIVyKf2W1TkZdeVSiErce5l2yIq8Z/aMtvsoDRqbomYZqsHKee
rihMeQtDaweyLMZ0vdWplr3VU9cE/0oX2cBqwbxYQCTnmlLEyVK1MHBvla4+DZ5Tnbou/bWXIrWA
QjcyjIheA1KWfW67PIn4X6Vqv0l5E55rC3dfRbXKbaZ5PqxKNvwNvH3XOsTv8+ls1TYvgCx+bCsl
4fbnscgM1sHpFYVujE2gkNSW8yjrWrcg0NggWxq7OsukxidJR1QX1N92UvN8VVTjQ4cc0FVF2WBp
+GHwGHLVW0JzKdlCgWp+MF1dwEQnbrpGaCt0BU1e07559Eo927ax+dGHfXIO++8EweuHtBvLjef6
qMVEOBA1PqKbcg9NZWRy5O590zoPQzWMhE6xHxls1cZowkGvWkk/fFRRPlvYWywsU2nfeN5ryzb2
g+fKrXFqi2v/Yqv8KaIE0Z4oOdod3rx6Z/FqmYtyIxD1gAXpFUOxkE36QNw6FytFpPrVaJ4iKc6k
2in2PHzBN+0mlXDcHlYY6YsJUgmrXn0O9WHgJgWW5KYKNaYFod1ttEA1bgJOddthRjro6AvNEk6y
n8DXCr1o+5QU6AiUcZCuOkczD20EX98DzPWihXbzxHJ6oQ5Z8YLy4xqYpPI4T9T9rtHejdSrTnUW
+beiVWbZMh5FvEHABY+VvB+UNealyjYFpvvUmMU3qBNgxHIhDtxr0UKQqXq0igS8nJdOW8vzAVzV
yluIt9WTGLOl2dXNSzCO9UuRudcSMeGHMlDqF88Q1rIfx44nLEXX1fwtKYp45bf+g1WU4tyXo/+Q
Y7aOPmf8HmRxvY/UsIS4ESTvdkJskjhktJOtCTxqMPKkymSrr2BclSfKs+qa6hPvj52sHpw+P6Vh
AbKJhSYAySlEvIEMpmU06Qo+hP1qpQkC3jra4TCq7NesIfYN0ExduXPRGlVtWxa83pXEsV4zWEpA
QrV0LY/VvT7YovDdrW/HdiCHedsbKPzSmRlesykmP0AnjaGSfogQbYf/JYs6JpVrlPnVjeycCzDp
JrKjt1Y1SHJCN2G5vR07DP4KwR91KzsbkClWdej6t9bUbrqVA81+JzurkQD01M9pWHneKVSWZtsm
W3CjO8vx+ksfjM4mi6by5CbHgggdHLtlr6niZWbSvGT18EZ+zjsXKAvsUHhAXd8YxKVr0z2Udu/o
GApqLLKu1b5UE8ysW1VviOTBBKngq6UeIV2am0eyIwdXuOIi++d1lK5YP0fYl+Nu4uSCKV5EnliN
UxzsyF1k2vAtL63+S1mGOq62hnWBlx7vInSjWtJh185KXjsVqzDby/UDMfV+GXtD8F4TOt4Y6Bxs
ZKvWYPvRVinuInNrYQLpa4r+GkSu8dZ9aaos2OlhgWi5IGwXZ3a9apSq3oJm5r3lBtN48LCpsNax
5fy1m867ppZV+vK3Dr/tmplWbpKZ7RVYT/4ogjebjwdpeVwpyAC9GfzbHv0UI6K5pFjCvMTB+CRL
8ZQXDxXoPFkCY2WdDBx6FtGspz7ViDy5w4De+TwqBp3GZlbXWsW2YlxGX/21MZW9o0A5vFcz4S8P
qQ+Ycu50r09NNBfDMbKXfzQUQawuKj8bt/fOsgvxCNY6Nlrzf5/O71kwWrWmvWJMsIHfPX64k+2v
ptYTp1HL1bOqE+7qdICDMWvkcERsIpodheSmmm2F5F5qWLMOBsawk4OjkKzT/t5LiznJ3GNP+0eD
7CxbUe3F9GMeWR6G52+AjgJCFusJEPVt1IbYMrAnklLdAiTzKhmn/FA00a8N3MD8QOQ7P8i9e8O9
373hj37/RZf78MDNELyX49+Pk8V7n/uZ/osufwx1P/Yfr/Ifz3a/gnuXP4ZvAuWvy//HM92HuXf5
Y5h7l//Z9/GPw/z7M8nD5Peh9SP+jmH0JKvul3Ev/uMp/rHLveGPr/x/PtT9Y/wx1L+60j+6/Kuz
/VH3//FK/3Gof3+lbhDWzA6NAtPekaldNN+GcvNvyr81JU3IUTk5wttRt3JnJsXv5dsBvx32L88g
K+VQt1H+U//7We9XrQpcaNb3lt9H+k/j/afzs5hh6S3MmNn5/Yy3Uf/8Hn6v/X897+2Mv38SefZ2
nK5WJfrN/dPer+qPunvxzwv9x0Nkw2+Xfh9CtqTzT/5HnWz4L+r+iy7/86Fcr0Y6tza+jIoVHTul
nxUSAZsd0783siUZx+qgG1dZLWvkXiMPuPe1/To+yuaaBNLeS7FlM0TwVBiduQwaC25VaymPRZQi
oNYOL6yCEbKdS2kJk7AH3zK3y2OmyLQPZN9/ynZZ76MTtZlqFLFkndw0A2oZtgkIrEVs/4Rc9AVR
j/RSuUq6F66H4bOA5+vayW2DQmV6LnMUSOdeRpLgJCdbI0cBzhaop1udbNYT80cPgIrIWYe0jByq
DAd4zqWurm8dfVQlV40VuegkW/BLigmLHVb24DAxU92ECV6uLno3Fvx5UV1Mggbk7WPYPXNxjJzq
UmlpddG0ztgGZgV0XR7dG8248yuQDb8d7QwewOS8+0BckBHlgY1dYktktY/3seTQoTAagprB8TZe
lFXdKc5TZHn/OqXslg9iOOtMLG7dzIklmqPvPLUeIDHjF/S/SDuz5rZhZVv/IlZxHl41D5Zsx06c
5IWVZCec55m//nyAHNPJzb6nbt08oIDuBqTIEkk0Vq8VCIX6m1g99MiUqL8Tru9U6q/madhb/N3O
gHKDu7ARWva+xSRplNMXdwVOxFM885QNHagKt6woOs1h+iicY1k54W3gaZEHGkbYS+C4EFyRvLrN
kMZlmuLMyZpDj3b7bs4tspnq7ZBm+fnvibM2hccuVh7/WksOrcK+kOm2jlpjoVWfIrQ2q0Nwjbos
uMoeYK8A3dY62PtAZjnXxrs4ZNzgzcllprJUhC4zbwsZ/QfXTVLyppF5ks1M6uyEMrJ5kj0E06Zj
pmQr6czewuTQN80gp+CEGQXF0YjNKqveU4GXoTYWQjzWVfq1VxTtKq09YnJbMLXGWjpuXhEue8Os
kvLWgzsZu0Rw4mTvlBJKD/Aar7GLN9HCJ0SGdBK2fziNuTAPpu5+W+w2eEIdPq284JTHV/fSs7yY
h4YhqLoBChPxrt/e122YU6pHqaG7lW/CcgKdT6TOYNhy/ZNsrKJAsf7WLtYhsbEW1ISQLRSxGcgW
hK8nlO/mdFDeLWBWJQmDdEiV24K3Se8WrEe4XhUYGjY6zOhnUzRxXHZnOZS9pfnLRp0etLFsxNaL
4/9pgWXa7TX00dsVUNvlbHzq8S5ji4gCsp49hGqYP8RWzu4qRlBCOsi3JWhQI1IrxCnhpXVPlALM
+UqOwZ6+Gh0rfEZoQd1JO+gx77TMWGJrKWwpl5Fzl5i/hmUwUo3htcdZTb4oXc5JRmnB5GbGyVME
QO3oOiQNVL5hL1VvHGQEBVwee24vfHAEjD0vqK4r7bQGUuVA4S/gJL2Ak3QToJ5yLm2OHkVXGlvh
kb0lRk5pxp0zIt+0hErzv4aRhKgsK6XqfPX7dnqcPevBbLPhuWLDfSpNvd5OdZp/C0yLIyUAVqTO
JkjexBGUmvifKwvgalJBvxa3rb9S2ukowcYShSybtnH9tWV52XaxSdhyTlXdNgO/tZaOGzzZ9/x4
b7h89d+BnoO2T44wL36/BXZUcTcRjLkIXPknr/K8EztXM1/JrmzgYreAEDRo2t+sNaXeY6VbO2OJ
hOzUR4ZTxHBuhEysaOR0t2ojAJakBUq7GWEMzSFUV+egRTYnaq51Ce+z7MmmnDKqbXMTVIffvDqS
t14aAHKAydncy2DVMJCDTkI4UVunuR/z9FPsew7kwymQUyWd0A35bYs5yrqXjlD0/ps9G/NP6dsa
Sf9M2rK8a70yucD9n1y62tk0HqlPSL1eTdI5V8MMnqTRyiMktHfq7E7DSsY0Awhqzj1Rhs+9hPpA
sVbWt020l920s366kV7s39nkS8W/SnjB72RfIWU6jkYG0Z3pnTLRjLYGI+Uylj10gtElsZvD33al
907/so1W6J8URJ/QdBcxt1WlVY7lHNn0E6Una+mpqkk9cKrcW7b2YJph+akl3xyqANntNDQ/kvVo
7a78FAS5ioL6AK5fLT5pSMjfW4P9JGfEpZte6pKHxtIkW2t3XGhMSq7PYR76Z9nLhvLrFLj2To6G
qfLPQQMkmZv775D4rbfYBmCmqOH4qE8I7+K4TZbryBX/ermWap1N3maCE/+PeUvw69xIRYXCiXZq
GBX7ajaDR0WtYaGvvPQz2bsv1mhqvxDX9iyTo183iJ9SJ2m/eH3CkU7chx/C2OWaacXK2W7t9PzX
Oh2kX+dwqOG74Ut8p6mNcxyUkvwTtAOrFvGcuwh5ienSwQq462Ogl2AR7PolThRvm8LWtXJIlHNg
miVbeMe6u040HNa9bxabDNFUbZvUrnJc7HLCMpRh0paXhn2YEw+ttj+WtMr5/Sss842Y44g2yx58
y6IQKkXcwYGVfC+HqVpmVy9LrwBsk3Ld5ahZBCFqW6HRwvM1osClGdG4glRr4OD8j6ZArxe9Vwtu
75V0xYMGj7XslkGGCmxFWu2d0a8Ke2sMMSg3r+l2kZZoouQgfJJNZ0Iggdb9oxwFFQQ4S8QgwgYi
Imf+HcFTE/hHDXlvrcqbDceOwaWWJElVm/LY7hfjVhqhzgwvkyRESkWQNP73mGXOEtMI2iXpiGMj
OKhg9WAQKo2PcIUkvlZ+7BuU6H4PfnsqpVJ2OdVRFMOI654RFNsYKoe1vAwuV8Vighk3FI7FdruO
Coc5+STSxWVVNstSi2OZtiy1BBcINpGvzXKu6+38RK3/uHI5cT/NCXoxeuYEnLVSUpQ6fletG7hK
wk7/MAonxBjuutNAZsvYUbGtc9QIvdvC6CuOVaKzW+vRvfRGJX+RPIPGXA4dTuavZjCeEQ5Sn+pp
21Mf04CkA7Ig5M7dwtj4nR0ec4Qu7jIHFi72RGWykV2Ixadm5RYgOylDrXftlI/NqjLU19Cbf5kq
e0MkOBgm9ipySJadaqYREF6iFB9cqo2vfmtozxOHnmsjccwjqCntOawdF7b7wEdxuoQqTDWHtS1O
Xy0kX4+WUf2oZtVluypsYBoDQGBdfZzFOaxszEAzj1Hb/pCjTpzZytiI0p1/xoo1l+myJ9fVCqU+
wtKVnsdkqKhf53lK43O4N2sAM9LWa1Rrtp7v7eeqUK4ldbrbqe1RmxuDcj02mXaaZZM2AJwKISe4
koZ3LuEv4Po4BVn/2pMh76KNJPqcF2p9AL1Tn3QVYsk3tUEpOSiHRVScORYJz9LUSlXCJuPozFZz
QcH/W59QBtc2lXPKqAM9RrLw3YxRK8+W7QTn2wLSs6wy59Bdb97extQ3HJTPQbq2ovInR6nlEydQ
1ZOipF856+/vTDHSVGs8AJlEykpElJVePRVRt4H6fH6Q8Vo1I0Q8UiIlnYplN496S+peTJeTfD/V
AByh9X17ATfNLlluUdtvlOV6IFWyshOvOMtgUATzUZ+oFJKvj0KEepxcjiUhrnZ646VrauPiKMBj
5dAJIFWeW6py5LDynGalmolzyQNFfXmd0/eacVEyeMb9yjNeljk8xMYPuo7aXwinZeSk3zMwOPeF
aDjC1O5DPbO2o1AvXWzSkZkFOgkJKj9yKBsZEprR0wg68bSYZI+a0dEmObOsw9mhe/JzKH/fXu4W
qVNr7o8eWFfxFmQzOiYM6nm4H3ylPVvsPUvYBvT2rI/1wR6C6eBqbQs9LaZUtw2qVuRYdqX1NkdO
txsOEYHiVs02nME/d23xjwmFSs1nEikHrWMLIZu0D3xQV2LcqIp+M1Lu8upeAv+yzWJGZ3fe62Tp
No1U32vg8v9e2ko9N0Pb849lS0pfDsYEfyO8IOkmQXHms9Z5A3daE5FOOyg+a+5HSJGdTxCd1Zcm
RjLQGdP8c+5P5dYNKC9niw3Rc62unELVNp5A5iMFnZ8tgdyUPWmbAaIDKxYe2RRvPTmEJg23Z6XQ
8gzixlsMR5Vn5jt4qbsHLcz6B12z/M0woHiz2Gy1Ci5N6e+laaDoEpZZQelqTO54lEbZxBBD7G0A
HYLnuntYGvspbv3iAXSmw1bRooizaGoPwD0vWMW2esks0GyUmG5i6DUPJafVn7qGT6iJLSSHhRIz
9b9UV/tdezbFcGhBsFIh7N9Jr+2G34bJm65yKgjY+6zWqwfpc81y35l2+kH6IqVdgcBJnzVP8z4O
yA/D8OLZynMEU94DgM3mXPggUsUog9rg1uu8FBECrW+O0jFaQf3g1W53gEmL5xERvDi6UDmqmtkh
eEGYjAXHFuy6AGDKEitXR0SuSsLwNvvmC2vgGIqhbZUg8HfeEMJDkAbFvWxUC2mouUVAVw4RNH51
NGUDNY2qBrslOBdeJCeGTZiUUM+9rZKMWnEfhLq3HboSgaA3h5xhDWTtYsWBjMlUdjZM20dexz7m
GqoxgpxSFVJ7yHKhFSxpLZfx4ka4EMJLOZ7atjo0JsXLYTLvC87/YXkK+gff0Pm+iZ6RXGI0AO85
U361xH4xiKwPfyAZIBx92dZUMAAmJVu89ZWUOv3YgycQAtrj4LXOwyQaqnJRAa7JjqVa5DyEmeU8
WJrv7NsxcVaLzdQU7Y4Kp7M0yakyFhqbVZvrIRhFVpNOLQii28sstuVlvJ6K4x5umrMXOv2RwmyK
09NyfrF55N5kZkc+Ugxd2Kgo2zcfx15pnhLT2QeqPoM16YNzCsJ0Hcmh6STbtAuag/RG1fgt9sVR
PeicjxXfXhkFtwrE92wIEa1g6arR8h20HNFeDue4AkWphd5FDrUaxKeSv+RG2F25U6W3SeizwDwM
U8NWRpWGpazqGjy/HOYOhJ06gttmxdfWLguUFqADOjalk++56BpPHDZwJYdI4D+RDf02hPjf4Qgc
1w5S3/d/xZrwBKDFQmyeovLO4+OG4l1v06qzce5FI3uyiZCiOjtV6FdwoONRgFuteiNpIdxkmNTN
B8Nr45chab34ucy79qVUu59aF+1cp6oey0HVnylLBx5ZNzwpRqHxPIL22ATW4O+lNzLZ76NaYgDA
IHhC+fuc+MCkEhFck0N8oAT8JJ1yflz9SF12Q9ISlvGXoFZguBbRSgmx/wyxvGpZ6iblp/ZBNhRf
qVb4YbD68gPFnDO5JBWyy9lP0rWbsl3NTRNi1Lf4ti/2RmhZV93Rf/oZgmTjoKX3Q8GVksdJ2PFB
I953opGOMc/tYzBmH1u7+m0SE/LcLS+1Ha9v8Z0dnOJwvnSSolSQz8ve0rT/sE2Z9b/FLdPimO9/
obTjxkyDBKy0D+POZFIxLGpO9SbUYQyikb2+5JxkJcd/ucGCRocw8u+k/baCnPJX3GJ7F1PC1bHj
9/BTUyudhwxe+N0rLVNk7+93k5vkhkYe62DG5H3+19db1pZxRqhY24qrCkzdaASsBxdWab61Sbmz
BLe0HENtEgEeBtC42IbRQMPo3VhM7KRRzlma2nXiU1kOyiPAQeupb/IfSmENd3JEylXfsTezNj3f
myeEQw5RUox3eedqqORQqTHZsY6+aa7fS5ts+tyC5NLVi60clsoMdrfq5yM5W77/XR1+Ag0dUaGm
dWgFFvnO9KbukiSNR51KFJwUwfzKoiSuAQiFcx2AQQ/Ce9mzdO42hdbBjvynA5Uxsse+9SLt9pzF
0FCIEC391QwcJMk1ssINIYcYdS5zio2CLLWht4VlbD1xYOD/SBEmOWdtWpydMX6MTCvbx28maa/s
OixXf3dHKtqx8kHfZkv/u6C31aTtvy9Z+t7v1dsy2ANycrfa4OWXJo16iBaoNCipMVlFdh/+zIF5
UkT0i7/MZwNurJdZK9qNr7npfVHAJAi5n36Y7Eq7t3lG29h9V64p3fc4fGjnu9AEnr2rQ0qJnMYZ
N++MsisbIwCg3reGD1wLzDbYbn2+W9wTFPfdqvP5mNBN/rY4IuhhUWJD81LNig/cbbkcQ0cqR1RK
mOemmL/IkWyG0hRfmqHe6s1UfJA2NYIIpp5dftyYfESzOaqNttJnChP0J/p+VoxuvdiyrHVXUw9Y
fVloTL77Gtrlt1UpBztRJhev5BrSlntwy/rpGO+kjYejaF3pUXuAZ+S+KCckPpBZ+tB79niBN/MS
ixFl8tWHCRb+HaRp80YOZUMO/ydA+ZjsJGFpY3n3PifecpI0tVRb72E26Nc1xNDUCY8TSDIfacax
1O9T0PFmOUfXVoykXQ9t88yzw0mOXHU2QSnqU7V3kNxaSeOtaVT93teRCjM6mOakLRxU42pO8arJ
6nhre0p1jUqL01moeQ+poxlX/t8ugGdH+9jbHKCovRn+Zyq1dQYZCsXcvXnKzaj4FlYUrrqwUkF2
pCjbZK6cOxOGkpPXqObeISny0FMPuYGCRX2xiug7J1z1Lyfeo6gR7LjO1HuH6rmHztPtdVEF2Oyu
81YFz+Z3XeudpNdWEhjv04mvOFqj9kEFC3lMkbjZGHpt31E2/xNKhZACCg1Jb2FamsVmw9F+KNSO
enMipF0Zp7KHy/r3NGo3/3+W+9erSpt4h+y79G0AUr4Wx5etaDpx8iobio02MYDfu8UkIwJ90nad
rvIHFbHSJufLIYWgH8C7W0c5WtalSiaHC2RfUC516oCVC5nl7LnqU4pFna9Q2Xv3DSdsU5NXh0JX
o2s+tFT/Wob9SDYI5SnPh1wJHdIVshjW19HqnoaEb7AyNmtr4IyTXf75xq/6jmpVdicv07d1ZVIq
I5hVdcOikT3RyJBZsLN2ImsdzdmvWS+ne65o0FyPYf+dYpVTRVnlSwC50Z768v5QRX6MjI363eI7
dshdB/qdwik+jRQg7T13nrZy2Ixtv0WoKd/LoT8P8Ua1jPgoh54uyK8QujhPXCo/BTBZUW4E9Val
qsoF/WdwzTn0a5Xq6h9HLX8d1iLfKode4vlQkfWvXjnMHkpzOwXqz36ePZhfbRXVodQE69vmCejo
gR2MraFYwn9mkym9epEj2WRhJogs9J/xYOTZdnSOuk2in7SBQTmMatx64mGdwphq4BCIQjPpMJFy
uHn5qZmUKInotLb0bakPcM++ub3KMsqNXPG2LJW1qyn3lW2LVMy6T/viZCUZOoHIxW5m8OffVQsS
Bt37qsyDtZ21MDp1tZs/GYnxHRHPbF8GATidLigusnH9sb0b3Hs5mJqq6jaL01ACbW3VSCyNXTUc
IDT85OcVxYRera883VGurRAM4TQguM9T2JYszXhnL6s8MFeDC/lk1HbkDQiTs2Cg7Y9zj9Ilxxfx
l06Ho9K23G/tEHCjS0p44nvqMrqh7eGMKLxv0AR908q+fjKNKTnxqKRtoXgeviU8HqeG980kU8dJ
bamChdW1D+bs/pTz2Adw+6bs5HGk4pHziM7kvhtZN0oydXwyNVv7SkUp2p1ARI5y6yibjK1Q6JTc
psRuUjZRRdmn2lYIhOeOC9NwOTuX0rM3chPqxkKuLQ/Wmt+q900Sq/dF43+po0A7ypFspDNO/NVA
bdxlsRu6bt51pTFXSFWqjffJno35YvvRtOpVRAVnSOa2nj66eznMFOsjqs5r1FjRxBC0NaYWh3xq
engne8kcZs1KdoPATZrV4lLdlk1LrYEMZ8q7wNcusn8rs7U92Bzn8S4WTUAWJt/UxvDZKexuLx2o
b/lIn0TFi23mVByWddjwtx5AD8luKGh3YiFqIW44d7dGMPncxregjiM3Da0vCLEEZlqiohv43DS2
n6GDxii81AqpYvRcZ/3QCu2eBrg8d/XYOLSZrn9Ue//VC/VdfJoGlOF4TnBX1NIF32cn2dexaf6C
Yf/YxB1JPkga2D76R7txigeZyE/1al6pQR6e5TDQwnBbqVCTuYnzsRln9JGS+avtu+UubUeSj55T
fxb2otKnr5TMQsvKV5jjnXUFQupUqGP02XQTyIy95rmbYIHMov6nNLvZEO5LY1xZ2cFmj3aCuRum
ZtEz/xxOyjgI+ULct+4tPARuhXQ45Llvc/5a5xatIS+Qr5Y1A895dKiD2Ne5M9wpQTEgeI+UlTVo
9x1a5iZivtikN1HH4U42RZ0/K2Pg7JMmtv2LtEENAoZGL+uVnAHIJCI9LVat8jk5aJz/lIi/ovVN
TVKZDrvkrZiLP6Azr6TXiuIvRaN2h7nVdKoaxIwobDkJKu2IKr23QFkFBqWPDcDsG9vYJIHasueB
puQhpG45xNgrdWLvSvjMYLvWNXUTBO2vsiSVr6QVOoHUvVBZ8Vvsnf8rsu/d8OqQAvA3m2DI+Mvh
5g7Fr8syMlqqxN+E4/9c/1/LLLabfPzbjNyCWYXfLu8mEu8mEvLQMnp5r1aofwjM3FhpSlNtyDEU
DyiM5Q+O6IEvoIDJvpcW2cwhKnL1YDvvQr20ndgPHW5T3lYYqynjMuZ3WzlTLm26an+dyGVJk5n1
IYoXlkkaOQrj3RxbgbfSuK9eSnfYanIo52VlWnCcqZo7NaBsnDK/vruLQIQu70y+OvW+Dhf8ud8v
Dq/t+nND0vH2NkxViIApG4ScnceMtFPnkSjVrcp9TBvPvIB7OUmfKkzF4EDUYUw8HYmhdLRlN2xr
zfM2esxz+JodnL9q8As1aOcWwx/13oa8506uwlWhe0TNZvGD/WuPsLpcHDc5uFFnXVurSLm/ZhyB
ao0KRAdmg2s8m9ZV9tygNo5B2z7d4uSUYEj/k/v5fMj4Z5D4ZobDT+LQNka0ssWqMm5ZSuBCJ6cs
TreX1ODKiKjK2gzitHHou4ASvLI8yCFa5wgBW5QiyaGbQfVRd08IBrhn9CWcW/PXUDqkrffiaFdO
YQzzINg/Ix7SFfo29SMac/VjFHPmZZY6FV/DVPMx01Bn8t4mg7kLtpt0gK1DDmWcnNvGPHuYJJhv
c/9ar2nCdl821GJrqJ6fzaJ/bbzOOQ88NFACD9MSxVS/HUKyvEIIATpOK26Kegd3OZwT0AxWWhVs
5ArvunJZGS09Pgwi/NCQRppVxKMQ30QSs8zQhG9j746SaZJsg4Vaejlk6uY2pgrVvbtFTV4Ag4Ud
fn/nseSkQsyH9ZztN3WCPIanPK+Yta+cZ6oKeb6isZJSQYaZUz8IfXTtlIxldBdR5wr7vHGKs3QX
kOM8xA5lVXNZWSfObO1DYA4fFGOgyhpW5JUx9+2ODdT0NSGLQP3p9FkP4ETgG9Lu6rS/2XO7nm/2
IdPf2WX8DJzkFm+mnXJBVRFKlhH6pKGqrrVQ100TtsdtOUWnWWjvDg7SAhoCertGiO0abFwO/KLC
jfQGULPe+XbCDUrMrfLJflCV6NCJWKQP3JMb+J+gMJ0fG7s3Vk0Naw9ccCsYu41vhtYhjxH0EXTm
JiWueqOv0thLrn1Upk8oLt1XsIl/AWaV7+ygUSBY88ovHpXM5I9Kiv3QaOfAH9XE7EKJZn2BuhoB
oQoRoMGtb6bADiEo4iS/vmi1Qi4tA54tg2WMdMihbEqHOnY/QJEnCAXnyxIoe4qgdC6GH8vy0iwX
WWxDGH3tnC/pWMy72mgCbVfNNkWLCtu1DUKk1ZrraMNjlHBZcVLdjZ3BVTzz4nRHAilb/R+zwFLF
J8MzNrdF5Hq3IDPpXzTFqA+xEUfXpbELUNTDtF4s0CNFV3gs0UqYI+uZlGRwlLYlRPaa0p3XvqYp
m8WhTS7TyJoGe6vPqDsUL3Yzym5Rg+yAvWljpOb7d2E4pOK6svvm1slwCvypP3mq89pImxxKxzJ8
FxJXSrp6N35bRpl9c+0jq7WW3mXyf13LES+stGV4QLP5CLXHvI9GJ1zVgkKrhdkfKgC33JSKZ5zz
0IN6S1JtJZBGXRLOd9aTFZHs9etJReWSOWrBH2Wa9bMMgX4gglkJAaYgKK3DmDoOT4+18mUYtCOV
c7Bxq+HI4ZfgLhf2aq5+GglMHVEc6teyNU9N2O0GpT/FjVV8DzO34S5pKB+j2Kw2Y6MMD7ZqRXsH
bo2zi/TEukunEmk7HfL7tv2WNU780SgV56GgkDiH7u2jz3nMcxGcpEs2UD8AaVYbdAOJ5rnisWnM
FZq7Pyq0gp8TQ+f+aShrObIQM3p2Rn5kbtJtJp61N46xspUoeQrCrn9KxizeuJnf7tPM7p/Uoogv
XAE/SadsxsD/6vK0eCdH0HE4+8akdjNWSQutWcwVi3lO+LrY3KTdnkTwZepaDvzmgmcYQeLTw5AN
5kQMYT7ZOq2+r1LYgKJIGbgJ/1bikcI4WtpA7GyBL10cVVN+Q+bFgWKZLICShZwyjcmDRFqBMryv
2ix5kCAs4WvESPqCOL5v1FRdTS1PHY7VlhwXJuoKrH75wSnM4gPP0hRL5HO+l0PpMArqhOPYuUpT
Y/X1nd46z7d4MSlQhFxqwKYnnfo4XQ9m+z32gu4sQzjJcO/b2V4vEzS1XatcJO8azVwlDg/BSRn1
FlTBqX/0MuU+rgOFzRLAzyuSZf01GxrO/9WUohUfKs+94VCzgEZRvfd9zeBD9Jt1ZYUckYmbaaon
cBvHyP6IkWyksxARS9j/3Tb1qPCNDcW9ibItbBd2QvbULnQj2ynO3PM4htU9GiXVGpXW7Mf/HpGx
xvjnGp1WoUliFMGhStL2qZmUzz7v8a4QozrvwsM8jNpaUczmySjG9ilJP+tmmnyQFguNEZQMrWEn
fdHkOVdzhCcpaNrHNNaBNVfmlb0pytxZ338fuGWHlhJ/bh3P2DWeER2LRLWvHRcDe3D9c81trqZc
l+44e8rWLQFAovruQoc5I7Y0t/rHCeql21Dvbf1j1/vOu+HilcH/mpuT+zvAeZvNensnG0+F+YCb
bgGV42+b7KkdjBekgn1OQXIB8JwyZHVVmCU3N2Mn0KRx5xwy25hPcwk7tiRl71BA4p7kPPfarBym
vgOqn+vRF7Uy1pB+ht8BTgIHi9yPuhMjkViCwUl6iF2N6GoNin5NYJChuImfyV0WlNub045b52gH
6ktISQNHPf6nouES4dlzt+8RsNkU3mw8V6HZnDn+6FdyqEMO/hA1CSI9tdKtDeNF08vuSfpqCBYS
pQqvcqSVU7l2r3PEpfwBDhz3PCVKsgYAgLzIZE+XvpqNNXJL4XfHcHY8KVkvfVvCKqLDkGVPSvip
FIJgIkDOTIQwST3C6CRn8mgdfZ8ra5dPjvUyDEO575NtGED9PYMYrv8TVegcTq2mfLL74Xtt1cm9
HKn6p6Zr1Y9A6rpHDtcuaVqg/N35nGTqabCWQz0fsj1QYHsLTu9zRn38sartfAZlr8yHEtS1npIa
UkVjhSOcU2+9MYMpg83AsJMO2Whlat/iHAg/zpCGrZf5acMhCvJHXQMDhB/unBwVrdHt2BnXU3L1
OlXniplqH2BqHtZJ2bh86HOwapzahI7LGNelGxRnu6sq99bN/LI4a65FCtopYWRUfnQG7Nwk3Aqk
hkZg4BN3qcIYkMXp2uFJ94VmeGbGP1LfX5N67H5lcf9gQkb1ZZ74wZhGVT60XlIe+sEmR6hl+tWI
K3UTahzYw9n9TU6a3GMJC9FPxxqyVajm9ce8R2i9dvx+VQcogHM+2MMoym+umcz60CZ290xOQmiN
gW2X3roIAw55zB/S6RSB98QHI12yQe78E/rd3kWODLtx14Y7gDgTS0Nd/M+1pLNSZvfPtSIET0xD
8y6mmCzXivXnIM3MjUy79VaXom4Uta/5unfjflTcddbBONSIZ+tWh/tjhg/mAFeE9ZxqsbOr+jzZ
tuJZu49rqG8VrsC9GKqjMV/JWnPuy0jRSv1pTB7lRLmYY5VHFDwG7nn4EQiqqNbKvLNcSzXGf79S
8LEMIm49RuDfmkBvLaCjYRLtur7pVtLj9dWrWw5vMWrWaEdwHsdlclyyswjgD1ppk8FltAbjdtZt
tM2AsXIWmHJ9FSZf0J6roTZFyDLRvUVnEeBaRYtPMxR5qqt9sdQQmHHb+bshKKavxgz31G9zV8G0
K82q80/zH9FykVzk9P6IluYwjv/jFXAbj6rbH9g5WfsENvpncwp+9HY9/YAk5IMCAdEnU48tiqss
lcrNmu1PN88rGQHN4m7oPao5/bAE0N69GLE2rg1O4C88TcK8qiptcZHjDtz4IHihvOEHj9bIdhXm
rzwor+jKuF8GvUbtqCKr7ZBP3dfw7JycplPu+t7Tt3MxNM8Qmw/wyjXjj6I2xIXH/EViaA/r8KrL
vfm5B9gCP4kKxkt8alYN3OMfdjTULq1Zqs+BCxfsYFmv8RFCUUv8YhfxvYj3HeLl+vID/TN+ed2A
df6Kl+/nz/h/rC/ffy3evzMV25EDlGfDs36GRjf86GCBnpMUfRh3RSVdBOG/lR9IGeg/0E//zxib
zgmS254HTss6wB4U73zXn77C1wYVW628ODqcx5WwI148fYWRZ22+2XMK7W52ET+7Zn8ge9KuMgRX
zo2Z1PUqzRT7XA2Gg4BHr2+kRzbSsQxlr24MpvzlLuLu1IXjeFjskzZYZMpC9QlZZ3iZskT/UvbN
R5dT1V/w7WaKA99YNw+HEY2a9QgNyy4tvRpqPxr0tOo7OZQ92SgDx+WB2TYwoXBLUijRKuf2Ipuk
9NpLJBo59K3RWkPx0m4WW2125LHlOFDmeGeYwbyS8+QU6ZhKWGWp6ayh93fUL/1sIPVWBx8L14ru
+sHRbvYphuJkTG3kNFUUSdgbmNd+gP4lSbNT5XSoqKegufZejnA33O3KHYle6uYcSpFnQ/Df5fPT
GLG98Qq2W870hDrI/OSiXUBJaY/4orBRdjMh7MoDR2RT5mfrDxS3TU/t6EGBCywD5mOvrtbB6FJR
kOpX6bUjUWcFSmyrGeH81EHEJXbDPEy2a0M1vM9xOL1o8BL+SpMHBybDYGXb4CNmUScIrf62S3lu
0QtgB73afdWpcBv2KM+FVyigxBbTGJDyhYlrPKhOCDJAg9hNrcqTHI2kRu5lr7pv+mq89RXusRtL
T/nMRoBA1PBTNZQFlJ5XVCZe6rwci33dTzwyQ6i35nByvFiUbeVwQcH0Y/Tf/aZYj+VkwndbKttA
zaJTog3zh8aKoZyFWO4wqpa3dduw2bkjirGaEoyf2kQQPrZ5eNTjbvw0ubG2YgOYo8OAd64S7igI
4JlZNKJSUnHHeGsQgXwdsj+KT4pXwUcPF9CVMqj+Y+N0a55FODWJNS4bSYAmjhhSZw/pXZ9v4tHg
v2Q4gl2zAEtMCn5rl43+uVSEhniTePccuNVnE3QJ2lBKT71kGO5YvF1VLdURuevqj7Lh4f7eUDWo
DAO4y252aAdMpXxoQG4/FimFKZE+Q7v9e4oZVQN5w/DzYpoh6TyoBgntZRnOSRG24c54m9pATLlO
5y7faD5CyDVgnEsy68YLVPxVoLYvhaUHVxcyz5U0q4mOgoZp/w9h59UcN5K16b/yxVwvYoGE39jZ
i/JVLJahE8kbhNRiw3uPX78PsnpESTPRcwMhT2aixDJA5jmvedVQtaTe72ywYAc3FZNQXClihiur
2b6KK1dZtVHFHinPjM3UaenZif3sdkixOsEYGglsCyjKKQdZuVV1fNjMuh3Pqd9ZsG80+x2J5k1h
+PlH3jeveaUNL4at9mtFRPURh7f+mDd5uepF2zx1ZeqtKJGHu1oLpxfyC8Bo/AryRa+NL4HTvitg
TaAJ0lJ9k/VN2j8aWWM8qWCn+HinlwxnnkswuQ9yUDl/ZeA8aAs7RGlZZO1WUYd4Uxro98F9GZ71
zj0qPHe/Wg46mPoAOCcMcZ2Ekoku3dA3X8sRCl1uJ851QFnsrtfAAYwgtb+WJN901y6+oLyf7Hzb
D7d1YzZvc8lIDsClFw3cMesOVSfEowjLl5a869YnF7CrZuHXxtW0pxlxtIkrOzxg+gsJEjGrJWZf
4tug/FkKZfwOoJS7H3zxh8C1w51ehPrOqT312vhoeyM8Nn0HP4SAlvJH5TsJuJtaXHwb2+q6s7Gc
BeqQ5XV0584K0vLgjZN6BPuTbsYZWvEZu505iEw7DV+oW485Dww03mJbNwjaP67De2NhhIq9Wllk
w8GfbFKLv5/KtjwIwxgOKjSSfx+kNopK2dnvh4MZlVwFAGMARgipBBWQmR5q3cmvQvNaVEN3idyv
kaFjq56kQXb0R+9B9tluY16DolN3VQYmtYdSEC1jMzDWXW5p1LDmto/K7JJbc47sG8NdA43Hwtmm
JSp/YyG03VRRkobMbrMO1qj41BP4bwwsu/ZS1yGwf7U/yRaCt+2lsBwyzFks1jImD7OeAl4F2gkj
Ey4lY40nXlNNaQ63EearSP0DGYoJLdEO7lYO1gLvmBn/WAr7SvU+Oieqi8lM4FxTvbSvWWo2Bzy1
w4Vs+vYgzrgpksLrnOlrrfWHQYB0Udx42jWKYWxYdKhvABCRP1X29aBcyTx118Eu44NjCnfhe/6f
RhHPS77Zw9p8tErWJg11s8WAgvKziKNkVXtlzesnGAGAEry3axYstg1lXU0r564N1JqKbd6dvdmu
AInY8bFtQQmOhpK++j62zbaNUJ1loS4Az/taeHX8DRc/f9GlBsYePZJqsVMLzCAioBl2lz4hF4sX
VhvZ15bE33ocgB9CG9c2TVnDxgB4sLMyod91LHr3fsfb6KjzPUK1mp0x9fE99G9uRdYQn7Fa5LHI
LuA6zmYmpV9Mj9ibqaRHMGQbbMdEe2XQXvFPiGEc8qO2EbJtArv8bqjjvshmEX7PhDHcTlgcpMG4
sDrNfp4s7HHDtmJT7VcwpEW8cmu/egWBhDOEniM+rNvVa5Es2Av5r6Nq5UekRJKlHJXYcL71xMF2
ZJ6E5MvKSTJkUUXdnczaq/hNWxVWqKXy4gQupEiX7EQuukfTV5bqeAzMU5cUIZ41Q3YQWCj9oRfZ
d1M1ozdVA74YRg6+sppF3TVJJoCyFlIXqV+dpF2PQLTftpyy0BdqX3dnZ6aRSSatZNyCxeyQw+8e
nJmOK0N97KPOknTi4DpJ8TjBXTxgMt0tyirudgOYuA32SOo5bsIQ/QrtJFsgZQGmzAeUC5ttjD4x
T0jfiNal3ouFUqTWA3IsYjEOlvfeteUZFwjHX/CotWZBW171PsximCNlFm4yPedJ2euxAjgqwdNV
RDbEjMa+J02lTysfwhXrxPZ4a5adJzaNiSCTQ1majyGKNk6sqepBjWt8tpAZXSTCK+/lIZ2LNxXv
/HALxtkO9RrjKDvV1EB9hBzZujQx80gcUCGN4UenRE83loL0/QgOjJ9xblyiztUvQd6VJwiGqLr+
K1TPZw0Kk94w2nef8SFWjKVVd8VGC2MfnWgMO3e3y3FHBLszmrdLyQtjOdoe66r/U6sntPWHIP9I
T3XvNB9KbLYLwynHR6eaXP5Soz+ws3VXfZN/YwVg4aJBCblTs4BKGBQ72fzsuDUpXsVund3/Fh+M
Vl1F6Gqv5LDPQ56TwjCyi4wYTlo4q2HU2qUw3Gw9eAdV+N2DPAQOb60nOnUvmyiVayj+osQz1N2D
wrfwAZnLbOs7Du7y8ywZQ00T9roWuQc5rm8gvsSTt7lNmIflIsg29eSNKzmrr4zuoarUFyxJ86MM
DQ5es10dneQksHs5biPBrqBCcdJ6EnGjhnOlXvUkY5Hl5+4p3hQ/9TeGpfsH0sragzYh7ypHDHb9
jeyW+lirTrWvzLrfeA1ewWoe7eu8MHVMXoR3Khv4/q1rHlElQcIVL4GVacwiVVgTrpCBrfbkLZ1X
i4dLWNjGSxBq0bEHg7YsPMt51YOaW6FaReyyc/PF9LA/SZ1g2eQg5jXNifd1qmtH8GnhNoqi/pw3
TbFGbVR9IFtvLY26jl7KMtTQl0nRpbfGdwVDiD/qLtoXsa7zbHPGbehNHrwSDm3AzdnNRsHuhmy8
5SGsn4xvnpk4y2Zyp7sy7uznMLHWQTERR39lq03oppqZPrxlgqx0h6yrRyYCF3KdEsg8fcyBhQXF
UJzbYqquXtB/ldMLR1ir1ESWXVC9jsP0nmSzvnddoOZtMXQn3bazdYDb7pNZaiYU1iz8Wlu4R8st
T9Xvw663/kTk4Nm04vwtzPNyqdaaeMiG0d/IK/ZsPW5XtNFtPSlpj/nUYOVP5TCYQPu18KsZdPci
FmyiuGIGquK7RsVr/GP2ntFF4LxZoc7n0Vv6UU8D4zHogWH0if3W60BZFNQH9gYq0o+qn7CLRKBg
KtQMQ6/shqLzM6O9487RLiWKDlRruxyzb55ThhhQec6y0iqx812afZcgltT3uCaTrwFD3RjbUMEi
XPYOMTu0AEj2UvbqJaR2G2oh3n7mneIKZ4Vmsf8tCdY8/LVvZas1mHal6tEM6+Q8KkY2U9WGpxlh
VuRiX9XW+Mxevzj4IgrWElj2azyc4xKI9mu8YL3wn+JyvDIUFRXJ1NypSeRvUlcLsKDXo+eg05Vt
G6N/YHtR/NwLpThYAvNL2ZtricK+Y+SJNPe6rsBNfUjuJ20u4jT1Nwn3MJQuOfQ9MgWf6A8Zo95J
Of4H+kMZjOQgYxIgIjtqk7pADTjU1hE6dnFou3cmnTKyEom30uHOXgsLy5PircHx+qWaBfRJAqJw
Ng9NPsx40+agGmWmwBhb4yTPxHyGoP95UKbkIEOf8Tyzmm3/Y5bsoCD+11SvMX+aJYLpezXVxk5o
WnRu09he5dB9VmaByrqMyYMPtWEnChdXK0g857rqWha4cP/geRnLboo7/sIfU3AH27pl69zdxslr
eR6kyWYmrvwUVFTPWtkTeIfWrENl1Rl5tasQul0kbh1guDm/QswryGvL69xmz69gFJ29Sj2NvJPe
uldr0mDaaUP13dU/ijwavplFpi95G9IzpWXzEGAQthHY7Z4DLTbxSKvttZK67Cy1Lnux1A52Tina
3TA3M7NCejl2qoPsRcyhA8oU9MdRDbMXs03f3ai3TnC6sxcjYivPr+rQBHxt1IRXrSe1eAPDh7xR
YESnSHHTR5hDZxk3nTwHoQFpeMJR6c3ui9XoWtkLtu/GXdGHf033UiTGQlTUT7qV/MfpPqCWN2vK
b9MRYTfufNsVSzvVQWPoobeMXbI9sT6yF3Da6EvdvrqIGj03Va1c/IRCeupEX1o9cA6keBo8bYr4
y8CudaPaNWgpPpOFq1j1VoweDnN6FZyGBnf2AX3oXT1ikaT4Y7dqgsJ8mULrzyLBnaJMrlCTWWLP
JAz4GovIyk+ObgxH6bQr/XjnEN937DjMf1n0/ghVJZ6FfRp5QFirdl8l5UOEOrW6hRPQ/NTEO6bd
YxX1ULZqfgriCoah56Yr3TBQQJwPadq+J8il7MeuxDhwbKL0rKE4voxsu93Iphynzh3pKCgiVnp2
u0A1VCtXT0Dhdfr4NHhkESK9fsWBsKRCPpor0EhzQgHBbTS5k/uBh9qL2SSL2IybV0O31IM3OMpS
zvJ90S5TE5to2au+jsj7vZJoCY9pgpMaHO+G1XuUrsbaKw51qFor0prBpkt4gqMx0FnwGNmB2cbt
NEeouwaQewQ/RJako/ofB3W612eZnBVrb2fR9BXPdzTKlmQfo2eniUFm4ZX6kdYg9TzrewQMgbSx
PT3qGTa0w2D4d4YJnw2piHCt2HDuzSrHr2gi3Uw1HX1E81vPXZjSoI+0JbYJ28Er7D3cbetUh265
csdEvFbCPMsXMsJgF8OFxBqOB2mhTkANci86yzOrLr8rSmBTCPwlXlaNi4E97uIpqc/doLDh7FSz
O3ZW3R/lWZtFf53ZvancqSFQcQZ8hn8bijt6f+ttu1lXxSpITMaUzeI2SHcuVla3slnPB3RfiuhV
dhYzXCQPF2PiJE+y+GUrxleWStm97MI/IFsJ/C22spMlSHK7Vhm6yiEdKCcHsfAvmNiZK4yagDaF
sNllzJvPyLuvFVVQLsal8BYvPVHvOqq3Cznic0ISIi3l2kMJSvNfFwlT/itOiMjP/DIyLmfFnWOs
3Bg7ctnx09V5QeMcRmpxZSvRPteZcx+OHUiQueVo6bOihu5Jtuw6/+6lsybHmHbPNo7ueE0W09Gc
mwV45kVpOD3QCWaqiNYshe92h7aeuue4C8Zlik/eXs4l4421ZGRMOzl3ULlhj31gbG//Bw2FEa/D
NUHOdShybVpdTTayt489E+jj7K9XYsFZpRYWil1fvHhWtJtUYb9bhmKtEsAPkIeC4gn+4OUWR5Vj
FbOfP6pD1jw4hvgq4/I64Vijzuk208XK4F53zeS8D62hcbdtqnMQxu7JEqZFGkJDQ7BJh1U9YCtZ
OkF/gYXZX5SZnl/xmJxUF8jZj7gpzGBF4dJkhcYI2eGbGmYVGQosc8gvVMVF2HU8Z5iV3MlYasTR
gjumuSr3TQT4W2MVvy5dMe5jCptPfT5dm6rHJ6ghFzjadfdk2ZARcQg49nPrFgpQM6nQnJWtCL4a
XuZJfyeboxdlaz8Jxo0Xg0F02tbaZJK5owZeuyjmU8zjN0bVBfMShlg7s3s0cL3FqokCQDgzDleb
4m3qToessJW3hluqmbIiZ2u9Q2SUbxeIyLcmdXeYqOXPPCTqOxRiZ4dd4mgE/THieqNqj2af5cFq
vARlqd2FLLPvdHgyTkuGXHDTXpj9UD1kSubugjEatkOUjE+pGP4g9W/9EVncR9BL+JIXRrJxQF4c
SKaHFyRwkZOxYusPJ3uw1KH91ggsfm3PSk6uBiigrkG9KnZq3KGNUC881j3c5mjKgxf3xt2cmAHu
Pwd/OnVlVG/LdEN9GM3Hub8xtXjpzltNlvdLDAm8I/lrw1n1thquQkWxV23a2CccvFv2PBG/lqAo
d52u2+Br6PDNGsBoZw6QFLlZ72SQipZz6zaDALKJa3WLAaWuVauhd6Lq1vSAd665nY2lsPAam5S7
8fCBuUuFTUM0PfguG05EVk6yJSdQPVRXw7xVVZWiTVnYtssyqauLHOLxDNtPuWYtdNSAH8z54AvE
N/wsdveyqXd+cgrUHYznC5R70vrVi4n6gr+AOP+g8l9+C/w4xi4pzB9VuCtrNcVioECVZW97U7Bn
t+SfEjfED4ncy2Pgl8qCH37z3pXJX1cU1ED+dcUa3aytO2XqGqtQsTO0GE2LqvJeEWL+qCy9ugQw
CbB7dF9keNRV0ivp5G6deVRh61tThNoTu+0J03dh8lkT79DHXQ1guQ84U9WvWbqS/4bJsR8snS0v
dDo7L+BiJ8PPTdwtlQVFKGuZjhNGS71RHSMFwulmnE+72QpIHmqttPEOYUyBAEqzkMHPMTrKvVuz
SNVlmJF2lM7Amhh3WUOhKuI3uTDBaD6PdiKoA03wgP3cX/dV47w01vwNyr9gLOae/D7889YCtLmr
We2tAqPNv4xl2nBr9bK97ynhyvG8bqOU4K6Fi1NX2vGk8vpuy1c2f80QPWnnxK0BBWYVFzH2nwjR
Xk3fjhdYm01fW5CkPMHS5CriOKF86sNW/CHVKM+k4OJNlfHWw0abVa63+RzXRX26DK1UX2Z48/Vt
1l/G+ZCUDnl0v/hoUzRAZEvGdT+ERVqOrEXRX74Nc5OqPBfmqxz1GW5GFjimyNPdZ0dZkMCKbACM
8mry9Wq108C76ln8tej9tcGt4ZTUAz5X7Rg+ZGB5lsIChTpWABj6IC/fNa15wfQy/Mh0qqGi5a7r
atus1Qq2gIZ/EE6NqZRifuhjoL+65RiQwUmHJ9HHwyorSuPSIQGzEXVU37cCRonojZnQ2XerT7x8
Fwzt0ilcKHoUzKiw9EF9L7tr+KA4w/QfNRvEbUk6GCmePMYmLr9OrYWPjgaMK1MKcu+xwPwNo0k+
7bA5tODxXmHmyeEReZZ93NXBsqr7fMddCtnFOjJWwXzDlYemiYrg1o7NKqsWeg2T/B//87//3//9
Y/g//kd+IZXi59n/ZG16ycOsqf/5D8v5x/8Ut/D++z//Ydgaq03qw66uusI2NUOl/4+vDyGgw3/+
Q/tfDivj3sPR9luisboZMu5P8mA6SCsKpd77eTXcK6Zu9Cst14Z7LY9OtZs1+8+xMq4W4pkvKrl7
x+NzMUsV4tlgP+GJkuwoICcr2Ww1U9xVmO/wltMLMsE76150lK2+9uwnaO/gjW69OitLJC/PsiMX
A9SqMkfXzEGoy+iSddvoxavvhM7emZJmJZtoDWbLykmj42AUxWu7AlGdvsY6xaBk0pKlHKTGXbdy
SYXujSx8zpzsNDVDddEMr9i5ft4tND2HPi6DWelAVwu8o2yRUq0ulaaM66x245VTptUlt7uvf/+5
yPf998/FQebTcQxNOLYtfv1cxgI1FFKzzbcG5Rwwdfm1GKvu2iv5szSF1zMwRdlkWhtpMR916osc
xW4iYTPNjsDXso9i5szIg9lpLZ4+8QfQvOrKR048itvDj1HmnCn5EVJ9y0CVV22XhR8NLwm6FZNH
uUC2wAZDRglfgiZpH7LJgczLGF/x6lNkGmRFLv/lzdB//5LqulA1w9VU3dDg4Rm/vhlD5aWN39vm
18Hz1vqshq3NB/ZPLYs3zkwkijwQBv8Kls4QrCqKHD/F5OiWGv9dnCsGnPF5tmzLs2BAHFidUlKI
k45AVNNuyGEkLASs+FQFSXI7dEMWoXouA5BjVRU5BUbJtl+5YMP97k7OkfHbEArBz6iS+Ogi1Jq6
yM0MVoKOXenfv0+W/fv7xF7NEcLVHU1ojq7OP/affswCcOjUsaX+NlV1s9GMNt0YrKH3pHuT56jP
z44RqV8zJ6UQ1Zohef8gOgduoixkR+EYz2gQe4/QsqNDl7rjOh5K7Air5hGTVqw9pyR46Joo2d+a
wVxikXUWlcT1tlUiDHqCpIWr+qNH1mJGdO/jHku3z8qMPBOKbt9/zpWzPi/602Dmy9eVIz7j3gDs
F4lF7gtAXu6KbPTvbBj5+a0d6Nh98m5tZa81D/kch5BgcJvhyhmf3UmUZtay14X/X+62Qsy3019/
1q5ua7op7DnJ4OjWr59QrWo1uu+Q4DslLDd9qrq4LKGT5LgQT0nHsH/HQu4UeVV3LBoXMYMub17t
WoR3etJl19CMsquW4JKa9K6xl7HboYMh4wcFxq3zOBlDBDglx9O1W9lsRyu79oVwSDYnzWaUL+55
BcXvvOzWUGc85EKgc8eGnjWLoVLQr9ZjTkuYB6SSnXoZ21pxdJMCvtBPpw3CzLto8i6eWsMKiDLe
8T4xd9zDrOM0lPF26PXwnEeJWAOv7a8Rd44VhpXxk9+RyiOb4b0oRQ8Vb5iUtyQIvikqIH1FOEd0
uacnOGsPlaE1uwkAGengNr4IcsIXeQan6DsXQMHyRyhvEIOMmvTFcKfBuU0oSh8Gawp+9nN+00G/
9EhXhgp3rXwWxpusvIy/kn6CwG0jRuWrpb00zB4/ZGFCj57PYntC0l6e1lPo3oKyCSDfODR/mjE1
cn8Jpj2e06bJ2m0CoN7y4Mc7wxmVPUXgGKVvpdaXmhNglYDYwBGrAO+YKE13R14eoQBaMm75FXuN
n04Bf69RrZ8On2Nyl8XtSrYtYX2LDL/eenmzD9UieA7UtliZ1CiO+WQ4J5c6+lKfiwJtOhtvJuYr
j+J8Q5XV2GNcTh3Za6nrVtZ4ozNIBsPg+VgZOlBeZ8LD2Lnko2tgWbITkHJ07it0EUxvKpZGlY6L
UY2wCZsH641LOToL323dbo6T26snUKV/HbIMox5yAvaW/fwkFnWXqqdIA76IvP1GjrO0D3VsgrPd
xM79mGFhP3hW8O72sGPi0WRb1tXmxR7Qu3NzPXyvuhyCluck4IgM5ZFy3MnoPO+Z3FW3cKMDtbTx
pHiV6q87PDYp/wK3c8virCvwK5DuxWI8nco7GcvAvKIJqhVnMjrPfYHGRsVO3V+zFSYBBgZ2NyLm
7K8Lk8WtkoEfkfPkFHnmBhGEo4S/5vNak4NwfsKPZZ0ECW9sBAZvbUxesLLZVqy1RrDCQV3/BBsk
vzO9yjrXtrDOYwTq8O+fHHI58ct9Sbds3XVMy3E1YThymfjTk8MsI9yNFav4qhhRtrTJCm3zssBb
FCDTW2eiYIeu3UvuOO0d+WT0C+a4E6GUqBbmdE4mxbv4pvG9L6wRn1r2Lywn6oMpBvVLVBYLGQ88
PdyRDS02sqllWISC4Hgia6cfjWCobpcttYIFeaOmp8kM0k0itB7jhSTcCMd3uKfE9pceeaN4BsX+
Fk/9pVG0+bs/xs66xxhon6C7+CVU8xvAOEKr9BbHzbz9kpBPlkDf38ZnxCVg2A2VCB2Hu7By8se5
LrkqstDYyKYyNvkZVuouJt9VILwsYHgHXb6P2rx4xCCbCktTf4yjoq3//tNy/u05zzPEphBm8nmZ
gjLGr0+Rqqx1hypm8LULWpygtfzLZNXeNUpL+9TnVb9ozLZ/G9oA/IDvWrCVHe0ZjZwNltj9m9kN
ydZpRbg1jbRZ1wFIFx18yZ02Hxwqa3eyKc9kLDAFtRrbPkQizi48x5F0UVlwlXghXxALxC524EfT
l2px9LSxPxaYZTw3o3kOqmg6I0qUP7vC/KDe0dzLVjAnKZsiqO9kM23Dflm5dr+v5pmlz1bNn3R7
K3tDcONrPa3qje+K9BDMkDMwkO2xm/lE1qwd3y6buq+PoPaAWsqI7PscVfYCGXGH3UJWozTVRv13
bmbWXN9LhUV9jNzmA/fnYhdHNcmURCWFEasM1eNuHlo3/s72IGfW7mjf20i5TQvTyO37vDJOVW6O
+3LukL0yrjWW/V8+ePnB/vwzFeQoTU21ddVgs6b9vsDrkaLuetfX30fhV6vcKkDUmkp/O8R84VEj
cV/yKrI2bCmie6t0rGs6IbxrI7AoW9TBk7PZGcBB2QLPplLdOveMcJHV4GrGHikzeUArKjs5Nvc0
vzEUFll4jjuoTpFqGU4dS73933+pjd8X+cLUVb7OugoTVtd17belUWyYpaNrkfZua96XGlLzfcNd
5qfD0KPOB99RY4Ey2YsUcel7UCP9ysg891KmIt/EbO8xUkKD1Mxy71A6oXVQgdDsumSa7r1uqDYF
1swX6Gf9otfH5q4INXLxRlHvAF2DEkqmteOl3t4Av3eQZ4Uadbez7MfZf+r9jH2Oo7AW/5db9b/9
+IXpWsLRDEc33Xnz/ttmiIXJxJ59rN6jNP3IsjPpee9+iCLrFM5YHonPMUUar1A8MlefMXkWt444
ahhs3SaUaNQs5Gk0zSBivRw38gJysOxAyWbOfnh3I0Xr8S+od4fCQBmMAVorTn9/g3/LU3WoZ6mm
MVn35EDBHUAYFQB64IaJ+mxLHZM5Zoetdn8bAurr1tTnIT6aKwu0ZkdkYOvsUtXpk3BM4yDNhnAi
zi6+ajY7ExFdCFg05UGOzdP4NjYF7+8szDJod74ybPpI1NB9nVZbtEN5D1LeeQ/UBHt6BzAeGRKb
Taz5ajS++271drOEuYC6iNY7lypBjFXMHYgNkQ7Og+wMssY/F5OH6ObckY2sXRpvxAzcDPL7dlDn
9BAd0VR8MQBE/v3PxJa/g1/uARa7YRdgq207gBD13zMDSFYmGlq279YAcrysQ5JfuAusI6W3X0rD
61dmXVu7YG4qPRhuVW+ye9nLoxv3XrLCY2GaTxlLJxkeLbBTPNy+oQZqv7Qa+A8nN9Sl7HQFNiwe
PxUOc6+TX4O+f8KdqDyZpWnfm34oli3Kyt+AucOo0sfXqS5A/eGass9Cv3iqlOqLHNApWb2w2rG5
IvcY3wX+lKwTb1C+NuFCDshF5q4KNxjvvCJz8Yn3ePTPl8ZP74n1rfXEKkbfDbqCG5kkXjqpRdrP
7/l8kTnaqlpUX8f5AP3nr1iVGdVVHpBK+TkmB3/OVaKuvo37jIkIpSTWFL9c6/frlzaoILZJgur5
o22rpwBOyFuiYy8Ul0O2z2vFfu0jdONr+61r4NAlnVqh1uRZb3aJHTiURRamHbgSDEYQOSMOvRJq
Qp1Zly4b0LxOoIa6brnvCgp/CIUk/Ex0H7to6P4R9Llq7O9YePTBi5s3j44A+yLy+sWFIHA/GY3z
CJxNX/cu4m4hbsSPo1912NzhexQhXbFk4QLCfGjPcuww4eCVVIoHa5WxvkYxrMqnZCF7b4e8WRpu
NF0TNkRHc9D0rfghlCL1Tn6TP/kUWcFIe9pixXz5DMkJv83/rfnb5VoYfavSFNZCzpUyK5/XS7Ec
O6gFlka53ay7PtcvZqE1FDh4WX0+G+aY7FULV9zO/n5cjmb4xlWpsXkzxt2ScHd56ufes95axq2D
3LR2dCVCXvY682h5Vgw+4BTGxdSIJh0SxMRaDBS1Gl3lIfcaxAy8MF3OaJpbrDGNaW9nM1x4HtfO
B7Vp4bfE4vw5NbJb5SSmdtlHo1ijbvRsOO54tdWpXmp9V29lUx6GTGsXfeek+64ppquMaSnwYAXS
k2zJeDG6+9wpxvvPUGtG6Oe30SXTzeZiZh+eRqm4TnA0ItU6vmLr9UG90b+4imY8DFpwakZ7eDVL
SwdNg3oTDik/j+pj7jRQK09jWoDLhzG4jEY9LZeJf/KQNntwVWV4rP2IXTQlw63fTcOjKEf9OPMP
HbfLSvKTeECBcwEpyNguVxzIKDyctPhR8IxAl3+8sg0sHtUhbdeW1ou1bI5uHF6zsVzK1m3EWGpL
wxfKFsYyqTOfPTLCXna10T1DvwtFx+qvz3bYRNo707D6ei875CHpgX1uXFOftaz6aiFHy57GVu+D
pCgfNBfx7LIx+/vYdrST1wJIAkRafksQIEuRdfySp2m2zdBT3JlqXjxj/XWVA95D4duHwK6VEDU6
eB1uY9wPjjOQUxmHMxTY9AQZYHEbobGSuVNi4/g5Qg7ziwwXNasBmWyoDovlymF3HGBNPpjD/J4l
1Z3mIyIfpDQTq/H2Wdbra9QaSpQ1SVTYg5d+0xHQKWNr+I5REcBiLDUfuslHHidtrJ0XqSP3Xse+
DUn4zbmW/YdFUVmyKy5Zlo57nscpihVfWphemPQNCADW+V8Hd25+xorU4GOciZYbEG7uIqCW+4pV
31IqB6SVje6eChAzKnP7HKg8lqViwDQmD3ZaimPR8y5PRY/iM6qN75MzU5Y0ZTilKqkqAzMRYbBJ
Bfm9LBqtfIc3BPoocHO4NG37BjXXSrLyfQLkv/XqqdjKZiIOxeABDxvGcjeNRr2Rk5GEXObw3L70
ioK8kxePaxkP6nDXRJr5XExqd0h6w1zJy2iVfVIT0mBe1iMd0KI7mZiWAVvQG94MbIwXpS0Niqbx
ipH7u4xrPtht8N3S2GB4jYe7YB4uGkXduRj2reWoQjXPRm1R8gUBfa9bhYJiZz+8jWaDBEC5iPFb
W/axYz5bamsvhqaeXhu/jnF7CsevZuTDW6/Edz3KdpRJfECYyp853MiIRMW5ZMceLChzb/o8rT5i
P70qQ6dfJz/MYEybwyUDNr+EMOFt4ljM2r5K6+1G0eSs9YagXntRsqjQTzy7ppJ5C12DIVjxlm7i
zEclP3oTgeqywyor5d7rNeV+sNEBi0V5J0OfcXmm9l7PH8WC87cOI9CV9cSLbavBwqFris9OEiLb
Yyje85jpCYhmV7m4eeFf2eE4Cx0KB5VYYpbfZydTBFdKlMdI1fs7fdCMs9r45hm/kHiWZVvLkDyk
AG2waRnaA6VIMrMtSwb3/3N2XstxY1u2/ZWOesdpuA0T0acfgPSWVhT1gpAh4b3H198BUFUqUSdU
N7pKkQGbSTIzgb3XmnNMWQke+xjBLdKXGBVJGz5C6jCvcVdyvWKn4cXDva+95GUYPhayWq2sMSXz
yB6a8zA/FGoE3iGrdrKXNWfZMnmYl5ady2GlrhWuwMS3Xra9O65MBmIvjQdMO8qpUuXp2NtpSYBO
HT1MA21wH/HFS0huRqN7L50IQscDPUW/1Z/WPoqxt5Mw8JWbKFEcgVT6aKqAYxUcaR3ASq3bSXpz
87YKVV4/jTV0GMdc6/jtHpuMAIOq4GsSibR6LDEKrgkGC7aWb5SPmQbOkqu6SVoMq2qpEyRq5UAv
59XQNM1dAEvaXVattisPDDCjt1WIivYRXyL6o/ngdDLks1r43xL1wYsn+TNS8K8REs3noS49x6+E
+ZBUar3KLSO4xf2Xb6J+kM+DVA4Ur0f5kIy8SYlRgFghz8c1ZLW9wWEb72T+2xvK2Fww5YmVX40K
k+zum6IE/StfDalKkteIkZ0TE43woQzHYF0VSIRfrUxNV7GR8A2QI8M+9aW6I2aRL0ChGx+yMtMO
hTeON/Na2RT8pfwge0QFnDiSok1ATOX00fR1JNG+VB2WvbaSwVyEa48knr1qN/RQ7uxps6zSNY62
PQW99TRm6SM8Kt1JWyk+2XkdXFVVeeVi2D2FQZrvCnw2awMw5ZOf2wplv0KGysJeuwtOatDkd03G
FUT4gG3mzWapV0fczMsFtXtq4N2ui6GWt8tePixQ7pMqQZ/FU/b9qkKm9EEHo3c1e/1vr4spMF0v
52jtsFGJZzTkrr4jcSxHmlwS2RUb4cUHtbiyqrR+Apf+hDOJz2fUu3S87S/W5CHUmk8SeE+2QyCI
Cp9PCiyUWhqxxk9TkLydZFi9a1WF9cXvUwAVZlTf+fMrpWrw91dCBFc/ZZX/ZEi+9JKW3d9eCVfv
bpIMh2upQCU6N+OXFv3yUKXN5h8meXOtI1+a9W9dedpDqi4bFM4QIP1a52kzrwgkGT+FGQUa4M82
PqpVpn5I1eh58qP6CvhP/RBoMQrWunoYSoY+/eitloPwYhNrjNT67ZSgGQ+RjqpoWZ0Fk1sodBpv
HE9hDVK/gk2i7ZZnBBGJyqKIaT7Ne8cwusZE0NwozMoPVH/CS5572S5IyFlgtAb4Q0zhybeT3Aki
ppR5OOAuTQeSsRLjYTnCH55gvnX3y/6A2BFeu7ksa6HCrSgd5eQw2sEHq7YNgCkas3HZ2HqVJs1C
QuuEtxR70LxaS1m0i+MoQm/Eqp2UA3hN29wtq3pj4AwtGvUYWOM9F+IPqmVkd2bcZXcxUw6UmFTo
u4LvgutHfHnDLD0ue1GMtOffv4OK9ks5iw6fbcuCWo2BS0i8K2dFJleTsrZ6ZnjDuKVAOGl0JScu
jF4KHKshTDs6t0LWj0aV8aHid8Vo59FANUZx42VfVNmK7ooqj+9KQqz3Viwa2mMRxnIblqgMmHhb
y6G0HvOi+yh33JjbVGuufm1BWymmfSKp3cep66fdJJBxBsDhPpYa5I2JEtjF0EnIQR/+djr2kGZv
1Xx1+vnZihaHrG0Z5bknnuTDiDx7Ob0upvxQ0B0mgIvDyllOkelpdUpRnz5Z31/Ttuv4aNmZ7i5H
+QKgn8LV8bg8B0wkmnXjSrKiwR2oBN6oEOZuCsIXfC5vlx+bbIEmRhuAti3blgePKJ6NDl337VRw
zspJL40nmRDdk0++4i7XUnhv89KPbf9p6ffHmZH9/fnsv5bePUsc2mKLdJoeonxbd5K3jYIwdJmg
TfMsbbpV0iDZiLbLVz+2+Uo7rbpW0dbLacuOTldLV0/NbvtjmyksgGmjWm5EP31DBw4es1YE3zxf
3guNMtYkekjVdWjdwX/PXSML2me1Ew/oxwJEONKaDRiYZKu8aGVXf/r95/uXRramMUdAkGHgQqds
u+z/W8MoM5jkhGoTPAOqCeODYe5qLXvA4NW8GFa7FWOtfJJ9S7iBamrXEqb+vgomY4vZPz/l0O+d
HOGgg8KKD/n8IIH1XxkxStBlVa2by+9/ZO1910QzbWFqFDcNzdItXbwrnBmK7IcBXalP0zisInuq
kT7woCcFmc+m2eyYJsdOL3vft8mDScQ3eXaOmurds5nVR6x9yM0VLFa0ETBPpWn/7KPXd1KRyuce
Zti9NKZXI5X756LiDVKJlNmlwQrbdOFn6nlsKkqbg06+dp5wkzdsSyE2kT3L0vKwHEgHvie3Ksz/
QYKgWe8uTPzilmkAUTZMHT0NCpWfm0e46FEYZHP8gMEFUyRlfqI/489B3iya80Oq+vnJK/CcU8De
v9u+rC5H/Dh22ZaIHFZropP1Nz/Ju+N+rP44N7cx7uBqimDC6v2dBtz8GAj7GeMANZBaHwloMH2x
sfSavfMhOEHdAef8zbIJtdaw50o6waZl5/IkvUyMU22F+g4c3XAnF2UPTONGRDlPKXV8Nv2qhdoy
n7A8ieSVgYMswD8uT4LDbLzERMctO0Xdxmuv6PWlUXJMqBEy5KQ9H88Py1JT67kDZrldv9uRpbDa
neVAg6+KqyqAZKu2MMHpxZMbaGH3YCbGeOEPctemHXSv+aEcnnFMxfdv+w1KowyS69OyD3GGmmXN
KU/IvDHKBparHyhkNmjyKVHK70vLtuUhnve+O3jZtuytG93cCx86TT/5xVG2W4oPY3IrlKKgLv7n
w7JzsgDeb3J9LI7L+o/dcgTSmKbBQJPWJm9XmqSNNt95lflBRpcRKW16seb7MPKQ+Dw12bV/uw0j
kt8Q1trSf5/3zmk+IDgzOomoBZYn6cpUvhXtZtm3HBWmU7WHujoyUJnv5f/pVZVu3Iee/v1Vo3SQ
XWsQSBHSaYKgS0BjAnLvuUbJgiutsK8YN63rstqro/Ss9lTxNQAMp25Qs2uaNZ/JF9YuUOX1y7Jk
eDozQFIyjLLQmSZOiEuWHRHzfGIk6nK9rP54WM6o4Lr+2CTTfHBaJQaT0vTSGYELMDY1szaBbEjn
ZduPh8DwA9cvwuRA9Tg+wvAiAXBeWh5qyRtzZ1mka5VsYKNeozZITpGfQcCyimxt8Tasqqio1imY
DagS8KApcg0Y39pXv8zhZ/Rddl831K37UZXXb6t1297axAapmu7lrsgqSi9l0ZFHx8GB3beXLJpO
FH+Ss08PD+ypsByv0bWnYVCNdSvqabus5oQDOvo0xtcyqP0PFSMWxU70p2QaOwzLP51ldDcpJhmG
m01EXUCtv/BtPoyI1p48I6+2ec/0J8+DAqJleLccAOltdMzAM26G0O6OoshBCA928QU16PwEViFZ
qwxB0BGwkHrTjvrkLDuQQN1SKWkeO88voMsAlI0z1OuhpR6WA0QJk1qi6NJZ5KkWbpx6evfQ20xa
PRhtzJyrzWzC+TysACciHooxsDFk1nZeqOof9BrJ0bw7smLU3AbzlbSvjLUViOEwi4vxfYGekwLp
WC7EuUFeZSbwrMWY4RfxPqiLFF+u3RyH3P9u2FCH7hv9hOKWDLTxUpUl7SkkmM+1Pq2VsJGu8BbG
u9GmrlSgId3FmTrcqVAWb1v9tOxbtlSKWaC6CQx3WaV2cavrunEgUzHY16GmbWJZyT+OWb1Z/hbG
0HZu0Ez1JU1KWnijEG9/XkDMqyzLs2dF40tNKo+8H4KhvBcEPi1nZkoMAq0QeBJqBDiS7ttrexiD
T3g13t4I1QOy11swOjWyOq5yUmauUQFGkDqQl5kO27Qu8clhbi3tt4VxWSBJ6G3hr12j/H855teX
4Hmyuq3mYcGPl5B8VfzDbVn99a5MMpUmI97UTc2w39+VhfAbOzXa4VHXJ+saJ+2V+I7yWWnJx+xg
tGyX1Qxsh1GpFMwqOoNu31KCHPuVl/tSF/PnMQs3A4iHSVCKkMT/uSTpps0oY4y2y9Lb3tL4h9Yk
mJKfp63zyIq2pGESkIuESHs/52HuUJcFGuoHveoBb0LdlStN2Zk6MM5l6cc2+z9sW46z8yupoc4o
pXSlYMYk+5Di9KGbSiqPie0dOrXYj9kUaVtl8MzN2HLneVsnnWYDzxgmypA8d22TrLS6Mg+lDVBU
1PeRKSWMyoxsHwZhyuWZ1WjsvpG+qNxgZdIw/YXflqOoAKRrzSLJbFmtvAcTSctTgVxw09VWZVyS
ISthzYXFk9oy/qiDhvzHeTUs8pWvedWDn076Ld8/xnyzQGc0SV7KbRI3A2Z6Vuwl2wCS07Wny3sy
vWGzrI1xa1+Xpaq1ZChj5OnFJvhpZ9koGekzBC1v/+Pg5XyqVBt5PvXt2OXcpOVuvGzsBlLHQ1/D
Jasp3tYP5ZKxSl88UQI2UQIUyWH5TSLbvqNzqVO8DbvHrsmo8PIbGeQVuHjKB4hbmSmeizT8HERT
+jWcome9ynWG/YPHB9RC2Ug45MN8QMh94jEUJZe63kZsPQ+X3haXMZQ6xryzytjWrq7xQ/wYWFVK
W3juj6EUhFIyF3DHbadWTzdWOJV7xuPWA23iW00Ltc+F8GKIib520bSguPhlzU1o3tEG06Xgi/Vo
y5m/N8Oq25Q9F5w6+rrsp/UcrKeESHq9kedsBq9fawz/L0nCuKJX7OKzakdPuLw6sH6qONDIlVbL
dv7qbkQ88MeZpbrtW7PemoUtfQyA1ywHJORHrdVeqw7w1aOHLKRAMz+h7OuVa42TdcY9rF3roqMl
M+9oPRq+kKykW9WrveOUpuXKSIV9E/U4XOCSfqirvAZfVviPgrlB4SvjU2eaxWmsdPhJYzY+YfMI
N02oZSjy2RsWgFUlop8uy94Kz5OpZ09QloZLRWwCUxKOisNp2o6+BAypDaenJmpjVyb+5ricZNr+
ugXd9iDVvXRjZiTJLi+M72Vv2kG3Wk4idDFZNZ5l7EGa1ecqgs0yjRPCjnqeNYWR9vhjlZyo76tl
4VVHSkt/X132hhUlh+XcZk5XCkufkm5K79HWafyLwDuEfie+L3Lr6+Z86tI7KNi4pfUv+5YzJE+s
tdiQ0YTs48zzxMdyqCuQHQDnEGBSso9p0HSqsU/yGU3nFTK5UmZ0LEZP3MeTdfe2PbENqm4oZK1m
8G4ZTb8s22uGJG5aAwTAtJTcpE3ROMEsNZFG4lrSwNKvxlT2F/Sf5EFEYHW7FmENcN61mTXm4W2R
vBrzsKx7NGO2xG7CyOEmCwxHP2cjGMu6JKrnbVtZGudQnqTD38Q18zZfuR2RantcLBi+onLrovBL
1ft3ZuSFL11fbkkqzgOnSL+kBIRHTtFemRmLwMnjCKKFP73Uo3c1Kqv/QvrOt6nKlWd10geoYADu
BsreDpR4MLueaYIUTJhBYGCzuQ/JHjzNzqLINS8uBy1LtdaQFWVZqbtskyosM44U8Bzp8hx0EMIt
/M7XZfeP86ye6LEgmPJ156WDY4M5x2sa+2vJKPULc1wZN6ui7DM7as/otsDEiaC+lwLGytZUdZ8g
xV09H7WiI638rOve3E3hbGpanE2Li8n3U+UYTCh/Zv9TMxJNYWhp7nTVYCJA44FiH/aHgsw6248Y
iGBmVXn6Gwhq3cEP6o/KnM+2PNizk7j10zMB8dJx2bQcagRAIT04p6sfx5oByYOKCHZJVImVqo7+
VU2bifQqYySZLtHPTSR3a9XOswdysVS8t5r/RRuQwNSMoZ0uLlYxWJ+v+RDPBD5Ff7RD4IfLM1W+
8v2Z8jmgVTMkdWtIlThT2spFGJyteSVhGHpO+ykB7NaX4aY2pTkXgT1mokf4EMnndFFCUjWJmh0L
6WmYlyKlTE9+UTW7nATCt6Xgr23v9uZ+3a9lrPyoA+SDTW0UV8m8GBiyfJAED8vq8iA0KzPWbwdB
NhQqQRscasWG4uZKEd50oDcTS0uekPyoB0tv65VqYHWGlwEZLKA6gF0tvbESjRzWeQc8tGLV2611
KP3A/lAlrZsY+kBGCtL/rO/GzbKK7mtPkpx4INsnol2MASyBvt2S58qfmtF3HtbeJ0LbQzfNZ0CZ
pFWbLAmzE1hetMxgd7fl5He3ij2NbhDgXpcTmg/aXGHy51pT04f63sqqpx+bliWr7PVVOKcZygT+
KHFqnUgkt5j045uDNCdcdV5dti0PU8HIxcFzSESkBZwPYtBtRQHMVeiHAdItQCks69O8PtQ+KqZl
nbv4n+t+Wj3pcgbzK5M/yuiH00rOXpkgAu3MBPMlhAZBrBt3aIWNTWAV4dEwU//cWnPDSWqqxzbP
oF9A9n1pvyRJnL9mKhrSqlKtR4nLHsKBpDn7faUecjONt0nZlnfMOkF8pGXypSNwczlL6YqrP3K1
QrjnuVxat7+v/KniZ9sNXULdNlWZsrAthCbzcfq55kWNMugsufC+inzGH0yaf0yp9eHteFVrv/6S
xtP6o2jBXEcErLtxeB5VovGUGluxJJTw2qrDniQkIv9KT2NEll/CqKr3rb3SzCLcpkUe3AXZXRI3
11zz9YMsCe1AtYBAl7xI3LBrUcDomA2YNemrXB6hfg2JzKWDp8NBC+Nz0z4puqSvmhF+G3W7Zout
gnKyVmEVaQJiLZSDMYtvTBlXEEDpj6oCXCvTPkYvKGe1myl/JIzORukDwVilv0lylJWdZMVTtmnV
Pkr2RFCRTwMTr73Y0U1NXYyV0tGM7il6QPVW+/oqRpK4vA6bTQhF+ijJJi13CKlORk7rJkWZuuo9
8qmsIHE9oeQbLFzypvcSbTOJr62uZvuOUsvapD7uCkCmGyrgg2tWBWNv0e69KUx2eHHRykzohmKR
OyB6MXSSoSaF/Mh1To8nFjCc09IZ5HC674FGRxLpjWPAPR97L0wRNTbX6JikNcK7YjNqlurEQU/r
Pm7KlQyQjeQHWDJSr36Oc5B9nZGV68z3MkeSynSV+mpxF6EGRFKgnoFYq+cGj1OshC2JDIEL4WY4
IDi2jyQYAj6vMUjRMwzuY0yTbjKolBzJdUOEWFZ7OHwreJg086NmP8GxB9ZQOMZAxSCa2q+pXGon
5DNf/EDbmgFjJqPMo8zxurE8UA33Gz89pZr+YYgM7eA3srmKBfheRi2+Gyl2Q3akUdNjeWBWl54w
86enkov0GAB9bXFkVJFX3Ad68SBEkx5ESKva04+Ur69gsYyPXHv3gUW4O7njVpCdc82Iniop2Spm
3xNqFdZuTjvyVkdM11W6kwQm6ociIACOBD2cspHTdV1zbo3DhAxiPdM8N4T6ntvEms5BjkBFMumK
Y806FR4pszKOrI056OJQlNGHPPX6szdSlI1hZlhK5e3aUb21mI86XJKtPdhSoNDqcK9EVXtZHlQT
cuJQZkTwBRWiq1LWjtpYI5XTzFNBN/bao0RZjUYAvt8khhaxrdt7k9PIZ7+0xAfsh44VBMeSKvZB
SqVhP9rdc4p//KyrA9pojbdRQ+DqqhrBwszoETein1x1FYAEb7LU7cBIdpWqphtK2le5L9dqqHJ7
GYfhLGfpTYMnj3R69LWY5MFjjFqzirOWIPQ0WFOwsLeJb+YrIMorY/A/G6rW/cNlTfl5us1VTSjC
FNg9qRoQAfNeCQyJLDPtys6+ITtSn/IRPRXZMWYnYchpTIlJF6ZlGFLrwouw1neieCU3w9wG3NHI
SYmJT4/jQ0yXvQ27Edcw3+1/uPL+3MjmRzR1qgHIlRWVToSpv3OqKLKaVGlZRC8DyVAgvckc7OX8
tkyUnMzasd+pJikqBXUgt2DuuEmU2tF6lFYLRriYoHJEI1BxLdloilFvaLgwbQmb9DaXM3stT4G6
meZrbRb3oWsbibbWU0EGUB48NaP8T3/xn6s0y18c4bUikN9jCvnFvkkt085jnG3fUoBmB5iLxhHF
zooc+YhQpgQeFmEtnpPhd3Uo13oknydEmqsWzkNhub//49rKT+WW5achlx1Erm0rNJvfe/cHRP5q
xwXlm80sBO5JWxHgnb90VjCblsZmNel27BgRpBZrsF41Kf7aNs1want72ue6tS1lkzkLZcMdY8Ph
4EkBgrMmNDdKUMKVn6BJtl3wEQ2YfKmn4BLXpoK4owvPaasm25YkDrFeyh9EVT5Jeeg5ahE9hG15
z13MXvtFn5JolohtJWtPYULQY6RDbdONGGrc3GCIWrvlzwWEqC0Nea343T5Na9UNhNy5o69UZHWZ
2Ijm1cowknXdm0cf6xe5D6mTDqRBAup8tZsw2IqweVazCbRikd/llm4fVF859KF0Dxss+hDzrXUU
y/6S5sACtbGVj+hy9F3mcwPJpSTaCk+tjnxTqlnX3LavYtSvXA9wwVXJeuzhx1Ze3J5UuWnQ1NqE
NsjFsSnb5pykxDEbft668IpjJ5atkDqRckN4gkT/JiSptB6n19+//8ovoxo+ibTwBN98XTVN692o
JoeUapbCz75lpjzcdJVdEK/l6b1LX+e+DlSmRQVVdXX+dBZlHtwKrgW//xnUXz6Dc+8XjQofRI2W
6vs+sCKZ9YCddfqm5MlXUt2aE+qNBLpc6qNShRSzNKfVuDoj9NgyA/P3wagMa0rayJ/73NqEQv1C
MEF7HgjLBQ0zSscEpkA0ZvKq7zv1NPXEgv7+x1belSqXCxMxA7ptqYo990LfyTOUmOkkuibzW1jx
4ZNj8dlue3VF8CCQEM8v95lpIJGZmg8iWFO83wNP1z7l1rDn1o1ZlRxCBiFFf5G6wqH6ah9qc0yc
yCKbgDADV+E9YyhsKQ9hqcjrMch38KHkVVP7R8WCPeERYWjU6Yr8FGM/+FO9onJqbXuLWl/fJHBW
UvJCCWeaMd/JkycN2cbsoTEH9KqPJfLRdel5kFj8sDuZxkg/hzYyVlwiSds8qp0yGr9kOr3NAEek
G0tjux79wdzkwgqYh+bdqo66EjfkaG/8VtsEuahutb5J8c4n5nogt2vj6XrEiMRmtCr8nure1OB3
08pVpfuN6xUMXO3oM8bAoC6/SLouzlzZxUqSiO9VLIJDS2zqjhmFI7Uw7wGrnL3v9fC1ZdyHa2kZ
Ow/jHgRvsSvqBjUxVZctIwblAEM3BBr8VdaI9QUQolUduVp5E+yNudemM90m/TIkYTLQ93XvD+se
hBm3AJHd21DZd3bXvghQiimDGlXZKRjiboqakeoVARLzOxnd7MEbT7ZaxLug7BVn7PRwolqSuaJM
3JHo8xvNlIiVLWFZ9rIdZA6dC+k2zD5mOgIGkiiU9EjeJmPDTFn5/Suw8fS+znVjp3f15DaUoGWh
3AC4n2OOcBPmU1P/w23gnSHo7aOsg30wKb/bYPfeGcJa2bP5XpreN6MKA0ZTXebEpmRvYhRIG0UO
W5rOXXcxDNFddF8h3zPyj3mCtZ3Bw2bQu/tuDhzEufiQ8qb8/pv26wWCEYAtbAQHiqGavwBmNLWf
pnjo45c+bK/IhpV7xUbuXqEwdj2u26uxrZKbBhoaOonOVdQRR5piKW4jGMJIGqneda3knwarRUEb
mxoiyKi7N/sHO7e+jP5YPPj0/P9JLGK/v7cyVtFUOjGaZtk637yfZ4yGEtZpTWTBi+QDvplAKva5
+dgkETcu8KUbY1AHJ5C8fI9nh/YQsth7aMM3ZmIfMsUQ+2Uy1cnaWaoH9HrZXu1Jy8pb5jsK+RSO
j7rSbPr6rCnFPqJwuFUsfwZxYKyBmGYfqn6SHc2rt0QDfR1Rij1rsYVwpanOUepVW2rD8UPaVZTN
uPo07fD0+3funYJt+VxZOpM3SxYqWlf7nV5mSluIAEMcvVipWq/t2PC5n3jYvmvrVguL+GgMirHG
K/UySgRFtcNBGmtxTIdqjXsJAHEfnLVBrk4iDQr41spHk+D6G82S9iQWdlKjf8DsSxokZo0V6sXQ
KeukcymqwPSI/PIyZd6nVm65qHlMqvC5Pnr4eo5VC4v8978rn59f3m/0P9xCVYsPqaEY775EVZ+K
2vKz7CURQl6hpO0vuIFtgrY739yHDHquaRiv0MlkZ3vy7/UmePXKSXVjWRWbRLf98/KQ25R2IfcA
MRAoK7FbRW0b33Kp8vaFVT8TwTycJMq9VpOuQ6m6EKg8AGCgPIq78aLzs93oAIdCPls7W/fJtE8k
/Wag3XeJs+fQ3BOpkZBmSY4DPJzM1hxRWNhdZe2xNNq1R49ei3XlSCg5Wv6mkyHtkhLWopvJsMcX
JvcS6l47z48CtyU0xKn9bG5+MMWa7kSaOaNuSISapCBAMOhcwRlkp2amHvmpXRJhDxAcLQ0/mGil
D9KYlCtaFFf0i/lFHR6aZgp3TDl96vQGpu40K0gZ7hIXIbjqTtojAxQknnX/0hrt0S4rsny4WgMD
d2gqxteEQZ0zIWhdRySeOOnM4TdERVRxmV0YQdpHy8jDI02s3GliXeyUwBsOozW+DmGr0nXIlIM3
J7p6avYStCUIB+qYDqEBw6kgpcMryaVsYPsNXAo3gmEKFjkKHjLQmrkUqou5Atd1pkP0zHHoKqBi
UfLB0CsyLecEXtWi5oZmCG+McqyDsT7r3SsN+uaaMHpwwGPsYb31W92r4g8I/Q9eRY04H79YieSf
mPSUm8GH6l0hrXOiEeoQtXH5KOYHHNIOCa3FyfeKL7B3Xip84DslFxfAzvqd3rbDzoSm2sOlvaoh
kspBpF+ztjrrBlT6xvJvenK2boClurWS3pEckb+aPvdC40Jt33zKlMlwRloPx0xWL4NQ1PtRCbaj
VcQ3PTMemGdjs+OyRH27D3oihAKctOj1dkZI6R88KTfjIrXXEbfyI4r38ey3lKomy65vfPLP/mF8
af4yxjUNRWiC+aNpK+gN312HO5Ip+dTp7YtBfIwbByPDnhRflmW3XEMZMlwtq+QDWW9UstwLJ/IB
eRiKvwoIZtwa4fQ1HUKxTWKA85EAPP6JqofpgMmy93E0V6gYx3P/O5EQiRkEFB6XOP+MN8OJjawn
/cUzHFXDJu33o7VS/BF8f9qPJ7n+FCfZTkP0eQciICdAMGvP0KvEJsqV14UGg2tkS3aJthcDPSDw
ZfFzWnfJCusYd5E2YGLOa/VpKDZ4YtQt5gG8oX6YH3ugWvGc95nVVXvfRqriTt1DSucL7toQreUM
NFAwZS+DhdLIGLpm63s0lOL5I+xV4aWLuvEcGuKmmYrqbVb/3z9R4+qFIvc1ByuGGKx5t/q/D3nK
v/+Zz/nrmJ/P+N9z+JWOZP7a/Pao7Ut++Zy+1O8P+umZefXvP93qc/P5p5V11oTNeNu+VOPdS90m
zZ/0u/nI/9+d//WyPMvDWLz8+4/P39IwW4V1U4Vfmz++75p1+ZDHZrf9X3y9+RW+755/hX//we9S
+SGot7en+9s5L5/r5t9/SJb8L4tpBxoPitFoUDU+zpACl13iX4Zs6wzUTAMYi2KxK8urJvj3H5r4
479qckrnRflfKCx0gzo2hh1hqX/8+et+h/29vU//Gf6nmu+AEoKyuG3wv5ANRddVYfBKfyeGYe7O
LC+3kl2dFi95BOxranE5lK+gkw+DRJAvUsTHMC1PpIxtx4CynBV07QGS3nlkpmsGSbf2LVpRRK7J
pD0jV2TC6O96aWaiQFvxKlJclNoO3LpXbi1cqlZf823KNdktLO2VPPNihQTgZTJKWA2SfYy0jkJQ
QAcjj8Dio2xZ1XoHkg/h52YwJUSUAaJmOB3rJE0Kxv3cSqcaz43WWogpP/ZKxOiRAW4d0aszcnFT
SHC825gAJUOrz1I6WpsKNr/DmZ1L2JxK8VDbJ11KykqsfmPW5VO61VY1MwN5RpPE6iXL9U9KNWY8
IUCNaDI2IzA1PQluvNmMXdfZIbXT/TgR1RFHrbUucuvaMdwPY4PMZQUB3tjzvaeqtw11MtWjIGDk
3d2WHr1Yy85LpwqtrzYYXFUgTJDpeDJdRE7blWLipxR3UYwrRaB5a7r+NMXHPJumvQ64Mq2JeppS
HN5JoTOuGBGsEugNGmMKbiVjfNGJUoh8YxUKbRsTYEKdhPh5BTYCDXXMqT2Gtczhn4r+kyY54dHl
vkyVacXfigiT6QNhQ1CTqFgbc9yRAiNxXTXlXM5rCoC1ittWAWV+IzCcVMvxzSJs4175Le3CSxVL
r2rnrRpSGOVoS4QGnnfxlUCHXZJlT5lv8Xkwtn4rvsam37vATa8jv5Y3VTdm2zx5qc6NM3PDxoMG
HlOGjay6csvBWFE4uJ0YhKzI+L7rG6IEWxn2FCl9Oqnn7Tc6Ik7ctE8tU8iRHrYDYXZn1IT2aoSU
prV+0gkcX5ezxwQALPFQL00ybiyTynIQx3dc+r8RqDdfmpkHpnPhaEJ4mB6ajFHFMCT+alRV/wh1
fm1Zik2qUlBtrK7ed3DYqTDV98LDVSyPXzXxMhLCjHVTttfaFDqKr8vr2OOvTt8o3JhKc64LHXWT
zlfG65NzgRZuo/4/9s5jyXUkabOvMi+ANmixhaBMMrXcwK7IC60CKoCn/w9YNd09PTZqP1ZmKJCZ
eanACHf/1Bhru6q29F1v2R7OVMsTjJJqBxaZXkY1P6JhHZ/LPnSHojuwsFSPc3ce2G3OQyZfJPbA
ByVfAqNXBkZqVnyk9f5Yh1KBh0KIgex3ZEMmvpsr5tnV5WWaDOgUSoWRW5+EqwOjCkhLUvThtOum
+llFy0k+nXLq4k2EMo4MYkcu3yXuX3p3TI9p2i1hPc5fZEfFSR2ByUCX6STLhd1cesDkWkm847Jo
r0Qq4uzt2DtkfaeOXhGkJ7trGq5duot1r03rZzp5VZQSY0+a37LrYxnYyrww5TLvG0IgAmCMwvfk
eIhj2B8xqxT8w/5xwqzroP0mW9I7EuZohZqOBnTM4Jw3aRx5S2Gfa8LQzm4rH1xs6HfaMk0Bv3BI
qi4+KLa7t8rU28+apoTqCBSspzPS0aKDZoc678VIeWs84smVHvUwZEe5uMU9kDacBa88CceCnqlN
iNSl0Yd5Dmt3sBS82uNuZzsfheJpV6sdQ2S1O8PLrDthJb/6oZjwbdPfZuILDg3efCiau46wRlI9
+FZ4ASaZeuj2s7urNgV51bj+OBFJOCRuQ33afpajY+3AEsdz2YZSNNTd8hcR0NkLeUPhqok8suep
os8e1IMp7S5i4k00T+Xc4Uxu+Paq8HqSYgiAtRXnPGEFtqtWXPbE1tvZU9RO3oXmwuGv9dxHXysO
NOFBgTs5i6X9Bv2X+A8Wmgns1e/1YieHVDw1iXZMChoetUXU7c32RktwwHfqMlBgK8E50Q70I69G
n8a7xXP2hi0bvPD6o5lmX2yg1eaQ9pQRv61rjnxUSUtLV4PAS1uKu9nsMbEh6wJKbV29DXX9g8no
JZfmfM/QDUqIF/+qcnoLVWDdWov0Qvi6ktekiSDtjugzrMDVtFeckd4qoRi7vs7OIxd/1Gd06IQR
lZCnsYHjMgBhrY+zQOULYnAgaXGh5qzh9WBGuiMC5uxS5u9GZnT4PEMvy9JPhSnOA3Hjp3RRzZ03
dYQoem61T3r5mTojqRtO8kZyxWn2MgfFKiT/lqYksDQ3CwddebLWPvdFot5rXveUMlFh3tXPH6be
r1dTOE8T1qInOWzDhDTWfMOZ01Aj9etIWMj62ijqA3618izpQsMEa899661hk69piGGi/Ehb7cKG
1h90YWSnpX2oMf2IFtrJA9aU/dlmTNjrqSQplLkE2DMSmgbbRQYbwOnevo6ba5lbP0Z9zI6Viz8v
k7ZPaxZ5kNYaoPHC51cv5D0kaFHjZLnqOJZGgzWNYW81P9lr7PfVMV8XHWf/SZ5LkdVRrXvPJI03
vu6K92Itf00G4xE4Qk7ItXRY3XWHg5/HmDv1vWrDGpzfMDgwaLTtjxyVsK+1+XX21PY0n+xhnfap
4eFNaCKKTXozoARez+1IFrYyPdVTTqVeevdu2k6h4cHP8WC1bAZQYVmNxdXNzQuKK+a9ralTiSxX
gCg3HBWhvJAewIq3DJ9EmBQ7s1NrhH/FEKqgg7yxScJ+bFkhWVVqlKypEmBxjsliu9gRcTheWNki
PY152rNlHZfc0i9SzHu7UXAesNwj6W11MAHYXu2yPHQTDgOALG3DdqKj+TnLDHjb/kRcDQ7RtJ+q
V45XfTssavfDzdcdnsESQkIIfN5iLSgObdXqAb1tijpU0QLIj6gQ3XbYiabinfF0iXdCVe6JTfgq
lImFxG62fQnLWAZyEOE8BxF8gZA2t+1IiVdWS8TSSOH69D0Rb2P6px++Fo+puOr101443UsCYviU
k7eUGiKSwqn2pHRl5Lgjz0QY0wfzUg6H1ibjyKz2i+24tNoJhZw0Wnhl65tKPNtIg4N2VConvWou
mtmugXAGgbev8yNN8jHQ0u0zLsr23OXPmSjPMdwlH1hPHnVm+ZGjthrhveU35RDjswRahlq4sU9y
dhqsucamuervcK2naMDtJDQUZdwx3EhDUw+FGPRgaK0jjuYnlbCIP7pJwK6DuyH5vCaxkXub7CW/
nVZqrMZGVB9PCtXXxFhjNeJDZlJn6/Hc7kad/owIrF+5ayQHo7WwaBotrGGXQ0aj2o3YhZTz1dXs
5azGlfu4XTJtUVqPcnqaO3jKHRyfULEHsojrtWMCtJw8LrbAHHE/83TBxjyVT6OBO1NKdbsTxDZJ
UjppSOM9ToxYYoOh75eCPBUipnftUmO8VechWNaj6gz9Q6WL5n5wC3/VRusAfebFNQhosUlbEEvb
B6tG8piZOhLzWWNzJ4ER3ZSDF2kOse8Dz21vM+kLoNM4XALtzyFpirO0vcafM34Nkys1MtMiamtd
v/fsryodnDBu9fKAh0cdpL38SJiKLJX+aRmsBMOc1kE+ISAstowFhIaBsrBJY8qnBW5cm1HbshVI
tTppm0kKgQfhtDhf0wJDiszy/UqsTcJ0ftJQIlpiNAKvPkpKF6XKozrznop6+mE3/RGOYo7EKL4o
bf2tVuah6946zfvpCGRuRAaPun4sZvdnPDffKUx0K/v03PF+yZbDOtFuvAnPmoLmx5RZRyUZ9jIx
ILR7F2rTe0U1j3FMFHI83Es5E/urhonTbnMt5WJQRIyosV2jCsTSY0ky74fMDTql3yur2KHp2A/2
+mZJ8scI/4P0Aj6heh7T6vVgGtaTwazLx1r8p4Xm1E2GO9m3z/yiUgYTKku9fcQ864WddvAzaKEU
3n659NCDDQCDFGRpJAOwm/f6gJvLQOKmjzrkAqPJ6t62XwI3eYWBtwW9n4Z8fsJ77M6FgIvIRntu
NHHuNwgs0zyCVDt2WsM7l4v92CwuZFfnz0iyd5JkVgAzpW23GKUhDSZ13LUlk+DV3KHZf0aY+D6L
xwRokyv2ZUgQ8qk7RXOjdU3OnWF+2+ZDbxjIpnlA5M0HbaLvQOQj+bk1LQLEuXzrTITBPC4NtV9o
/YXQpVfSk5OwMZ8F1KdgQmYxK8R5u9J2CJFoCcY1Yl8hdb3aoh+JY9m+IKg04Uw5DHaX7Oxk2bFp
8KZIkzpY2uywDKQkiuaYGBLPZLVhZmN6e4t4iFUHMjf74Vdj+pmL3ybpHW8TKQdDrWFP0X/Mor+T
EPO07kcvplcFN+DiyYk1/doq0Jss+UvxYIS6X6bjvMdpGkPefalHEhKK/qs35RUTC+Jq17tUtHtT
pqBpzU9jUR8Il77YgoIFN198LyCGEUFfS/fFxv1kD+/lw0mKi70YEDrHYzU9V8MC4ZtgxqaL8Mcz
NpvEoNWcyKrLF2sqD+l9K9hc17jdKZWBkFtAAlRq5OOiDBIoSlsWUUFaj8u3Icc2TjwoesXglSul
JdtPqKSeDY7V+b307uErUVMyDOPrNA5n8CkvsIPGmsF+nqZ2+0LqD92onxjf+wlLBIF7lxQ1f6uV
vtolT30182YM8rlylxd3re6cPjvZkBzzQUd9bV3nmlzltb1Xu+Ve6E4VlI1yGJBFd07na7RhdpaF
tmLh6NW/T5bjKzZRdbNFppJpnABmPsdCfYSv5SwaoST2cMot88lWxo++mM4sQsE09d+qYZ5NBWzA
BpJc5ZVXemeyS5PC4ata9bU4xlVZ3Ktldt+FfBFa9dCpFVMDnWTs14GkZAFFk/rON133d5t0IRaZ
D6S5vIKwH6Ghh17lnZqRKw3FALXbDhCId4A9tayqByHdQ2KYUJwLN4jN5ZPYhNuSWZfmri/7z15R
n2w3/aEOoR1XeLGMv5oki3BOeq6afjN3/AnTYLcoYyim/gX+U1qU9xiQ70AWfRMByVBVaGKzx6Yu
tobxlef6R7PiR3uMv1QkGq78cobuLWGBWws7agb7RZT27yGFe73CCJ0q81XV+t/eoPxM8KRA4hY2
MAkbz7vLNVCA+VeiV3viMmgYuFgSEoubvP0xuBRvqXmtBgPGR/phxS91rxW+oYq9mMyj7JILI/Nz
O81KIGdPADzwtV+q/rEx3MTXlj/6zFfO6dR3nOIzMuC2CrgJW0f7GAb3tSqsqFe8q6SYgDDxMYNv
s6ahtZyu42aUUX5id/qj5jOJ0eWODQmYWLotQOh+7GHlryDhU+nRrfGZBSOBDqCFSisjr61Pii0f
bHKKqyrd90Z3UAesdmgsjFzzdS9+zvP0mJvaPtEX3CC4tG0ZWeOD9CBcrjzFFfSclkhXtmXx4ADY
p0XHDEHpz4r55VwZNN67OtUIwzEIwTh1+kv2lnWt67flOPikqP0WerLrJsLFitikbTdDq5QWgXss
mDiNabCtfXPEZoLVFfLNEMCqDhZF/q7K/K3FwZfoXaCKIq+ZkcyPS42QpCuUF8G2iZlFe1kg+AIf
7ZBNvK0tVzXsjz1kh51Y0iPZRdfBI1mieywso/f7tv7sDfiBuaBpWx9WE4dQ1Kjzoj7NGBx2Rrcj
4frdk9DEDNEx+KrpTFHNG6VofRNPEl+ZZ1QcByZyKx0xCwfTCbxZCWNqZ2izQ/+lNfYjCVAredN1
Vt5XQ3W0FXWvDfN9PSn3yPWDResjraA1kl1oFa/m3LzWdksiF2F1aBlJtwzyvv7AVP2FoN9ns5Wu
3y2XdoVRMMMU8g1Ms/0qpyVqLJLIx7DaCr0uXvcNbSAcABBs2Fe4stjNnnFOmCSBoTt3BAF9wASV
ZBgm0nyyjPlBOPVHWt0ruGflJjsu3Z/qgWrNxUF4IhiND60cKZPN8yagBiUigS0+5anYjD9e0DAL
c5+wRkxIFRg9XuHY8rXH/3GgPBdZ/+XayYUCmEoLlQq2sPVkP1qCBPXt36pV7N6ZUtSLLYMhQ4FE
CK/T/BbJGOXG7cJ35uRA4cSnUopwJuRDpaNN4vFPj16l7g3SnxtkCqiJtPlx4tWNbBRafZa4C7tq
950UJL4suoZB0PpOhuRFGmtUrjElzvRg2w7vm9IippZVkMN6daS82z6vbmw+J3t68/ThCyr8deis
fVvCPGsilGlPkM1gq6jM1OxFII/5XZrJnwzcc1DLH7GjIUISJvHrxvhEgBiV+5pnYdzr+AHFdaDl
RDPV/PZGVbNNTAEGI75PFOe5nuNHTR9OLsYbfi67lQqreR7E8xoH1rBoPpl2bKQjEYOyPxSInw4a
ygkm2YCpkK+tcV53dct4knxMLgGmm2tHOhkCus5Cp6LNauTVM0ZFzvycm19Axfd0rhRMGOm4zvJY
Yvno1c9Nj2S2mNYPSKkYpzXtXk0wnbfre1WxPwe9gYg0TCGWib+LfjnJ8TvpYMSJ6a2cbJMYeYXo
8aXcz4bHd0NjbtqNaxkqeXcWMXOF0cUQUNDVh07igUrp19Ekg2GYiBbqp0vDtXwqLRp0oMjAyaZb
/IGvVJl6YepMVdcs0YyO1FmZbjcNNVZOfWS47p9yqJmBDfoBX6opGpVYvVtZP22NyshCS2waqfcw
mCpzO4+ljhSFyidTb8XBOYl9DG503ATISpLacqQD8N1wGkgb8EoS7LW+f5aNLqLZTTB865PDaON9
2KfJCx3BzzU1i13X55AhJ0bmSYltoUh1H8Z6dtHTpfC1znzBjOsh1jp9P5vGgz2b96jrSt/DVqjz
SouPMXlZFflgxvVbbCGrtYaiDw05KmE6dOYhbwu5L8smIRNeo26uPfJk0LMjicNjUrhBMfdvY1F6
obo47xjgGbuslkfBviVM+8NSDMofWr2MWg5zoy2dr3uyFPJ2REtelD6CO6PP2JGpVwaip59yiY3y
q1ZsAUvevusIChyzZceYfbj6BH16oZd2R7GJ6WDiATL8EPPVHNdgNJ1X0Y43GuKhdk6mVcWRqitK
YLKiLcXeyCz7znMsKqENw9mSpf3a25LruyJw0mQmAyonnxsEdanGowW1jfqtNY8FXK9NykEMSeeG
iaJGQ9wsd/mCn2Cfjo2P8HZmOBh/WTPlaYIXW6D0wtqnDj2ntGYfpgI8KnsipXhyoPfIxNcnuzpb
TfFcjuV3Pq2HlrThHbSujCt1YFOzH1Ih/1QuIjPrvWoaOgDU4aXxquTmW5PqBLhZynO/XclCAIsM
hG/6i4ZJR9m4ejS68BoSPBabGshfOLuUFDtfrDM5dGxP1ZiGdKqprKK5FA95brxIrXlLlygxH8SK
L0Zb37dkNiAVwD1lwsOlj+dPguJ/r+bedquDXaK6bLBjoPonuq/8hsISliv2TBq5houVNH4h67d2
JitLwTZ+1MkVHrA4NpeLCr08gJXd+KaYe/BtcWmIKZ6NX9re082H1W1/QsYJR1fpQgbLXBZJvi/i
/on+GqLbUL6NzjY6JAvS91IvTDTjd9mCh+FGnPktIs+MIsE6lG4b1ZUTqqmCJY+BiZGJpqk4VJ5+
lIAOpqLsZ+m8TBjfxD1hqVnjrzgRmDCb7ER7jTObeZyiHdmyLZ8r5jpv/toAhofN4zGe5W/aKqCr
sfxBSDt87BmoqIR8psJi0TwI8+sMp057mvPst0oMXbJ0z0lu/NTFcsnjglqrlr9U/LMLd34zIBCO
jhMxHXpVZ3YfT/xSmndjMtNjzM7bDzZCYr7JjKQVHxvPasfVmGLZz4uFiUh30RX5yWJXzGPDxuNS
+ekk6gnGwBNubgFDEIxF5RWQ691mWuivtvxOU/GYMfWb8TdNyrBTYyIaRcZ2IZ6ReL7o1XivxZux
X/rYjCUMjri9mwf1yIR5okvMOjbxqo50qJKtYp/QgQKF2OLIcPo35qqHQiYnuqRwU9cIbx74JhBx
O5U/Eur7wIytx7mY93LqsFeZ+ce0o7Tn79ImbC4ePlQMPgdFjFFalc8YVBR2/nupv5OcgUZN3WgO
jNMdDM4r7aJ4dqQbim8Ya+LLZbwKDQ3dsi6HUsgfkPak3y+O6iN/CfG7LwN7cp/7DOdrp/1hSFot
jI+pY0ouulVuFyeyrgkllcCzWtUkAqj2W8nEaQFTFKt+NWEbZ4Pz6U3eKxGf+9UqC79qMhRxM8WI
6COpVA8uPn1+JYa3pANSzKd994p53H3uTG7gifRgr2WJZ3vzjQPrUZP1w1QvEa5xoLJm4jsDYgGm
igYoBXpj0+7TED+O6XQ7eKTr/HV2u6lsN//jvv+4+R9/dvuLv/69rN8XiwH0VLmUohD9YHjs1JW3
UEANDWKtqk8eUcJYfyYmEPP6VOdx5ZulS+bNdrid/evwf3GfBDwp/ZixiDNnxRFnsOa0YKAVQgso
fa2ucU5e4+avw+2mh4XV0VlfhTritZYnenMqVdK4fFc6CTqaSvfVuC3XIHMN+pLt6ZoSo+zodtpW
Dt5zt9N10O5j05W72M1YlL1KVqfbQcni/35GhkZjx/bBKJEnqW13dK2R53t7mn+dFtuj3G7DKNoG
drHvtKKAP2aJk0R7exq1+e/D7b7bzdsPHDeZ+Nz/+eN+O3PKotyYbTNiJbdRmVlyZ1u/mXBfQDSz
9gSC1p4GU2djU2cYBkXanYBTsQzdzv51uN0Hh0g5eiMqx+khVubfZam2RxsyWhq7xZ2bMI5zjOzn
CnxzNZxioQBIhyibkzo0D4WHfhUJyFtJ/tvk9syq9Pm7GNyZLpWDS99T9tDHWm1ZQs/DpG9lmTSs
Og6hR4qgKLQYRjnhDVm7nIRJapdQWVyX6VoI2UaO5cgAVfintFo4R2yCdMt+I613dVrK00QTkK9W
c3WqJQ/0flqitfGKfWIflbL4ozrdyZCueYLSvlxdfLTdfC5OuhlDGGuSk7p0P0WeEndbxwW9tZ/j
an3FumO8YunpsaLaZ1CGxmc4HzXWdMRiJg5kr/EwetPwdePDxKo63yUgl9SkDluVq/TXZsGepOor
Jh+6elRmFT651l8nSxAbCWtkxbO41dfmSB3uI5cry4uKXiwhY/U66YZxXYaEb7+xSVHs+9Vo/yAb
zSL+ZLxWJBVXtXkR2NfvubAfskG6R7LWkKGTvBO3RghH/ouwKGC+Vv/u9aG61A31+wr4MqaULPw/
d2XMtGDhXcWAIpxSwUrt9T+INMZexGjqe6Vf6/s1+wNT14I5vk4hCTA++YpFNNh8KlYfU+KqwxoV
RVVfU8eprqryArpEFstKKkvalkAqjNvqVZO7SSOOh/7cuSACdi7MSI94JD/pCWG0jNiWO/uAPuEP
0fDBCsSGnRSMzho3i5BJHoGxbEyUqtUaFh2tBHOAKtJa2s20Wq6aBBCuveUu254J2JMCOkd5o6kO
6kIHqzNpJ3wqoxwCr60EO5FXQjjVP9jv1ANjuhcKkEjdPkQQJZgmACoVmBy/laJhCgqM26PbfX/9
+PYTq3II6h3RD7hnqJ51a5R+NVfvcNN/jzb2WlVH7Zo3z6aQjNDENU7tU47dspRBr8gfdmd8q2P+
siAlLqoFRkV3niU6CWSQ/mBqb41RYFvhtV+ODotUQ+IFxPE0r5AWK4LaTUW9swYqRc1Gx75Fyiq4
qnflqTWyu76mzsu7Hc5XjJ4NQVhcgjRLxSACx4F3s9EPU4EEv1R1OK8xtOaU6DV855giKN5Tl5Qy
aDKcsWt3AkHRphePvUqR7uOcoVdc5uWh0/qWgdaJ9tY3ZEMJNlhv+E9f3KX4nBWTMpXGk9SZB62C
OqOJU3kA2qYskV4UWwgy5rw3fcto7yvcBYBRJyOcPHwaRJE9t1kcliNjq8npBp9YXByavfbX3FGE
OZX6NbbtvnIgYJJfQBqOdnbdgg97Nf5Y9HZ+p+GRYiXyibB5VDiyYdKX9FgZa0fNfojhMgceMjtF
b+R5xtMikNX0MdrGk7k+rSmXDYLdh1HR8Q3z4GyUW/yujuKOADIlyyQV5FWtBslCSLDNiu9kNynv
cQvySq4I2G7RwOxff8REb9G4iieEdNGcP1nWlRX/xRtqpsNO/bqIKlQ2G/8ON+jRsh9dLT22Q/7L
1B5mEuoZkoNZNO7wVcP4KLBE3S1QpKkFvuu28Y4ChORBwQI1bEcgNWyVziiRDRv/rjWJixDb7gUO
SE5om2qGFQG7hJTvpaXfqTkVZa8fR4AwiYDY7wfPn5u6DTTp8oHS5BgZ5E+jWaFmqNj0ZfOlIVWS
Kg7OoFoHZVV0EQMKHfvH7htv5p+Og+v8CFapjgYzydx7XvpMHkjNQmtRW9q5S0jq0vT3kSA1w+pP
leMkxG5LuO+F8q4p1476rG1goJii+42vFss0lOE2/aNprPuO2lAglg/IcNpJJwZwSeCKKZlGsKEK
75QGWkkLZOTswGm/nrZSsjfUM5ZqBWOKrIlsMWoBDuh8FZYeH7KBST0Js35s0ZYh3/ST325v12en
rqGq0fz4iW0095Jxgq8v7sHBuuRAt1s/ib59hTH1E1L0dz7+RhOGI5KO9TCqnAPrrvlQ8WZVFkO9
WoeuR8cPHiBfcQ9YwpLgBGZnw7D7oVr1uOsYLw82hmW4dzWoZeS9Ru5y1NmAj10ML7AoDOvO+pEq
xrqz6Cj5uO/xn7E+UZ5/dynRYlmlH2ucSqJc9kENQu+L1FOjdVb5bg/MCm1kcGQihunSJiCao+JX
Q0zMstHCGsbjgefTy7BaubpQjBNn0hSRogu2XxjBkXCWyFP6X/pUo7Mo1xdlzY+sSOkWnHu1yJnc
J6r2nFrUzHpVy825fyJctTukg0n9VsLQVYrZ73Pc+QgmLBjp2pfcgqLTxHeqa6LIaWG+eSWTsV6Y
m0Ed9XvqRo4uSLdTvb3dikfGst6B1Nf7DFBKWClGA8glDJCKyFOTJzDrA5Mh95o4ypZU1qrHPG1X
ghHH6uC1FC4ugUlAsg2umnI+Gcb4x+7WN1KnJ/5t+2TZ+t1IhhFBv/ep2f9O5PTSwT2gUBPhhCVq
JGJ1P+bxA1MWd9clHdPnYQlYbUxYykh24kT7KRQ5E9u0dQud/d0wAfYpSudI6sNOqt5vFflMMKHe
oP5Rf8Ud0kgUYAezNomYGuA4ViXjiZiWOrOJj+7qY8ErC8TgiWhxtfisJN91TxwHa56BrrTVzxn7
7q6Q4E1FqriX1FVJhyyVUJsxlcKt24waZBsHIuoWoGJDOahOP4aJi5nYUKszVjvMavAToIS56BCT
TnkyXZm+4JE9wtNRZxFHXVf8LMcRl6geLnhvQuWa1rasd5Wdi9AZePaFkuVQD5LqNDfvUrGy81/3
bHevYusC0hes0zCxU8cxiCGHnW3Rbb6hbS93o+je/7oJ52QvTI04STzQdjTZgItb8UesrfxnXK3N
EPkwWXm03IyQbp5It9MVi3u/KpMqNGrtrV4dQl63X7kdnCnG8L4eP7g1HNQ5haOhluc+gRqRbmeZ
S+syVMZxYZ7KV7A+EuNYnzHMbUKEKp5fxyut/WDbHYuKjbsVFoq+Y4ELO3L9Wqq0Ztnq6jOL+zmt
nTziA7prefVnsR06JZ53qaW83+4qUjcOYJbUWyCKWRxRHGTHDrGd3evIlRP4/Fsa4e0wYTgRyJao
EMcbD7rdK6EjbFavOldPc2lauMEkeYgrA6Mq3ArqxdonfOLwARVoWDW/kJPjFA6byynBfc0Zbknn
jyyBXNfVTy0R2CUXxWHMyBEVEnARx1Df7IhjLwgGOUN3RBMkoApUGZePpcLEyzDOPBsJUhTdyX/R
tnI9wCI9z7QnQS0BLnLh+qUmGZjYDvCUiXUqswUUw+oIo6PV95iKN5QS5Fudp1bFtmJ7l/tk7M66
RADQDMndkFMdjVUizrWFLFrrk211SQBCbnc6OUGV6sgQPPNqOndHRG7dsWMs6blwTWY7twfMmLh1
2JdJozkT1dKeEwlgMPbZpUs8ROvoUm/PPWf8dL6doad2wjGniOoXcV/HVfYoJr5pmvilJ+p69MB8
Sz3DiHNyjkOjEjLRzefUxImsa6lnlHW8HyqeQKbKDx0IPuxc3CHq3vVXdbK3bfurs5mA9Z1VwEih
nFt0GxO0ZLfOY3kB1m5Dl/wmeEKJQtqL4zJNsmVCbGHSY4M0ExAJDp8JvCiwrniKZ2q9xcPaKrW/
jKl/yyuI0IqKZUAL5XJaa67anoG5k+d/6bD/vxzi/yCHQBypY0nxv5ZDvC8srnXy73KIv//mbzmE
ppr/UK3NkttS+bccA3XF33IITdP4keNhXONtKkSECX+rIUzrH6pmIIHgP5ULSkeX+Lc6wlT/AVzg
aCrJ2ipqPu3/SR6xSYv+FcJgbbpHdfNVQARl8jibCuPftRHaqveF8LBsM7oP6DCOhTmCsgMEtcwH
QM5/e2f+1mb8t3qsHpqsHnqEHP+jU8b//Gj/IUgnnJoOcubR4gtStsm33xoZAknEjzAR4FtY71Cm
kouxb16YopkfbZR9J/vsaO62mqcJ3CC9m9+0O8aJR9WXTUBfv+KM0kTN+X//VDVotf/51iBP4XOj
JTc9iw/vP5wHgE413MtN7eL0oPttt/anejt4syFL34SycJoQ1wftoLs0MS9Ov0qYHPDQ/HGb/wy3
2c52liceHQ7LUZjqFoluZr36sEfJu9gOk7bmiNDVLxTUyEuTWZ4MbZ2DKm9pPbb76ni26QRp6Dvs
KzHs67Mg7rppt7rYbw1KxxBqO7gQirGOhZMVofZNAJPZldEQ0iVl2GidbrenfmiIr+Zmq04PNa5c
u2KbowE+rDfrscAQCrOVfx6IQmDm6RC3mqzNFZFld7odKoHnEtaTh3/dJbSMDLfVAQHiTYKlJUV7
Upk6nUYHSNMfx5YJA6M6dhYe0nJm/VBDNHe2KZ+JCAaz+Nvxdoe6DQBXc8qCtNSWAHVmvDemadds
8y5zMtuTwoDnrzNvO7vd7MVdM2j60erRcVRG2gNesDOcboduO9OkglOaSqfnKapgfuoxeavNkZLu
n7cbs/QiOsN3JhIHdKP6ftKK4cQcdzitlnpRkWkw9+CuYVVU5o/IrMlcyz4BgnvcBIo/7pQjWttu
3e66Hf51U+vyD2smH0rpqDduL9fa3oR8SOQa3F757VNxRQLZp8r2t9d7e5W3MyAwdqfbqbrZHlVr
jhsGL+72CvVC6f5+2c5AlLGvGqhEUgVvvq4XJ1e2XKT/erG3M21j8vB1iKDH9CdFNfrT7QwAdNpP
5PO5kFB2QGhvt5+VWZwceySDk06jbys9vBQ8UU5pXfLQYNnJzh3BlG43sc2pT8te364Ey3JbBsac
3a4O3VL1A5z24Hb/7S4+cTcYIM7TthW8RZ0uG2QYJTiflg7IM3rm0RIM+zRswIwJbBkq/8XeeSw5
jnXd9YnwB7yZEoY2vamqnCAyKyvhvcfTa11kq9l/61NImmtQCBAgWSQTuMA9Z++144ZWlTZw4z/R
lWBuR+ydn6yAKGcnmU+J0s4ncb+c4SfCXspn2A7bUXzm77V1eCjoOQT/OF5rEk4oRIujuKvAeHRh
e7N9mmr7SH8vDIC4Jwej92nbi3CQM65aMV0uHCGhzVBRVBw528NtMYsd14f/ekquc7Pfdovk6RV/
L3nhCI2KrMfMVbbwv5xqD2AAxozYu4q1fz0swwXOntMlnp6OsNAIAd9pWghMbXuJqawWkp/h5/Xt
tzVE9eVhwO22PWpjFFETIES31fm9po4zfxGLbW3bttQzw3fZJsIWQcF024iAFi4KLWb/e/c/ntnL
f6RRgjgshqtsIcByW5v1tG5/bqtLhH2XnFf2bwtAV+8xlwy/iyRm+tcd26ub68bru23PEQmVtKzt
FMUKv3z2989v6hOTN0l9HOBhHOGWUP/gHKlPkSGGKAXZ+2FawW9vX83iTvX7+25fGsBVtnci+fy9
VzeZI+3iRYx63/tj1fYBuwKqog9mptolXFAVijf5fu72rO0xPc+/3nl7uO3Ytn2/3T9eU0oDEvEp
PyutillEloI5FSfZf3qb6zZ10sikUdv+E9oc7kMHsas4TO3JmEiwQEEuHpEdVp1kcbzmovGybZsU
zrdt7br497Zi5qJiGlqCvFI+F5JEWWZ7TrnGX4v48v/xtdvLrnuq7XXXx9vav/8r8Qmv2zAIYS3j
Z1hUaEmy+gWupsa1xmVWixXfmmtE7bAe9TAhJFBc5rbFJK56DYHYFnqRuQZrI3OIRmjH1kqii50g
LEO21nmT3g4MFCxsKO5aij5BE9eh64Lu2z8fbjvKpPnTJXXtL+L/gc2UgtMj+2frUJXwZpANTOpA
mu3QYqPg4N4WW4/s+vAf28RVryVYl/EqF4c9RTC/1PmRy4lM2GFpVBRO6yGd6AKDWz/a1FrgK/aC
3jMeJUW+pGac7xOq+buSK62MPV+Sxyf9Tgc8+P2/j5ztJ2s7g5imZ96cFQDlZqfywRVRc2szZt+N
dSiTpPfVvol2obg+jkU3ccsmVmPSPr8XeHzh95oRIuylCmZIF4d6/L39NgZBxtWB6uN67NTbXFz4
t1/JFNe7zOruUlA22IM6Axmy8TVss8FEFHbt94ZSTDAJcz/anwPTv0Ght6NHL3HKybv1zLZummMN
heySG/yYVLSSt23icABQlJP6lfKBO2mFy6NeJoVLSAeCkS5Y9mAqzitz8/tliTIU2+cK9cpppP+5
B5x0BDylniCgKt+LVR+IcjSzw9gvBz2r7Nuacmqsrs9NEY5BuhSncaofExxOSLWt1gPnQQBkaT3Q
IqhdtZ8VTzaM4rQtxGD73XO8bpOTZXSx3GduTHP1tC2+j4BtNTEzboKzaXSTuOcia0m3VgxxQu7W
1mtj/UKJ3nEtFc8A6QXHEQvXXT8bJBpO+EKguXDODhaM5nze17IxckEtlK8OC4GviovctlC2q7To
M24PS21U9is2QZSIn/Ws3Je5Np4yWxpP21pD8siO+DuaQsCVTgXfIOesonH5j8eOzGBHtVxszpy4
+95nM3TQN8v3103bM77fA+Igt2RkVoh6QWW4nbgINWKRA8Zd3W110NNhFyZj71n6wB2RTPIjLxLP
qjPuMbYnbWuzuHJta9cd2/O+X7LOyWeewoDZtllN4+ztVifMt2QkEAt5LSl2bo852BV6NiXu0TXs
T9s2CzJUvqvby7goVEPEK7adSIv+WqukDKZpw8fLBxROcFr8dgrx/QzG/RyaesCRwiVdpa3ahtN+
on4ju9/b+vZPZEf0tmruzLdNRiHsmmSI0uDhVdcd14fTHX5fB3Zk7o/zbpx8W/I4ABQCRPYYBW/z
fZQGvXYGzm3Y/vSj/GMrxY0IWuDquIfo+EzI4U55xG3qoKrzxuKRjnA873uqchhrQgBd3J57S/vY
TRdwDGKWlHppdFrG10F9H+FFxABxkRGpCHpf9fROSfdF5xbSuUrvrHSPeD1d9hb9nRF/ByiY8lKm
t818GeYLWiLQokV47iHpIJc3HiLiLhD7JMesOGZIl1ua93yvwDyVF9tFJUs+ev+bpmLjF19gUdt+
P8SuJb211Y4u5/TUEwSUpq683CGdLrIfQt6KbNGLX8xo13wo0k6ndKs+w6yIETbg9t7N6U5DMikF
gOR1wKZyYBbHofYjoK4IhPU7G2D7S5ved/IHfd6g3l0Agr7bu/SWPhKnqJu460k7ISF7Wy7YY7+W
QHsHBTr6lSfdU7Tpyt385uxn1z6qn8pD6U/H7Kfs1a8NzMX5QDxsfKcdxkO/K3fJveWDrTHvmXS2
O+LyvOJGOdQfCRPL/lbBcVD7GWzTJAglcGE780L7rCamhTvs3qukXeh90Pq5K49GsD6bq6v72YN0
G/1ZPuPX+qu6NBcM7WSd+MXP0tiZTLOJNvWMW/W5+6l7f/rDej4Ob+GRT5XsMde7fGDuQ07VPb34
g7VH3broPgTgigal5a3IAfZ0zMzmZ58ekvhxinwVrlobmM0hDByF2mGxRyxACd01n2hg6L0rf+rV
Qxy7y68I7q7sm5q3Lh7dGjTC03CgiEY26kzLm+LAjKeNxj7eLKwS/U5u39rzxXrAKftQHk23fDLn
kz36jp8clcmTwh8kHVfRHiYzI+TKwfEyBCsI94PzoHrlTRTMb73jdp/qhYZq0Xk4L6PEq2dvecoz
z3RQIh6wck3hEfZcZT5S3C7fNVKl1uBXX3ip+lBmh7q6Jajidy352D59tHpcIeQd8qflw/qk+zii
7iAL0aLldQ65FYadjdV1l702i3smbRJTyFkJaq/6YXzGXAdxKxJo6FzCRwq01i/IbUvo5m9O78HH
ZSeeDP0wvi3PTn1RSQS7cO/1kL8pf2TiuOyd/IGhEjnFu8xR2RDS63L3sy9p0kBPONIKTk2UgBgi
cTExU96pP0oy+rwI1Pqr+UHr5N7+2Rznm0Le1dOuBpNE0RtpW+hNTyMcBOTNn5Hb/nE4fRS/NN0Q
f7YChzfQ9T2fkLfPJyb9rnKjnTTSyN0Z10BxACyc/CFP7l36nd/TwnCZpD2rP6PP7BltJvVdmgjm
DgDfbfaj+VGd5QeqA1EQ+wOxRztQPwcsVOvP/Kjfvi6PxpN00O7TP1RALRTozc7w5C8IKAA+gsqn
y8xA0770+/FBPYANBoG+a1/V2BvfmR1nR4D/O92Xfoo85wCGw27whucEXScgM5dZQbrsQNo0iod9
K2PIZgLxML4VR+qxNBZTvAV0wy+Rx5j6Q1dOULefqtDjq8MHByy8U5n9IpHYqYF9KB+cX+i1X2ff
9NZD9lbsDboIKJbukGaKjp7LoOlFKM5dPFi6iwzlwumWBhTpYNNTJOM4JN1ohxTRpySBmBlFabpf
b4FdoWgy9vPD7/BAXf0UHsrDyomaZ659T0PkOAnef0ABe2UE1FzZ2dEGeeI3PfZnHM+ZBxiclukS
HRK+w4iEwEs5re+dn41Mcif4RbeBmEhkpaAZ75pbcklxk3Mc7kPKO/vIz9xmn/6indy+MPdKJTfi
HZ3A+KHgEOTYQ1dyQUd7bC5hUJzMV1J/7b20Uw5z5t5hXAL7iFXuoHFNcXWu6ritgjJ0h9T/s9wR
8Puu32cv0U20jz9KxTVu57yAb/z3dZHOAAWf7RKpMWwUIy5bikcnWbdaLNHhLS5zBFRihhNWzNd1
MTcaJqRUSQdZDIrtT/JYubc+wC9CT11DLtCogJ1G8ZJtDYnvX2uTofXQkcRunNeJ7Kc5oXl6l+4T
8RwE9Nyw/+9fjQSEuxiU+qj8oLZUWI2zHp+SbX3FVWkxoYqd4QS+7K9FiurtJGn5eNrWth1dV79J
FUQtqbHxJ02tjtVqRe+bqceOypU94XheV52RcludZWqPiLIbTF56p/uwvRAHQWdxI3ucTzHoNFRf
JXBdU6MGkW6PQ4tdFvEKS5YtBxMZJzdaZUEp1KZUtK31sZgUXB+3FB1pU4CfHemL1Hm7wDJAQYhN
jDmH0Nhta9dtyGVJxW6H+1AevUTh4Me8R1xzJCpZTanU3pIqeMSju8iUCUrY4hXMUjliEOlEm4cp
lVj0mXHbLBKOZFFduC4iMRW8PgT8xa80yndblW0Ws7ZtjQhlhtzrRgSXCWnubQyDnVmgqQ6urK/6
YSsH96L+t62ZohpMrokM3xH3rak85bIWBqSZMc7O2OeWmstEONSYEmRFwRrAeDy8zs0yHadkCiRj
dvbXApJsl4MLukOcjAmdr6Tp11NBOIWr9S2jutMwXce7YRIM580GFqXtoTwlo2tzq+SMhDlFHdET
xTxxz7YqzzQkm4AewHyiDzCfHGXW9lqCoQ7+IwoOHZn5Utv+mKP2cbFpI5zMNALOiXf0bKGjdDYB
6N+L67ZxlBf4CJdyUnAijy1ySn2A6rDozbPcdbcWsx7NQkc5ikLcVqITXRDXGEdGPVFO1jtRRfou
Hl+Lyao6vhlQ+XeyhKNUorF3Kpf+zNw3ZmRtPggydzhHQEoFVaf9GDtbYebGQi5oj8rT4HeolPyt
rLr9gbfF9SEU24QvycRQ5p58+/MqYmovLZbCxKhxDLdeJtwDsAI4BEXR+XshyqxG3bIxihSvcGJu
SZo+dKVVoUK3VVhTNW1P349tGZn91pz4/824/0MzTtXhwP+jj/O/sMnIjHuPq+K/wcn+etFf3ThH
/y9dQ1BkgHMGewqz9dqNk7X/kmX61IYF7VmBXPZ3O06zxB5LsUybppBumTSu/iesTPsvUzEoTpv8
R+K19v8TrUz5d9uJDUSYqNDO+RgKbcN/wQDbMbNLFEV0MxLrTAQqzoilPsHacLw8jF+ndoW0s0ou
5hyVUtJTZiuaWw0gnWPSo8qin86LI3PzK+ngMEWZuQF3LKe6fnRCSeJKyJit6ydS4FvisNRjTPbW
megOCgKZq42h7k5t/zE3wtJK4BNygBW70+rpi3LAbgHzgwTf06ph1YUmOoL4QkegVqZ1qk3jtSZ3
HTMPTPYW/xYn5GydtrXrgsSPWWUoWOTEozsqHbZdcMyZC22rzVRZJ5AVHcjy7NXJF/VUL1RitkXU
1Sq4SVAlmWGhgBYPs6LI3XxFPHB98rZjWyTiKdva9Q3IPYDNQ4SHMqOqKNovrl+rS9E4clc5L87b
QlaG4tyuDF0GwFMTBtbJ6SRs2tsauA9ifZmorNnoRgrC9JAORbqu+dkuHMidaKIfhgbSPCoo3Yan
NnamCesgKs/XRapQ6TNNHM1LFuL0o5ZhoJSkvKMaan1OzOTSkFTik0VpGpO4XSD0UFAs0ra4x/P7
24STAT1tnWg25T9z8gFFFfcN61C6Q4r2EE4IeOTYtJmSoVDpKpywbWQhPJB+DcRH7LSRRMGGMDjF
AbhamcWFUECMLO1gefrcqDdRryo3lPSwp2bISQmqM+UgbdODHC/ZUeLuDxVLxHx3UOKLtHwhzClv
RocZE5/mZupoKVg6AR7aQDUct2WvfkQoXd1EaPVKWcYPIvFQafvQ04xKu6lFgqw0MvYm+fi0cIc2
o0a/EMvp+K3RSZiPjfhGHVuOzn7NAyITO3pI2gHfbXGrx9ij46Id99oUjdQ/shE/Xjste72R9rPe
r8A0GLPVYrqUVqhfgIbsqmnmxmuujIuco7227PV12+fUE78e09AiRJS4PcFMTebqrbRX+Oo3QFm1
G0V86r6LX0dJXQII1cG2bxVPQL13t6iG5cXySqEhbfe9TgTukpXrpYWodpnMhN/DyDE/Sb+tlcbZ
ujQKJW+qosYy3CCz5pwnd4lSdqpZQWd2/23b1P5q4+wWaTEOsSwuzhJRFYdFagHgRf2pdaqe5qcM
CXBb3TZeF2Vs+VKBHI0BULiiuTtWsJDucaift0dbEZBcARK9V4t8MxWJMCYJv2kfViN6mRPcNhwb
KjUdPGe0io2Zk6XRzPucq6MmD8uJ9ohEk3mEZ+jMp8EgOMbp6YarTUIkiQlKg+bifSbuaEBBqf5o
F29bvZOc4vFQkUXn0GMHfyHuML5Xa0v3KNVWh2+7x+/c5rZYF+0/desB5u/ASVvPdjQKJ2DiTgWF
xFNLnbDL8vmwbXJaFHKKogP50xTUd6Sd7xDumWAdxtibAKzuZORuftuIzpsjOqeZuK4jJf+dzePo
x5qoaorFItqI29q2bbbHfQq+Zt8pGKm70DYAkpmHojcTyuLO6ut1x0Q1dN611smDLqr70/aR1iJ6
V5JW8b9/yYGQUAr6koszpj1Rf/QSDdMGzDDCeIwVd72it7hsmS3PHNggCmOKwX2FiSQCiGZtvfRr
v6KXG/NohoGeqOsJma8M0kQrDho3oDJ9/KRs9gRqxkEBTZGQ0f6FKZR5amwmlTA0n82QHz0ZmUwX
0tTBUVKgGC5y6XOp5M/Ya4434WpHTKtRhO4wPkflpRubOCCw8JM6sgMVxlWG0jigdtpt7QezmLhU
bKtb96P7uzcyNagq7ETCEiLJ8X4z52wHAGm8xWlboyf7iNCsDjZz0mb5QcXA5WrzKYWDuHjllCPI
IcD0aPULbN9+Om2mJwSZtGPyFolVry0ndVR/I96R4RKEeqCt3YOVjyGwvk47DMNu6X4Z3R+Mht2p
KaIFjYNokluuanCmlvCh3FlBYx/b5ldip62/PZPgDVDKNQCg7dmZmS8e6OoOt+jgW8g7DvakJgcm
kUAEjg3Jh6QBTMz7GA7haNL9JTT5h5o/Yiwdj//67tvDMSHchKp6BKc0tr9/BgIPXJVE8sP2o2yL
zfFkzOYlV5ePCUE47CdSmHQ0BL5Rw7ar6CHDmMJUmVI4zWWOjkwcoARXUXxbrV2rOmC3G4qysQCx
r7ezpVUHk2lW14sCeQmXDlHxPifheTeYM1Q0J1VImpAadK76AM+eWRT3zanow8sUSmcD+JqYEMhj
/IRoViILoo58J50gP83WgJx19Bqht9kW69wygGFnFWrMPKZIYqZOfYzH5duPVeAeTrME1qbJtYCb
c68W3XlTzMOvi21bR6Nfjto+2Ia3q6vq+lAWvZAikQZu8OniYCfi2jrUh+3sRwrNaLCtbgubYAAB
gTWQTPXwR1OgFDK2CaKxptO26JWh26td+D0GFStDetzHuxL/MWYXkp9rE/s5AqDt/93G2+2z/Ovh
GsrSnnDkwBTqBRGDF/b2kQhWatNjg0x1tfMfnQHrdOwn+bQtOinXPSD/FCUJZb0o9DVAHRlfBfdf
/hxL8VnVJW/Fxn9Qy2cpNGk5lOLIxHvoV4TgrEADRZtqUxbpZguIClSxu3WsJtTNxxrdKbr/ABvL
r7zJ/JQXJkJU1FkqPrxGy0jq6DKSppiOb/1O5rGolLbVzS247bnuVooDtE3teN23PXV7QhpCDrXG
N020qKwJmwOZbO72yBY/Sipmk9eH32uamR3J2kaUhanX37ZVWcSEc/sda8OsINw01V4n95cpMfpl
Fc0VPHR6qKO1XojMO47kqqOfLnBmtuWfpBj/6gg2dQVwznHIIqWCcO1tfvd9k5Zawra67b4+5z9t
sxCtu5UUUSsQ73VdFKXVHpQGBMLf2//1+m3H1k7d1oa5kVxJ0tDvilOvJqp4uttWGxTFsMNm6tFq
VYgyOrFYcxXgQ4Dio1XTPy6h14fb2rjqoikiLq7b4+0ye30IpJNi27qc+hn3MBzE2d+av6qYUbf4
+SiEiQLKJM4jQwd1sHWRrw1kpsmdzME12IexmdxJq4fLtpgtGDqLyHrMzUQEyNDVClXL5orMEH1a
lgEz7FqF3SEZs5CQ387HmaAvNJfNWoipttXZEeKyXFIo+f1r1z+elQwp1IoZnP/3s0ooUVV9XC1G
H3+rb3TibNjWtgVd5+6vPTWgFxTM4haFWUtTHLZVUIgURSDCFodtddFmTtfru6idEbu1NY/5Oapi
shca5gLkMYgqyveb/3PL9S1DUULb3nHbNuOJOw64dMXmfz0rXmJ7+d7zvbr9798fZHvq9jhpLJ61
Pf7+H69vJadlQ83J7PHOWAsDhPiO2//9r0/x/bGvu6/v/n+xrSrOqdXI5FczETqu4ULORkait+5C
aml8pGYriv7leS51eI0JOUaAxG71FM92P1GzRv38miakDlVO/ZrVGhBpZzWCspX1vRJa9x0Oip9M
hb+4RX/vrbjxsbhgwVlhbVfoelyl0iO3UKHmJF38Mhvg9IY0C08m3S49HhZaHQa07M4k0TNx+qCv
+mcNt7dH5MWwwxXZ78xxfF4ne/IGOEymIPf0CjXM0TpHZXqW4gRSm1pS4BdfUwdqR+AWZGKJC59p
Bf20ZH7D/ak79ykB2j0evhTWojtSa9rXZf8nJF+X03cK3Vgef6EnSHzT/GmnBAFadYpcwxrhQrcB
DvU3TcJLOQakmwzcaNv0IU1JO1qDeSo4XfCHZadY4nfLO/1cVf3A0Jf8iu0eu2f8OS0fxNDvU60M
dyNO/yAqyZobZQBhWnzUGyakZTWfIqJlNTjWSo39P4nw/6Hs/8TzikzfMfbqlmdtlkHUMnMbWuLT
LPPTkLwW+C6tgIVrKy/dDdnymM1hoGWB0eIh6uoCf3Nu+nGufRAi/0BibPY6Fh/yAGeFW667BeRC
0XKv28C41RL5vlkwv1QJ1A7WWjpOJTMOfajdyHxbMZ96eul0xyrLkfkA0DmmGlYqZtl7TAz8ZU1I
0BHAjpZ8k71j9+/yitF+bqNX+G24XqSspO479F7N9NEvlXEv6Zm5mwsDuKeeB6SQw9rR7PeUI/2U
cqWG1DCugRwnz+sMSsJSQ+5IpJvV5Aa0oAZeGqayn/uQERGNIskg2mGKlCebCv6eNKhjXDT6Y6Lb
TxQf4boqzN6jDOiPEt0NNBj6Zp68VZV8h8KGF/KTo/Vx9tLU0JwuhkuZpOGnNHYX/jUoiTJMURMK
apx+MhIHhZ4pwOVDwg0WvTYvhY+7N/QczYJ852A4OGZRj/DQSi+YsZc7Z5GyYyHlt3WjA9PmeFUU
egY6tq6RVDhy0Tpfn0iqwtKoBbNq9S5Bs/eYIlw90hHf9v2HKuaWtmzNx6n+Iek2w+pYwewADZpi
JzHIIOWeqDdu7LVSd/kYY2ZA/3nW1VHbgyB4LF0tXQAj5kq4L43sZ6MZH0ZnPOq2LP+su+pHzRAF
Og6pi91ASJ/mtd2r6zTeyPJN0ukLyCVmkbpatTxL6DCwdIXtfFvhdzeH3p0y5cEkzPJ+Kb/kNXkC
yWzCK6KHOseMfc9grWQne2zr6thAtaKAJX2uCi6kJITlTxe5dmJISDYShwgcaJbTpFsyxNrl2H2C
OTC8UHeeDKvpDhheMMjudZ1OeWM23Q6nJLgWKadrr4ecbsZpparFbR7SDAlYRzGGly5XgYmGA3gM
hB/6rCHWYHCqirHzsZ3tk8GSXVx0JzKiaXsaaClCpfcRkrxVmcw1wJm9Ls5bV6sY+fDeYhin7qPW
ZRtgd/+BiAmtp5lmrgHZapKfaksKT3mfBbFlOD5MoHOG7/5BmnX6usqUBVbWfU69Q/ePMQplRUEL
rWeOC28bt1t3W6bTfTRqZjCY+6myn6choypllr1nq/IniUNnY0FgoU7J+zrlrm7HshuqBD12HF9B
6Yw3QMhetRaMziIvZbCM/NDq6zjmXzUqeBIFWusAoq40JA7f+p0yBd9plPl1lOyXE84HWL7PijD9
4ov5HCqaw9VKayrVZ6Lrda14Kkw7wHDhgcQe7nPr0mmIv7oqf0TIUxL4amLuhaLq93VSBc6CJy+t
gcwqoLST+X2IJlK7GtdZp5c+yk/Ur3JOkPzJSSBcLlzFCzXz5y4+A5u7K1U66mXQ5ww14A5PRNZo
fkPUXmVNqD3krymuCQRUxi9bKQ8Z/SmKctYYlHjUrKS2aFLW660ifiBCa0AURkKQg7nAzvTQl5TC
IQCixiSllSpIBivHw5581Eh/ckiX6TDupwxe3tC0wAyYetpcquAeO3i1NNkG8x7Bz0n0BgG6AmcF
DUCa/NT1Bg1IpZOX1I0fQ9eDUHZqzgsSJpNYIbB2jDz1DS83IeZ1ZtFScutqdOmn6rdRl/ihTA9Y
po2yI1fG7NvIdQoTZ7UU/9KNm7UIb2dBiImnCpl7OPzStexUMRsO2sk4D6Zp3iplfNMKg3Dk6COZ
b/Yt9WYbOiQw2igSskDKw9h+axG6euAq3OCLBYNjJZqvpuuPKiY1p0l7kryI/cYmu2CJHfGlJRMS
wKSChUWNXYvndzKCaXnzF+m6/LWN4cCgF/2jVveRQRkKqALIfh1cl/RKRMO5e6/j9EVfpffeSZrT
HA4gXtYxOzJdvV1COuRrhHxnhDiOk35v4IYvlXt7bXuvdHDwj1DaV7jRLvHICpEIDMYx2Pxh1F76
JkYCEXNdpoDwqEvaixUyQGZJLT/UEVDetkw1yjwSIhQE08XgoDOoI3foC/wShBmhXQLyjU94Txzf
PcQN4ZIWB8R6SeTifq7QPaf8yfBpH5doYXTQcx2YsXUmhRqkYVXTA2/zADSwE+bZHXd+vRtZ1ktN
YvZQxvewf7pzNeofOnnoSt2eKj1JiK9YVH8OqQXGqe2bQ5HtQkUuD/glfmN8fh5WfkfgbA05Kgiz
uI6RIOmQEYkVH5iZ+khS0smI0tsVvI8qab0vQ4336y7FFpeCtxvLj5zAgMBo2gmV5Lij+DuCHbHf
w3QEX0+IPGLn7k7GogkrUXNHzdqnqIAio4r+0KSmik/kmPOjlcpHpwbNoejJQkm4vpeT01RW+4ne
+0lNQRuNMtjxTNWCepgemeVyoeasaxWJEY7Q0WlBBD3rkeyqyvLMZO+pwk51mRIFrhbYRAkflak7
N7GYhqzFI1isHLPl6Cl2tt4sWv2gJLJylvoRXY107lKkjgoYM1dGwgnjv6np5LbUmm3FJw9ycrE1
zm7bEBZQe3ETZtzdWswUpZ/k4iIUYu7lZjrSOBIjAqpN5X2UOBacZoIJKueN4ajZkXMLpa9H9JcP
s3I7thkdafnkOFzBEyWaudKWsz/kCR2YybcWQztW6vKIs3O+tzSEorKktKSZgYAdklqnGVC1aCXS
NFCwraJRjMqiOhOb82UZcGcHrkmePJS/ibn5TCTutXJrkALMUFSNc3m+m+bJz6bnklvCvVrVpk/8
+7GeiFioMAIcNIYGBkRHfpgI9RVY0LvVRl+pU9sldhOhHnNdY4QswhzWJd/uNtPjlrkXLu1qpEDp
CNY0FslkP5LDmCZ6e5zIhiBzAZJvn2OLtmaPSGXd7dXEDCo6N1w7PgazqIMVLJaXqJ3tAUS5pCTY
cKMVfyXdTVoKFGp6y21keDCK+lEzn8j2Up7Dlpi/aALmZgPUwwpvNM0v/CrA83v1VVe5uXcs7aGI
jB+18Fgn8oNimwXzvrL3ZzIYvblzQo8wmsdKhbA1FxCt4Gt4S0yyCb5QGU3GcMjn8zhkw86wZIrJ
8+NgTrIrVSQRWyg1hhhVGEjhnkan28vzb6O0Fw81cOLmA5ukUILo1ZJ3Y4l5Qaj6k1YClwrBp01S
9zZEdOaUekV+U8vcwtAXS7AFD3MMPpOrzdTnkE3AB2C0+dRKiyZ4YZnMx+zOUxJJ3lWNStnujxoX
vYB4zl6fDadkcQ5Vaxpea1HyzeKqPighGaSphW4+d1KfWY6+S4c0oLd4k5v8z3lloFLrUq4N2p08
cNGadQDqyQq3XQAs0mR4Gxj7XW1IVmC+5q+2TwcGPNsPK93iZBrezbl/zgbnQW+oqjcrNQYF+H24
+m0HwkRb5velBBtVqM6PsQDZI1syFLiGEBVCxXZpvBQc2ZNPIe1s2VrMmVpQ0qcAVNikq7WS+Jbq
DpDvXQi/e5T3uLzhWpzHJPkwCH1BcCVw8USdpNNXC/I7NWYjMKPxj76st0Um/oBmfeRvxrRNF+iN
dgkmp3qxG64fBMMRB4HPzhr/DMX8osbRsYoQ1o3de0hS3DFyuFkuHfNR7sqbWJqfszTcmbmEMc0Y
0GwbhNTAlcgwcxo2J2Q164k3ajO8j+lUhWFDEehdXSF51VPk+GsNoyWJaDRH8BgQwlTKZYAjQ4uy
mc+9fiuk+nAw4LHEa/EiZ8j/VrjR/MkAfeTLHXMXKkGGdO65J2UUdijXyP3wupZadcssRc1EjtTK
T1bj/8c6pEN973/Tt/2Kh1XsovAYYZUwTP2FUeKzoXkW1IW2J6QS+zjww13vMGqHhk0qyhxdRmnk
IhrZXkpnfRf1tBbA0UO0aF7NSB4DRGiR/cjZMxm4D/UpxEON9rrIYfKtMezhwvhVLS7Z1RBxsg4A
Z/JhtQZFP47JzgJ8PNOu3iWjRX1kTeDRUEyEpPkVr7Aj43g5xMnyoZTwiZsxBXYvPoA8lgclbnGt
lhCGpJ9DNA+QM61b7hF+aL321KrjvVZKQGGSOyflr1SkEaXUYvqtOeu+6bk+MZFvBm12kyR+ieCk
76DCBFqU2USr9EA/pJgZchzdE3Cm7GPQBB6zUO4A8kHxR6B83IEjS+wY1RYFdnJpUyklL0JRuXsf
5pIfhNTGnS733lQZPY46ejcxzpKdvFQDdBpduWRUGCBNZoza07vWdL9gi7jFas70yNCK5lP6uijv
sar8iooULTrKMsgEXJ173U1GsFhIfHHc0CiZzRsVB/S5xps36wMh6roKmlI+U32CTotb7JB3cnOL
AIlQh+ElWYzwBjhHboNiAPD+UQ1w9DI8AYHENJ616XGpSXHvZdkfs+zLgTCGCk4mGLOMgk6LIz+2
SIggunbhGyHZLHoI3MtieQRLVsFgPM6V9DIQrB5T9TaVlwm6kJvb9ptkvBBgx1VOGwvu+dA4ksHG
kUWje2AEACZPLzVPBT20PCKZExCdxl0J/rmUC5qpgTtVuArcOQDDnSuIoErHCCL3llvY3X0s0RQk
6pLhIb134tojXRI+A3G3Cx8BDj0jH5851myUq/TMFW5HWwccLXNUKEjhTgHqygnJV5rl+ccwtGjC
YXOnkqq6UQSBo4Y/tatt8GFy4ktQmQcnqn1ldV6yrv3qi+pLaEqMIrkby0rZMVMJ+Rt3TfIaT+S8
qPgvsyTn7lz6qSWx8z/YO5PlxpUoyX4RyjBGAFsSnERSJDVLG5iUAwLzGJi+vg+zqsy6Nm3d+96k
vcyXUlIEiIi47n58pTtvPsvkl5sXV69YPDpZWhcKyrIZFgdnX+Oczc547WbCBRNUjXCA2WO9FZEG
aUGJGoUmNIf06hcdusm2yfYTp3tg6/ULi+bZqZebjLk9i41zv07WvbNyHKh9EjlvIO1K4M5j7hZT
mStDJvYmVjV7s+AJ8tpnleYBVvIpdMShTgUtPI58VgygqRk+Zx4WgzwiBR2rK/O4cUUS5io95FNs
Fk03vog5fUmG5WmakluczIekrx/7rti27aOX2Z8VPwJEqbVsftV0AsWjcSV3xe1lnKakxm+zyO39
YLpAguWDy4Y2ti5OFn/bkfO62Jp+ooUCjbT5myrZYhNuyE/1/tYzXv1g3teeeR50AKA4wSVcRfy4
XiO+3AWfMlfLge0ysR1U7rO/kDJyp3RvfSIqODkbRE6la5kOxZZ4GXZmtyQb5LUQQPC7Y4VfpPwS
RcMIwaLqs/iru+DL0fqnLH/GLpI0vZon6rpfkZFuDW2jhSj/AqHb5Uv9lxKCZyhBL+VA0IaJZQGN
Uf4E3M+7LtOfJRvs1ZLwSEqbGUp9X33nsIjbFqx0gkREeW9mTgd3LsPcrp89Lz22nfkure55lMVW
TUjFlR/dwPYxWR7av3Q13YL4bSRgZXfGSfXpQZv5r9pEVWqlcczppcEyAu4mVgRlSNHAqAvq0Laa
dyO51kvyCfHsTxE/Ol2Llamu6Q/o/TM53RUdpJfIwrBgOGc5eH89iwxKDGN9TWj7cRiwPKOhMUVi
p63qTS+Th6h/d9xur+KPlpzxoejnm0HWhEojHGjJ05Ls/r+h7/+mbNTxHPF/LBt9S+gaLf9n2+h/
fdF/Gfqk9x82QF5H2KhGvn3HYfw3XsPHmielKykAxZ/nBfci0ruz9F4xGvwH0C6XcK/pCGH/c+H9
t6FP/AffzWEQKSRVZTZev/+X+tF//8r/jtjAR8iOHu6HYHnzTHBX/xOx4Q+iqqo5tvb90twERVsr
NyvTjQTwl0BujkH/B7qk+gX3xSKPPeQol8idgC/GmuUQMJtTMmSjNTsHWz5WTFss2Dn7f7H0Ctwo
tL87IgsobFHzEG6TzTwYr6Sw25WnNXMgFmqHZVWb0MkEjZPW9AQwbRVrn0qD7lnYrwuZeqJIFEXL
6pxbOOGlesz+Lkv7XkfTR8Q5gPI+ctNzPH2N3TV5w4fFU2uEjkhgRdr1V9rFP/8IAHcHNLyvp8QW
J78jreoz5BqMw8zBqQ0xVzLe7EqWUCmHeS8Jd2GclszBmRLFGJNWUSku+N/th67C0+VLjdMPvi4i
zERQ4D44dl2xgqevQEth8qe9IETJ+As60FsXfHHTBnrFOz2Gs26+0ylHxMjSp9Z8y4PfeEJfnGQ4
p0nwOtHXw84fe1B+twdx+Z4SJpnb+O7pQUwAIEE7t5E6K9PDxdsWDL4rTV+52xv+ulILhHxGjpz/
M45OhglzbQoehAs8kvoYl0T7iJsrTXY9lC6WVF6/7QCKaLntXyPVfFReqN0cnJTs/k4cVU91Io55
w49d3GFcDK/vxdTJ1dZdu/aikmOFhy3BUkPMdJQqrTlOLoXZ/67HQe/UlC6Y/6LgDa+e9TYv1qGe
LdQfk1jPWFj7eYxS+NLAs1AvrL2f3pxMcvYJxm3jK/cyzG10wADfwQDR/TYLrvOoBtLCJFMWh6xf
Xb5S5NY/BDHyiVCgBeGMcNSZbGvdBIRdJ986tJPB14EXq4LQJV/ATWN9aew4QOABFBed/eYlpdr+
o2EkUxuAfN4nksvv52YcFj4lvGn+xxuDl1FZuzGufi++8aPIC29Hm6mEGTFLbF3iFrg7uno9lzS+
ln55au/IFdsqq22i/AdGzKtkoQgCoYk7oMyeKsty7kY04hIFrCxmnmtI29VhuqOkWrfjrEbJKxbI
53pJcZ9a8w97/3Hzz84d6OEUC/L/8v5R8yaX5nA7hV95p6z8+6Ut0Now/XX/6SY34tkO4wbp5j9B
Ife0gKth892NC//s9FP+mbTBp2sWp6jl2MD8xy36X5mP2YCiUzyeTMoJpFIz2aIWomUuG9vL/xZJ
Sj3x/ZZNupgi0QrOg6p+57J4b1nSt1G+ATkAf7qBJ5ZWkuBPRJ7vHlL490tk5IeEEt+dd4ek/OOG
wEVeHMW8Ab+UNASBRbapq2zwJ2QNGTr3N8YomjOB+Ncs7fdpO+VrM/O6TTqI5SG6Y8qiIq42Y0mi
qkpiZoNmd2u1oIgsFY8+I6Ptv3BGw6xewKVF1bhK9DviKIqoE1pJH3MmBVCLiY8m2rynIYK51baP
TZoCBdQ+eJ3rmoPDaqgZG84jsfp8bDnJG9WesVK7Fh3D6+Ge3k8Hn4ovAh5Nc0+aYf2AKab2//k6
E++ZDeGIOIpjF08RezcgJ1EzGRs1qm9fdXrb8Zf+5QHagtDLmLDB/23e/Yv/EHrASFf++JSNPcco
bToUStCfhVvJkaTCoXbtaLAgvJ8Wh4lyBlzQ4I/vN0pjWDmx1o7iM13DEmrjnTTsFY3P32PhFFs9
W9d4hH6keRSs27L7maWdbOtKzmGnbYKsVnPzLJ40aKneukkySTSHWLhtp/MTp5cT3cUq9Apj2fWM
CkR7dW3fefQZAOS5XI4W0R5u3q0P+PhhqeOXVk0lGsC96Ad0Ck8ETtLjbBF2gPWPLfrB9rLf9kx2
UwjI0N44Vxzu8wR+nrm9O4D/LUTIoOcuTonpxOVIjDR7LrMootMxu2UVm+nJMqunNgh2sdW2b3Nb
8dziPPnvd7Hq0q3EehM6/ftY4ja2rY5Rg5cw1suNeFdZmYUNj26ZMop519HBwzgwjdDOLFxNjf2n
HxRwnqq9ZT4NqS6nBr9fvm1VPao2q1dF4cBpHNsujGAPv/PWrnxNmGSGR3XCM48hPesBKCcOWgvD
hzZgC8mqCSNIRBbagjumDa0RyESzXe/8FF9xRlhrLyfamktgoWBjSDDfxSMOgnjhufEZAnYoUR0H
w2usftxo8Y5Vg1o8t9QyAgGla2HxeeQ3CbfdPGNSnvJzNcU/dUQGzZ2ycZ9Z/sHzsMPbAW565P9T
6wb+TrZjFZZT9t7hGzt5UeVtDVE6kI8YiOulo/iVGqvQqAx3Q3M3RMeYeYxN46uYcyKzDjjQ0Ys0
qZ6ccY3K/YegUe/CK8pTrA0qKBJ6c7J6FDTf+fYDXgd/NQ1B/8ykwo3y7hKV9UUFVYXrxBS7rIfG
kZEzghOPylvk2D1ZRVBFlrDJ/OOYuPqAPEWm0jL3IzsynhMwChffoqfBIClulTEBar5X+O9/8BaW
G1kzy3P4RK6S7KoS+5ouengunVLsqi5+onGFVj+Myo8iKEtc4/wuMdOnXMPLg+r0cq/pwgf1FvVZ
RP8MlThYhOpza9HEkWbPnG0eLOkO8JAWHVqTRRmOTPrvdoa9PRoPauk4kXY5PgjX52RWUE80zQ0N
CW167AcXtOdQi+lpdLqDlMY1HSvGjCN++H5oaAY8Bk5Mr+JAcTx2yY5yPq7qolu2cRaMGb9/qXxd
bIYi09xW+behOdEaorhklPFpb2hOsS/nU1mfOCESUKQwBo7WdJY9cEHVBu6WSeBlkd24TbILpN2Y
7rKBftGBv7QI9mU1rR168eOr1Ze70m5I+veAG4HElgCknrlED4sSJ3an/RMV0nTMWsbHkBRFaAVl
8Yoif85TBn5Z2p6iMSNTP3XL0Wyf1dIaa2WP+SNDYzOcC6s62p377JlE6RNahS/KnNXZoLZk5X+h
JMYAlx0TJiqSLASXXZoSqa0ZL0Jblvp1cDk26jatHqwu0a/az+A9TCNVrAv9H2CuGNlVzWthfSza
avfxyOUhFFaoVkJdB2Ju+DOXw5buFOZOKiBCL899klinPkuyXW9W9nti73xHi2PQL3g15OSd6j45
GoHN4otqdkrT5RxRnPVQd8w7BxUsW03rKB8MXoJjqHpXu4lzAt3s7aMpOJkT2GXH653XhvtrHQRg
xiGgfLccRi5JOpaboEVDS+PqTioeSwTwpDrkLvWm09Ay9JtvwxK0L9iQpk0jHX3OpBE/KKIVRn6s
05ladABUr61jM5EnY1Yn/Wsy9YwAwS8UijuOXVixYQba8NskP8mm+JWmlbF2jBoGZaq9Dxw1Wfxl
0/R5UWwR4dOgrBQtyVqqKHx8NM5TMAfehgc+OYCKUXvtKYFhu8Yag0K3MzpEo3mJyZVODAkNt2/3
VhzTsJ3dhXtGPs8Vpph7u2t0m6r+nRhEtQKXX7+a9sQLo77kt3dP+g21/9ouDMQJCBmTbF9LzMDr
Ypp4qjdL/dmlNX1wlhEfiSPY61IKO4yG6kcW7fAQz4QRRVVi6OqaV/gofm2pH8zCF68qwmTmQQ/3
XITRXNPfkSAVaF+ATM8hBE+YCh9Sod8U0/ZDBDgt9LwaC9Ri7gRPOx5TLV30OPnOif7TFYKo8yjZ
PCmW8z5jQzwI7g7eV8NQwbYEfHeI2vc5stqTG8cc5TQOqcEQzsErZndvYDS3UyWObbBQQV3Q+x1o
6VN+Fh2TnHjmjPuESFV7yipYodRJQUCRDT6UIP3mu0THshH+Gt+j9z0EsX1xFAaPJBjjHee+zRJN
1scdvNws8RNQUWe1DGW5rwqFs5za4INl8b6nMf2w1AFc87Icqa7smIQuqgjN2rl7KKS18/L+L1ZO
9ZxlWE9o6Xov22EMEZzygxnBoOfjf1gW5+xDXdtiR+I29kiOj0l0HfLoppXn8ckx/kLHT2meg4tB
LWiK06sssnaPWXXZcqOR8+kNZOZ4dPf+XO/rqDPOtkGFEssnnQwaEkiE0cBXKBUYYI4qKZqw4x1N
TGGc2X1dqLXgZGSDtmj97sAiQThOV8mh9LwfNdI+3KXiXiZHIpPSbblLBpQuoFnVecrFLdH9yxjU
GQj9zt9MQ02QTsSnukFZ7G274jtDZW7jYN8tfGfZgJmPpN41ttmGgVtSojvSq0bdUPfUplO9mpWi
lhmxdsNTktoPyp8eSkfWFIwVA+JaE1A/GT/SO6Ifo09GEOMqC7p2XzDEoA+UHsmycJ1DTzgr6Yx+
P00lusUAIQLiMMYxnKonOz8vHhwEViba1qljPERKfsyOIiMt89cyMi8GVoiyUMUJHUJzfbIduZ2V
CrhqKTGasPcmzJBjSfF9huFaAssCYAnjPh74qI8s+WNBoB5f71FnC28yM0EjzfTNkNyYqbVJStPe
OHX/Z9Eu9F4749WX4ruNMZON7kCEvOxNUq44afA8BgcL91CcUs/dYv24Ybf8tJQ9r9FYY3Z9WPNw
WOY7I43HzTAPal/QQZZmqQMIGmOlXw/THoQo7Ie5uCZq8Dd1VdlbS/jEghb/Vz8HFXYhQ691aR+B
o6M3NNl4ktF4cVFPR7kEtyBP9XmoshcDud3R6ln4cUIjhXU1jXh5gPH/ZACTxzgUd+TgDPdMOcAJ
3W/CDSRPlRLBRXnkacphGxRNspt71z0a8rdZEYiyccUB1224lhjNzeoZ+6bzkIGDOuJa2miRx3eX
XHLw7ZFjtx2DnjaQXzonenF9vVISuNa01F/9HYOTwlJqpfoEucwUB2qVsh+7gTmjRbE7DheTuLfZ
FtvAo/vav6+4iECCJ2Yx7fsZVEUe69tE0GbNidLcxz7DWfLqayVwQNbE91YlsayBhoFjmjiY9Cw2
iH73MgczbogeDVjgnQgJYNgb2/QS8NCI3r2T7zsJ1KL30i+WantTWOVM1HwkRRjrg+rcENJ0e7Bc
8RornCjAeBAgbHBIpDdJR77msCAnStLKJs+3UwArAlmNEFem3lDd2dbkfJ5s3u8tS8Cq/qF2ebpN
C87bZRh+W3DZFWoPCSpv74wNRSCJ+wfn3R8qPe1dYRW/YHC1B7X024CJ/5nDMHoLssMKf7v95rgH
bOXBqx2U3xmApf0SLGxeMZpCpGSkIppzX9Iv7hZdedRWiZTQ6fobJ9Mz78SHS9nuAeI1W0F1gxUJ
YpEdok22EsZOY5fzexSjgPCZQ/Bs3OKpcPxDUMXzwcAtOQz6zWL2sbGA7R48VV3IK/ZHwxjpX2tp
EESb9m8VKZmOFrLYoy6ZX0Jqx5AJa4QL+hqxtW8Nyr83Urbc8QNZqxZUCQD4+JIkHf3LA5aOmLET
2M1d5vKOziNjw0i0n0KiTquMEIbC/09dJjVNRvI8DWw959aIdrDRSQhxfGeg3kJV4M9QOSsAnEZZ
0/21xWU/bmOSPwzQIRj1fUJ7EkE7ZQ899mg8cREJDpRQvBFcpmI9CQZ+g/XdLEW1udpyeh/GO4N6
qlgKtd3uNaI7l3x+1KPvXnn0e9e8EPhuchZKoetb1FX+UZhSr23DZ0fmTWHT1smnrYYDB6r8q5jj
jSsNCztJo85F4CTs1DtKPqeGvG6jHN5bJjHdpLuLZTJ/8fmxQqGi31Af8vXSCnS8dmaSSvX5gWTb
rfQX59oZjrNufLy/k8PYg5otvV9w99GWbJhwFcABZqWl9i23XFNBXJJgIZ0amYFTv4UabbkdISUG
rFccRSC78rZn9XdG1qLEoybZouVo1nLT+/Z3vtybtOJzXgJfm1nQtcdT2acsRNhF9Ygufkqo/DkS
0qVEVxcvHplYxxTJVmv3ORnJ7za9fWwTjbjrvVTNQs/SA9SUSTTqabj/okT51ci+uHkFNyinPrpC
tvlIM45PHBcVz7oEYOU1lXAZ1pImmu9t0+thjs/EkyjGocShF3RQd5VT3huQaEOj67Jta4k1lTsM
KfOHXC7O+ubdwt3X6Pl7SuwvSlR3beR1q6ktL+3o0OEBCBBnW6hyvGy8y8Md3nTx7PpziuiWmph1
g1tfWAfZ5+A9KUnKegtoMif7AfDP2vmKBH+ldOVF2KOzAgbG9DkW3V+XSPSqop/YN/En5ux4UJzt
yyTsdWZ7Oz3qI2NrisC5E0kX42G5y+fjfIZE+6rwfodVYryW+RCw7QQQZmc4FBal+MjpT2d24nDw
0DrZNFXJiAXFEZR/BGjUU1q8jzYb67gGzcRsxGC/4Y3FrpmHE4Y4H1AsX0Ui6NNOrkqxU6jzD+7J
L7dAjRxKJ97WovvslZvsbCt6I5ZIjjRzd5lhHutZj3vWeER5nHoubJ8OHM9ik+uyU+vJmxmcMqNY
CYHxO8sx/N9vXlcxXjGepNXUvBRHHhm+vcUzvYW5KmsmBC5NqYW9c2eaQGIfr2LVHew8BzTkYRbT
lUGunzcytHAiasKXa4ADYdVy+cwy/dTMB1eZKyK2mA6UVH7Yvlj+5oZ/ykA9krBjwz5t/PokfHqG
SY3DZtZ72eXtivnlj/anHwlsmewC/RE1j9p5NvdtYXhHy9p0VixC2XfBumGa3E7NH5FEX4volrCd
Mq5T/kg/hdxg+jmyZ7BhTcqg2VuuR2qN9JK7ZCcdI4R6c4n3y5LXKmNKM7QuekM/kq70VLhU3VeU
+TdJDHxlUj9FXIsqcOQQS2Z7NyDiOWSbijELh+lkHaTkZrvk2Nb1r1iykVuSZNviiTtb8hiMyw9w
ACNkmhJszVQfvTH5id2xO1DguGZ+d03NmRaixperJklDGqfXnS+dk+B/OQSKw0hRvJnV3Z+ooQ93
oUGosOJfo+0OH+xUUh4x5RnX0A6Q45tkz712DfpfiXMS0iQStW8JTgK6081XFlHtqQ2ZXfqZkQOZ
UX/r39s3A5hovcfEm5gwd/YAA86uW/phMAp5qdusxtgH/eTaj3Ems1OJ3mE4+s0nySruNWi6+DId
AyiC8ddIbdhDC3dcfp8ueI6DP4x6YbMvZh5URDaWEmw7wBR6Sgf9qoIJA2HdXalEYWhDwxJ1JD6x
v7u4PbAzy+kiB6XiNC8eW9rJMlg5Sk6zFV/jDpW1zrpBA7fk9Fm6zTtHsvYzFTXn1mkwQE0tDkzN
rltPEdFtYsolrU2T3hvZghOx6M++452CEttk3IHvuxoLDEGbUMTOkkxhOrOgHTjw6WCmRha06Lqc
hvKxrOcnXGIoA3aznjl7hmXn3gS9XFVVvJgLJpkiwCgXg2VeqdE3NrbBhL2pjCueJqvjwWtjMtS6
umBif1pMMHx00WXr9LFoC1BkNqX1imJ6HJ7qEjc02HXD8hXZ5o+265E7n0MS55gfHjcW7bI7gOLj
yumgAligGdQ5GWAAqWyYtxIT67rrRgxzXRNvmshpqY1Vctdx/6V5nJ9KMy8PJfsD0EzB1h3fFTar
MO/izYBRiyAkundPIcyhKsGStdHfKFn+zpnr3igK0KsgnW6Z5iSZZCwK96mVK0jkyIRnwJ2AGXqt
8SKbL2LNSPBL/KG8mKl7vZqa6WbNPkEt2/4WbewdCdBe8VMd+qlKaWm0ejI46HdR4zwGdv3DHVHQ
bTlEdX12jeXecW1l5zJgR4GwFOOs6F/HAa/DrJf+5OT1gaBBOPY+ySFiK2Cd27c06J9EU9Eg0yDK
UYBOEIDAvxT5dwkKATiQ+TZXghHAAruNKmF7O7SzOMm6D5devnaNSed7VJGRMKtu3yb20THTHWtd
uXOM4CeoivEjN78qBXbeYR6wn5t7pRN8qf2yDIpHUxftmwP2S44549bO5LvTFC+SmTPUzG56H0dS
lgsSZwQwsbC/xgpeWr2oV4tcPBkKg/JzKbttktjxl0XFE+3gBRy0eI8sif8b7+lMSWiZfGBmRbQM
UlrrmcEuglqbnKFZxBhhKcxDbbHDCwAwFpFDu5SDSjj6Ef+C/WTwjOR8aL2kUcR6VJcPcURTq2os
NN2pJYt9xxvxL9V6FsBlqj+l5+ptJX6PNf0CRe1SF5wZFSNStv5NcdEN71hPWT1MlmSa2RaiJe11
Zcdr725XGbDNF1FtoN7op942v2Ze3DYaiLa7cvxdCAUcqTDnm+jlbeh4bjVTs3VbzGOe0HcxZGwf
c0uu/floKlvfZrtiVAWqP+XvtdlBIL1SqUT6efGWUIz2LkZ7W49xMcP9hx+HK+bBGvV70BLHdu23
rrsHxSf5MizVq93rZ5HKDRY2eHpiH9Psd4gpP7zWg5FdU7aFAJOD57gezKPvMpdTYnj0eKxWjjAu
aF+iPtMEUJ2GnkXWlMlBKoMpmc1RGj9C+VEaPJgsHt5Z51+normy1W7CUTkH34itR4PCnV1Ss1YV
yVvmOfYJ+z5kk8i88hlmAwzh6g6gAfpRs7sgUeKI6X6gnyM0gp7HeaEpMGBW7tWPfjlexoVTNwsr
vPWDyJvb4JjsC93mQ/9KCnPYl4v48ujE25VmMa9NnT9jquR9S/A6c06H5zhgUGYM6dPOu7KoVacf
KBvxCjRzwOlnwUxYpERzvNm+wemiYymJQyK1qBTFsPMNLk+3F1HwkrmTPgdIDKDczO1Ic7Bsc2Jf
mWFt7t65JA3UQyeR/dMmzGvkkUa5r3GQrFnUeGZkDilQtl7mfFrukIgmhZfATi5EhMx3PUmenfLu
h44ga8/ztuCxfiMnybM9UcvOnJrzEthtaM02TydUAOQD9vDcmKr/SWvLCqUi7jmNeHwtntCV1Y2k
635ITiBkLvMLYXA2xc440upc8ubYf3Icz2G2IE8qQ7x56V8A1X/GpT3VEPQ2U57UGz8uY34Yhnp+
QkJ+IXjRjJbE1HaPVmDioBYefsgb87XioXf6N1lbw8PkeZeEUylaS+FcqL/cOGP0O5N2v3LJM1EU
JcFHjNk3GQqMgN6TZfEc7cbo1V/8pykCqTfHpn0iO3OwxehyMoZRabXVr0XDgHCWLN5jPLfIs/e7
enS4Gmx3u8BUG8Jm34MlQmuoC8raviepmbfn34E170kzURaIuXctqTwKB40PD3c1OFANaMpxEg+S
bPo4FGod2ISf2+Him9GNd3AroujqKbvZUT+5H3QUtuOCY5EWuTX3Lzigub/Sb4Jy5fkARoKakCAV
hXM7HqzFeZznSkLe0X8MiJ9EWUr6kLatcB6Xuw1VL1WI5wPNxbkx+/3AAomLjcNl52z8KTHCIBf8
qx6VJr36mJZ23Iih1qs+x+hvcqrf+aVJwNebtn1SP6bT8tuocC6b8/ibH8i7d2QYO9U+VSa5kNuy
xOMrgtfWE359Fr336CEhzpkHYc/lQOtF0RO8dJ9hZ7W5S3srlTYMfbJmx+1zFk17Qa2l4btXT1YS
n/3G6FYWcYa141FcAS6bLWy6sZMgP+ike498f4POMRLi4wJBZJhRWoNdPzDAViUdFWoh6Rctu0JI
BhnkWIE7xRz8SdqlBU/XewTTEo1PupM/gWTGdKwd98a4sOm2m8tQqQ8kP7FJEtKA0Frhkl9y+rcb
yz5R6fGkaQ9n/56fPbzKWIyYBekifgmmX9Q0J7DwbHwZ4BasnBOgMEHpOCT5COTzeStZjsDo696p
P3Cle/SEJ5SVGznbom4EdjyQCDLmdqu5I3YETqBqNpoQixxJwfo55xololDKEXK5EnRCD8B/DUYM
nPayU6Tmj87vz1U55sem0A8T3sdV3ouHOLH2qcWxy50mLCh5dbRE3211QiMtaJ9HXQToBuhP6yml
flGVpBsUhyeFpbHNEVcicZgifEnZzMrig3oZp2Bl1iVcWPmajNPZbeWlMYIjBy9CAMkqtt5SXrlw
AF4JJhKjAHSLOUeNt6nv3iDLESw3Xqp+GE95bb+Y+w4um1bUAztIFV0WlAeyn+u0E09BUkwvUW5s
LJWlIeandNuAy4n9gsLgGCM98STmAzSarowe4HeZ8gLlXJ8XOAyb+xbYpvYaLS8JOZrPl0EoRLH4
u+FwvXZmCoFFEuba87f9NDxPFpskEnTmxjXJhlumIPvXeUTWMNxuahdLU5fFuOMLANW6M0mDjYmB
AbVbrlmsz5ImRfr6VBLa9rOH7WPDTLwJq6g8R6pT6EXUUCZsuwpc3zAqib1ikBqz6gKlJmBJmTl6
5MvJjqZjxjVZe/649WMm2E45fo8zsrPnMozpwGzBrqdBWdth5pBLdIJ66xqE1RxikV2e8Tlr99SB
yDAJyGHGn1GGD5qU2sZJXYM9ERRnAahJacEqR/ie1sQ5IIggVbS7f2rpfO+xBEFD3aRpdOlL79vs
uAyAishdcWiYsfKvW29bDV1K9HQQh5Yu5FY/CuukWrM4JH77PVlEjTmv51C3CcXZZnzRKZNdP8rv
4Y5065rTbyyl7sBRzUmHYJfHnJGdetA3QYYMk9SecFW0Sa18nyLCDFWr131VEg7No3VmOCSwBFxh
QTqvJAFtuh5o2WkOlU5AlVf1EJoECNaL118wMyZgOBM234R9egrtHOZifPKfbec+ulGQanvwmY6/
60gBwYRXfE7s2g2rMk83acUrk7aR4eJZntOoa3aiedVLOYfmLMmdq5RBb4fPe34NCu8VjkG9ndN+
h6EgHCRDo3yYKW+W3wRS1H746WfxMaM+rBISBkBOrae8SMXGm5mLBIn4UX5uhQntQhtdNX8xE03G
XbwtKYzNPbbsDacRWRWvHaCaPD3Tq9L4Flpd3Jl7HSwHMG2bexEyO61y8b6zdJo3BovEQ4ritVH9
5DL+Ks+wbDle8nmKnLz8yLJ6XZfp7xIqRzvG8ugIVKeATeDEckULJKZ9mR0Ius5vc3Pu2nn48hTc
PTMzsVke2IsF/DfFCZNXnRszO7nM5JkwP5dBdXO03Z1s4C0RabaVG1cZiG2Hw2cwgXqQ0t8TLqeC
G3c2waO6+qbftllVrb3xeHodjCTYaedv6qfu0fxVcj4NTW14B9IFzEkLW60TLAg8BPByZfayjZXX
nlRDUtCy/iZTRGYr0S+WGTE+EPJDu3qXFMK6Woa2rkznMPrHDIYdZGGkvWUdIcntmK+3m2nMscAM
3oeZDFvED9OMOXKrkkVq9D4LC35Mbt+mAMhcab+zTvBzp/cQiEOlobdAmA/AtsUSN1WWVOPG7QHU
mvMuq7iudcYs1uqg6scBDzJ8Z8sqT523fvgCiIsHxKQBYp70jbuo+JfSk6TtcqNlcyrvw1qEpq6+
YtIXG78lK9lwvltlbfJOws4y+uK1nQqKGEW+LUdC4ywzG4WcB/qBMvs5PXMJmmecUdc5mklq57D/
ivxpFv55aMrPHpTMWgCXzzwbx0p27+0BomDYAjmK/u5VX+czAj7V6/At76SnLJTtry7NUafpRyI8
6XV0PwsLUMe8wAWfMraQdYDYDdBlqpyt18OodkWerO3qfjJwuxyGI4y0qpg2XdRI1tQQeBIpP4iA
6zpaSEVj1zRduil7q+HGJkHbzd5+lsVyKBSd3qntMVzWPFMHDIfrXlY/Awv+w+L7RJYhS1FkO/8v
9s5sOW4j69av0tHXB32QQCaGE9E3NQ+sYrFIlyjdIChaxDzPePr/Q7m7w007rDj3/4UVkm2SpSpk
5s691/oWV5/sCwCNmN6294gaBXwA0MYdXYO6SndJUGa732JYLPoZYD0p7KO9yNG+uM2jXrMmzCkD
f1YqRmteukF59T0NunKLKRYqWEpcpuTtNivaTQYX9eVkazB6AitAQBzZZ5cCyplAicXoqVajU9Bg
CViCoytPWVTsc9tVK7+z2AmUdqrL9IcXRd2Gm/Sgf8V+zXRuGtDSXlU7dsfKrpo9+IddlXfU9/iQ
luxt69AENOW7jtwlCGNGGrhRl69y1YmVygBYWZE6B02HiJE+GkcqF7gMWR6P3SIZeCxT3P2MgLiN
NVQuE3OzcYiu+Py4d9XeL0b9JuYwvLseOElG0kxDXGI1JLxVIClWxkJ5i8Iu0U7Mmj/icvahTNq1
Hokf05jGax8TDWnxoHnwmDHetPq9VjRqn1bBGX2btUHATc5ZpVcviWskGzBFBtlGPC/3gVqHgNAf
vPigl8Mq7jxMvChXNklSBntFrNOdSowyKl9qJc25IbjJ8NkWYmIi711NmFibu8RzTtpLvNrYKWfA
9icNevKz2JKT4FFOSMhcJz4QvEvc2wxmY4WdaD3TXGmKFzz+MNDHRuwCvUY+0T/algD74NEAX9Qz
b6xSI210QuHuL8ezbHqS/HEVR899Ba6LGQ4p5fZIEuJd/Y1FvjiEXXOl2V1uYKDlByKpi4WOd2jV
dRM4VpOeHmKEibBzTbVPrVeMW0URMEYoO0oHqAC2wUUNz2ZljZBxLJC/SzljRvwM06CjlY8SQcAm
18P3wsl3fc/isEguXiZBSKTCWMMJcH/taiKDxg7JOIzGPgppTBKrMMU8iHWaXlvO4WTRzKLSfNbd
anb2luupQdxfADezk+5qcohc9L3x66zEYExjv0x666A6RM0J19SXW1vluzZI03U9ad8EHQjGK9lT
Izy16tvMXrNsT+jQI8aixrdsxvExL+IXULj7EEteEeT1SvrUMK4xiYUnYwovHJCWcY31gmRwSazf
zMO6/1LGwYEFN2xBwo2HPg5frQzJq9DPVhMf+5G+duuTAx2KDZwjZnVoTnz+1RrB42PlBL9M9psJ
2xdVB5Jhwpe3piLkANP7PhbGh6/BACRsHsmf6wlIPXjz0SxH9MBKuS6ROFFmxhSSXtyskQ/mC6mQ
bROIeTMNAcyFTQ6sRbaP6LsfvNhzDpg4VkZmE+5nQkyiJzVraYPR+p4YxixhhEAVjDwSjW8NS6Mp
3rjifnEGQXBFap84ALEv6+14yBOm/A5m803ZlFek0/06TO2ry3VAcSNJ+2ab+qQyJxldzXFMcNLX
JXInVp/G1eYZEvltCiTJorn2atWDwd3XQ2+cvN2Vw3eo+v13I03UrYzcJy4OFE/jm4pnc0Azxdsc
F5Pmuv5h0jdZ659Ra0OfmxrSkqmFfR8XbuERo86gGQxzBpaFzw3Z6UZXrIR2Ju/lgVhpM7u0UKra
VGbyfF9VMHfqRW8E9brQA9LJvYvJ917fH8u76vn+ywRXwUq8R3/ABtFoT3aJz4SOuH7IizkuzBlv
iXC7DUXHl94mJ5Sjx/8tRVsjnEt47d3ELA6gMOeBzQPbNsLk+dVWOeqVcn5SdE8HzTP6wUqP6I0P
Vj+fDuPXYGZkaqXPt1BYXu44/Xu8JbTARzVxXSlz7zUztZNnReHOZE+ySBZK8CdshD8R3pAE5FQW
nf/DJetsHVURNQYCZ1Sj6aYjD0NGhkYk5/x0R/IQz3li97zMJvDlzhi57FsMf3pgqY3yvW0JrT8f
zXQPp31FY24AXNpOC9drVu7unoNatcOvNMg590mhvacL3Begb7IlaEbPJFOjWT2TyPxu3uSM+LkV
7RpjflLH51aoFvPwgDAs9K9dzEDV7RKIKOUGpB+q46Jmuckc7ZUdc0f9Hd/8TyJ1Z3vTf7mLXB20
BdYbk66cwPfyCRfuu33LxXyoUKhHPyYlSR1RQI4ySMMIlRSG+o7n13CUPCA8MWihMDUbrTeXNt5v
Lrb34f/5P/I/eS180R9ejIRYrjAQ21xFDDW/2Pe3K/nIpAGL/5OA47SUXkPl1ZFP20pWm2QEB0HD
82QU5TM3ElLXKuDOqK9oBQUVAw8zW9XCmdAt5/4tz59jltaDHcbZw6yEptV8LYizOFt0yuAowYoa
A7pPg7fuAydb2UagPUrKyciOaYuHoXlokrRZYSyoHzxpI6KcsRgibKpl40QjrFIKpz5Ot6GQ8bVp
DIkw7lx4XvjB5P673unOThhFgC4XqRFHTou5gXmsnhJD0mit/GVUGywBPkFs0Bs0eDlb2hZqn8RM
DVRObS8V9Y+fcGz6sgITEokNj6P2NUfDa5b7fO6i9KV2NgaGhWkwhIif9PDLBEcWFEW2RjqCQwWn
f2Q53b6VkMX1wnqUYfFqVH364AdafgxNLjYwZq5aUTkH2hDYCqpOnAED+auiCtkm1VCvO3M+MSfH
fNTn+WI2eA8uhvgbTZTEZ2bOrdvcOKAsetumC1MzlUBya26TxEPQlkfOXlf5xFQ7cbcGW+maxk+z
RfwggLPrr4mCa6Ip5yrLZDrlNKNXTSHhP8NQJiY6qrfIs+ZedPU99jL/OKD2xSORYSg1Eu2BzuGv
HBUk5oy8zDiiidiL1DlKz9yGdj882BmbYD42wwmlINZzqR71vsy/D0HsL5wnTonsDaFBuFDwt5ha
qjcX0SN0qeIWekP8oDGlRNUmee69+CGQEwc9rcU8NYwXQ8PnlEzRV2wnO/KJIW3JDgoHYbdfUhdI
GNzqD7MwjK2e8jDhRxnRT8fVzbWbbyIRPb1PWmH9mOh4s6t0L7300s5/iqwOA/f9P2Q8UCfTaJKN
A4N14TkECvO82BMdQab9+tBiyPNtY4BhxFfev4Z0bTpGYxb89j/qtmavLDBsO8+iK4H8LD5IcFSL
Fi8bST4GJakKW6Y6wFoC5Q7XeqiAsghkbgNoQt8hew39QMYgOnBsMGO+PaGZBVcz5uUJvra+0uMI
b3VBL3WikkIFAuCBNZk91/0R7VB60VNSGAvLJInHGR9ct3cXiYV4LGisvSVKYONa9aPU4E+7ds0J
kNPFwO2VARqt5JV6E1W195gQ47tsWw/db2DIjZ972KF4Yx8bQK4YNGLnpAM2ohKH3qFoFl7Rn+cL
UBuAFWTNwNvDtddlxlKA4XqM1Ufpd/0vDkoaJRp/Xcd06VBmqmMY6ZvEw/gSO43gOETha1sRvcDR
/u7MzBrH6OSD57fPteYXp6GzmGOKAZKf2W+aAoyL0xIrNuVVsuI9q0jonhjl0sjR0FRgJZrW3mAt
GHWQlZqZ58jS+4OZ5+skzttjZFb3HlPDHRGMBmhP+DJD3x9tF1Epw2lSRe2ZPWNN32nxVkvEfskW
7sLOSRxSEXzaMj85KEit/3RQ2MqS0iHUXOrYYj8dFHElDM+q9XyHomBJ6Vstpciig26k0YPqDWDd
Ufyj4jnGMZMgGXDAnTH6J6lK6eGD0WmPouSilJFremPW8kE38Scv0ZidsL8Lo5d4VBWB9xIXr3RM
4/NZ5lQWTT40ULtBRCaBvxg1eocBHlov46gn8N7aNI1+eGzlMk4BCCQG1akytUsX9SuhPyUZrfeA
9uGymxzCvqrBPlmI1cLcIdWuNwWNbuZV9AyLRU1BT6szN35yCopPufH8LRzddFzXciRZHq76FHJf
aEjp9XHIkY1l5Un66oIBb2Fx+VgpobJTnR5gIjzASSKpzyq3IURTJpoI8th9evTtxS+yCsOVO7wx
TkI1l5caet0UT9hfPxKS7JRP77eDzEN3XEPYpvuH9xsboublULh2cWQhhCIOd1UXurUzwMJlfolD
pu7fB796Khunem2sdyDMzYNt1WQYZBg7HC89WmB9V4PXaVvQSV+y0j6m2Tg8OIi411XMUa+qkviv
0DAWg5dyYckKdeiAVB0VA9BFkdrmtusrcHVpujW4U3zxrOFHNz1qozM8FQVEuiGRxPC5Fm5ZpP56
Q3snthFG0NkP6SbtKp1J3v2t+d+EnZex+PHPv7/9mpJ9F9ZNFb43f//bj7tXf//rP/9u2NZfG/Kv
2Eh//G3PLDD79U++8N+mfPEPMWfoWCbL2XCIm/mPKd8W/3BcycoQNivEpoL8lyVfGv/gK1j4lkMp
q+Pn/0/GjuTbSeQnriJ/Xv3/2PEtW//0zLP/OaYuTV4Dr8u0P5WoJVLFKnXdfHYDcDj5wbfxEFj6
y+g0nPNefgFUwaXVrDqUSRzDvTtABaMrVoH32rSJfcbS5acXp+xenHw6hoZ6dXyLGJUQt/uMziRF
MY7fUi8+MUDd9JpcONEpSPN9nZ9NFT6VmX3ugdcvVT9sO0H4pUtASZlj+rW96UoqinMQxVPTy006
dxCnvIcI7fnoFJJzMs/dGgdLkWEiECjJy13gd7u108muHOIZBsCnpca9yEzgdkW03nSTCEKhPppS
P2Yas78AkkWg3zRcufgX6LQzpM2aDJgHKse8w+mGr/kjGkGoObV9LpIOXPsgLnGS7DiXf+1A6FQu
LfWwxqGF5XbnmunJAAEcGziitH5bVu1LI/nZUb1y7fQH5sarVlYMxsgaVSub2Dz4TRynbY+0SHu2
LaYxntGd0OIcEebD2BmYdmXdU68np7DBFZnJXZvlfEmxkqW+1/rxElb2WQv1Y6hPx9zVL66n3wIN
zXg2XrySSZ6xqVJxq7QaE1S1rutxG1rJqWrCD4Fey9XCL/hwr6HTvhiBem1jf50eanqrNsnOtjmQ
TBqfrDh6E2o6jthX3Dg79aK7Brq3N/y9GzcbGbJtG/GpHacLRdYxsvqtS33Wu+Ghigi5mKJT6DAu
FuGpmFslMFNBGBEBswoBCxkJRuEmPmCNPPeQ2XLbei3HemNr40WfrFMzftGTKSbGN/gwU54D38qP
g8INYomjV8pdn/nrMaJLrTFlIS8Dmyw/Oa89euzkrkGzWXHDeo1pYPgqeUBG6TriUmBhK5rgEGXM
pA3/oFcx3ScmBagO29ogUSL+LuPkgwzsj7IZrvPbWGjTrXR4qOX0IsptFevvo86EUZC8pKNonmOF
HMEAJ96XcbtkCH51Z3FglQOJsArqC0KEa9M9DKK/DJO1a8fwkJqLWKhzPqmzEfAOFsNRBOz2/ngM
g+TDQWi9oERehoO50WV8MtV0m5/JqVTcMfWlVMBa1PDuFMaJAfoQDy9WMF77Qr4GUESnXiyJMTxV
ZfR2/xlji453RPnN3AWWD7Vo6X94tWMtGDxt/SF5s/XhaMmaEQZ8bDuj37okd+WE++PSIewO9fBV
tdEHt0s2CWxRUFz1MTmBgz6YrPN0DHceWep5Nd6GiZYywhqoDJdwik+YxTdlxLOqVc8oOrpo2KIs
vdIqfqm09NTN24HDzWa6uVN7RfSc+8PV4COp0LPV3VcXAXvTTze7nG7zJwjP46glMWzR9G1+Y+bn
UWCPtkOybvPpVo/tqoPI1OE9mP9KCMMQtTN6suVOGXw0Wjld+lq/NEa/zX167sigzIrvN/ueYoK6
7TXDqEXfK2RjBJNOageR+rtLomTAnuDJ9rnV8JrzbOMhg1wy3RKfvazvmpeQ1lw0GRg9M1AbbAVU
zEdLwUfwWOttimOpTj4GKdEjvPbI4UU4vBii2cwPE1k7G7KBMO7SR0lvDe+U2dmvQwHWCmDeTZf7
WpsFWvWmUtFBi6pNbqJYy6aLXQ2XQA0vsEBWTbYu0uGitePNjnr0H2DHvDx8c3ztC8a6p4d6UGdZ
6e8B8OKQXnVnIHRAc3827eHdVd4vGeBhF81Pk2H+aREY8DBrfoj47YC1/iyYgGsXr88fzLxbWb3Y
jEazK6d4xpadpYIGX+oXKJkEuPBbtVPmdDS/Q1h+0hFFNpW5K3F6pfi38oHlMQY8ErzTVkLy97fa
REPSTke3aF7qegJHST4Ls/OJhTD/oyFNzrHCmTxeA/x45Ytjqdr32hsuwxwqI9uX0mCJRcjIPC4s
lQ3Slc2KwqBhaIjAaUYWAzl4mTdsOXAzIZjb5WRroukmovStKctfDO8GefDF9AAuhnJ4N4Ifdeju
/cE6z0ty3hN01z4HEZ8di6g2WGP0Y7Hg+84rkAOUBhknjStfy1btOBODRaej25SseTYqGBMXeE9v
DT8jAXBC0/IUDNhEe9NiqaVvkduzPoKHeVjCz0LycL6vODFAQgYm7GnyW6NpQIK9mU4aPHYhsmor
AvUajDOEi8G2XxjRYaDVwZTKhJ7pe0tdNV8Qob0h7+p2KhLvkW8xvHDVAmlA8WDO5D2jtw4Yef0H
NC0Js8SROOphATPFOnDc/ZKE07iL6EmlQVmD1oxfcbNe3Dwej2OeHhtRQ+GnBWciSEA9wOjPy/ox
45xttGWmEJpIgylNor8MM2ZFRGB+7jkd99/d/904hSQHp82+ta2nMIgMcDJE96ReKA/3391/0SS5
r/ffSXN+2Qv9P+msw4hs3rX9L9TcqLlM6vc28A7MA2lfaqgMbAX1YOlWkzjcf+lHhOBpJBvEc+qL
cMrFNLbewXOyDSmdX4LQqDGPef3BAZ67T8k2bZN5fqKHN2GLYD+m4Kbxh6/cVt+VjbURCKanrFt1
U8zAXlvjmVtwBixosDv1h1VZmxgFBQyXZTQ25DCXhFuNNv+mQZdUBP0anxZDlVarMUnkzW+/IFZs
jry4aYf//WwHhMFTFOEIJLAgQP2caMElyyU4Ek3eHK7p6m1S7i7gFFiXgfNWZQJBQds5hzBrv4UD
rngtCjB0ugxObS6a1sBpnMibNdhQ/4s+I7begv2rANs1iiFWxoM9RcZ7gmSiy9TZkRiHAojdccWc
vxhf2wK948Qyjyo2D5ZANrbX1J2ufjUCdyBwDIwFvULna6KnTFujNQAdQP/12mH7G4wSBX9svwJj
Oau0fzGqEXVlfk5QYpees4WO8RbisOqro7Tiw19fDYUu/lAnu8xeXcwfLr1cmrn899+1cjOjQLc9
plAsE+rkDGNrXkbVImxY3ZWNxIye7jGHM7oUQd8stCEEfEog06A9G+6SJPepO1dsRqjOj620zq10
DnVzo5e4LDlH5g2m6y51OlwDzX+oHeOhdKKvboNpJkM9EOmwdcMvoxO/RQbf3zbYHmkB7iWsfej1
H5lqFwjs9lHJQdWxv/CeZSI+tBU0XE+dR5tyZereCYaZ8b/H0OvfbUldnoRvtpmfJC2AYnQOmlTr
wh62giOQGtPThqvrdFcBOKtFKpjm3+at1I6jQ6UNW4XnsOAIx6C1TVV3nWs3qxhuZaBf2IaGHiM1
JV2GYdqLCVFnywENe86ajS/ag6zqa9r172M7bDPGRugGOFjNV0T3i1lPRsDaltCyG0GPQNr9GDuD
91RQSDbO91hpV56w5ic9l8/NCseh3gNvT96o6XL/+vQx935pJ00PrLSnl15zo5YFzg2777fzCWY2
w0VaB6/wj3/9fBnqc+9h/sGGbkpTCcEgwZnvab97vvCAAP6XbbZrAnVLq+RE4NIJ517H4LzX+TCS
9OT1zWqu8pjErjxT7iqzWhcj5QF1OPbRnVkr5mrYNWBVzVVzTPFd6YB+Sj5P67vFcS+x7WVWtXEo
5+3hMp/BWey8dm696cvoMBccfXhqNW1bd9YWka/ds2oTF8RDOr6jkz8HBlZ4StBorBZlgToy1W9p
Hh/Qv50jYprB3SCEUOsW60OUnkYXx1XcX32Z7ahmsemRK0fDMOPTjOSD1cPMbPA5AH8ms+w6JOMx
tSnsJZWBb8Zv89/ZnPTbJPRbNOmnsuVzib9rdnIaJZsTXxuH5A/Y1dqwIDxVyQF52NEe9GPDY4+I
rYfT1ZbJucE0rLxXqlZWbOe8zucoKnf0lcGqMeW5mNKP+dB2OoIJqnX2a166WwYrJ0GyqYBVnESb
pk9PluxnAsT0Dm3J9GYZnLZE56CFw3lqWJUy1y+Tyt4mvBR1Pz76gWctdEnrF4fBYoLOWbMpE4d4
GHW5CBz9VMwOSNQh7YC4ebTP891KUFXONdFY+httlMzi2hWNzPf5L+2a3Qukn0uphUSSUPNF7VXw
poasDSYvZybvl/nPhYFfAHItRU3VhqeMS08Hdzao41nQjFwprpc5WlIah3IHOek0139EL7xAKXik
nX/fasf2xRn7d5FHz7h5FqLVn7XDXLBgnznpHko0Lrhkc77JMDqJrH1BBvAmJa9KQz9FAxLkxbgc
vUhBGjuSHPw614Npxv/A6s109ZpI7olJeKIVyWjrOSqtB1/xvZLxBoL/NcLwlcPkFvH03gXt1czV
rsvSg9ZFyHKodl2a7RaKF/sQOv5mrgibJqEILtc+/WMK96IYSZjlgedqruFLDQ25G3reT3Yvydkl
EcjNZ0YCutZNmIMqb0ka6n6+emWyuc5XMkQR9ADfdY3b5/zAzXeEqCD4fGhmUiw1BUA8m4Eykr/u
lkz0IQLQzV3J5j+hICm5G7Edz9XsVHg//nr7EObnbvZ9+7CVIvnHYhPRP3Wzk9Eku0AqsuLsEakc
b+TU703vF6oxjmVs6wvoB1fwOg8U23QSQDCwkOYb0vxg1YELAKrh+G0wMSxyXFtJrO7b9v0b2Mb3
Mhrfuyr8yN3xPUJJwvc760b47KJk1bHqLZI+rh6oWvp1jQWTcFg9ZwweYoCXHWdOVoFe0hE2u0OL
4KosIH607SW1y2LrGzr+Szx5oTOdsjx8FXOtY00sk8FKq40wyreicmFORIW+sEXyUuVU7E1OBa6b
Rb84Z7TVsUm1i8Egr4BYBJe7GCSkm1tSg3QfemUWBJ2k6CrHYzDB8I8iHBb6ct7VLdkc1wab07zn
PPuaftbLChli8KYjAHI6VBr6cB0iyfg+XgTigCx1PZ/hScg8w0RPYzFf7afjvAW6bXJyeSLn9Qc2
4FmYzx237yTSL/N3a4Lw5BvDtu/DQ/yoVfY65+Y6PxWxjX+Yb+JyK624BGVJe9W49MbGcGiKfivr
7kUgzFT5+D6mvABul+mIVdgVm11VNFc3b6/6A7llOnaPHs/BxLaEGLisP5KmfTGt4TIv6Mamj/WT
x++PTUTXIHnHks498lt8avGHEbl6OPyQ9NjxRxmTKJC8ZOwjnjOcgctP2ngs6TINdrn+yU/+k7LM
cOmtmux9UjjWp2PTlaiFGGFlO1wVFxIkMF8m1j5BHsrtizYQE9flzLvUXOs8H4k/+fGfJzQsO0LT
HZtXoBsUhp9+fG/bgwmtJd8ZDaUUN7G50tF4pF2dXaO/Wmb4VudY/p5CRXS25M5H2y+Ixp8NWeb1
/ftR0f2FYOG2aGlRSNifPgHfzNzAqb2M8IX+ZV7qir5NokFt0B9xQV2NpLliLCcISi1bwn3np2su
ueYSMUlo57mSvFsQOfaXv36L5g72H1+Zi8zBtoUCH/ZpZwLS0E/R6GQ7t6Vw1rMjoocnrcaqx/yP
Fp2y1jJuv9+L/6Kme5mM7/SpXvz6QmLTm47fwgy4Ht2bZ46aLlB/LO1LkUy3hos9EVhLa6RJQ+fL
SkewsfPiUq+W22/jSO2wURA4XK91eG9OMlzTIDo4KSe0ybLjs8D8uwLRD7e+u0ZtBafiNXH0TUlr
wHMIDGjHLZCdazn2u6RRoGjBjeN6CDqUtdRROj6pkjJsSP0bfMv3eNK/WIM8E4y0tM3q4oj26hXp
R+m2fPvorSLYghv+0pA2YHSeGnTBjIATuuNpPpBx2AP7qOCl//Wn8GePhxS6oYQldGUYn55Tg4A+
JnuUYIFRb+YCpXUTqHTf733H4Saaav/XP1CYf/a5S2HOMw2Hqtb59Lm7vXDo3LMy53KsTqLniKTW
WZeS98zjh8uGk/ltBJaxmOb0jbZ7YRhwACByMNmKEwQkYnoOasy7Oerf7uq6wNON7NG054eBqfgC
gf0FixhtVuORgWjYOBPWFvjbLRfrPnuYuC22NKrm79tjnUKgpDoLHUBIYW2fE54EN8AXaQw42WFc
cUPq6DmnCMDdKEBI983CNT0XDEw/0LaxJyMHD+vvTkAFKKDUuRaUI1wPK8MudrhpLZTjDncwQaaf
LMhlx3xiFCT9QcqrHO/kOR62XC9+F02L+YIqDmV12vqPWTzcett7CcMWdAhtGUuar0ZC77Bigq7M
rxXN+pyr2tzSm0+DSCXndKy/VC3HskGzKkOuA/Ki5BBF/NH6+473eC6jYj1lBCxfDcqmHiSyHB8G
LfrQjIJ4GrVy/HYDI+xNJN7BNiiEL2QE7bAskZg+HrvGebU6cZmb4fRzjiivWa7K/q2LnDMabSe2
3eBQZk+DwZWevweJ4WfX8s9oaWEKUOqL7tg7+rvnyLMtfnr4/MmNzZS242KpcGzjDxcnBNYwJDUz
283N7bnhPfCxi5vtFV/mv3JmFbvsJ7vtn+36kPtoRTg2TYH73P53dzUEJvhRgLnvVEy7uqZtz/3n
J+vnXrF92tGRDBsSALQwSGmaX8TvfkiIkaFJdHTu0umyRQ8ZZ0GA8Es1xNsSMb/NoOwp1ssrcA80
pdx8BNkRQfwx9yABrR0j0r1C0127CooABa+rGeeYpnBnyFebjdDOkkMU8DUIe+oo+u5Y/Jiy41pG
v0uSTztvxHE63EBK3NAT8ChWaIyMiStneqotF4gjxTiff+vFb4Y7UnU3xxwA2HyJtM3pFrjyHFMi
k8v3UpHGouzr1A87RRt4fpGKipt01/NoWi/wcXhk1p1T/ELgCq00NOXDJTajE3q+F2GrVz8djjBz
T1llngLYUlo9HufibS6o9MlexXg/eDyOk//ooLBa1ExTDDBB3LxMSJ35F9HaJT46ImwHGlOUrh/A
6bbaSMeWmw8mhYNhoOHhk3QSk6wS6Gz8OB1uNYmf6jWz2pe05rZX2txq9OV8A3Jxc2i8Fs/rX+Yd
fK4f74/B/87dfzZ3F8KlhPm//ybNr96at3+N5c9vKRP7U/gehP5b9l8z99++6F8zd8f4h2Th2EJS
fMytFUrH/kfd/PPvmqv/Q+rUSUqiRtGVtNhT/j11d/4hmIMbroWmkKpyLmXrvJ0Z+UzdLbQ9AIvl
v2f1/355l98Wbv3pz3/L2hRRX9bMas/5h/y+MAIyLEyuariiUZ1I3fxUsgFXHpoyqcVR88RzQ4rZ
yZs6dchNXHZYsNFyEzgK6Q7+VaMTPh5Oj1UJmNudxPn+p1bkDoe4+zQmlXyCfPda5lMPy4U/qSEB
mSMCRMSF/w5w50dm1HC2NPmAjclcTgIuZJx5LJLeWrdjkB6x/pP7VzJT1tIWp5zCcWOWWUkUSPe1
SGLraFvdta5q/5FhmfmLF00mfU69Phg2lmvCth55ry91Q8sQWGW4saxZns1RTaJdC+uRsdUOO3T9
KI3GOnv6NjV8/0koFH/jiKsmnPe4ZAI4bTXlLh26fgPpEZrqILJnTFbMgzxsVXd9UBNgpSdnQD7h
LAgBwVkXdL3ac4ri0VS1DlJUVkdMNLzo8t3K/f7ZTnETTxGOsSjNF0Ryjd98dLmwKBnz25Gi15dS
0UnKAdo4TAMAijNL1rvn1C92fum4Dw6RX2gF4nSPwGdCdM022ZimfXZGZAjCqxUisih4cGT3iDkA
XHUz7kWjdee8HTaF9LMfI/vQQ9vXLgkm1rKFt7jtuthGIxHpjzmStFVfBUQuE+Gz9sO6e7Aa69nS
8WkaGKSXWGyzR267y9hOrYehGeGxhSCe6+GQBSa1veoc/B2Bd47sVaf51SU0PrJJaDPKR6oVCYL1
kr/dHvWrdbEImzxCLHlyep0C1O6uk6fbV9qt29EymrMk1nWN28NZab1SwATFtlMR6o1G+5Zg6Fw3
jVseoc9TxpY3P22wG3fTRBpzce3h3y+VjTJjhItw5FRWpB7ZBk5Wv0ZtKNZOZMRLOeriUrtkvffo
Krd2hnRxNB9bUfQ/O1I/tVg5QllnznxNcwwFZObTgnPqtofgSig5bkBt3Xm5BXi8e6CpC26Z/ljN
+H6vzPAZ5bzYZ2H9VXoINgIZ4Z32U+8nd1eayfNP/N0ZzyuSuuBOpBQyH5ed4L/PeC0k7Rdyp390
oa8jmE6jDSRWbWanYLNJ5V7v8ErXJWg3p7W+pULXnrxCHdE1L+B2V19ymmVLjyQ3NN7OpUzcCU+k
53/rZf9g0T5JZdp/tfncUBpEeNffC6i8K6lxWndYc5eC2n1BNKy1zSIH3+3cQG46bdmhEa1xXZys
xMKg4I6bpuULfQuHLdTvCvFCTX+pYOggZw4d2WrTo423sGtTfLyjvS87Jv0wsUUirWPQmeFaF+Tz
RJU/nKW+b0wvBZ02qZXuaTbssOBUget88dvmYYRqcbQ9XMkO6h76q8LcS2GdYGb4J+43c0LvLJst
guaUVtmzMWrfetcfr05lrhWpFrjH5EOO78IyNHmZKm8bMKxdqqifo227VRPNPnRSQUmxltGg72eV
wMBIdBc0hIP4USL3hGvshWanu67/ACHTbMuo/UVUFos7FPUSoEzHfCA4g9piGduA6iDf0lzDOW6m
X9MU8W3YZ2otE3AZTSreXLI/FpTvwMHb9ottMV0emzjeRz229hTqAbGXxI0UzczmCFZaCktinNKj
rDNteVfoVrHZPWWEf9ZGBrYXXGww0oly4hHTNmJQVfbDwx2QSuQXnpq2bHeRLajHul9tt8+XYQSz
twmmpRDQcA3MZ0sduGmgInI0qmSHrrQ+BvDu606BsVc8IG1TfYWZoW81S8eK4lv/Q9mZLsmJbF32
iTADHHfgbwzEmHNqyj+YpJTAmefp6XsRt637VurrkrVds7AsXVUlEQHux8/Ze211IPu93nUdieXS
wHleAU3bJuszQmLDEfMq/3o4fxliDTMEZnN3A4PfYKW144MWRPe8nbH9Zn5FhnKryH+JYYra0EZ4
T/C7wxdHDT4WLlJJWos221JzRu8n6z67YbHhv9CMMpmUdHqb+I4O7LDRB4sytZ7ltuPpIF43dAO3
AQnZdAk2U7+7xKZ5LLGOgId3n2LaoEEyCoiDWQ6cLPQ9ms76obEgQXTep1pyD5AOl2DACr9Lf9YH
3LrbBtIGozFw+Wn4YgBcxznnImolkBqyQvosC2ijjAtwP5ObPg0g50QDeav3hgP8mT3uqte2I2/G
cxOwPuwA0H/nuxlocuFMxclwFD3MSr6IyQJl3gcVIJBTK+yfuP0ryEm8z1SHr5yIPpcSxSwHnwOd
VQ38oCyvBMhX6Eystp4eMwcb7JwW9xX87B1wLX8fFvozwErog6ricYjtdAd2fMKaSlO7nQcy0poq
KDvCUOM2x+wDg/fg2NQCXlXgFiFgNS+gnrfsUvXUyJeoyZojIA+D0fATNUlLPwkIuK9hcc1YgPZe
W36KhvmHU/UI8EX0mBDctkF5pw9IeZ8nso4OJAC8+cB7uddYeeqleYtNkt6GGEoybq/PQ+F/anvY
NyRw5oepMJwduBl9KBt5MRMDC2hZHJMMbY0MX93+a+NjCpDWY2caPiXQBEu4j7oNY0uPA3u3T5R9
7Ec03HRekURkhjygj/pZ6cy5Fz/zxS6pGXJGRiPDAev3qHPuxTYkYCt+J2Nb7W8RrwVsl1g1RzTj
EAyGUR96HW9va1yVOjwMDkVGi8OgmgZyFQgBzyaiWXNL1mdnbN5KSFhHA7ZX1WqGdN1blcO3QLJY
bpa6gII92PAFEgNpOi6GG23bduYzPQYOYCMesHAsAgnUNxRu0Jutu1kY3nRk9Qa3JzIXxB6vGHCg
qRDcKaia1m2OA8iGcimrp6EJCf1asT0zkKy6oxfIxkHiYd39ym2vvSdwZ21iQ5mzq/uwsbxH34z8
R8+bgelGY0sExJrkIvorsipmDzNRfLk4K+La9EyAgReK9FnNxsWp5vaSRZSwJVbSzq/Inc9X8JyB
aZmyGeCHUMeiygPMJ0TKl7sardPOTWDuFRhX78I5cUiNiA2IUQbBNF5yyr0F8WY6ymDu3d/jyPMX
d+nKbkT/CFnyl2I1BqsJf82B0rVVfoQeaORvUJWEW4gBBXYfRPCij95T5qdPNQGqiKHKb4QWMdsW
/VPpph38SCxETSZpL/XAO7ApW1dOD6fMmeSpM+XGauFeF1FXwctU92Vxn5o6ObVmsRF5diahHl/W
qu4Gm+wESpBqsPRz4CiBAgz336Mb+XezNinIsI9coZuMNLA6NqOHIl7BFq0N8cwEvFz3jtwsAgN3
kc8lhMbqHu96jczPc7ZtNH7vO8fe0WbH49R1IBQixmra666KNY2h5phssLZCbhjmMWjDjnmrF7NB
OHjyaoHT1DB4GDEcyJPbgAhifiY2RTgNeIbGJ6PULmAV/mlMsQk5q1mDrabYdWyxLxmEC7ks6Fsk
kdMFmYVDHoH4bHAqmwNrOUHKp6S3w6eo3UrTPAi08l/yqhfbmey6oJvMBwbb4yogIXOV7OoM/9Ee
EGu/h09HyEvb8b4jvGbNWxX63b5cF1i9LrU9Q6G9WqQJ7a3VJ6ufvwp0wlfbC4fAqbCaQeBjTycD
RNU9W3zDwDOOn7vO+5WugNnUNiz83Ng7mSbgaoKqV1TNu5VUW/o/1n0lrFcuJ2FQrn9Nkdk9Dkqe
RBrzDTKeOkRR/amtLHXQK9zdmcIOiATMzpuoX4+2vqfr8TkdgeSwFJl63Ee59O+72sD5hiNbpL81
U6xjHM8Au1bCpdk8TTGmPqIFIfVZPyNoQjL16oOAPm3wkPEQ7rjQiWAzPtyZsOnMLYxnti5HzVje
GoZNLLtHAtRxwU0GwaJx5mKOz7+5GVEctVZPC7CDZzjb7IBT7+zLHMN/hghEr4YpbaJqsoAi34us
9zepAQbNi5izwu/41LrEqzUjrJmye8wn2LIgBXQQ09q+3F76wnxnwLZ6oGIOYA3q1bjbRemQX8Dh
S3Z/l6iEBStfVzdkHxCgsk7p/ONUT/LQtcWw7ZQsr/85QDbaBdqcgQRcLXE9+zKBxwSGLoSUYOHm
DiuYL86NwBcdgwInF0uDz7ehfYXdQ9YAOKtGRs1uRfANYz7cVDNkrCXPfoWh8rfA3kb+KjhURZji
SbtIwCegY77uq2+3uzJHf/s4jPE1NeWDv1o14zqCRjfJKrDl9CPmhLRNuqYMysa0g9Gn8iYgHO6e
W3+xOd1tMaO2iL8l5DcN1XMolPOdK+PyaObuImr6Xa/wYCYDoDZmlDGZz+P5ljbeeW1BehWD5cKG
xOKPpMhxK8XTGLJvCbLPC7GgpwARCkx1vdMXen35DwJf2nscJQjlWMG802ym9V6klOYoO56FoZO9
R7pAZPg/p942z3hsfjm6/MER17lMbe3i+uTcMCAjTiqgKlMD4WMEghf4SInfGOpss1l6RNSZLpsc
jzJ/rg5NN8MlC3trg6cZjqKE5BfZJzEM1nXo7R/WTJUTOT7UAtve99VCJlkBk6vQPqRvHda7IXY8
JErUVtKDrVQqhTZusAFyxN4TDtaIncfPDyAMw6t881jZ7sfCehY0IoxVnke8aRSYpXcisLNEYIXz
MyxwoS6NKx6m6Q3v4V48lZ3yjnPeLweUpvfgTiQRUUcL5eBmtvI60A3lB3uFOP+kaW3eZwPWbsev
FWwv1nb63idtUlyHKvpW5x4K5s5+6bz50KM1uUYEZlwFH9aeA75N+kWEVD0pGrJyEwsqvfObb4Vp
R5WSFV7C5Iuak7NYY1D2BZpMwDsnGedPfZ18DjU8T3tg9pSQcBvg+1loMrAAgOP/EaatuMoeKU7r
uBcrTeZ7mG8FfKdszOD8xL44mgj+r5a070oatej23e/htLhPpOfkh35BfJzb0rwzqbmDtKa2jpzH
DiAaboYm3suax1vk2vlMlfsCXWJwbdi5RUeo15hePSDL/MWH2RJxEMsUlT6NHMuts3OlaTPFAO23
3Juc/1elUFNdRumnu9yfLrJ25B2M5PY/1Vxhh+42TuCBh64JZI6TA8EEDPmp3fe5KfAGzi0hM4ht
xsSzLreXRe+ZqaYPYWyZ+yahN913pOahqT2qgkMtUrn31OZJGpEu0EApN5OMjWd0c+VlbNrh0K5t
Nw3HhvrCz6gVaN74DfHMFDwno1wZK6XjAdAiUMxgVnXRU6Ivt59qK8fMqLOz73RqV5WMe2Iyea5U
aN4RaANoerKX6E8WD6h2OaGxEBAHURIPzJ/t3Kn/LsIkfeRZSR8nE4256FfsGGxSl6HRA1EO4TW0
OwvaAlMTeF9xdqHUTy+Fx2bXeEy2LXMJzyTREQ9sd61HiZ78XBTyZgJO8mcaoNbRmkm/tjs8jiVx
T3XuBk4RfrsF/ACW48kqlA+XOfHOveQYMTA/BQ1vG69jWnyh0oWZlM6koef4tLkltwSjER27wtWs
nMlDlIUIm5c6v6T0HiIxpc9YXQm5EClMZb8BOe5bFy+284dxbXoZk7gfJrAdjO0j2H6Rfo2mQp6L
jmvBvBK/skov17mM3skt0+6LWbukANTYxg1k0ycGU822cfEmsY0nT+WcbrUthotZZpxUGtbGOdnR
1q3fSlCXbGbwCSs1wBDWuf3Ye+HLwIk9wCicgPvBQY0x0TilqXe6velEpIRI+QXZAPYdiTTWarOm
eLOsE6fhp5Fa+LFi9Ly5NSErW6WXhVYGEWD2O2ZkUoctLzvW4fCwhHvSsMdHTl+baElb1MwTctER
szAlK2gchxDlvDXv4hq6SLNcwfEzuDHUM0ClcVtLCyGZYQZW7TvX+q7rfiVLXF71yLLk4m2huWez
8TZ5cmgovXZSa/dSyrDZzv6pl350N8BnpEuYMhZJpi2JwuF2Yvaxi3B2UcHzlrAYwE8p+aZaYjAK
CgqUKKAq22a5V27bbeMsHO/ypQ+3jl3re6NdkHWvnlKowIBeW6/ekXuQO/gO2+0yhM95TzMydZzm
mLGgs9tiXogX61eR+9WlHbOMOE6OSdlgGYeQwIiCsJ9LNnUhbdcZQWvWuZfbC+FF3WEZxxc52O5l
GEkURIrXH28FiGfAdYJwC6Bsss7C6vjlZHuWNuzlFuDzrlYl6wVhLXli7ZZl/FX5xTPqk8tYGGLL
ivo9Em1J9QCixGaHCvzO67fwQVuaHhtnIMHCkPR+zGRyubsHHThC1scwue/btP3sQ85vKvOut0b/
U4HVS8Xwvq0EtElhWXfS0IE5Ge6RLcNeKY8cqlbw7dJl0IoH76l3/QUf2LKmzSDM8rS4kO/w0MQS
uX/dfhU4oxrPh5rJnHEbTiTYSGc5OwRQh3ka3A6SZZtzbuzzrx3ichDYHG6NfJW7dcU2Snn7LbSZ
TanK77pdfpWxBxi7/WJMy2ZRyj3BLb0LIxOdOrmAWM6nZZskajkspaG2c0YyJOQ4HbX+ni+ZAK1p
OFVAMa+lMTx1BTM3GRVfY03OX+b63+V6xMuRMayl9FQMks84Z6KQ7BsollDNlnNxaUEj9ZuEs7pT
E8PSQCmSeQROyaGd3TOqCVho2iBjGcdX0UUXR0sCvSX8VM5xNryAjBMgcMieSvkTHJQNMCaIjqUw
XyMJDaOtCrD5UAX2t++f0m3ehQawaeVUX4wBGoVHiPjKCk0CSzE1RY0w5xRhM0bCgS7o1Ydf6keR
fV0yxgvzrBHEZK24mwsvsHrocIZfOBwqaGQ2qaRnYrXVFacZmPYmfohnOBrg9/kcEZg15vTYFjzo
RoPbpEEilqv592grMHqsTG3vlYFFp/MwREa0i81RnnNYa46XJ0d6SckuHlkI19QaSgJv0zfQ5wxZ
ePQIBrUdQhqVlRavauQ4M1U4sxIjjrcRU85t5GFft+MDx4SRDJicTh2JdatAgd46KEsThjFaIT4F
yEU7Kh193gvLjE7jIL56GIru8b0/31KrFjP6DPBP8tUCzxEG3T2yD6Oj04LmRYbMeZg9y8yb46Rr
Qt9kPWHqoM2FkoXYmxTvAHId2kseneHfbmHVVyOLjJee4Y4qZ8bTK3ugD+uvjD2eqykd9suQDccc
KF6SN/A4FKb8/LOK6YZHfEob0VBaOap8F40+Q3IdAjjKCEkNwz3LuiOqL66O/gKtky6oSWZ5CLq/
RBxWIyBUOVQmqplDRnDfxlW0bZRDf4f+e7/PAZrveqwNiBze0pEko7Zk3Rltt3gaxjqIcGpTeTlw
FJIB7gcQu9vVJ5ZT7Mdah5vyewzm9M3v5GvJyrEUDKKS8E7MQ/FkLtGu9yBnibT2OWZa1TdSkRxa
mcWIHMvSQL4iiin7tass7EQOYXygRplZjwt08hyGL+0sTRf01rkX3NeuU9do0vVzqzho+wvDyI5j
rg9wcnuLPR58775JF84OYcUC2ozGpS/JR7p1JHrBGu4mVFtesoyIC0agOcy/ougLBjV1dEEwbDxn
ouO9AN01XV8fB0eEZySiV/QYHCodFb8UEXRTUZMTEoUEkKg1ZKqdV2LUSLiTtKrq4q4vpDjcZWYE
K2UtWsj4e3LL1gj8zI0ueDu23Y1544VdjjegTbhur74kld6vPQGIWb5KIT/q/S2g0F9TCgtlfCZL
HBhnQ3SBhYbnHsl2QA5bfew66ym1SGxpxW8Pn9OxcIc3ETUe3QyH01PtLvuxs2eQRVAvaZPiWnOK
85RW9bW10WvPFbyqRL2ZRlQfyrJK6B5M4VM76lV69qOsO/8F+wkpMl3t7hyqBPLzSA2ia5O9KpyO
Rgd0ekmKtX3k24eKuekGBww9ZHcQXwhr+pnii8ZM2FpnO1HRzgHZfpjSHkvqBF7cW4FpWKbYx1W+
J62n3iVTmb8uZn6ubS8/dSsss5t65r8hI9a0KuUnSiAY1y1An2EI9wvasjtEbfRnbOSm/QitxPeW
1xYQfp74jA2gjh1H6XqPXZK/NRD7kaPbr7Xz3nrQ1OF1I5RL6qs/6iyowd0EaYmqxxnpgoml+wQg
KgzEmo4yWKO4WHb5yQR5s/fFwkSzD8mGmZavWY0wX8ivokS+aiZjxbgWg4A1QhPL4QFe/SE/5AwD
zybh1Ql9TWGbOwUx+HlhSntdfOcRny/jB7yQX8aajIZ04ThI1+2KWD8wWUq/FpX9HEE6YagNq2gZ
2Vj4igyw8rp9HJwVjSCvPB0W7kuj34VhlwZxQVW74HfGMm5jXIjBiEc+wVyDSUx5imQMiOq8SZL4
q9HNBBMPNckwWZYCbxGI4DO3oRmXNkcsc+VBFdoLCOKovlV95l38cIEasf6/7JnMRRGYJU5xVcbq
hmX4SOoB5wlnjSUQ80Ofc0hL+vJQS8zafTycIiO27waAl4max0eeQ33gUd8yFsPm68mevPTvtUHY
ANE5zgk72rAejJodI6wKNeRMn9qnlieIp924YZt8keX7HEcJszbSCpLQGVkj6vgS9TEgtgR5zQS6
sDRqsmHgRtNJxKzQzP1e5QtwSoWelrT0GTuYwdNI5vduavLrPFspI5uZhWvNdUdR2T6MpAtfTeu3
TcbSbaydJlT4foo1oNPNizd+gXbwqHrNaJNlZDdr7+eQgTVt9OJt4kZ0L5Oq/QvNnEdjXt6R+HbP
kdjTwPfxQNTjpltsWoxW8ntiodo1tfhe2OarihAlSdNPg93kRMCgfAO8ZgSZqpvEAzqtoMPnf9BJ
9JDI/sWxh1PC4YMgkBDoALe5UsZ7GJHnFhsWns2eowSpNEFptHcdZ1s+yzawDIzWyj1PLY9PbFoX
zjfE/JANrkonDTyMhlCKjk04PGGS6pAAJFzJkL9bphUxeyCoE/q7tYyBVXjTzspNzJqU5gzfPZjc
BLnnemB8YGQ5PfG+2nAg0Vn1BlcLCwQz8sAhSKUCdKTG+gqIKbyLY+VjnuCnKDKuaUv0YKem3tyJ
TAxH9B1fEbl+GiO6BFKEjMTqOGK0z8vtp9uLsYDDGwDJFVMT3cNiiY9TF7/XQoB0biFrQgQbITYM
GH1vfwZFM74f26E7dCgjSYIAEamUIse4dBHpCyrw+9uLaZPz1KPH+c+fhctsBU3HhMR1puTejLzk
ntJ/OUVAJIDNJvf/989vP5GTragJGgwKbmBqg3ZKX3nJWarySvQzJ7SSoKRRs8TW7rzWkOm2Mwpj
lwyTiT7Xc8HU9dlR0BDeERAz0GNJzTP+2zd79nl6rLTemmZ2JOsiofwqyp29IAwmOsjfm/BU9oZX
WnsT4/lLSmvyOmgYAqb/rNQSbWdcL1AL0m3Y0e+jF/+Y88mSHYcNwsvuNWT/rQjV28jJC2iY/lSa
1e9i1J/FSPh6n57pJ2Me8GcOzzWtnG4Wh0Zo2u+Nc7EmRis5wC+snGfguIynx/ei+KbU8N1i+NdD
BDoS5mOTG5tk7pfMAofdgLFuInX1Z5rFnO2o2lTfwMyPnlvmqKl0V+h5DdCTztnG4hTnYqPCwrCZ
DfxusYy3ZWp+Lyaik+K33vrhMi/iJOWcy3Fy90VtMrUZohyNbHov7AKu06DIHOszg2QuMgv9xLZQ
3B0dp5wenAYStqO+LRZ2J9fLsVnnSCo89ykDsctW3NyT6xZwbO0HlLwmvTWoYYyjfeMUhlVMsUon
Opb9U0hLHPRqSDRQ1t8bxymb4i9CVi66FeqDhKLR6Bz6eB3Bv0D1Vg3DtwJjijkXLctuvWfT2NI6
llA8+G+a2XoqbI+pMWebovyB4njcJFKUGHOLbmeEaksmCtchd8JKJzDzj5P/I50A5YOvWgvpEtyV
pWAy+Sltm4CpFfVw7mY7uyejg3kehxzxvhBQQZ23bOxBvvgViPZFv08guNz1uWiIH4awCq2zcn8u
unY2ZZZmh9gbn7MqvS9zcmW9oQbxuXpkyIkLVBNegA3zFEQczhwPb9WqAKhr+eoxJvLdjhYPgvmt
G8tffvqe9i5T0zZaG3oCA0BfwdNCuZtHYt6JsDgoDKbbeWzLvdl3Z/72yzhg3zb6+mIns0/GKXEA
Y+a8xLZew1Bac0+eDC1Q3GuTbFDZpoeJ4C8i8epf0jWPlO0k/5iwYggLZoVfs2wDuyB4lfTAYp8v
9bPdyBqaC0zakEGSMNwn3x2ZKBCTTP8Xj+gQVXvOme/WJB77hu6jExY7gbtib8oO4ZX+5ToWX6Tu
IXORmONOya7322jXhWbHJtkcbFk8tDR48L0opvREQnSp+cZQ8hufq64exEQABWBmbvfOo5zvGND3
xp6pNXtMSRulah0ED+jLSafUmxBJxL4nVmayyXCKu/bImbNgyiYZwlQ07VNiS5diZLcvs2Cck8d2
JTS2KfLbikjEHR00Nhx7hdeItnlRNmVzS2Jt4nT7QZfMDZ2WoK2+3C05wiRi6AGyNwzoVbKpJraK
yCUptNHpvib8LLVpNpnZNq9hRaOp22vkTdApVgJ4+lR6iUM4DRjoxfD3rmasM/fGyuvEEKQK+lvY
X+8ZhxYcYcG4jQp63uibP7os3WiLfG9QVRkDYRNfY/U+J4S05RVN+0VhS8zDT6VvHwl+E9sGmi/B
N8lLb2FsaPAHOz/zKGO6Mn9H2fQ9ZUXbuLKONjGCmqzF3T6G5ls90/KhgwEIQnzuR3xc7mveoxte
iiC0venouqRb5IxqQ0UjzpnzbWGVcJapN0GwdydNXqa9UMSb3pgehuqtQfKyHbsYF/vSvsyjJiCc
dGwSy6Kz1HypyiSYok1PHOy+JEn6A5t2CT3nd1E0897XY3wADPY6T5dahN9sVqJdxzgq8Cbn2aRd
H3s0lx2Pk69Ov5ZkbIK6sH9WIDp7nrrEt9fsXiyATrm85X7+yx1aAtLLSzh4p6hqvuWqj3aLGBg1
LNdyde7SHKIZ0QA6zDsiFY3h0WrzmGN8iKKZ7yIPk26XkU7B4aMkUFG9ow54i8phPKnO+z0s/q9Q
suHWmRGMjWf+xTJyM239U5zmuoL/WRjf4bZ9NHDUZQ7AJavCc0/wop69L5WqQBoVSK/iMRIHW8Rg
fBvbYe0P92mGsj817lIO+rvepTPvpKpFLKniQ0R19F9i3/+tpv2HevaD39H2HBe3I7peKK+26/j2
P5VzBMzEbsws4Zy0njg1a/tL+RrdeUwGUaLp52f+HVY6UsbI0N4OXuwGi97misGsYVGXERHFESW3
rl2PEtWen/9ygR+MabcLVC6X56M0tE3zg7RviEtF4FwUnsm8QjZfNlQTRRykizYONRe+jdtxAgHH
xJF0O/RNaitsUd7/+2X8oTHmY3JNE78oYmM4Yx9MOJbTQ3NEenhGTcOQYiHhSatdmcu3UlF0ZuuX
WcH/Jy0n+4u88YPliA8AVILHNwNezMIE9EFtiUfBrVAHq7NYR9It48JEa28vR58A2vUdRyAAUciU
3u7f37O9fvf/vHE9S7J+cufeTBofzE4WuGsiPHLJCErXD8i+oAQRhxS21rGL9GEeiXC12um1WLzf
pQuZw3Me51u1l/ceHUP9O5+ICJj9gf4b+RvM4PtLljTDnZTl91xRxKN1+Js89aNhav3A8O2anmsL
h1vmozyVaAWn86mMz6Jv6K8Yy3lchSMlQwdSX5zhUcAZQppxRKDnLKRQhfZCoKTPCD2syUJElZiM
xLdHKTN3A39s07fzMbWbp6qrCDoxVyMS+j1XGAfmxojIl/d8xOM2tgkDB0YTmxzBxbWyY7RyrtrS
ik5QTyT2gdH0HYW39frv39Sfd6cnMQai1XPhVaD7+OdDDF+iNvmk1bmnb7xpeYA3pqj39dB/bQWV
oG5oAFtu8qVRqRn8++/+U3rL78aR6HMmkTaS4H/+7iy0R9TvrTpbJrkpy9QGiDR7/I+kLq1t03//
bX8uV550fVDQ8Dx9lq0Pv011wq5RS6qzto1fY1l9QuNNFhHd/dTClPxXQ/jNgvThGQBWIgBvIi3G
svDho01rstorXcpzGoYk+xnJlpL4YLVOsSn7tdmxjgh0Sds/Mp6rqsFAawt229KjCbiOvOrGdU4i
qp5votG8ImixEJyqxhCWlnSClAVr6SL5ELWEcRl0cv/9E7P/XEA9JVm++MAcMoU/Ll1Y7cJ5zJRz
jhPD3dKzKA5J2zxavRedJ9efjpZlfBUMwpTP5SKoIqwzn+ixrXLE0UMhUhEcHfZEFjuzzzhD3XlG
9dnWVfS6FJ/A7S1/sYX9D7ezb/uMdvnY2e8/fua+TZDNUkkM74TvbVrJtEN6JIqgADxBqrd2QH9m
1F1elJt/4YdY/8Oax52M/ZcGNLSZj/uhS/OW353b52l1D9TFMm8sD+XO0KQXSzDND5thhmThVRsn
IW0hXTW1zUQOMxq/4S93u7XeXR/uvhX36lkOOAIlxXq1/+VdG0xN2BJx3+eM3DdOWKiHllXz88j9
Fx+W6hOnch446kMD+95fnuyb1/mfv30FWUoEdS4Dmz+XFWZdnlnE5rkyzW/0BCuUI2L+Kr1DLoij
hZ0HdzKnBRquIxwzAQOeRQxJYvXmavtI/pj1o7Hc49KX8mEQZzr3W201ZMMvqBkiqMmBZnD5MDnW
40Ly1KEKnXPk99YlHerhLCVYZnswD52EAdjFjNwqNLX3kSZPgj7LBsMIxHTC6NDcKn+vQYnvEid/
BkZ17Gu/uDCUWJcGwiUrsJC+OjoVqllrjmIYBzbSLyK/Njdg/WwVb4kZPduL1waJz6BwtMIj5EmP
G2Wn3Wi6RomtDuNEIHZUGVdLDDNYHnE0yAwZjTx9BuNDWhyhcu0wLszFfIadLSeqpIftjPfQuxZu
9tJF6WPfksIwxIAx//Ko/3nz+rjwXFyOQI5x83+olQrN6XE2QnkmgMm7LJAnUBr8SOLWexo6Ikcj
ZBjpjGYgsTjItBA7iqR47adQnkgjZrhMkzWq0RXbfXbwrZE+AVpGhiUgJfpafpILQbs4FOy/XLj8
84kH0cwqS3nse8L7w3WfQd4OqQHPN5moRGMC6uB3H0XyR543b54xY66X7l1KhhrWp4yZdNE/dr6T
rAQ2PO5w96m/WLO0eQ3Jt6H7LFAPNtOWYac4pVFJXzH5TKwumBymfAcnJKWnq5g1tIy1LP+rSEaD
mGQjdy4iY5KvkKmfral6vFVWJIH61/wRojILoz/Z+8wGRBcyW744uXiaDGYhWfOzCRE978juZFLI
knms6eA1xKIExpsnKkwpuRY7dFi8P6p7wSf8kIcTiYG4wY5lh85L2uO3f78rrD/tOpCjJe44FlQe
4o+edbNu42Xw2MIy7+jT7Llv3a7eI2fDX+RnYhMRuk0jjpFgCtiMaBgX/2+MKCIFxAaP8y+ru7Xe
hf9YVhT5jTw2K+QC487H6yE0hMFlMy9nvt7x5LZIKlx3PxFwcK/h+KjuicCDcutW6B4nswriBaV6
4TJ404TVXHttxX+pdP9c9bkkXE0QGBX0jT9WOm+x0WTTPDzbMOuQmYLtpF8Rjswb0tiiPWMjryMx
b76j3z8ThUs0sTkQ6gz/+j+E6P9n2IX1R72/XgtaY8sUa/EqP6z5Oe6cqg3N+Qx2EV8g7oRT20Hz
ZgxI7jRfWmjbSF+Ze+46ZRA823Ntxlg9RGkGtaMmKiCOQ/6d3tkBecJhgUTxskzL21/uqz93J8zz
aj2UYG7igPDxaJaJGDxk5Y5no1kdvw12pDwyr6hjfc5pqQdXC+9Kgeb/IQz9o+Ef6pJHm3DK+Gro
Z7HArhhd+SmOmubUDLrHGe3l12yGtR5MCH2fq3rKtyx39x0AtxdWiPzCxBLDEUHlds8yXKYt8V+E
JALU97+FRffLXJB/kssSBobZ5eisqsLfxQWCcJk4NBdXYXVcEzk2eBJloWoPAqW+07ryJGtYaQ25
P0CJ6nZTYRa6yJjWNsq0wOk9IGpttqrIgDHQLBDIg5QfLGWhd32yzA8808Cxl/FMbzRE3kjuZenI
4jIJxsK3l6qbu2CYS+dwO4CUDPRQv8JOXHBL4g4p1MMChGU3ADNw7U/WTDmfpNGn3K6+ZS1H3Ehn
e8PprBMOzt+NiR5kEAuMwaK5i2LZbVXf+0C30NpjNE8vpje8zHX/zSwXvBEgvFBaXbVlPLd2hxFn
QktBTs9dVH1h4J/gOfD9s2rm4+0krcPm91SgYE/8gU+DnWBbLKRMg+1gj8vDY+sAsvv3m+rPm19a
nPTxG/tSrNT+fxY8usAhg5qrPetUcFojSGytoSvIj3iAAcIwQBjn//+nX8J6UY4LFZMH9mO92UWm
3ZFVRtBVCsfJKJ27rB/8S2IU2QkUkSaGSxy6TtOlQZWVY+b5j15B9sq7/vv7tz8ccIAUUGrZ7ISY
waT5xzNVYP2w6oZQnRrpYO16xZWHiC1Y0rBF9nvAvgHUPw4BA/fzbvVrLC53oiTw7nOSGkHcjIzK
vPFO6+IHhQiNY5tge4SOk5FTO/mM8pf4CQwQOV8os7cEUQQS6HA5TX9NLPCsP94Oa7xQSvBebAg0
N1rffxWwTsak0kG0fY6nmjQaA+jTkkvznLcJfe3bP2NZtM63n9Ii27bVrE8QPJZz0uGE3tx+9G5p
cJmXZ8EsjM/TlC7n24umikfiPlF4NnJ3+yNplDQPaV1sorpbzvaUMlDouqNACMcQpBa7NMVA8dDP
p6ZeGKYkYE+1TIx8E1fT//nRRJlCfgdTj74U8B08IlpU+zv3Z+Osy2Vif2/7bZO3IdGNUwmmndDG
/ZiJ/Egm2TExKubaiROeM+TaoVfxticPLu7644xZiIHEuVhfbj/5reZACQ6BV9zJFKvCfCpkh1mm
SV66EOxYFtYRbLkqO07KOdieicxmil/qnk2LVQzFXP2ad/n/Yu9Md9tmti59L/2fB5yHvyIparIl
D3Hs/CGc4eU8VZEsklffj5zvQ58+aHTfQCOAYTuJJUtkVe2913oWQmNwsIystsTLv+VN5kDywc7G
LAG9uOYWO1Pkr1/OzL/2K/SCWO6yKXQW/EDTylimr+3hphWf0GxOqdUMj5udcwAXxbK3sGntCGLK
DtBXiFZFS2Iy3Hgujdl4bXNQXWhZYjIFGRXUDFiN1RbnAE9QUrNKg4Lx/YvXAD4kMXrf28b+63i2
qh7IOYHmfVb5+9oe88OIUezrWTIDf2iZvRNmLYpQ98ibGyuTFIuKq4Hyhck8EiHijbTxolnddCkR
P1Fc9EjuTcJIxUivaWznW5oO+muZ6UGSoR0WdpC+4PkPq4F7SNcGi31J9hrJ0V9qP/uB7PX6CprU
33UVCixXue7xy67DtgWRRjG60sSMmGJssbev2OVxax24BrPd0uaIVy2tTfJFUC9IyunAybq9lL/w
zh5GSxmvyq6Akg2ZhgeUlvxKCMUFlctd7eRcnOoenIKPIhkRuSY4twwQqdRP4EiZPabuK4IxMy5R
15CPgR+ymjrsloXG/Cd7o0d0xWpFG8qAvlHnxtFsgJ9T7KNR38x4TMVpLVTI6KNqB+O9bZw3u23e
fZkhLAXjG6644o/mJPbaDMDJAgDtuVl3dHUs/n2Oq0/M5neEs5yd29qOlbCLg8xjxYOWE6RsnuYO
DJ52/Nuh1Elj930i0AdU6hjJnr+MqetdlrsMwauJvoshzD3IhKPfpV2ma2ds0x2d28a+Ql4118V3
lLAkwEM7wteLaI8UpvFmg5CDGOkWv+6UuWxzk0AadaJy9H2rXpthW+YdtlbKdVwGXK+b+bShjHlV
aMThD9Y54iS+rIfpASOPwWqru+hG6C54k0LUklsLeQCc+q25lPum8MuDHPRL4GjEHs/4nssa8+KC
4S+2tZXQujS1ntEL8PCbeFnN2ot0R49LDUSk7fr1rmTnJeGLkWd3tFe3f4HMkIW9GCaGJ3ZNpBYT
1ra+64+w3kYjd76O5RQBQX0g+TdANJTdt941Q2yrI4EU+YVmSX60S1YhqXNDtNak7YVVyWgEhhDN
DLAeXDJole9xflI+G77HhDroLBR6OAvOKlmrP32FVBRtX3/Ri+KuTMFwUiOsvATtE5XKeKHVW8c0
IINw8EqyvTrbC2uty47+LDllutnwyrk2JKvLfuLEhGUlkA/tOBmPgaWVeCKeMe40O8xQrDFwx4l3
HsEip/aizvz++cklfqnQ/eVWOiQtoKDKuQI2MPMeSYp27hPsJo1rz800UM6GGWLMU4EP/t7AJW10
0C5k+lRpxpBs0t+7fqEn16rXygxSdsqV8Oo+uyIg9l+q6hcbAxNWafmnsaHqoZIcMhPbJmJeOyEY
wpnTGSHULVgM+Upb3tjrAyyyKgf3s9TZuVlOa1V4WEvGz3ols7ForCzMemhWpMim567zn6W+OLyk
nzkYqQCfDOR7RHAr4nfioLC1urWR7RwxN9+a6tskrXDBbXUmiHs5zDNhozPvjeawxYk7STNve3SN
3j1OvWdJedYIV+w19B9GF1y7Uff2C0mvSVqVT3ZLq2/sufG7vrUjTceTNqEwPxZNqx+ztfnGln8P
OqsQ15Y6jb5AThiS0LeFnIlJ0cyXOaoZBifZ5O6WrFNf09SyR0Vk+wCz8eAWuylItAEoHt2rx6C0
/qkyN1qtnHmsyZSG/AQnLlBNtRnzboSz3XltOC4PKWE99o90WM0dNARzP/oO5+a6uqK6520oez0i
+Jh0RVTRvaclGWC9HW6x7ZGRJI02fQsiAzfxPse2HOOKaZJ0G/BKBEZ1FvqDOenWI2ULWjX4NFcl
LDJVkbWiTTKt2KdnnyxAbDvP9C8I6Ka4c7p8j3RLT3hdDzN5bPDvq+XoWAOe8/uPZihchMad1oJ0
x+fmWF4Uq1DssYT6rEEvg5mVoZVNC+KJm+1Yzgs0pF1DFsxtW7s2UUQwhZtwMZwQ5bjP08kPh1Q3
Yl7JMnY8By/lKu+WkeIyFgpV3rbcoX1vbvVIFoj34cLbkM5Q49fqCF9c1PyCSi380v52VcGYJXc+
G89FVVjW+THQxnhINfuhae2VPDlxo6T8bRbDwZ8JOTf0yOYoRWG0/EbOgfuwkU+AB+VO7wxg/hNY
tyqDoz9NV1OuH6vdp1Gd1RdT6sHBFI0ebhZSW7j+99gaZSQc0eKpIH5DYp7YebQu6cVRdeQ2+bkr
bYZRzjlVs3tsqsGIYI29fI1lptGqiIMVLs+7/WHpKDjG2b2M7XC272LrJUO3U1cXolfF0awmxslp
htF6Hm2EeWCwLB7FaHp1dtsuKbLcuDize978+vcwlsFjiizIosGTjJu4DYtV8WukK7jeDSa+kUak
R7Rr0D+iL0NSDGzuyOQZyIsugrji5SiANNAKgiCwls9d4OcPDvYJYzX8yyDcyId/GIlUfX45y0fS
f/2hyWOxSbjjo79zAggywTiGX8OQsYedN81VNAyGES1IW+OloEfU0YiOmeejadXVkbjCPPIb46mn
O1JOv3RnPyBGsEUaHAs0Jbs8hZ/q6Bju7RbrvdtjfVd3CyMOUXzCgqhKlf9EWryQxmLdULS20VqS
RZGCrj5R5KGTxxodGoMvLin2zKQwnc8itawHZ5N3o1J5NPX6PYU7vmceauzyBvOCh9en0NuRvGz3
Jah7II6ldkqbYUCzRwVa9eoF/rR+Jmo2YogKD3m1W5rF8mBg+zU5mj/T23ttVlM/1xt6FZVWx7qo
Hcbb8xyvnpU/IifZqw17M4AS72JMI8YTNRcn+o9GjCmjPtEWbCiYnZurFW8s4+KkaB5dNzZjC3nr
0fJzFpCRBNXNCa60TtwCAWXBRBCBJWO/QRIQL+r+yX36ApxkFQDvr3Mooul9HVj5hfO+xTKOpFsb
iAXTuPMjTWwwDb0MTeHExQkM27bH6YjIQ0aZ5c9PWqCOOr7mh3EiaDaAGUjd5VbQf71rqdsi0RoC
t9MN4R3MAoQqsvjpQZc9glDGsRo0zwKIaIHN4EXPSNYoLRmw3JeITxzQ722RHoNl6J9bcn4tQ3Pv
O2d2SHsea5mr77MlXwYwc66h0me6Reih+sq8zpisaQ8BmFlLiZiv8mEbV1QteJuw5s0kTUl9u5oT
4AHRKO3HatVXnEgTEc3/pHnJbyv0T+phLRLmeCkE09Fhows6VsZRVC3nG5tro76bqnCAyR7n0exK
dbHwhx7cwf8JHcDEOQa5linZlq7NqerANdpOYGHcgO70VwQsgRMgHmWcirlo5wIKPcHx+TY4ZpwH
ffuEGpvIakL4GAVMT77VeJ+KGyzYsAVNZAmcMsSRz72L5obV5FhkUCyXZSoxqIMavWvl+6Uhmsh+
dweN82ArkST3sjeiEcnaSfZDccyb9ZYNW7e37S19d3PUNmQxqq6cb9lsc8+V0nr0NnZlKJS7tcjN
G/z4a+AseECUVV9WvNRBUQevvoXHEXnfwzTY9C9W8eTIXj7NM4rIud/s8F4/fF23EIxJbRUwXOSE
8nfyrOV5UYIOzmQF5G8NQeys6OEx+gCYBEgwo4+NhDeRhKHW46ZR51Fhv9mBss9ao2Ow1M024Z35
vojWYUbHapuWetgHqENb0WRPd6RMLxDHr9ViA2iylpdmBFqgqvng1hi7aRv6L7X/QVIHABQjeFHg
V/5yRbit4RxuJD9/jQsmE9sTVxvmReKXLQKTEWTYfVy25HTTOENz1S7HRoeA7wsbRM08L+AA5rib
OA/UgwXgoq62JKgVdIO6sy9sNSt8CBMBUt/+QysjiJmqmKEUDeHmRNsedQNXRLo41r5EpPdgddYe
MU91bhg2HUdvvJhLPpwWhiy+I8h+IsYUQy8S5qrqkzFAqrHoo5aIdR2TLtVfWmYA55WG9Fd7a5P5
r3ZmhhvgfN01U1pesFizNJvuKyP4V9Wuj0LD1WVzgltJrcTx6GAUlTkKdYHX00i0WpfheGcZydJ5
Kwo8OIOsCUq6u5qw6strP8wyabMAn5Xhn1lI5gR/tb83aX5FxSQ/SXK3QJLNG9MElDu7ObuvYe2q
fdORL2cOlYG76lHtA6Och+WjJv2sXPdNXbscbZfYTSGx2lnfUm+18lGNBEoYY3pqxro7+0P1MxsH
LamzBUcH4WHojpmHfSGSRvSzMbItGOZVEBa0oB5h4uxbR4onq+QgmZbi55oHK0dtdFl+McMFbvB+
AscN3WKpIwAp43nORuvUFA4Ns84h4b7ziwvo5j7dsodlyBVxZUOwE4xKkICDOXEZspK1KzCYBEFI
3wK72aKOkyfcA4m7jxmCy8Nimv94YnUeGt2/rD6+CGnjSRnWUh1yZJmRrlk/bBTHsUtFQdE0b+HM
63fwxJvyWRpMi219Uur5CwTF2Ujnxg8gEft/MRNIzY3HdC1285CLB82ZXgdUi6EcRRP3Pgjkaiim
eM6M+oEWMgFNy0U5y8mnhjj1IMAmlHUxil/Ca3pXnL3ShP/vy2fqcy7Pu0G2KR5nvzn5VWATvIzV
dKoXRLd2dqN/H81lMMRelunR6CGrXLV8uIihn8JaDFejn9bv0x5N+a7XM3GVCNFtXGvevMlHb3LO
2ZzzzoOH2KdO90MJ/uGX9dBRG1maU3utsApFRob6csBVsSPC9m2YrNcZGzI2oxXYiR16ZQomDAZR
yMr/s9FyPGi1OTwoHvMYKOdN64IfnFV2g+3XCbZajrk0NZJatBho6vJhkA2Ju1SZol3/Nkrr3rWO
rWfspcHodXPYu/R715I888fBzDnwTvVLav0xgHFhDx/IWd7IYRs687uffkJR/JkteGZsT6Vxbtb4
Iw3K/sW0/BibpRGlcsz2ONsOGe6YarNkbM+wY/Igf8A5+NueOMh5NAZ2rjE4u3TEEYRgGrea+VpZ
tMQMY3J/3ynvP7TNyh66vKXa8Y3XoHZ3MnM/rNmZr2ZRH4Xu1edyaIjaofCyLRvuS7o8qdXWUGBp
VTxWrh/KovePxWie5ZStsVSW8zkbhRNrq3Mk/9i6UoteuOQ7Vy5HRmdmpBV4jL9OcB2rq1EwvShQ
HfMrBQjagDB6c4umZMySTff+yQ36UbgyMXpPyALUyr0qUazmHvVrp1h2Amm9S671XZ6t49Ha5gVn
ldbGgb7GLBPFvhjV2VwZgc7G8PgXBHkXkAF/WqIyxaxHAzLDRkHYvefQeU9Xrs15QmfcdthZCHHW
m/IlcO/2SolwELVv4g+2FqF/60NLSyHDFsR1eORa4BpTuyzdWtA7WIS2bfnjucD5Nr0M6Agu+d0r
eF/Q5e++LARh1PxU7tyfWgKXB8fPPcJwUidXmSpcrHyOvvBdUAVgJy3I9jNz7E/KpFn7JZpkUEx4
Ds3LXeUAdHGyJbE9QReWss5ve5nYimN3UFNOsQW5M3reFmP5bpyr2My69kSOyuc0utCtUf/shGux
d3FuOubd+KTGwDpa0mNLWfWvpimdvPv3dLFejIbsYstp532m5g9lC0JgxroNq8ql9+kRrRL4ikJv
uVtURoXQJpc6rH92/GmEJNF1815QbQ0WvjCuSWyoQO2WulHvrjSPhY3r2dNJYt/rztIf24WR2Qpw
COhKCNx0uSHx9HaeYFKqg1KfTOuYsshOvivPm64/bX5lPCoBIGQSGo5tpbh3KET9e7FTj+lPoaAm
+GLiah6AbPiO7HZ6oMqTDfor3Hw3qe/DRB1vHmWUQk7fDQnzE+vYYw/akeuN/mnDWGWkww/+DvOL
OcVjURgXqYZHUy3uUVsxgNNLvwWn7hpCbHHpFvV0p3C6HMtKl5E0ej8ihOalJ4f5uRalfWzIqt9q
rbmJR1c59pNTZRfhd790n3T1fraHBKI9mnJ2iT0dX+N1YKs6ghdeOtHdageWmypw86VsCBjMj0ia
1+eiBm9Rrf5dv1E8lM/14Dtnd6qNiOXj5rkruAA1ZKFZskRv+epeOInOBNHoQWQJGB4ltNMnNKsM
6QZ33TmuktyN1Xq1cLlhHO7rHT5IKP0+i61tSp8IR6hx/YSjkVrZYRRxv3IHqDBYfacE+CmALqfN
GIRL4tTZcvFhqzxuFtPbV8bEvqaZtKuDwv1Q628/x52l9SklprnUj7poPtOg/TE5NE3W+lUSRv/N
nDfcpugfwXr0Z9OZf1Pz5xGmqYaZxZZf2a0i2zXbiwRUsrdwbZPqg18cGeWzcJx4Y+F86ViM1tw/
ORya9vli/+yHtXhDb/DuG30M5lf8ceh3ZtU3v/WtyzTp+T0+8mCgKbuYE+MDn3bLwWm3P6rocqwN
NZMra7bf0vSDiui1oWP03GWVFRV5dR2nWmeSUaz7LSdfkONldeBAf1Et7XStTNcX0RPIE4zg1SdS
DneQox2Qd/SkcjeTZFuZbyZHoAerv2hmoSdGCxj3tObVxDRoeKucSUZDJYYP/25FSFW/XIeh05+U
0b7jp+tvayf/If4JLpEiQL1Smvd9W807oW7THrsV70dFHtLepPQ6yCkoOUBp8jFbbhMUpC7x6jSy
vBJRMC22EAIJa5V7BxU441BdBOrpU1pA2a9X8wS238XPg0z2iJKTRldQ67vcbF9UuXxPO23Z5yB0
L6mhzta9NeKuMxnCeH6jhjTQR3R066PJUhZpy0JXd1q/VVNm3+aVH7yzeWrDoDjtEse1W6Zhfsmx
bB7cmfyrry/XPp1e9OBoEw55rbs86bzO+JaRj+eZevMhmK4kNZiKveiM8Zs3NEcO/tHs4nbfxSle
Za5HCDWgIrVPo18/FNATkOXYwEnqiucmcuqxujQbMrKgcY7eCH2KKt53gZznJGkFPDYOEKKAGUmX
+B3A101unDzz58+f27ybd/jf+cN+HaO1TOBWnYl4vPmv9Xf3N91gk9B1tVMWBn9ILoyNopETRBEV
oY1FJw5YhaEDrAfwxuKi/GuhXtCx97CKRYRqNrGjOH6MHz8ecZbtPv2dEZKXEy+xuXdOw7G4Fbf5
zX+3/gF7w6m3dwEL0s4J8YjyZfk8jPHkMPqIq2ZPzCrjqoN+rM/rTd3MV/khEK3jM8ET5cF+Cmlc
p5Ls5Vgb95NK6OXjXkUJgoNEf8zXZg2dPn/Np34vAaLhlmJQOfV+fwCEOCdpOdlY8UUQltaqHX3V
PmK76x79Kf9QXbNwo7oxc2vrZ8VBYMdxVgMNWnmHrO0udTWrz64HBjAtWvewIrm7TYpIsKzdSzXX
3/mkRJlEZGvbFPV3OsmhI5AgVE4+4C237e/W7NIxKzlulu3ZwvDR8iRevovY3eGxWfe3UUU4Mk+3
CnBV+nLznnBTDr1yI0euw+nrw2D3w2kA9/n3Sy8v6SP2uH5KsxQnD2rbKR2kOH19+fVZJbk0pqa5
GIzTTky+LsR2NnRu94O5dKegdzvm5Xz2H18KpiOHzZmj0rfaU9d4kDzybOAjoRPdfqn956+/2VLX
CQtH0CE2mvaUltbFY0C4//rLtJvb0zBn3en+DJQytX/7ft96NOHw4LTKaE5fH7Iybbi5+fC/vvf1
GVib+7LPnl3jWjbujylb9ut0SwfCC+/P3yl66kpmumFm9Nhwpv6UyqxL1rEW8qz35pR04N02x/mv
ny5l0f59nP/4XjkAcDJELULmpN+2dsj3wiP3IJQ5YUtsaBChtKE9Ufm0J4mts27LLUHHaLL0mGTv
OgyqzVr/9w9f38s8UdPS687a/VX/+sA8lt5pEVR8XNwF3I2GRMLSWfVnp4CyJcbuVN0fSDHe/6sd
/P9k//8n2R+VzL+JS/4PZH8mAZMo/ney/9d/+m+yf/Av/R7F6ZkuNg9yZ/4b6+/8y/NQYN8jZ/4X
0F//l2sYhqsDoceHY90f/L+A/pb7L3w5JlYGw9D9u5Luf/wHwP//BvQ3/6bo/JtCEPGLZ94lz+j7
LQ/N4n+o/IXhlgMB2vmJLghYm+ypN9oxqTITdWJujgzeaqStVZp8ffX1wc0NmhZ6edDXqj/Oxu+v
W+nrg0+hwKnvfmsBVe5DfdweqwLomJ3Tuhpr91D63Y9RT3Oq1VZcDA5mudX8cWUXZgV9bRSUu2IO
1H6FtxYyY2Nw3JQXeEIEcZpshZNxpQtOShsz0AuKaULagDO0wVTGq8Fq408buCyjSvqN0FKALjuX
Idsx1eCeDn6jIub/qDSJvMNjEYkA4pygsX0FXe8q7zQQQ/JdB0xPTzScghrVG/+5TX/K3nUZwaSQ
HXbSIjHelRV+dihiUYeAKjT9tY18cOo7a1rUyXRSoDJpP8eLZhFpmwG1y4+zMNId1BUc9ZB6TQ3c
lAUavABtSjMc1ONMAWWgmFmy/NMoKrg3omxB5eh/LPOVw+G6L9fWjOEvV7F0c9p+DlOOzSfQtQN8
H9dlc9j6+VuvN3lIliSkbXPd32VdRKgnqMb/cUvvuRpM8zhWWVTQaI1Hy7vVeXbz+/U4QvwiGo95
KDtdaA8SPsY0J/gIpc/5NauLGCi6R1sdnut5aLGVQ3pIH1SKui43M3Dsg3fzNCCDoLnoTVTyCh8M
Lx5TiR3TOGiCG69HlVY0S0vyEww1w2wCl9MhbJm2T2nul0H9WQJa8Hg5odxDIaKnW0ey1p247uoX
RwVR7w9k+7ZwD4aRAHtYOIDDgm6JQXEzFxJlum+Aau+gPS3HXKtP2/KE5i8/1D15fpVnvwaNYPMb
mUHNPkh2hlG8NGcP2ds5c6w/89ao3ZQyElEGb6/maLeC8MbGMWjlGgldTS6cGgO3JyTT3IloLGCh
5QHYY8sWS1OSHX49qm4t4koYT8C+vLArzfzV13Ck08wMzbsGcqj1EWbKqF11kxezqrKjo88fywS6
Hn2EH9Z04VvDhdazRibwApxfWKIzrSaEAVXSqZXt76J+WvM64BnoSCOVPbEtON/mLuDZm84JfkkT
dnQZonkZj5pphARAiGc3K6EdmuSIjdxnvlC84g61Wu+O4eTbv+vUaH6gBpKDw5ipOdkrLQUDkI5t
IEv3/Ndsaz9Iz6SwLUgxht6z7WX3nCEr23e2PARWS+eK5PYjcnPagWtS5rSWnLyyksaLqM9593KN
IYM+k36Yd0TerebeyKfzXKTrDoQEZnJungFUzLhKLaF1MYtk2rKbtbhgTN29a09b2MyItsYW1jAd
LjwM0Kh6z1xIeqeA6nU0HrSC6Pszw6+bcJ6QKpkWJ2FSMR5Mo7iaS9/FdlgUliKg6tsotS0h2rEJ
Nf9gNlr2YvHPH0qoD7rufwC9OErFqNKAQ9819m1puJCbJpjPven81JneFNCqExcTengpesjeBZ9T
4XP6zopvhZLEHlci32cMglNjor2MpeleBVhbN4Z6SwOqnrQ6AZzGteHcVvIprrOU79qcfy/tinQ4
u1vjjeCTo0jJzuBn9E73U5Qu0xe3JmXep72yrXFGBBA5gvpnRgAZZJG0KUAbpCqL5UhybD0DEO5/
pwAoHk1/Y22aob85nEF3gvj2sF+3PDJ1zd+lqw2chrnejjYF2tshtG1Y12PPXLz21ANgH2jKJTb+
2jhvm3u1irRPOrfv42qSP+0Gy0wXBH+gBbxDCGW83OI3KmBGGuud+r1sA5ZwvWdOKRDE2GC0Wdqi
tQCfWCKxWdf1c2WMjlR9O6Tggg560+GAL/IHK7POCgwVO9Fy6QqMYkOriMStmpMpqBjrwrwJMxZW
SrKA3iWkFVDEoOmhi7U+ElM9bm/eYuPAl2gE/M3/rVaSsk22CCOdLuSm3QYvGw5lx5h7Ln6VrV9i
kc4nTPa0n/L1uzdWfixWv4wcf+EThmC2s32KQnC/CIJGSAQIElh08w5UprMTRa0Ola7+AeTYkRFr
PyhJXEUxMmQolwHU7qbFQE3AVxbVk26/DF3n/PbUm1vU76NXVS+qIOM+oGV0lyhlYa2rP2PQkLRQ
zs80fHxGwssKzTY4yw1NKgL4H8W9Hqseypbg+G6JlrHjPW62aEqNk+HCm+nrntNyFhB+RocUP0JP
m27+1TjfM2DCL3reMiSRrCrN44orJtGhooRLoL9Z8mmiRxO7HMQ5mk59vGTrtgt+QsfaGcEKzMRX
c7IW1oveNdWjSW7hrhiqw9gvBB4YNa1FhtAYXw3Sb4cfGvOh2KpNoEbAbPf63FeEDXZWnLvLNzff
3gu77xl/FJGhHPqu5fSjQ+cbd/r4gfLHx/GfoaE0PEVIcEkjvCPaa4GoDK0c5CHKPiOnb74W0CIB
4bzj8inPDhwdxx+ruHJ0GYsSPrHte3PoBANd21UDcp5hcscJjB14PvoNw/7OUM0xa3lbvYFCr3Ul
o38PZndvMhqQ2KqIB0G3UhKfSO8taThs1APQ5kzqacJee3WQYvm9QHWhd/lJN0nUmCwVQXTqL70n
BmCg8jCIjL7mVLt7ILFvkz6/W4XOFgJjWbfoXywVp3+oKb/ydY5c4cC87O2dbzIO742agTDrOcXT
ETD+s+vPN8VlhKb2rAvJbVxI7RdGSctW2mugl9fMYpK6yfERm2I9buMpKIo1zguGsHLd3ivgoIws
qIyg1VOht/KdXcfZt6tIo8VnM/McuuU4+8ikgKE3WYS+sWxm1y4rwB3SP0Kog41hce76FyCqtdrr
GpQiAh6OhMr+YGpfhGL1ipNwjD8F+TwMUCAwakOZOF62Z45pgOP29aOTNVvsNDBNBnrlIXQN48b0
uUbCXX9bEKrsN6+C5Wvq6aNQ7RaPgQ/B9N4bolgH6ctZIYSTZVjvPMs1lAGObyT72Rvtarr3QWJn
npVMKE9d8i3D3tNzOg8OaZzEqNH4RTTtdBtm+BbwM7t1JJuGFYyunN0A9Pargl2wzzRK0YoTKR3f
p643Tw49fWzgwb5qDIgiNLIFRsmkpbkBzPMgZwsGrsNUOijMs76kMKwdG5JC0B1cOUZU2f7D5Lxy
fULLUXq5W12Q4nZ3z5du/LBRk3Fk8+bKsMYItdQY0x5qOZoho9QJ47IwmjbTwAFGM//QB5RxY7g/
7BGd+iJktIDcP5KiFGVQMXcl0qF9XyGotcn1WjTgIVbZAO/g9aRzB9DnvnRC1IR/La9Wb/9YoBZB
wxTnLWgQrVbOj9avRyQnpAGPOoIRc2J7/PpymHHmofZs2OR1dpAguJUTh9PVIamAmwOzB42msu5e
dGG3+8YrtovS7+t3HSDNs/s5YRCTsQp2z4Pl4Kar6n3F5P+tyeQJx4xDaxOaB8cRWul6+1COHNgd
JydmZIiG4UnTFW6y1ssR5hMNVlCmSHcoETh5N4MaI0w1UQCC4+RXsnI3fZFyEXZvJAC4D0Dbr3D7
v/ca0eEdHO6zARidQAMiRA4+I5TYcx20PGV1N/VyGkYbcNnM6udSbvcUlrLaMXdtIlh7Z9sYXYbp
/TXIZzD2ATwVN1hDa6r3ProosKrmdpXQVBYXJo20EjsgVd315j01h/y+ISXY0X4gFLfgUKB3L91i
pbGRo+giYOOM7NklBmFbYlkJZjT8cIykpm8+MzX4kEVwNHPvAz4QeSBVDnOvc6xdZ2ZhqVhGF2jN
GarD/YxaarOKnGcK93erkP7xi2BcDp1s4zKTJIVnP3KGbicxEllBBUPh8C58u0ykybZqMn1nafyF
9MZ+qg3yhcGGwmFDSjTiPxJ9655spz9kp1x6ZCBl8y9Qf/6DwcYe3iUy5WqTYlPOv+tADvvFocNS
aM9zJsa33CHZoMh/SxAOe6Z1y2VDPlJrJuO302Yvw66aPgKnAXScXxE2Fg/eoMJuZrzI2RUSjGBW
NGzvM+/a51pau2Gp2n+yGH8COZAAol3dmJJg2K4Ib7inc38AkGSawG03jCsBPcaYS4m+qw6mpRZm
dhRucej9CYgafa8dYK9fpkunGCCyDYWdlRFtwresl+XBAXJscJOSdBdE5sp1tAXPXj5d2ozmLzIg
9gHPP3a2sSaoQp81vezCYAnsT+LjYugRcYGJ5rdZIgyYDW7tfhg44bYhbw53MjVwjHPzcVlx12Zk
Bo1m/crcjQXa4ffvDfDEAHPv2ZDpEb+VE4tW56zM6wJYHGX1poPb2RgGJ0QDOPqKrsJVL+THsEUW
KON1fb6kFRIH2bCtrt14XdT2YfUYOXVzusz2bO4LE8JDw7Sl7tr7wUoyaLVbbkdjiwmZWHa5XJ/M
2VIhQOS3hr7g3qW4X2zT3QtnHWOAmEcCitx9gR2KLmWmYtc1v48WhKE8Veqo1SZBu8YvhMc192nz
T1kN+HTK4sGYGStTbHPKrNAFlqY8ojp+DSrDJeN63KK8Yo9fLC8iwW68tKbiMNYMiMQtZvT0aR/6
Xv7pXbJkO4hOTu29FGiI6A1rdVz5iDzJpCGdvu2Hh4EkXmRFb8LLijhgHdgveP33hj4bD77YiZF5
AIqMLvyf7J3HkqTKtqbfpeecRotBTyAkEal1TrDMqiy01jx9f3jufaKs7j73Ws/byoxyCCBIAtyX
r/WLDpusKbNAV+pYCrTxS2NCvICDmdCZqg9RZxI7DpY/SxagYPKX6AoQYq1whZBr42cbvtpYeYL0
oB8xGdCa8IQXTEwwxxRG3qLlJEWbbKAzqZze2Pdqeq/P+Fbpc70b4zbfkoOAyRbMkatMRXmSEf0m
Db7KdlHzwfYBTdB0ZuTrVBfhzCe1jL8WddV60tCb6EHuZFP2SeT7AQ8iIePQncORZ7soedvk3EEQ
vKlwlg45PfE3ruemWxC81RZQZxnNRgDLQUkdBgdq8gNRBchumCsPCf8byX6Mx9RA9hGd61npbwtT
Vf1allSffsrKXbEO4V3zRUssqtwNespPlGEH6rV3dVMmG2elPYlFbWAUW64LsUrnTS1FHTMkMTPV
r9ZFlI06w1ETXZummexVPQJInzlo3qfBUXxbu16CWFRa3foDNJJ/X4TcycDMqaVup5VYNawL0fqn
1XYEQ1BI7dFaL1BeyVqt9VHKhXIUK2LztEKM0qH5khsk+AlBmHrPC4HTerGipQ3xDWgCaQe7XMu/
P5XIBfPYh8dsvWlwjtTvm6Qlhe4pqoKJ4aqfb3Y9DroO5TO/j247tOhcdOr1DXQReP1NgUTb0vrl
uhAth/zcdwtphkrs0REAqFu1CeKNOeoqYLeu88mZdL7Whr07yODZpR4YD8KyY+9r63HT1DIB5WfS
A0c+NEO4KYt68LHR/GsxgYdCoPHfGwdGFJ4SzJuY695KTTr6mD4OhJG0nHVx2VYQrQO0QtpxCka/
A6P5vcikodmldvw4mWu6zVLuQzS3fbJ/JVJDo+JW/RBv1LXscVkoa1qeILsCyku9xZbDFoyiiWeP
U1MTldLqMDM8+xnakr5FjM4DXUEcaaSaXwiEHoFX/70qpbKycXoQvPqaIUxyE9Qlb+JRMd/A2Y4+
YpvgNqL4PGklHIt1IbbbZUrtOY0HyS0B66D9BjDEm+d+8B2LKTwWij3Pc4rt4JK/KckVaIjeTycj
aw9VnPS+ZKEgPY4jFYmw6vzLIlOnzk/NedqVU3EntvP9WIxT85IXUG2hgiPhIvWtXxVyRBaPyh/y
qRW8LsvXjBTp2yrqvbw1O3iGfy+K9UtXtFhGb8/GW209g1KHHTBwTlivV9HPGe58Yr2RZghIGcq0
QVM+lgbPXaJDXJEmqlUW3aQ1Ug2WmSYVOBeiRTKVu6h7dqBkepRC6NMV/X2Y6g4C70heZAGXV5Od
tRLtiPXTVTC0R7uxIlcKUGRY4D25CNsgKQ1HyhuM4A33jbswavaDPBg7FBseas15mXMEMUGegcKg
UFsnt1iEQRpQ6g4vUfTTc9P8mUgPqEnVW9CuYOgM+3k2wrMGlGfXE62DORmdXT7/zIHq7W3e43wg
S5eo2XUm6cYORzQZ5Row6gWThgMURnVj2r6k5sm21LLn0AY3CrvHSTP8pnoHyl8eYvnaZA9lBWoa
89JfhHQ95GiiUil9jlNgn2ZCfynvB5xuNlCiUW5d0+VUBtylxF7Ksa3+Jik5rY1IKFnK8goceOHl
9Yi7YAOJPRsHV+6govTazxVPlHWglzMT8FmiSm+6zHNRzqbFW0XlKZiCDULjuL875oeUPbc56rhG
Y0qukzHhUkH/9iZk2XLExMdJDN9OGqqcWWNeWUUD/n54dorhamjK2a9Lpmc6fxkK13V/2/agASXt
qaZQW/YEy0CmXyBSPSLSt+xtauwNubK9ggoHWFdqe+ABy7fByTtXs6xd5udF84Ief++Tuye3IalH
S1Heeo1R1TJVa1sWk3oMx+ekG5tHMlmuqY771IEN52TjOu3M7qYQ+CfAth20kcSrHQXnQaV/HQyb
cK9eJRjNDwo22ac59G+FhS+ZYkWf3WLFboWOoTuP/BgSXBVw4cUnN/xFzTAxyiwYZdTSLfgx4aD+
HPLhIR5D4EWlG4bBLUJvMyhC8p4O+qidQwKEtMRa8UOv2AIamePwolPeIJLBa4b0+w0yjoE8Ufwd
0IbTMILbYw2WeE3YRCjHh19wjQx03LGTCaM1uzbcLTV+wAp+tkvdM7OTK8tVSnDVelJvwMM/MUOA
KD8xxYRTYcbtO7mC9xGg2iY0JrTSyTBSCmEoieLydi6AHacVGCvNphoyR09DU6gg9RoSVeRXqb9G
p1y5be4XlT88hTZNCP62aHa3M6tZYUI6kAitN+ZUgiXR0LU11AHa7xWvFk+XoV8nM+pEoWG86XmM
0HB/X+bATCdtepaVXN+FQ/ceSH2G4wB2GkSPyHMlEZmLhMCnhK4dFW8hPwzzcGNThpG+Szp0YXtm
jC103KaoY7eY0VtV6rUIlQePoFBWMZvV9MBKElcxoiteLnctZWRW30F9npHpy1dniqzaZXEO9DEH
Ba/fVtT0AaXgoERqKyIXgyJPbX+EdolmCkVupufGTaVWqDkmqMP2pPpmU4ITmLzPug3RowLmrMAS
CHEeiaNMuVMC+dVM0ncS24BowhK6dnWsbCU80bduixInrZk/tunAJExM7SJYuRtY1m7P2Ls3OnTX
Z7V5jCisMDX5KUn8H0Qa5kiThIEu0p2trJk7O5N+GHqOz8Ag/2pGoGLLpDyXMTI7SD+mIJxz7BtG
LCzSgUxBkPZbC5n7HdIqiIUP5J8dumHiacAmJLpdYJXVzYQxdTH7kFmfxrRTb2V4ndu25MkLKqz7
yrINPQSXPgqcNwvgbqkFkSitNVT17fpQG3rhFSnQgnguDv1Cx65mq/loaG+1kOE0HunBkR/f2d18
hhp/TYcFwiFmcqNCz3SRCTSZXF5H2bMxxIZnNvWzuiSBLyGsXDv4bLZKvDyPCLdAeFLJrC3GEQg6
2CONFK26q0BfHHA7OOux85xWMcgSW1f3CqKv5EPyPaYbV0MaKky6clfPqq0VzZ8hzjN7EKvYTA/m
I4HnixxpEmmsaQ85ePTLCHZC1w1ulocoCDTtVnZeetjHHmrACu/M+Az3iGyy5cujxmSkAu1uzRZU
LmW7zPIeNrnmQgZPmfAZFVPl8qPMhpeayoGrrIwHa/iIyxGIWaPctxOQPXwPUXRFZjjHW/w8yP1N
i6EcyUAdd45oXoBjwjJKqVtCGi0DIILrNvGBWMQriiFfwQUQyJ/JayYIxhCliEWNJTABkJ/buLq7
xlyEh9jUr0fQWHgq3ed5CwIHe/F69LOh6fcm8s2+WAQy4YpozQFSuF6kxAitBsqmmrY2mMq4Uimt
9NJwmgM93CNp5NnKAkldxq+YnCRlOh07oxoID4pheIGVi2/psAuzIL3KMwYex6luoolh3EkUW/GK
sZl8mPfHFLsVIvx48idnrOleK3WTlcSvDJItEQpBrGllrprgbSa2o2Kg7nNMJyrbvqtJ32+XnvJk
nN6PQWfCkc8dtCMdAusB1KkR+8BIyBTmYBIdSllHyyYQMltYs1kHia+QysJVZVQOIVDnJ+RFstOi
9BgohyMZEaZX4YwMgTuanQNntjQ8x6Q2A8EY1e+QsNNcF6IlFuDnmFKJZtGDoil3QyRjvhWTGJpS
TaE+rHxVvY4ugs27jWpAxcwKlD3Zsp+hDCSok0ywQiWQILHKVA97DKk7NDNgWvEbWZDYvn8tsPDj
Xk+ac41N0cZWHXDGTZJukBiCIBrEwMiY/Hnx+lX6VJA7DwscX+Flh+OdnCMqqulmDqrb2OYzYeFl
oWGT4LdqTCpXNMUns1mjs8t8IU2jHHPGEL5BEV8XUfUmAC+zPIHtSWO4BMUIhHN9Tr+3dSaOFMqS
8KIy8zORANxN6kBBladbgHJEi3p0d+yL53FVqRD6FPkQ8iagPSCgQk5c+fq6EMioZdFTHCCDbuNo
ObmZfwBHGcmE9jTKiZt2bOOTOkj7pCBPHSeghjXyeb4EMQXQkR87Dbk8DfsVtaohrvPQDT5QJ/B2
VsMztob6YmHFGD+poXWdr9O6Lra/sOOMNgzrR4vSPK4yhOGEcPCMAmRTCcOtsLWYtkykDVZMBwW7
GORQC0qorywLL9vZdNG5Zs7z7wXal9lBCZnCoq2QudzDfIsE7C994MGRkqj+Xjj/bmk1BpmaxTNq
IGa8Ayp9nWpB9w0gMft6C/KvOsCaXSwZ7LGsHjpT94Z1jpivs0XHQCZ0Dsnjih8Csjngk2X1gmob
C94n5WsyH91IEZ+QvConRlToVqdaU04dJSASlBiG7gUsK0wW8qkO1qRWR+UtrMph38/6oV/RW3kV
3AeOU6B1zU+P5wM6GCN6JHxRG+i7QBvvOnuhnGP1xOoBEvKGjnK3OSDtoPZgl9eJEC5b2yEtX9sV
p6YJqEuMiZeOLYT3B4pNrOpF0+01pzt26yRvAB63CTQZDgJSH+CC17mgE9UxI0fPDKRdqAxFFJ5s
NK90rf801fk+AQa4Ewgxa8WKQRfGWUSsTyE+JKh1cC+Gsj/hlBofK9IKAoIzgT5G5my9xHJ9Pv+N
0ROXHtWvs5k1R4G3KzOSwx48wiur5SccBMxMIM7qDA4AFjXIeJ9KedaOkXkQp5zB1/11drEup/H3
d1OqQl5zXajtxIVe1geIk16hL3dSn75H6DHjBGXv22HmMVPXp4snREEqbcHBeVo7l3Vbo2O3blGF
2Ii/WLd6vHrFfUik9nVBlmaTTBOaFkzSo3MBGMe3QLX6Xdt6KJdr3++muMQBgSYXrDl1unVa3uT2
ZzCXT9maHmlr3FLADd6INXhJP4cpH7bWEpQos0yFp0cB7oXWwKuyXpZ4X8SqWCzrB2OPLMvgkHMX
Vz7NUr3TNPXstMZ1qGegS/h1EwtVPQbIyKu0XYqzB6oL/XHIc5gUGq88fnQeGfRXRjAJI5U821dp
cydlu6yuHjTsmA7YklwrBbqCVhi4cH2gN5NrcVHivRpi+ZYIgmQkPZeadTDEBnS0MDefXc0kfV0r
Ee+g5Ksld1Wthh8VeU23hBFrV+pr0plvZmZf15XibJhR6nvooPg9GcY5S5ZlXyUJw7nc+QZ0NJgZ
b0aPdlRtyPeSobdw8EHlzBEYgzZ/Dx11wSFBzbcZ+MoiWkmcZBYHzU73daw/9fNJq4OrMmM6qRoI
6as9SlrZe9lm9LP6VT/mBaja8gfp+PZ+IFc5wA1opmi+zwL50BGP2egOeUSFR6uWMMu15WDTZOYV
afpbG2qVa90pVjBtKz2dGdzjmykjMo6rDqWTWd9q+AN6BKkEKt14rJryB2/k4gYSQZkaQ3hTZSQQ
0BJu0CQA/kC1oDjNtQFLVSuOc1H3n6V8a1iB/gOhWuDJ81riwdi9H/JwY4P2DXXpxiFxsU2UFOb9
2P1SHOL6OhruECrGwrCUnJ14GUk6w29KEopvjbwfTXsvsLBOo8JJFs10wpK2no/AEOjX5k65UbIF
L6qocPwpt+SjADD+f6zn/4D1JORQUUL733+jKv8L1vOp+4h+x3n+dcBfOE9FBugJitK2ZfCDqGKj
yPgX1BN+9b9kBjck12RMXmQdAa+ibLro//wvXf2XTJnOtE0ZhVlH0REW/hvwaQH4lGVNNhSLSpcC
dvTvS7v9xnH+t4BPw/5DolJG3lxD7BcVQSS7EYf8Q/atrHG0L2d7vjIVCcEbMZT8NqqIpin6WFQC
iTAv3e1v++rZfs0090htk3P0UCS/hUQHRRR77X1hkRE0R+d5KHEi6uEZhzN+AxBqbyNLGQ9Nb58b
SH1kf3Ubwv/yayql+JZpF3w85lL7dkoTbKlxdZR0zCbNKbQ8rVHBj1nhNbF0749R8hZJy2ukgPTH
8JMqm84ono7TXqWyTaHY0T1HV9o9Rl4U+vvVESgejcUTf5+dO0V5I5qSQk71QTSZ9mbDyWZGg45P
h9EG499fB0Ca/PtW/HYacdRvd0nsJTYC3NvjYans+wTNoe9BBPKAObx+jyfgUne6Hj0a6+giNomF
gN3C667+cZs+dqC+xY6ZHvzd1KWBQFQcKT4Sh19WxbbL1xTiQLH+X5r//bdfLlC0wrgyjnPcTEeS
Z5Uv2wTGojWsq6J1+aBNGZsvq6IVGhWjvmheDrmcRhwiVolBKUrHDBP/tLNimMvy/clvZ/zeKg43
QovvEc3YcgdcML4v9o9runyf+JY/vkqsEuy3LpXbYXM5tprWaYBYjwIbtk2FJRDFCmLXQixjEWmK
abVoZuu0xMypGIQNGirrp987FusHl12+zyH2/t5p/fiy+tvHaRvxbb1O0PzdFHv9cTqx+p8/Fl8x
Xq4yXOceEVAC5q1ZAUZunfmn68WKPVFSYwxyRgl96U4ZmJqu6+UaYoudxO5idZGixB/vxVax4XKm
xVwDdLGeracXrcuRRY5H0fc5xUZbomTY51DymkgCZ0KBpVOQzHSNSxOCWePnilr74vNpZU9hO0as
LYGSMwDybobe0jejhIdoqt8BdzWOCvZnPjXG1i/i9mzNg7SzOmk+ILqN313BRdgrw+S7qaykFYO7
mYJegqzy3RRbI9Q4UNaL9mJNLMSBYr/L6m+nFBvFx2LHy3FiW6CmwBATDDjqkMSAO+TlJwEsAIwA
aM1acZTRgyMzSq45yLp3e50aiIUmwm6qRgTfFCWYsYJv9krGInLGTDdGh4yHbgXmoVjkTTqvqoM1
dZeMEHtoEOVDlD73TePc5O0M/pK/3l7/btG6LMS2wtSqTakyaZLW+7E0WgEgt07o2BvthVQymDdL
MQ9RU2t7MK6TH4QsMlPBr35RHuN8tfCzQcT5wRA8kt+4a+Og90QZsYtXfi2A+Y1YzQHE6R1/BYlh
XIlXacpEHTumtrZSeumQ9KSpmexU62QH9Bzyg06/I/U5HpX+2dCGD83uQVy1YX2Ki76Cu92QpHA6
RggZHvikLA9BZntm1cuHS73TkEgGicpni67GwWImqK19tI1v2RZ2bYy+N/PpbJ1ft9U6vxbNy8Z4
kG+0MVp20/oGiQW+8+V367KtQYJ2p+X69bC+SGIBYB5rPurBFPqILiNTln0pvKlXTQ2zMauNxGSP
KXreKh5kTByw5GFTNP2t6gzj94Oorb/c5fETLbGtzohZrQHaeWbJJxzQKVGtb0G15mKMxoE6cVkX
rVoks2aHbCimsBvJGiY/raz1F4ZeQHEuSraxWI/wuPSnGu5VOqoDUz4LCSkwUDVKgQUJO3uUKLyD
yfG/m119cHpo19GyoPTQIE3fAK4BRg/XjSS6vQa5aamg6rYu6v6oj1DczLWE3TWt7bcaGkGxDY+6
7DQm9RPCBFiB7gD5RdNW40VeZw7uEKMmdYdDyPwgF64WHduH6d2O9lAj7RLJD295zg7SL4iZobap
c6ABoAm89GcMtgr4/74KX3vEz6dNIx/m/nX7Q6uuawpy7QEaF9jAAXdQ8J7xlvq/gfzCbB3wmouX
61C+VfA703/2wQc0TU6dNJ7meFiLZdOmex6jTSNt5egDF0rcH1bO5nTq7UMWYvi5SXCCKl+j+Zgv
XypKlAaAnciPx50RHsncynA2bXdMcQwadqP+ZOroopI9RBfkxfoCVTkbT4aDCswW670muSrN50jb
19k5iKCHoFyJ+te5iK4a+VjJB6iWbbctB+a7e8RU1vxmpaGEtrHIHrd0ODqXBZ4GlTvniD6etngS
biCUPihMjP0r5lDAeThjQM4VnGGBdBzGbEiI3BeoRfYvuIYCGrytup/msG98+wRitq6QdtuTL02Q
2Jg2iAFDYEC7BnU0NANho9yThu3xB5Ovw8E3bVBGKMIftI+RGhRaZDI1PuRR4b4C66m9Enqn44EA
ibi/2mOsPZNJzG+Z4KOD1zp7aCXdLzXz5NfmmWrLRNHq14qdJ167Ua6QhZEyePNbM9quBsnOHi7f
8JycJiptNyGw46fuKt6giIFpQRrsSrRFO+o3x0nbV9ERxoLRfHWgQrITxVUbZdb4UAY7cznb6mey
EFLTTfZuu5xl565Ex8Hc2w2W835jweU8JbE/LLwXePhA3E7SX/h16e0Vfg7LCWgB9ztZgJKRS9wC
N5B+FSHzc+QnUbYAwBT5FdKI2pYEtD5gW3Eyfk2khI2fcLujCTToxu585VfZ3BXpsSLlI683jPsE
vBa5Dp+nU7UOtX2EzYqkN5Y9uJZxsu6d9BLcfoRpy2KHhatUu+jGFMkV6ePCwZ4Znu4J1IgCgehc
3RvSVtFR9fAX+aBjaXzMu0PQbPCssdAigmfeEDqcrZESYrOpKDojMHFemKdvp/fpCZ5QcsClOzPu
OvU4RpI7DPC5d3Oym/b8maG5omwOfXccF7CarvKVvJsIxw6TO7Z7nHhH9X7MzxYp+UdV2ujSG9jP
2LqJX43J1RbyPL6CtZru5W8Oltm8CuGe4mTVQLCO7xeypQsMZN7aJjnKceWFsPgxUe8B13hZjqbY
SYVMg74JNZ/Up61gaQhqsofpeU6azy6HQod0oPLY2zdrEiY55A68c8/8SYnIebI7DxjtNWIiATZy
jM1oczZ+FJCq2I1vEJhNa7/61gJaz/dMi8pXaDIOHWdFFmcjU2qhQkM6GRpdtuGeX/MwW1fOtXbK
9ytMf2U8M47D14F6RgrDDRG8RKYyAyzpaiWFpycmThrSYqf+1dBe6/5gZdvu0N+rPwMNwhJMaWYa
Li4hLumgpoKW7wbtHsl4lWKs5oIHfapeWgP8OLnNU3aS+20g70r1ASg0vGuHrlihxjSeTXkXffbx
NUKSfX+UPjJ+rrqTAWftW/R58AQB0ASO46l4ya9qP7rRH+FRL/dRDHrbVet3TbuJgk1fkrkriOGA
Y26Geq9lV9A9EF3EWpLCT149zeWutreWdHKyuyECFe/ld2RVkeWVcIbAhCM7dLfOS879/1E+W6dM
P0wHfds8QCKskHu/W06pjtfndnpBK8qe9zKCTukWCcqcdxk5t1dZo3gA8BmJKAdeCWOdFyBfGG3S
hcq9SwEpOlfSI5DffnnUF5ze70Ympe2HI5+RtiOpC4AVaCVFEXZHMCXEshHDkvLhsY8eEcWybSDM
ZLRAYyH/CiK8f4CyN85vqyAa80nwyS8otrtDd6WGN0M0eTIr8k4bPDnbQ7HG/iSrD2lwNqfDQM9C
AUrexPXHWJ0V6dSSeLO3FPURWl7rphDLbOQAESABygSL0KXuOPy0P7jKmwiWxYmzpycmNBH1isFF
oit6hAW0H+/BfSvqBsQvEtVZj77bnnI3IlBwuT4Vyy33gGlQZ32UgaN4pq96ZDJ3Frpimx+rVN9L
NW/M23QLk+BOS3fLDkACJH6EfbX34NAlHpUua8uTZm3T0ZN/VnQHz+EjcEv5wbpeJWWgxCH75EYv
uCQGwcEBEPmk39o/QQ5fhVdfzQt1X+M66VxUXxs0lvGE5IllRdpKXuca9xSvveCQe9xTN/JQXdwZ
9z/cL/zGfrQ7c3OET6jeatfFQb2d6RQIAJ7w/+WNKV6SF0R7Vojti3E/BBQ+3FzfTNU2eKRYxv9R
dsWuI4j5AdfDTQoaYxPcYmk1qE9ZjHP9vms9RGbBFRoWbuMe5DdCKIrPq5jN9pjxxEWHqPPK93Zf
3cTbqSfnil7qPdOl0i0C2GLNbt7Gvr4ZPIq9KmVVfTcU14uvWV6ubD6pFnrLIVG3PXy6l6Peb8b3
IPS0M5SwgwUo+1r6IT8Dp0NTtf0IeQ1yv7wzDvmd/BT66RWEEIwScxMBsuuhc8uncg/wgUrDnf0m
MTOkx33JcfUEP/QJBD3c4goPyyUqj/B4Qw9ZWpZsA7m8ie9a1PzghXDbX2TeMNJEzJ6elEfg5cOD
+txeF5tiN9waZwo7w216wlZww8O+6wHScdM8zCPO7fVw2xyD/TtO3st5OdfXyCLXXniA/np2ou0V
rzewBbSFljPSHM0jJKxhcHcLAcJcPLBH6UouM52zsYveuqOBlNrHvLX9wH9vP6Zzfj1tDATy9kQf
Z8CSZ4hw0Bm5j6knbbON4+Jd7CZXuF677LIpr7IdpTgvue2OsDSrx/S6epRe4/tp038kj6C8Hi1X
/lU/U7A6Gu5K7XS7t/AFxIqxcR7hwJoWXcCGJXilZoPB9Gf3Qk/Go8MdBgEMs4cAEYVzMvuhO94u
983ZpmhwTHESRoLubDxWG2sTeMXeuS28eGe9geQmDw5KpfGWt97D4RU9j1VgFXi+a75JyNx5NoPL
W85ftQ/3BCWoZ/A4PCeP3Xn8lV7b++Fcf2REPWS+XuVfr/l1fD9vg1/RW/EzP8jcCfoY4wQj9Gqt
94Kafyge+ivkpHf9u/wU36GKS2WBx4qXKnYf5S9A0UhoTd78BCBnch+dz/69U/ll01N9lx/sD/2p
eZuv6QjpIPWP5i35gWTjdRJupof0lJ7UJ9Mbbus7/Sndyh43da9esfQwxeQLPiGH0fvsqCthtuAa
Z+tgeqUfva4P3UF6AUFH9wY/mh6ufgce11/FbsNG9NnvlENxw5Do1188q9SBCve4nGCMPS2nkD6m
eynTbXnF6JR+iee+e0luoghbWBe313IzndCsgqoIqr0zfSqucelVsgtknvc5/gJU3r3wGS8Tlr+m
crKZo3BrdEAYbs5tAs/JmPG5fCYPUuAlwGEwt4bQAUVz3ht4Q9m8JtKnfEW/bHrGbjrCHeBtuTX9
8DAdJ36Q+Xr62byB7cGia8fzjto6IfkP+G9g5p6lG9yxdiHqzh6oxkMLE+t51F7TPcLUx/iIgF2B
+t4Otp0vXWlXXRlvrfv8aya0w/Da+Yl/PFCFXGXInG7TF9sC5beL7uZ7eW/dLOd+vkuvmhMhhYH1
A4WhNygJ2+EQ3H7Fd+Ap+snL0f9YNiOhsp/cxHfLyyQ6QNFLBES3DERQSp/KLxARdCqya3z2HFhD
54XSBgV4a32OV6hk68/dEWG9IwR6+6O7qX3nM8efBdu8e9Bx9get5i16Nc7DjQnzF4GsMyrR1I3g
Mjcw2d3hwXqRn5obIA9oYOZ3a3zwrnzW71wiqvexsam/hvm8vDAgDp8LPyMgfIBa9tqxESKMVy3d
0rzFMbxxZ3/efg4HIjzmmvfaNc6gLlLpHipi2+aGvpRh8n3Jr8Z53z5lN3R52c14xX1ND7JXb6VT
DyL+BrA5byghkKe8I2MD/vDsbO0jL75esREPuE1xwHB1g9T+jbyXr8sDwCjjMXxpdljxkK9yYVK2
z+HhM9pUW2M/RYxp0515HlykSb3khuue6q1CJ4kC0Y7Z2EvNiPNp/Vze0Mg2fipvxg1ygptk51wX
L9XJPHYnuFHOvZpsR2uLqAJDGvTZAyEfj27+hAY03XNzxPlkI52UB3tf74lQOfP+FkuBe2KK8cte
//rQH07lfjn0XwP9xAElXK/2lEOySx7iu/TOOFGFv98hkKO8QBjgbZ2kjfoEGr29450Nnskt8gPq
X1q8KdAceIb/+1HdNo/pfX4NP4Ne0Prh3ESP1oNyg3HOcgx8GJbX9h0OAJvk7TPZSPfTaeB11g7r
PxN6yYg0sWc+qx/ZrQSxoHJHvCNWNTpPegXzgPhcSgiFyYH7ake4h/K6tMEZhCJxsW/6KZpIDund
I/OFO1RorwkzeWrVJ3gO2Y5+uhyP02Po60dn2YAZRVd1sb7kGROC8A6YNb/iQpnysXvEWzvE/cdF
VbJ4LO+dFy7iE8VB4Jw49fUi2zoQWIFS1ZgbMT8SaTdpTUSWI/I3YvG9rQ1cDWsYcgXknyBx/5WJ
UtYUldj2nY2ylR4QbnLHLIQklL6mk8VCZKIuq6IVAlt11VEDpLGmosT1AAqBI+BUm9FSHhDkQlYB
feYaPa+jVo2e0rXWUUFnrxjiUyu9DyRzlGWAij5s60GND7Nchr7NW71ePrIMB4Xa7kGWwxuVnDya
WSET4HXB1MWUJfN4QeeLVtuuAkOQYwU4v03WrL5A55MAyv9qph1S6MuK5TczIFsFvFg1RkwwsXFv
RFZ0gdy6G4viHjNsxLyLFaQiWAmzVt82OrlBIGu9rySUmKaVjBBFCs4OM87bHWLqCxjqBEEBgGkh
BSr8RwjKc2zUs6u5MgmDVj4BWS0qAnKCBYaRIvDRrW7x01Jeq5pGh1tLN+RoD8ByMzpOrgn6OnCN
8mUagOP0Ka7hxgoy6qy1PCKaPZQ/wDx6RW+6pnRFjlfkdUULsAqACJTtTnkAGDGhrO2LhSAmqCsT
4bKtkvr40EThDnEKaK29MoL5qo3GH9aFWBULuSJxhaeRxUThb/JHJUm1+s0IMYPgruvzYSfyst+5
WnVRQXHUMcsxMqUDwLUKjg9qUNOaGUZx/K+WsULTxDax+GNV7CcOS5HbA/RdzO/YI5Pobr9Suf2S
J9ujtkoHkCL9AH+TsUJBubIDEOU0YD8r/q6JJKU/Iyzv14o27ZNyuc6D49ijV6b2YFDQU0Xcaq1K
TS2VPdFKbee0FFG6SZbptpTNQtnim1D7ed1bA4ak/Q2cQgXTcxByCzgtvyarzq9hPmNu0B+/18QH
eARaGzT0Mve3jeK473XRHKatg9MeoD9yrgYdvrpKN3XAbKgnwVClNibaYrNYFNQqfYw+S/+yevm0
bgMyrkO2F7tdtn+fReubZsHi4++DzbG4s3urw3wBWz0cBBRvmGXjKnZW8K/azilZBjD1k74y6Umn
B+UqQQWLbwsG/q3MjGZfOvrx8plohatQlb0s/A3iAM2sW3krPhILnLb40fQ2g8hTDepG7CQOInvd
LZ4iyojr901geBbIi+upLlu/18UB4lBxUij3DMOieTnf955i4+XwyzHfp/9z98lAnq1phoc/DhFf
OCJoj4gIOe3LaS77/Xllv63/45Vdvro20myvOgmV53//sb9d/W9/3XdTHBlc7vFv3/TdFDt8/4GQ
/gLPxB7q++cQV/If74n4Y6x2RXWJU/z2zZe/848/Ruz4X67g8hXL+9LpT5Tp3v6QTxNgvT+2/bH6
T7uQ/ievJTTexMdioYii1WV30brsI06L/x8zsMs+l4//adufXyNO8cdpv/extOW+o962EwBDW9Ri
EUYo9xiRg6alrtmv46349I9VS1Q46Z+L7x1tUUUVu383xf6rCJ1qGz2GiAzFf5xCrIrF5TTfu6w7
f1/Nfzzujwv7j6cR+12+SZzvsm1aq2D/H3sE/aWb/wfsERJsAH/+M/Ro85V9jB/N1+/wo+9j/kIf
Wca/gBZpmmJirKohIYFw3F/oIz6yQMYbNmbFYH+AEf0NPtKcf9kaGyxH0w1L1n5Xm7P/pSOaYcic
TxVSdP8v4CPd+tOi0JENdOtsXVYQnODy/nR4T4YoURanPoCfBdcLYnJRmH/akN5GIwr8ODfabaij
Ca+hpkoUJA3mdozxI1eGcdrkNTkkvNspsCg50gQUkuYE1Sc4oZi6pVZ9MpI+c3eyBUO7Qqj8NBTR
VrZLdHdSRpsRX8JTm6NYlEbnHvDdTgrfbSxdNp3RmV5rmv0ptslcaRJSPMD0PoBrgU+1zOvRmPMj
RIT/y9557ciNpdn6VQZzPSxwk3vTHKBvwpuMiHRKKXVDpJQSvfd8+vORqilVqc+p7rkfoEFkqFqp
MAzyN2t9C5STVOfY2mQBoyw1OVgQxvxbnKfTXtaMdB1eIqto2mDIKHJQ17zgZZEuW7XJZ0mWBSy8
dj9gViRXncGRG9gvI2iubRx4V8dkC0ixxGTU0O2tVwUFKR46FzwFDEqppzxi0u5XjHlaEkg7j0Qd
i61WNsl9YYflpRLK246Ou3LS4eiQhn2w9aYkHDu+N3z/s+UltGwh+XUxcUxRilhihvjo43Obw6vT
bHrfhk09DQXcVRlRkQ4lO5HJ118nhsFQVtz1ZKgn0JxQfiQkIs+3X0OAtcnFZB997Bui6Sopvk0Z
3IjILogwhTfmju56GAEBG+nIML4OP7cAC3yNZWZcMXpJBfOhsGlg8G1T8md3aZrqK6vZcQ59j/s8
X5sFm5sqap7gErGBEHz2O91oXlKDHL1pIKlPTf45sJgVOf470lXIgB5QfhEYD1VnQLFu6WvnSE5E
uuCHMNrtbkFsXDEP9xvdj7/je2MTfpo6nSmvyNNLy6Ipldaz59FG2zVFeF2NZ1WE047wlHeRK7VS
5WhvYuyFaxWl9wH/EDJ+vPx2wzQFVyQwk4eMed5o2nde114E0GiCTrKnLiSbLvR0AseY+A9YWdHi
ZXjW/foY0y4arFryMb1T+hdcRfdFGZ8G7hTA3b14G0V8KPHof3Yt70jrcZ0R73l8TEzzIR7jz6Ui
g9fO86c2TrekSiQvMYNqrK9pwyrcDIKNF+sEVdraodWhchBgui68G2aS20wN8WyWoXPwIc+YAb5i
Wlez2ipSgXiiMxiklhO2Tp0kS6aupq8VMzV7XYF1WXeNn+N3cctV0Q2HvCfVyCrtQ0sGwNqdYXwd
DAY/hTMiBjPbmxkMe7tkIFfo4xEx9LMlHKb7TUP0kg6/wXl0m+Bc9w7Biy7sR6lRI3sQHHAGXEbn
qa3q/mZV6R1xV3t7Kp4sbWweNY/pLOlNmaiCF7NItkMffmdj4aUpI51eHTw4XzRSTXmrLfcQjU8j
qgd28QJXX+ywjrnYhA1iXMBGMRCk3CRFj49p9jGCo4QFYG99E1EhQWYZz79kQ1/PUwwuNTHxysfi
S5Uo715dzSTA4GBqV5uLDjGcXNvw5jP5A+a88cTHkWCana93jylYh40x63zsiFHzaDgrPDAgzAV1
58azsJFIra+3vVXiPEqGO3MaSBglrZl12uhvAzOrtgAZ5R53F6M0GOlTlzxioJIHqG9gXcZ658X4
ee22mXYy0G9uB7TEI+q6bClqw+ApD8ppmwTZU90EMxgt/Z5EniDOi7J4DMRXmEwayIRT/+SBLOnw
n+mowwURna64t0vBmHzsrx0QDzM6NxmoRNMMwMil3sbx9K9RiME+NdTLBHE79BE6EBtKm9x61tmS
mX2Ohk4cM2tk6ZbSohYsPpKBvXNhTOmu5wmQH828sTWqM6xw0JXa9N7FwybwIFmPw0sk0KBaAqtw
p5y96TcNMo3wwR7qYe+KvCOcB4dxZFfWGV6Ffyxaf2OnL9V84TfE0J51Uui3eZIhZUflfoBEdZZh
Itjyk5+w8MQVkRjCHwMGg+TIxL3ao2AZuOhwHYW9M21c4rnWmWd0q9Ssvxt2TcirN7F8G0vtHCa1
mg2/91qmmIB1bBBjDQhIkJRYmpIWfnnEP6dZdnTI+unaRCI7aNVs0R71M4IrteGt2PQ+m5KAOJA7
OzM/ui3WJlPa7nnsyuJAIvwlj3TITdkY4QiV1iZsaOOWZ1HNT2X5qZy+B3Zkn5YHadMPDGSIvZuf
JU3wcI5bQNC4CtKpME7ozthW/fgRfOnRaV6Ui83Ot8znXMcCoLXBYRSWsauk8TCYSI6SHp4HXgzL
rk34CvyUGcI8SY1RdRMpfZNP3fdUlf4OCxNWhOhTh8eZE51FZknrVxn0xPoo7/0MSOnoTpekgeDu
I706isRft6097HttupQD67j/LUD/nQLUkNRnf1eB3qpvpHL8uf78/a/8t/xdWL9Jy3KxCjuUjH+R
vxvyN1KplWXrlKc6Ctw/KlBp/WaARSaEzDQMMk7cn/J3KX5zXbDJRIVbhIajj/+fVKDCtdDfE+sy
8qyP7//4T6UrafIUlKHmkGxHN34tQWsMxH3rIjf3PjszzSSb51tWQsx03Y+HEcWVl7cIpErvNLno
NGQVf3CGEHskg3EnxIu8gMt/Higvf3DMB0uJTTKY9+Es7lsOJMOemxJl3e+mn3k6OzSFTRavdlmM
Rssht1uKrDQyNk1OcEmHHZw6Ot82AZdrUm+tvTVwv0r9wN7VccdKsU7jQ2t2ZyLRvkaJ5t2XbdLs
GlLMoFMm9Lnr0vLse8vdVH4/3kMdYejupEevkVcxkAxt1OlFQSE9kr/1JbSQDc1XBl/2wPRAFezK
pdFeWt6ltVx+Wlo/yxheCoCbmzIH89llxV4limQsjKaIfTNGxvU7VIiv2J0t4ltJ886LeZUz806k
M4gVEYOsEDzSleA3nov54HaDCWblrU/9Cu4CmUyVrLK1z6vRoh+odnNWdi5eGfXHT8y4n4e4ifnI
+Awyn6ljY7NRKX3/HMMw3EwtgWRZJzY/231Ie9ZhnCSRWw4W0uXF6fxrJExTJ3R9EwKhTJ57MyKa
UAeoNhotidEI5Ywqtk8YzdWm1Y0bgDsIsJKoEMzEAnAtmiwD7kAdoIcEJIJCogMIidARtVtenUIm
yL7n4PhUs2pZNNzQSbU3VgODpbM3cRG1Y9JJUp9ostS39/BtxNF00dQqlf4YIPzySfz8dOCESgS3
7XeTEEi9GD3EU5SIlFI4yGfQznIYBgkQmnwRCM4jw9++5gIeAdSdZ7/W/GVYfvp5GLSghkyfe3s5
qh3NCcLq+bC8oF8ehvPcuZo8yZVbuL+bJxbr3w8fxTQY931CkHkojNeluZtm1M7y08+HYv6zyUZm
SwL9D5D4Yl1cPvOfh+VkWB5O4wCJV6H1W76Ry5fRXlTbAU7L0/KHy9nRR+qTmYbm9ucsZ3n/lsPP
PzMDrFSEHf/qRDXnhclPs3Ay9dQ0RQ+7bl67LNaJ5bBYaxd/RYotc7YGBCEyjwBN6OwarGAn8uH/
4SL88TiJd9bYPMi67qftogUPEGpP2yp5A66JBJIcQpRbFMYQgRF5YH8/qfmwPFwODBBR0PmFBjD4
NRLEwQhvX9BKHvyiMTcOpNmVC+N3no3ju3UYBzOehkO9z4bmDPv5owM9u83RzmEy1k6OaT6PsON2
PQyX3yXwcku8UAI+li/bL4r1nyrjRWDs1rnYuzjZxDz1H+e/YHg11nlIbNwgNkmJppkQbDKhUlQo
mk5EEony0ymYzfu6po0nt+xRgMnhU5hWLgujIDjJ6QPvLERPvJQdpkwOXQD7iLKHq3agPi09fwXc
24mARyxPsZwHYUGqs0a1jHQzzN+l5T90YZSWn2zdBb3Rl5a4ij56JqZw4htNMFI8PdQuiMy8J2Gx
7eorW4EvTUWAlan1tALdXeiThjnf6daG4b2HrkiOU1mIXZk2G8OrnhIHoqUfty+6RN3s9FBRMvct
LcDOT336AD/GrRJmA/pdDy1kl5X8P8qwOfhTDpW3JzO9HpNL4djZjA56Bae3EUP8Ct7APZpDhEQm
ha87FPidjflUGIabSUjoWrT6qzcKb5uLFAVI215Dg5iRPHJQKmaYKKjCa9REtGiQkBHAjZY/82Bu
5G3fJcWUconoYF1kiCARpwBZvUCDRAtdkF+qtM0Qy/A4NgYS4OHJCVCe98pj44XnatVD79yOLfc3
SMiQO/rzsl4rHGJZcG7WZzceX4YqyNZjpFUbdN3vsSlRujrtV40k1tNUCHtrOmzdB2LL12X34Dla
sEXO/iGcShiq0XjTIqchWLvvdqSpge1KQPVbWnAzzcg827UiNYe0vRUAR5+oVNBuqbVVHgxORZMd
GZJQA+D1GtlcC2FsrYa63Ne0ymsTEP9W0V9s/B5eLfopJXGYmjJe0wR6a2cAEEvORrZpAYusk8gR
XMNzE/kVwW2m2ZprJ42/jWJCruUyVUnGG6Sj/jmR5GJPprZrctPeDojUdzqCF7it3cYVRnswIq/Y
ET6oQbZN7htQRis++OFsZLEGtDHgL/vvwZhYVwgtyab0iLBivvFhKBrocHYkdiKXn/Oo8En01U6Z
OdE/W41/PyasmBpH303Y6zWt0q7gmPSVT1LimgWeolOKCdiOqnqnZDvSmrsIeVtAhSBoNqmgAxDU
SV8Si8y3SfC8wplJagS9gT7b/IjcJGjPuasXqykzjjmRcboevsc+fOw+9aZVYGsXXMA4+8j27rif
H5qBLxCTudc67QrkRL296YqSgNysx6ScuFsjtrQLT+bdlmjvOkOgJcYsK6d3kZn3duo9ZIV9iRPe
U0snTsKtX50SfergXgjmwdnC9zY2SgS1kX/tCUk/GIl9oLgU6yDm2xkEAdor2N51KtQHEgPgiwOf
pyMkBCArPsyZzGAxT201iJ0ltXZDKNPOiOAi9QHE0FYGL8RIf02MiNuJ7hN+qivtihyyTfMISIvF
d1KkGNl7HVz0LNNsx/behdG37Vz8w0wzv9LWYNtLvOgw4UpeN/jqxce+1o1NocnXwYJPQHAI5scP
TZgQTarJ73Flq4eseq5GdKauD4rKb2KCga1xQ12KaI1MO0tG3qE2kTJ4iuFPwaqZINd7I3afeKL3
IW33utb68hKZkIVG/1in1rdoND9NhW+g3NLvTN1ztlLvKmTk6GICeW0FtWVnGSyzU3SVVaprl9SD
7uMk4Vk3y+9Fzi2igi28yxNUTZHQls6fkhY2WlXZXwbl3SLNBdiqlxdyAuCbdQwGhljcNe1wNcc6
hJ8dPxh2/FjpCZKurnlGtWjWwS3BBcRgD72lnSJeUfkA1K2DISbqiVMFoE/lQHRi3OuvPAeGeAm6
H6xR/RGkAWD8W5ijY7IshngQ5AUIZcyrcatdHGW+KfXZHEPvXHnM1hQCEbiqxrYh2YJbbXyP1sFd
6RKdv6Dyzuov3YyLsiftbYJYHbTZp8AnL62dSL9KwOaSzvYRLCy5HWR6wJz1NkXQt0y/MNgMMZkH
UCK2sVa+ZxNACN4IgKvRrUAd6RZadT85oCaZBtiRuiRWuLamgtuRhm9Ri9HWEoFKKETiu6duHv2Y
BSIN7tjnUfRbLk/tlXupT+TdPeaZltSjkIESwrwWZy3YDWizqR7mBzuMaHP0DiFwvvNmiEfQM4Zb
qbk+WR4vP/kx/2V52NcIqUaNkmxuX5YDtSn+pz8ecktEzVNnL4PEaNOlWbTlAOC7j3CvzN3Qcuhn
m9QvD/N2UEefwBWDes/kbrIpp/HJNCtIAVGBvHBGp9it7WwIjS5/mMyKzk/okqBo1xbMjED6H4Ys
+WCCp9hpbo3RJqbyKkVR7dok+LpADMM/SIYLzhBiBBWwQxkEKtJjs4AH0JboMY06xBITGA3X0Blh
Mh+E6mLAwuFdNcdpIZx4i31thB/ASqDvMLHMf1yJcO3bRndgEInEvhyB80zjiR5jPIW6Qrdlkiii
wUJC5m28j8lUb51Msq8Qs5W20/+kvvgpyzD81J7bOvjPtD/LYXG3pbM+wwXivFpEJ+YiGZFqhPk6
i1DchIlYnNqz1qSgSvxDNrKgLFmSlD+cgmIJ0NrJuagHzcWYcNGLcO3CtKNTGLY98DjUEyNR814o
xZMy8xePdDPSHHXU4oOO3rorL5NM5bP0UTGazr2W5pzcALFvkR2+t4GJ7rzP7fNYkwTmFFivvCYa
rs588ILm25SQWUGU6HjS+lTfior+aApatwddK7R94JFewCDUENbX0B+JMx87tDChrRi6c4qAnyv3
Y59aN0HynJdRL6D8ecN4ru7KzgNDE/rXDJAFrDbTWMUami2L/MhdXRlvAy2X3df54x23huJJQ9Kc
atVH0cyjaEezV02BNJBuXMNEk6kPnWfB6TAIspXd95FYgkuD9ARjVDGvcOgXmYZJAtdRTbu2qG5B
S3pwb7G8GPS83VeROnPmOVxXuWRaIQ5WpKATIzpL+Qx4g+FiuOPDkNQXpBRXPgj3gNgiumelYuJW
vMryGGWQyvugsDZmFlWrnlv8qpysFGOjjejcHctVScrwLUIJtROWt+6Is9zU6JUe0pZoB2MoLx3w
m4vihFmpXiMeoDTwc9nDVten9AzTrDoO86oqk9XVJSjh2uY4d4qw434+hNGF7CGCUXuSKEeGBq7v
7TGXlBNLD5x4h4GpXR06+dlM8HZCPJu2ac1TV+aMyeES7Lucy9T3xNHr05mrwrHuHP15JO59huca
Ryuv30tjSnaRgUhMIwWC6BO5JeU0JBOk41suxvvetT/ZjrwP2kEcx2lGLCr1EA1BQPjH8Fa5/mct
G837Ziy7a4Z8KrMz7cLi1Nu7rXwPmynZ55I13kiP9WAiUQ5HxZaRqmVP+XDtRJacM9VRzzkQqZsc
hD2C2d4EgipirlQRX651a4rylq59yw5v7IDv1NiCKjQ0HDHxeJBD+rUxTYsBJmauwIkiglaYXmZE
UT/EpZ8dAJswTUnZ+Inxzh6Mk05FwfYQj8BUCXGskk/wlWlPGJOuSFclBbhFztr2wEKDOpp3l8w/
nai2Obng4QcB6z82peEtpILPuMzs6wlvkh7j5RkrN9/GNKwGQ4cDQSwfc4tGFiTqHQNiLfYepK8/
lkxpDvxa8L+shLjLZ5yZlb3P8ph1UNkTWUJilhHWwBU99JHeYG7HVJ5sUT/E+tDfVSz/7pafaFEM
RtyRvrGsKiMEHQBLRplK30NsST+6B7q+ixawxBuTR4hyWKk8PTp3LjMgLY/8NTcjkM1jt5Mg4DEm
lOz0LLsnCGvrRT0ETsC8K8NyTzItrSdEYcGj8IfVxzJWe7fJvyZOou/jucfR/OjWureh6XUQMd2H
YPD0Rz17bRu+X5Dvd2WX6tfOyrFhZdj2suqL0CfYZRbhwpnLVnltpNOxr7Fy4UCmJutFcqsTP705
RRBfk/oL2QQk3jdmdcQN7j8Xk3/SiLo9lhW/Iony917cJR36WD8LcGpUOD5mDsBVl2ofEVu2Yvna
nCHQvdmJMO9INZvWblvJDZsNPtUEICCzjvagcu0dfte4a6WNjTGzXuIq7w5KRk8tGKCrCFR+bKV4
Xi609VQ/wjHVj4Q39FcRpbT3Y7xfkNQN2wpSWcaT1MlRndoA0boj7iU00kurjJ2Z1+w1Tf3KjOgV
KF91ypzhwXZccQmJAQsajzCjAiidatJ+yw61pk6LNdxWQ7GzbfcDF5rkKEbjSAv8tVAsikffxfNq
2cMO27q9P05uVm5ZFTsbaIUnwwnaXeLUBdUKgnODayRnzKdY0uxWGJ/C2hC3MAaGGMWduWFqTPhJ
inOamLF0A3EXO6FR3cBHtY/zNBUMYBvZXxurx3ZjbflO1YAJweT1eTifwwBYsy+y1wmHLruDn0Pi
HsQXSgwierIRhSpb3jQKsuNkkXOataQOZHG5HrRw2GdlfnAT+1tE2f5BUt23JV1koGnWRSgYcml5
GLPxDa2qWnuA0DBSjiCEa0ijTWF4H8ATuuoYhVZyRRGB1xEIKhIz2Kdh33iIG8GswtX7Xk9QojKL
RXHlBESr4vlf+xqEIo+Yom0rsueSnfU4jdraCTACKyI4dk1qye0QEi5fEwFCKA7VPPoQSNZ9Ze76
yrgupZje4PPLFD6FNq9fmsQhdbTKAaQryLtcp2XTgujPWxJVi1nw2/oxrNj8rvND/071LIrgIp8Q
NWCDYG6tPCia1qQuyAQEQx9tE4dTuvfb5OtQjS65cd2j3RgvcMmbs0lkhhu1DdB1A3X5BH3cToqj
AxT1udVbFnv9m+yn4NyDcQGrIfC5kQd466ZiI3wYUW46UtSzKu3SoNroAiIAa7BMz6uLqK9Fl9sU
vkCPldONT75p7+M66g+Mosgjc+1um9cY+IIwCa6Jova25RTvXNrXEoRVJQJsE0X6vdIJzls5bv+m
quIxjIt0q+YUnxCO+MoZZk4sCXHkxrCTl1FwIXKRgQOeP3KnPdLytOA4Uf6wZXfpWo0nOqnv3aQP
dzZZq9z9IzhlufEdIDBjE3LE+4lgn1GDfQ3ml3tGLrYmy1S0BMrEOxjiDCcRy61IuzWJjPhQ6fpw
g8V/s+RbE0XtR9lG3NkmDAWNU3914iQQK66SV42t7sFdNo81C1NddvDx9ZFwuwyGmpBApOMKt2xR
Mf6sxWPGjc4vU/fOJ3dsTFxqxFKFwDQ42F6O4FjHPNhJ9PLcZ/QLzRH3wyHJt4ERoIZvE+3OV8Qj
RYAWDinon0KAxiYxLns2K2MTy4FotmK4SBcza5wVn/TSqe5QqQeQ7KrVoAH/bq2U3EfGZodk8t5S
v8DpOQcOdw4XWeUOj1rZ43PW/KfIyw59rTjHMvYfIhLBaqqdfK9ACYRugwcu7eUmobXdpjooUlij
7Ee9iu1tLQm07zvz0AOjPgdVDF7X7LWN15jGJZz/lZpJLXKCiRtpTjHvQM6N06hjuq7EsxliELaG
ul87LGtoH8r2FEaPuZW5WzgmEphfbRCQR4W6JAj71yGp1LmKK4/gmyQhjDF5EBqOfrfnA7DdRrHj
xbbatS43AFps/KhaewwNuQ58/IUMJva9dLVDVxr12eyzBo0PuucOyimrIFscGyv/aiiKItE5sIE1
5V0tl5FEUgr/QFW0M3ufd2SqwUZODqNjo8Onljv0azl6A2aQ3cbuNXMTZFq2X95ooLLrJQFbKz08
wJ5+tskEEbRnHXeiKQt34D4ccInpnRfa1YOArtxDlzsAXmLU9VmTbrnOnPxZhyV3UL6pwZF1V91o
NJc87V+7ZBJcZX1GF4Nkopi2k7GjVmZAWsefZDmQypdO5h0iDndfjiku6xhH0+jaB7fT8QOXGZsT
M7sLLYoLj/HqRg5VdM6xYgqtAIs7sLE8xnZBdJTO0imPbtyT/bPTeMnFSonh0OL82ujNzuSV7Qvw
82mp/EeP2eYl03mn+k9hFvZ3TtyARfVwvEoH5xfhRzRpufaoIiIkl4NTdRG/rorWoLjSmyqKeCd7
TF+OP/ufUwz/YW/bFyO0sgsv22lD7SYj61UpsAre/Kixo1ewtNWZpp7Ux4FrQW9aHxHtZNey1fMr
qv7Hwh8qiAE4WEZ61q0dQ7sjPeYxmw/EzW8TONluR6eaDVF1K+VLYbvtWaocb1FUGXea3WCeKXPF
LCoqz1MoomPuxj0MBnFvBNrwpE8B5/o44eQEq7EHXmasEj64dVAXNnllEYQLXe4KxcKym9DKhA61
q8u1a122XnSK0+k21Hx/83z4IrsyPBh8qNfMJ1skhZzs+i0s80DgoYnar/2g5EPEaehyS37qPDy+
iX7V/Fxc6XmPk27T1FnEV3QTxXlylLmqb65wkl1V2DpO5PbGgLA89344Mt+WuEkzykayCdfJ6Lbk
r2xKzeRmQGuKsQb0fqyqY5FyEU4Trbm4eP8jJk73TsNJZHZVTJl5RxRGebEZHYaqBxFcmM+9Ms5F
VTp7LfLDo+/MuEVs7RsbVcYtHskYsiFVJIwD69jtUTPm4RHxEXOablz1RGmtkFcDnh4l8AiQ1iMX
TzCmrHgaMny2Is/MrbKIOMxSl+91Z30HG/tNj6xy72bOlwAsdF936TVvkpKxe92uS69st6qarpWJ
umpyidEJGE6vCvbD+3EYmr1MuNVHtE27PiV0kRTHYhdqxd4pbVjhht++pKq6azXLPJo2++ZptMnp
SkUIXLMPzoTLP+pOi8Yrb3iuA2V64bTPhec6dwxwn33BvSTxiJcPQ9gNVkvkHEKnuiyO1qjMIz03
J0dL9zYiZ04Vs10xlRX3tRRPduk8NAPjqV4h3dM0jRCSGtcqmB5CUkX9zfSH/JyV6K50lR9C6Bem
zk2mbuuPmZW/6iPRmd7Yv7Utla0zRNvldbROqfbmZH/sg4wTOPSTQy/aD/Bp2m2AR461223yXqxB
+jg7yolLIJbtwGVza7N4OuWNfC7iM5La4ZNU3Hf6ShIJodrTsuNbtn2/7P1+/pnvtc9BmWU7prkM
e9N5lgR8smWZm29bjyFMHsj1hGR0zfIp22hum3AliFY/mG5iTmBK7FmDsDDeIvg+LK38I8NDHXdL
z5DVajxSEAPKdymHU9QQTxjKsFs5uv/gt+TuNHPk+08JODUUzqsKWg2RdOdGTyHOOC1jWe3gVreo
Qqrgszo+LahbPXGJTJ/zTOo5RcU3MtA1JsyLKALGuxyCJLp6DUohjVHNqR5lt5UDJ3fKFuvsxRWd
sjIe+LJUq84qX9TUG/QsYTBHTYIQRewE9Df1043uOowxLFEUqJjgEgXxiJwRB6lPKOo6Mv47rt6d
uPMaEywM5qAfRKQVK584OjJsuP15JeDqMPBhkcRYZZdXshzcOekejRUL7/nVLQfNNKJdDP71lz20
Z1IlxXQjas6PWV758lNeZMOfHi7/wS7GaFOZbJJoD6mCEZNCiuIn54+flocLvTg3jOepKa9BmZrr
tADLwoU92Y6z8nmRP7sZqLXE1NSmmxNcloPi7nWcyER1Zib05NDv4Rznx2JOfVkOy8PJoBiNCINY
yXS465x4PNf+pFMH8GbMz2iaZ5rM82cZBiA4RAoxV2em6iyN2VZQ8EZmRd8HDqku9E/EsmrbYB6a
ajqHeJmXUoNAwrLVSwv8eVexWT6lc4TM8lM8/xRkidrVTXRb/ohFIjZB+4Vcofa04KiXAxYtZLhd
Yq66eSK8KGV8yyEDGk5DqhWQUqzyS+cwNMssH0L+LPz6eSAZ5641BLDkWVVmwvSnr5onwiwHxdY1
o/gw68bFPNQMB3kvnVjs/lcg9u8IxAQSAYCi/3+Lwl3OZiN8y97+rBH7/W/9rhFznN8clICoukzO
VnRfP00KLoRU6Rj8zxWzQuzPLgXzN504wllwj+nVpTv7A5Fq8Atd6RBlb4B/x/cg/kcaMZ1//88S
MSGEKSkEBZEuQtrKmCVkX98ew8yv//Gf4r/CserbPBRIoxQZF2EAMMqpxueS3jCm9VhbhkU8bxC7
+5HeQQ0pUe4Jk8CS1ScC2guq8t1o03O5VnznCDUyJ7gMTaseKja2IkIlixxpkxP0sXWThgle48D7
LZCLA+w+pgL/qGz2iHIB7RvVayLLdMesGp12oZWbtkpBV390bqTYx3u7QvpSg5Ao8k+sjKZdFkGD
ocU6Rp2G6F6REaN5NrH1PZf5iVakgG8Vly0Zwa2+nxX9IHh4EmX6ViayPViSBWNZw6Twea1k6rrr
DrfkirIP5SrIo5LBsMi0FsRVpx9bvzjMA/at3RLbU2gk1Ke4NLgOvBUpv6AqRmyJY7ob58A7xDrD
WcxJO1D6GAjdqrE+6CLHne5yvQm7/hBZw3vtvAaiKjaurTExjiA7ObkBLHtOlUvDyFr3wvQ3dKUr
l+HcLhVksGWhAe5dc3CcW97W8e0auoD8PMbKPPzpjP4dqvsfWZve5yFTVj7yfz5BJJRgqThLOOfQ
E/71BIlGqvu8K8hfMd1nHQDmejkwtAJQZDG58kfQJVPS3nQS90gEIXoptH9/M//+ubj/dK5KDD/0
EHh6HFvozl+fiqEJffDjGOMFuEXQ1tkrKH1ZQXxo730j/aC52bdQJv/qHfhFRclXRNqmIeAROwp9
wq8Q4am1xFQHVnKstfBOL8F2cWJ7JCsHUbVtGqPak5gcbqJ+AjFVYdjR6j7be31z4mVYxzKfXv7+
fTCQiP7ypUUe6s7aUr6wjq7jb/rzlzbSjRpeeE1DEPBGRBlCnZqJCgFMzR7tk4ljBkGcJRNrS4zO
uWdgsdOSGIkAcU+DaRlrv3e/dQPFjmUB7nWphJZfhdZ/O5gGFggvevr7J23OT+pPYtTlbVRSWA6Q
emmRY/rXJ+3zDWBIH/Gk3WrakWUC+wi9ZNOxd6oiS2zodgDN9eWrRXgkVAu+h3hGLNoJPWdj8F5a
CLjIFsAPoeUPVgqqKSw/JCC8ysEg9hajB5t/mv7oC3pDLCZGHZ86yiT0BOMXkIuMdec3wgjfB21o
dh7lBmtw49FwStQMifv8L17x/NX45RVTH/BKbVOHvyx/ecVD7CdBGuvhMQO5TnSmXFVEH+z9npJ8
Mu5M18EVDfxGN2R0EnICHaiB/Egmi0CtHqJjYWID6rp0Z1tsAvRK7cLWpDMl99MY3OeuZG0eedfW
izvYFVwE3KItaGa9N7cQ7UoxoT0pFF67TLVvZT5Mh0pj3Ujo4rb0mNH5LO867199X34xvvFBK51p
tS11RgE2d72/ftCJqG3Cq8zo2FTuc+62PW/5dKu85IvWekD5vzNpRoOF0GWox3pD0ku1BRhGBbdj
dAYJxzo3tW+t0avI67/4SP5fz43nZ2AidRwpf1VEV6WbmE1lRcDlD/oscZ2S/FPuEARd1tZzodnm
aoKWsdwOjA5fgVUQ8OlbEGeSeVzdAZubv+at8bm2gy+Saei28a0HTst603alQ2Ah0C8xVd+V1J1V
RhXsjpBzz+DO7ktfVAfN6HUybKt04yTpfR11kmUN20FRgIqIws+h9KzL379s8c+XMKXb7G1d1Oiu
bem/3OVjP+pD3yoiJk5evlEJK9Z6cte61ZRrewofstLcyKzZ9415dj0eTGPFtKsMHqNUEj9G+usP
18HX4f/43/J/474ikf5g36T0oZSZIfG/PCUJFUMgaAyP/5ewM1tuW8m27RchAkgAmcAre4qk+s56
yZAlG33f4+vPAH3j1C6fG1UvDMuiKBICkCvXmnPMUPsL/2m+M0Pp7Gs8S6QjOsyUPOScvXkSvgfx
UdW3ES06HEnWf3sny2X4j8v0+k5cS3A6eIrZk/XX+RpnrUQqxmXaonoje7wJR+OYoVXfRfEwrJdU
v2QKAzgIEG8AYjA9Kw8te5qbaUjBd7XqJfWE3obdLHeI8bcFQuf//Ae0F6X+/3mP+AwQbF/vJssq
/Y8yrQPxUcti5FZCuobfWv5NDe6VRsurIbzmw6422BazE7ZIfShDMGV41ujemLduBCbGd76TGHSv
V34nrh8/jRYgVYyVfexl98JIg42O4JPBOCAsYs7gyAjjpetCSByTaC4pqIWNVwOZUeV/Pfp/LQvL
0bd8jzWdQaaQ/8ejwBwwiSq3jY6mM8Esg/kTVv2ENdULNm2DVMdu2RmJdoEeEGFRMODaanvKblw8
rUQGQXjOD0ARjP9yzbh/VRvLGxOsslLaHkgZogT+/ZD3gewLogmjI+rUvWpp4DQxHa7JmJ5dtD7r
kfzNdZTMj562reUA4lLicefUu1F0GUVowMKmctRaozaO0E02RWmrI1FmFjK4hiYyHGM1pHdmn1U7
1TO17YE7E1UpD1Eadc+YKxmEzLHxWWT0q+2eFKup/UaTiixktsgId7rz4Aime2720FVMdSfS61Zt
kRjrSoTT2i+G+hx67bfuM4iPyGNzkVh3ec/fsU0OlVu2n94cX5jEc6i3RRumzPhQy/uBvyc1FNxX
AcRNLygehGzGw38+rdVy2v51Wrsm+xtfsUP6/3ikXVuDXTGMA/kA9QGvBKs3PtZ55oOnnSvv7QxR
LMbPtad7fBrkRe3mjE6eRKJSWIHYNzU7az9BV6Uce+OGWXw/eeRT90V5rIv8V2E7FTrB4E2ToX7g
evYId69xllFmrgZ/iLB3OTTQE+3vKrO8K/va+VHqZ6U3DTunM6Bwuq2z/w7sXG5oImPXzjVGVDbm
NzOjtSIElJMaiO50stwfxtOQmOjSht9DoxBCDejdAsq5DXYf2OyVw/6pqT/DZrqb0QQw5GS/YIMp
RKQcHNrEZn5jhO06wBB9wAJ4gAcDm1QCcR9S/wPZJibbYrrjHWOGrIvdjHIAtfh4g4jVX//nP5D1
13rJReCZnP8mOzdqVQTe/34RmH7eElHDUSI6uyPCu7lLdG4eMCvSxbUIqXDBJw+kUVQInFbmmD/L
FLyc8oqH0LXsbarEJTEK1G6J09Cwhrb8X97hX0XW9R2yjlNvCI/HvzcFkcGgUBtN9KcWrob+CTJQ
sC1M1naCS0ieYpoYRdNu0MW8Sxe5VVAVH1NEmazwwa4KcridWdGGm9mA/Zd3R7/grxPcM5XyBFsH
FwqA99fxm7zGbZwx5izD4rePIhOWbDd8pPTDyXeDXlyOw3QynHY65fg10HgBdoyx31wXvbAKNv/5
Ddl/dvT/fs1hZzDR+rtspXhrf1WlaV0agkka7DQ7FQj1GiBjI2WX5WGPyo13vrVrwyg/B1EU7rPy
l5+K8tMuCFsezFWBWvGr85ZSNcwOw+yFJ6f4RTnTnbQa8k2Ep3EXRva9zuZxO4SVt6Plx3Xdc1X0
y0ixJ+u3Q1vZwy3Azxrc14rpRcZVfeRPeYnH5hsPVUz6aFEe4OTca1FwnQeI2xRHchcGgUfHvydQ
q45+1nEYnke3QupW1P3Wj6mCXR9AYazuOyqMm9DnffY1DXbH+zJpp0JdI6f9xrFH/1DlwalLeanY
LxZNuMIIbAaPvpw91N0s/hnui5XQGWzZWA9r9DvjPuyb3/y5ASvFvb0Tk/dt1yV86rTmQ2UEw+OF
AKI39weSblDReO6pCCJro0InfhbeDw52eLHzgVGbo3cKVv4GaTPJlmygWeQ86yzL1t3qlLRerUhX
bhoga3m9ifYyAGktyvrEgvphAJR+sEfygBUtCXcmnzUbQhcOGp2LYIqjPQm3P5RljFhxO6B+ECdW
bJswWfXOjyyH7eATZJ74alMmqDhmJgmnzEOkWbH6wqiXrFhIt0h21oRC11q+z2KfEAZah/10bDPx
e5oT8dil8aeap4E+EJxj0qOW/KllDQEnIeGqbd65CSLXNfyLFbvHBrXHbTqjCGzzHr73OPCXBOaO
qUccbJ0Rs0H4yJbR3bAd2xE0A7ka96XICOp18oMWjrVndyP2reCqnvPOOM5OXG5sQ5ubsFCvjGYk
mWD5bTOMBpAzmyxjc2zWpit/eOjg1nGQFzdTRMS0HLyvkBDTHRqu5EwPCIQyUQFoYMb6mW1ztpNd
ovjJCZO5UXg7YhvQUJBAe5T18E3qaLcPDGmtPbdkAJtPAdLD8o7mxcVxm2ATKQbWY5IdsIq/ODPW
X4qqAMkIyWmVtWSxWhbQV5DmYO9OizKAsWsjNzUCN+HUFzNOw0uypFGLONl1Mjc2lsU8KnCZvDtl
Nh5k5DwIu4eAnY/Uqd04kXzdAXAeI5exQxaQl1Xdz93yK6Q6q7QwH8zKOoU928ZWgOFfiu4617sY
a/WmwkYD5UupVZJbwEBCXA5pmW10bW0DY6bzVhM87SmcL7UCNqZ04u3oubxpK1e4zXSy8ECi+5TI
TwQJLF+291owB32oia4GTZpa+BfN/oKm0XplrD6tQvEijGB8FY2gFdhciVzkbOOBwi7YB2JXyGaf
6EAzrKP5XXpyl9rkduLk6PNJ4p04l3EGFtlwYZ2Pzp1vyOBiZl+9ib8TWbq7GRM/uICOE0So+kSJ
KXwchYVfjTi5NVIlep025pk+DCpEVYgny3Ff2WFwK6YvPFsbPNvWJekhGThxkWGAQdNkxLl7NvMC
x3tnBfto7p+dDN1DEcdnDJ7O1jRYyn0zPLSNt05zaZ57a7xoObRbAVDlwRg7PJV88KLOiK9A4rF1
4m589cp2GcPOL4klztSPxiEk2/vOE7y5JIj0W9jOr8Zs+iuFMvQye8jfQ7M/diJy99kw26+lgpVu
4E45IfIwa1bDKMSLyGW1Kxs3P0sbe4zCRfmWiwBhrR0DpBaBvS6MxvxRaeLS40TeN/7s7Nm6c5w8
+hOWg7ghkc3WsgQIxNH7KgabAI7AMTgYYNBp+jzWTJugUji0OqZYnCw3/ijTNthTqbWUkrcTyZ0U
Gmz9q/ndqbn1VERhp6lFa0L/ynq6Buwav0VRNbvKtbuj3Rj9XTTXHMLMf+gTVG2eAgjANpsdDrm7
nT/ieJ2chet/wHv4nA1jfWcWRbtxIjtnP24vQPeLQjKUYVsDAviTTGKXbq8F3LLjPtQbvX1Lm+Td
opDJ3LYhcisKLxmK2DQS+zmtHtxwyeepbWNj++7Ivb7p1zUzSpz/Ywfxdm/Xw2deAG4dgO8ncYmM
p1YVDAzGMkm8wgg33V5fdWxA7JqRp7EkDDXAHjvcOdYH4g3uVYObg0cA+jvVsM5zs7zMBIXY5KRs
EOeQxyTJ5hH+TepwQpvYPlaehRuhDLGexfVDNZHs4YEgmK2FZNH1T3UmY1SXaGoyv5a7yYpH5C7y
sZxq6y6kHa46MtuZUqQ3w9zCB8eLcLT8wjwEAa5eiINbY0gpv6Wv1yjXTxMUh86l6aoLx1+m6hM2
pPolhesPb6N/T7tPtARQiTPINbWX3I5hDkq65g+M+4/xp0vQWZ3WO+4XZNqnYM7bPL4ravecSxmf
hzCrKdeYnOL25mWSkFWNRbDKCvsp/E0ZaZ0Mf9oSUVMT21Bshzzzzk1/yC0b21O1WJvm9JiG4n1G
k34OlUkuCzFYqoUNi/p8Z/us0aVftGwjuxaJWMJk/9kP2T34EzM+o7FWTsRya5oSrkRMrgBbUIDm
JcYuO+vqE7hEsnegF+lQoNecSvtgNXBvhkRZO3/2XpLR/1ZdmF98J7yZM5pcXVx2664AnJvo6TQP
Tb03EM2YCc6xPnYl+5huXchgvEud3N/7pAhn/e+mNeP7ZDYeUwfuGBZIYzvhVNmkeHxK1Sc3deNi
4FiMeiqej07qF3vFDAd1Y4cuPMOJbpkwS/24fvWi4WMAEZ2RMIeajxYxvGNPu0+ITQnX1MmRq8BD
O0Zl6Nb6BcxpbW2MXCkcVjxXBI51Jt/S86KnqKPNyCXXsOhGq2JipM1YZ97bQ7mXSfuJ8wbmpXod
p+wOk8G8MrGubdx6VyAQ3hFHihvKZkDSyNdgmIstOEc0bLN+QFCChGZJfW5hHGOsJ/xxDHZdW97a
kFywVdbBrracNSSsJ0rqDZKi4dzlQFmizNtN/YzSoUt/IpfOu59lUKt1TzNmauwfgSrZs+v04DnJ
c01rZGUa3XuHsAwIDdLzIfWCVY8ZipI4T/EASQKGNGWbSE61WaKOmlFURnNJlE9ccXvLfWIXOr1l
KuAebGEiVSWvYYTL3WN0LN+GHsFNRXdjUyIPXqzTz8P8Lro22ybgYDaODT/HSpwlrCJrt0M1fZeD
veTByG/LKV/joQ4ZuDUgiox4Z3iUE7ojFSQptsjEfkShvauSZtimdbOPI5f7u0ZUMCD0CMVI2soI
Jmkw3p2WsB85fbK3t9j5ePuwYbudQszCBrsKkyTddDmKBW03LyEbOMoKZCeU7X1vFJsgLH9aEqep
RHYwscjRgAkvfU7LLpbgV5123VQhgv7Yv8l9eUKYTXRLgPJmNO6SfOvPpVobA6ktKovWUMs47F3i
Iv7R94PGY9cTgBC36YAHGQljTOefgAzsrQGK7ZWe4GWNbJy6UJ3TpRnkl+Iz6spLNRnpuk2Kc22k
XyKfTn5wnsDqcDWiNLJMLG1UbrfwQJEROzU56/pn4qWPUmVPpawPsi9fWvoNq5m2xoZIZ1Jsc/BY
ME7zzDwgyB8wXYEu1ymXy1DFX0krNhkqlHlGUQM8fEUv0drYi9U2MPyjTHBGfjRFlj9knn8IuRVA
wSfHI166gWYvcE6V4VOJnXE1abe+MALkkqgAQRMF+UFxxJKNPXUjQ/9FRiZLp5XvrzDiZoEmXtnE
Xq6ndZTllCqL0/v6jetTrl/+ebjm1l3joPvrPwfdb1vP/bw+T14pjNcn+owPWfqW51y/nioTBA7b
uOtXf55o+aa/80fz/OfLf/yq5ceGK1OiComksIj46JCy7kvQPn+/skD+PW//+bJTIzY04uGxLx/j
X+/hz0/++WX/eBXCdZ/yOU53hegjYnaX42G6+LeQKpOq8L8f4a/3d33xf7zM9evrc/46cNf/+8eh
+fM6y8sGXf7iNzSjJpxfLtt1BxXR0W2a/o6p8KGPUQcMavz00+5ArQrrzkCPU3rkG+Eh6fYTwvH1
bBYTo9LW2MWNk64DDLH3tkeBH2fDe4YBIEyiTwx+l7SmDdqUrrnO2l3tEOBHoOrr0I6SU73ztmab
tEu6cbu1xv4tICcMmR7+aHPQRyBWOUsb6KMIf98qT0qYHHZ/b87k29TayI61Dm8ar8zPBbN3qcqz
9LLs3vaPo/SSbW6zBWMDQkpWiOhJCvN3E/rBYwySbQAfjffUO+Q1QUHad8add4QeTEEyzp+AHx6S
MdwGQ7+2TARskmSAim7fxva4m8bpeMHTNRxTTD04HM0TifAP9bTMIXQBZWY8t2QMlGReHop+Vmt4
X2ylvLbbS7X4HSGzca5cTMwEyo2LbeP04d4z7jvRVRs+9SZf1FBDqRiQ24fANYzHYFuzY1sHhaPX
laEU0y4OWqMNppvdRKWa3qfmU0Sre1PP6gt9nFjjO8QSH7YrORwlpwoRX98pNZuwORrtYi5zy8W5
gZ8p1jgzptpeK2GAu867+kJjgrqn1xvcGbfZWPl3BkaYbLjQ1/jEf7MvzA6J+wK1aNgHhSAWyQh5
iW3tnUM/20U1R8/2px+l5d+7TJPwN1l0cjNj1w+ouSkV663uEEsiR3wobV2Qh40WeNTTvZNyQ3VS
gICiwLlc3w65mx5zPTDHst9EjxZY9hQiFQxy3i3tdDtuzjU76juvGAB53ypTw0CYbHdlcdavxsKr
QDCisQsa/A/zFPOzPoljdF+jciQFZjJfEuiGIIuN6DBnBcFtZLGzlexuknRaWfQetDV4+5woxllO
NUI/Wh4hk8zJzzcqB7mXdayBaKwW+R5mgmu9KA1JtOIEhjwVhV4gh2TdWhjsR3SFpBZ+6ykO9+M0
WAcY5d4tZsu11fOO0ZnMRHkRYDZ15T0frblkTBNy5sq3+LFoaKhfTYrAxdAD53LUWesY8fGhI8Qv
HbZ56YPLMzqOTFUdLUwHOVHTG68K4ic1fju41I78ELzIkZDNDJzjVMiPvq+GE37veH6q5xm4/uzR
wLcbSH3rso9qCOwEOzhi/nQdKkm01Hdprp/JyvpmiuTUCs+8mo4J5nuMobxJLE+HXnl4ouGwrcoA
pbqvXXuNBLLcsti9j13OqW9HHjWz1HSNqjs7JqGRztGKSTMxdMiSgaCx4LiKhbj2uXNV8OMcbBXx
/BOhJOY+HBYZIoZaJPnOTNWbaBaue0ojiTHdc9MkD8t4YOqGkVVbRjs7ap6TBv+L+9O0STany3Nf
z+haQhhNa5gn6Bsn0Hg4M1o4lz0JBQ3aWEGiuWciha4q9yPHb7nzHFzrFoyNFdQVfy2GrNvaZftu
JeGpVda47+z524wXdOP0JMphH/3udGChvpU3mAOarVTWb07AYT0Qbs4Axnm1MMdp6vw9rKcMFSza
fN8WJJPNmGNtwQmIFIVQ3TUGZ9I8TFQ01YTGNxcpUe0/qTHGNohORQqNQ+JGj1qf2Db2L4GoH/2c
BCJuGK8pdmbS618xJ6xKQdRAY+qYaDbrUsBl62eMXI5PF9Xpj+4UPRuw7tfMFOHtVdAbPcPJ9vW3
Gw1bWXgUoS6NljwWKHIzABld1j/HtC3sKv6dGd6D12I0abUzrufZ2UaPTVZVu7Qi1wyO0UOWZJfJ
FeaWYYGtrG/8lmLbtO05C6o3f8qKVRygBuiGDEOeqfdxFnsbHOsItHQrt+Nc7gZlYOsvZuoZO0US
STMBEiQZpRWSr6ZAQiiCi2HeRmb8iqOB6YQ9fGpkEyuRWsl66iZG13PwGifOL1FNGlYA9e08y5sY
JyHuYKEe7TbcKewj41DhH1JEGnEFhLXxs4m5Pwzq3ahzNiy1KC79gr903VdldTdm9TGZZrW2he65
+U3HoDHuTbzwe88yb+ZE05qbVbXWitkZbpZub+TeaxiM0akysx+SQg9dutiJDqdggzt6M4zyeZ6R
AWuyJRqu0GSuUL0YxG5FBQYTf2A/ixPSLeLxYMb9RqZ4BCKiK0OokavEbvtDlxYE/7kfHQ3cnX8V
sKs9TdH33mqjU+KLX3LkuR2QiblgkxhpRMRlTCrVQF8YjFq2DX13In8SySuCvPKQiZ3M2W940WTu
hq4hEUrdtGAZIOCGxYYyv/JK2nlRMp0HPQ/EyxUBhP72UUh6GpWTPjcdJkCDrDLunguFpKPFXh/T
WFinOly2eE0jbtqifS599vVel4z4u9x+a8ve3EcOFT9LFf5bf1zF0cR+sI4IsMrVxjD79OC2wW+t
5iNCFay2DgYwY2CyPTc1m4jW6YhgI8xp6VANjs52fsHCaYbTaYyzA0LfYwnd1cFdwI1Tph0E4QQh
HhERL5pG5joX5BqICFKHMz3neU9T2MYPVJh087h9D5KMkqpP1iqwbwzku6t+LA619OHVZCCQExS1
/XKRmr5Ot/zGCW3vnnlrRL8tWzlecEjiEJpTB6GtI/l9602CWBUrcLeZSweEZkXNGGaVM6Y7V8Gv
PEqdzVwrbxuLMtrSE3qMu9zbdxbZbWp8mgs7/6YvnlaQApBZQO1iQPsWJMFb57SSJkFDcWRVcC8Y
o+flUc8uNVCd7l3tz0A9uOtIQ524iL7dIvCYiyDmnXITtb8tbgEBhFsdVNwaevEeWKQG3QRz5hzY
7dCoa8qPrBnHrSjK28h349tKyWMdoxWmmh92jTLzo6xICIsPiI3jmw0bN4DTmalOvogvU5j5BJJM
j6Peo54ztk1d7yGh9WxnQhaJDxENepVto3Li8FgEzRUGI6HW7xF7Y4BIS+e18ofHCcdkFTLOrkL5
hlFB7Iz5rnM0XFQ8TWZISeJk7QUJH9Rm+95oao7AoFZDG95JLv81A3dcmD1BcG4FT2zpdzbNm+4I
qykACzujY625k5gbCLMu5wiY5BY3vdsgWlNWToplcC7G9pk5Qbz2DD/b0Pd/nK37ts4WySaKp6rF
BeBMetPHvB1Mw4fZwGNndESrjYvS3ieW0pXVrTbL8OJmw2Nn9fQ+C/qRTN6BOIyt/5Q1EiJGFMMi
azya0nkkg228cP3+/GdHyA9eQhf1QcFgKR2HVWYYJUtsab8EOFp2XWCQH9vEgokMnJ92LqAoOaQO
cxc24oMM1bZYfA3XBxUYI/I7SqfFaXB9kHouNiG4fTRcINHU8tDgZFezaR8aTGr4Dbt3lH4E9ORK
3AwpaWhtW1qbdkGIDBKOTsicwEjnH6hzt4ndqYOV+ONNOdYo0OzirBeXwPXhium4/ovlSrJ1cDzc
uDgHiMF0xwpT02JIaENFK3P5l26XGGZrCNp9YblHB4wqobUAVHD68An/9bXdZWozLdEggD1sElW7
mJw6CG10fpDCywWpkl/BcfbQAnJsveBNQAna0hKa4lIfr78zB5TC9/7312MiQwWkARkv6n5a1uj6
/XwGfzIbT05H5Hfzg0EzQKTl+9cnYd/Jt6MwUBbYmht025Dli3wjI2XTXcuS/UegzHKbLnhDLw8h
sTh0I+p+mlYGmUErG2Z0XsUO6UycjLlJ0NaUU1ZwBsCGwXFQYjPIyH+9vXJiMkfzcWafzkupo6Ov
1bSnHfSHKYMxiqppNhkUEofm2eTSXr3J1TXMucUYvGPY/fCvqOyYpWIz0rZaXXkl16SbLI6BwLu3
sczQoJbtwnKhb9kHwBfH5SExGiQzjMvbQx3Pm2xxFUQT1fZgeOJH4s7t0QPmg5bbvVFJ8FkR1rO1
c87fts123YLNuz7Qz95YnaJUHiq1hgHi0dFo/983r/9Kly9rr2SS0voQyKBu4AqfWMSX3prqx9cm
LRnlEHENYwIuX0g8afdSSHuildb+YI0jyy/7ykmclB4imj51KTwFcoEEFlBv/g4K/nvuh4fUOyXa
fHVSh2mm7unymq8z+9oVktV7MdpvlrBesUg02F37tZ/JRw0/A1oGJivRHamJfxUBdfNH4HbvVcY4
1E55aTfP75QxPKDAfG36YYVc52XESc2b/zR7n99tQbA3qp/KcT4RXz6MtWSzWQLRQLN0zLz8ZNDk
J22QlrkQdnayWwTslGbknTaM+jJKRu5KxU2hpnMSzmzqlv/610NDP4qhQxce86ldmEKkWQHaxm/H
nn353l9PxcTNyXd9yeu3za5V23p03v56Xg84iNVzeb3r8+bGBWVSOZciyZgK5Vl+CCY7BVVGeqM7
XJwUtUvlR++aId6mptuUlZPxoqgAVgpW/U1fmxvPOGWx9k51ZyA7Tc3LqAnPZC74YDTena7lCpEF
lJjKbldDwB8kGyI4fPrRsZdJmGvsgsRnD7tkK9p8q/EYbfRRxdgYWuwTl5xl/u7w3d2VUErycdi6
i8Wdm8dZqhtniNKNB9p+8vv40cZRTkVPcQOvI76RI8HVTTbeuiGXVb307oIFcG2U7c8KmScQa3VT
iexAI0EcjKJ6ZtuvqOmqvesSRum2Jq5aTAtZlM+Y+qwnK64Izu0Cim4yRZVHjQF9J9zb8tau/cMY
Vs39CFuF6B8MQVocazdUG9fza0JEx0PIloVSEcV1iMh8TyeSvX5r/VZq5Bp1pk2TMEmK7fi9HAta
NM68Vaz50/BmWl5/o4rk04oAkgkpv5rUuyjZPGCivpdt8A2ixzyZobEJgnPJUv4yJGJvJg2QBc9e
DybF79TsW3AAR7azL1ntkfJZMKizsum7aLzXStjBrloGAU2hbrk6XiI/RG9gBS3+PW/nteHPuBne
udvzEYsjXD/2EmH47JCQCJCo7Jj3z+k4r7OE66wdyl1fVAMzl7nbI/n6ZXyzzxrOsSefLUnaKyJU
tcE78YzjpCUHClSX0abhWgYKrNqggbdcdI6flknbDXPMzDfQBdd65ybzk8NmJXOFtbeyN1s6Xyon
DNylL7hmrgYGCy10yzR2VLwfW0eLlqrE98kQqcNZu4/q7J5WL1Uum3M73A6GOHRNd86JK9u5BsA0
Ap/WjhndG7b1oezwfgj6+xgxAJAe8H5OuITvBiCI/IrWdbJxDXNrQNadFwSXPJFMcDfbDK8SlCQC
zDsNJPLxLIbAeR1+G/Ys6C7AG4c8O3vdZczGH05CuQr2+D4p1EMt6VW07qM59G9h2r/nIVx+dzxg
M9+7MT6xeMo+PIX+bO5Jxja4LJyhOBd5/slfn8xPJ3iQEMCotea1m4dHMSVnbvQmc6Vv2WAjk8Ov
0XJ+dYzkuUF/jimCtsYdmJ1093NOVAi5dgAgpTirbPqZNd5vcgAoiF1MMyDKxta6t5tvNDA/e0t+
iOe2A5aGorhf4an+mkywdWP4a/QSmmfaHdbBGN+Gmf0jmZdWgGBm0fSvky9G9kQxYgHw9HXa0qEg
VRiB+w/Oy2gbm4ome2HfToH52noyBNbArl2n5q5aXge9SE1RD6RiGpOT7dXkV+F6aJgm0johUE43
uPv0sMgAwe1L4rnNXDC7xS+QivlsK5shPW88aUyAjM7wHFdtSapIzqi/OoVd+6NNzZzR/1vkJcm2
Y1nNLEyMqtf+qSb6ISFfuzXcu3C0q72VC9qgIFJGNORWPvibwYLx10u6YCl/Mgy6fV0RUc1gg831
XRiIm3G6KxfbkFO91DR5ZeCeW7h8ZKMvJHiXeGcdHs2QFDhmUrTWnC/QiiMSkGozeVa4wbxM7Wt2
z14TPw4NnBI6r2PJ+KQrmIAYtH5x8nC34gSMLQpYPhhgfe/AVbrohI/x0Dx0tvGJmfmRIzxRibC2
9/cTcTBTVm6NSW46jJpG1951ib4pAvdQCDpfg9gCL3ilwWQr8zfi57zzmRAAMiyK6alv57dyIK0d
POxNH2XnOmUAYvDn6V30jxYNLCv6QhgCzZIobCwqqvV/4ibA6tt3IQRJe9dE0EQNt1+XOeDW3C5Q
uTZIST4DtHQrv9cf8wDTwuJ9EBk5hMa9q0kaNWcENcwrO/snrYnT7OJTcnT51bbjm0NfJy4byDnT
r7JDhlZLzexKuXujbV4BVbwwtaCJ1tFBjtLhF1kmrJmW92BGwb6rfmhTw0tX5q2ZGZfYmr+8yH8d
A0ahTAoRxG1168Km1fmrUbPaFn75FYTktlP7sfDU1a73tLVraOwTmsD21GneGSYR+xt75QGrAjav
vkfXJkyqh3E6CtF/65b9C5l/97U025UOM8ICMI55Y/7bpC3K4to/BLXmokRNMMXVjm3y89x8gdWg
Nktqzpa2PVk9GCwm9/SPsqestjCOVYjaCsIXsDJQAmf95xSoiCS8+i3IrWYlG9O/C+imrpgl/7QY
ChxwPwGDyIrsGHIvARDqbREmZBsDp9tmNjiexGaAd7Vogc7CPgPTaDammqpNH5q3AA92kVnqm8Bz
b71ROk8VxMM+QalXIK+wUOO5cJuYU8gtnxLdz9Je6pT80hQ1p2purima0IY05JMuqA42GzHYDxFx
pHZgrXSJfL0g02ltmqbF+Ln5nWD7Tn1kT1GScX8VosTfzvPnGmkVXrgWPrnn7EavrNau5T9r3NhP
bZzQQgEssqfcjLZ+19GAbpMIKNr0UDHPO/tOq84yqgSEHapGq3KLs5UREhpY4uKL9GfQq/ms8VEc
R2ZioAeqc7c8eEXUbkeLPy/ePQLiF9/JNJJFPdIiN8s5P0U2G8QkWdAIi0G6Tjt/t9gwpzSzDvTP
7iRAURSRPHjdTDGbLbAOf5+4cASjxkYTRFs/kAt7pGMRtZwOqEvS0B9jKbm9PkBfEPsFSwr4595j
cC9X/rC4EhF9Qmj3zxo+6y6VI87CmEz2HtWvqArnPLIYkpjT1SsHJieQ5cZ8olbtn9SxDM35yXOB
U6YmjAgJoBPcIdOvPhvq59YaM7ihM1ViHIu9F3PKBa1rPNjFS9AV6v76hQysaWctM/yCENrecQd4
RVxeG0eg6E4gI9+Gc8i6KqlmStNe0q05PFLkzjns81+NgyPfFrU8wyl/Ca06OkgmdOBdYSqbIeIf
pe1bX5GBjO7U2MoEWwRI0HDtqMHZYtJv90Kw3WvjWa6GHgDZ5BsM17OWVwNt6MxA0prJpOfS+rej
tx/scnriVTYiJnOFRf0uiStr4/RWgQyvH9dykLzmXoOGOAcTS1wjEsSMgpjfJBkNnHkdW4ZwPs5T
Zx50bx8NH4tRSDmRxlZ86kYyjWt5iP3qsZ3tkEagtQsXnyUmOoYYs3EZa7cDKU3tLjuUd8hj2g2X
mcMtVR+MMZ45SasJwSh8V1amqOGHbTPYSQ7ZvpQ04o2SvmLTtB7u9P+h7LyWI1eyLPsrbfWOGgiH
MuuuhwBCUwR1Ml5gSSYJLRwa+PpZQN3prHvbZrrHrOpaJjNIhgDcj5+z99qoLxAPYKIUpwAgOu24
hlrRPoWZuJR9ctRo/FFBKQ3upVdH5eyxGno7AE2eGjbeMHPyG4wOfx4b6FY4yVYT4XTEfnAbjtK+
jZIx289tfV/N4mZucjARdv2e9sovVwwka3KfduEibykzDgQ5bwR6HY6uQXrOCszHFIE5+ClWmLn7
ENN0N/fFU1n0KTPPkQD3JnSA93AQBDLBBP+iEzAEHySMt04+EbfdAxQOhvrQ0s1D4jTe2UlwXv4/
m+y+iT14gXTlW4RIjLFmVA/Z2Qn052oCLekMCqdP1v+FQQue+l3JyseyUTajBgN0NFIUXvBV2Vwj
ep4luMuYpVqUQvcRQHnKVJAC2nbCJ6zrI0sIY3eNidbABAwwiT+zwnQhOhY0UK2mYZGaqj08ch3z
I5ZixTJv00JyIq6xZEPD1cI6PdF4bdBqJe3Sa9ZYQVVmZNYbLpnk0obDDxlQfkRddyhCDmzzkNy4
SZNv+1ycp7FbLNNQ6VxKJotoBrjtRkg100YHY+RkTczTAncOd7ocgpNhkV8Kcah9NDT9kIhfQepG
1OAorkFW0dNMoktn9soxYCbdhhrBYWCDjkWknZtkBHPnhAiwMqCPALSYfCpC3XYGreHZTeV5amHI
F2wY0+gco66qjyrmq8QUDHv6+SHTsgsECetQuLC5mXfEN4UJ9j8d7Xv2wxd1rN65hdRjpKD1dOba
PdpauEHcqdzrevmqM4XaW137USTJcOrM+BFV8eI2GW+mRNxaXexwCqa+aIrhFUIVLAbQ2hMzj9Gi
OWuFEHlKeENWwoRknq+yr1cC4E2jYh8QFScqnSySDVPkACslIZj2GNPLqy6waYiT6zD/LKw/2LfH
bkZKE0Lz7gX+cfPskGNmIlpmKmG+ZSgigDtAJqt7DN2F+NBmTQG+59BDZyKxjcfKD9z2Y7XGr+9Y
XrRgjeP7CGNS0GALnV8qk4xpunaVYxNu1KKLrMvGLwUlYqaBNIfka6Iwx/1JZht9YJoUjkhuGtd8
6Dui0VYP8Gr2U4fWPFtc4F5gEkxlmyYQKxT9d5V4XB9Vk0RNpwBPK5gCxN4FNUgP0RhBMflgpRMQ
BNEiRNCdvT1Y7h4bBlVB4txB2Sh9V4qNFEVya6vMTaSFcCR1SM5DHHdbuo3B94IXIMxvtWaqofIR
TvkzZ31mZnN0YPZyTrWUYhM3TZl+REOoHjSLZnAza9vUjD8KgYgVSQuZ84vXXuvFbhgY4BY5EqaA
O6AiyRPkdAvua8vqEHn5ghLAAI5JE5meIkw8C1ejGrB5IxvdllO6oQ5s+Wwwz4X2e0YzzuOE+ZwI
fmRmVL0XyuCYwZD00UXBCkm1TYMDtrPQzMbZs5AjvzrFakzP5CCq/gJNtdlkDd8eBaglg7raNm7Q
bdZH2ikH2nVJTU0JclUE70kfPIftxErHDAn5Gqfdbsr8wVW+jb53vVwWudfPTGhSDNQ11hB0Vt6M
xIgs61+sp4uFLb1oFb04fSjA1Tj8jlRCWY2QQgx66ccJWQ+gwm2N9YjYvLsyoqJWSY0Mddb5iPkx
ckbuBfNeGQQfkm4+Si6SiWflNMrzmOEpB03y3nacxayKqY8S82GLSt1GkOaX1lqkNo2/vDMMI6EI
OhiBGwiT3ojCA4zJ3kZcaORggzst+lj3k1naxywsjlNy6XXzM6o4OlQu37K272oDTRAPHaklx6L/
Ec18dlqpKDg1C+zQiFBiPr47PbkXGjF8QPjyc+Im2qHGQNB07bjLIw65jk4572SD8mJF7XgaNHGQ
qno3N1ZzW8sObhsz95yZ6dFOi/G41MBWNshLZrBoxpN478JBXHrKSHXUawx/GTEfen9JgREO+ewz
ayv8YRhJO+us92YJRV//o/TdNYqU8DQplbnNyvhGCTs18OjM9b7GIeRcwHSKBgX5rDnpt9NI1kYw
4wRnHX1k2N7vCWt/rIj13LGWmGejC86IUaiHxsavOOIfpCOvbqbpnmy0hwj2JTnvCul6bJLLRaUu
WAdIuz8Um2Fi0i7vH+21kznhTBML250mKK/yZnSPDHvc/XLmn8bWhuTFcbJ1DrbM3D1NfmuDFoHB
nST2ZFDrI7Rhl34Tslut60HG69AROj49CgNCbCgThuWkptd6uG0YwLQloz9uxPBYqvGPpEcJmtq4
GagfCbWs7uwxxFI2+zXunia3UZvWMdfSoNyVVDJIHCiaMit9Eq1ZIMMBtj04vmUgwNY4rW9stEM8
t2ryylpu5WC9tpVTcwyiXApR9xSNfK2pjD05sgatCxHtFWIQXcPdVA3bcZApJjf7x1wsp9HO5uwf
x/et5O4Hl+wxu6e4BUkNN3qDMuKY20z96az1Wzu/h0g/Y0Ob5EGFEkGliF5EFyg6gIry21iNu6Z/
0xQM1wFlmYALQ6nPyLitvDarT7heUNv2bKrr+2RZP5QBbZrQ8MzrOIbWJ1zN47wJqbbUIYT2RO+f
0pW9HgaKRhpPzBB9F3EJIEzRvqYpGn3uSejDAjdWh1jCGQKK1pFGJq46OgrcqxDdsScWCT0DFixd
Y6lJkfu0bd9R9TB0iEiNcewj0QNEwVfRqbYj4mPc57bJPkDjU8UE2FJrDUT/tNjOnf4p1NrXicsK
jxIklT8uQbVm6J3g+Q5F96z5fcqKBYyPemVXF/IudSf2R+cYa9EPXPQNQVcY0aBCUJbwoLK1AbjB
USKQxvXorX2pGNjpljm+WrPkB3dLAOymsYZbWteTZy8BrzHKTzNEZII+oNksbW/Pweqi5Y+c40Hx
YRC0NQRzy3rVN7seUQSafVbyZuLAl/JwUVPyYRChVaknHxD5b9eWOjYSY5NzikcmUdKCSyZfEdaN
vfQpWdrnXVAtlIuUuFO7A/TLb1egPGqAc6OAV1Op+XYuwAqK+ZAHTeSbtM83yvI5/nNN7IaToqUL
RTP5IK8p8qSBWSbT/FjvjXOWIKAwB9eDaN/4znTPmSS6k0yhNjl927e+jyRuEbJyMjuc3ohj26iD
s7Qzui/QrXiDR1O9OKX6NY5PoVvqVxoVKJ6Leb6JhZUcTGMmNAOzuq/QoCpVNTuVsjzGpt4R4Ngf
857DH/HM+m1PjZNnMzrrcoJGbrncJwGElAL5Jtp+LucK5MFGQkGFS5L5cd2AAFWKD7PQAHhk3I/L
FVJr3WfrTi+6XtzCFLgbAGjtA9CTSCKDI6lmR3rfHHI6jbEefWYQ/wDWVckiRZUI1I8hmpuyzbKo
GJlicEtxx4nQuRKcdiIBdeZclr4t6yH3CaoDe1tF8UdkB89lKh+IHf7RTtGvLLMO0VCwqiVmt6Gr
4SGa6flI7SdJeW0MdAiNeOnsZ5S7YrmJ5MgvamA3ElW3WCHz6j6sIg+rL5d3RdmB77YFQEjzTWVF
drOagA37sG7YAWdbVScTlhcThmYGsTTZdDDDz3rtfFSqc0yFiztQP0ZajD2rrT6DxuGa5eJSO/N5
dJiTi9zDz1wsAOECtrA1YWaZCzZfp+fSFgxS2PySDwsz9SYEwr/cu3rSzLucpzMqzvPYstyBBk6B
FbZ33RKj2y3lBAG6OyFxKzvlfVBxM6gFbumGVrcZCtKgOaWsz7xe+GeJNd1LR3nqgOgyjsf+RhVR
ze6dvniDp5mNwLCxb7Yui1yE12q072TK5b+CqNbbJSQoCoPErYJ2mt4in2+ICaHrksQzK5alAHE8
ho1Xa/ky9wP5HLXhYyxhdcBf6+eAP0rN9aZJ3Cky410QNrC+UA2+YzEX++Xr6oTUitLVIZABqRCS
IfJS+CQFE9PpVgxB56+/a3lswwIHHgm2HWnZ63GnsgHB6gZ3Uhff4ohauvRsOlHRkCtmgEDWaYcU
CtMSGPpMULgoHDxN5O/y4eXsYV2efei5capTB/vYwslK4uKQ2XQUg3AR2FlLfKILEX7Kz6YDnypa
zvY54aBpaX6aFSeVIGd/jmhB21Hl7jNFtbZUPq+9G5Cbx+GOq3+TZVgGVmsuRFgG6PrSKRyLbZCG
G9lwFM8zSgTY574N/IjhDoYMZTCepA4QGXmbxS5eL+2KCIEbR4Fl2+TiKPGkz3ssGsp2lrjPSFbl
mruSL+USf+2+NBhrtFh5iBsASnHuMjUVhPSgu/OCWpChJmNeaNM8iaF7bZdTVlbb57YHhBiHbNOO
yrg8Gi4J3m4/m+OPQeemJ/d1Dz2YE1tKWStxcWBAqg8hEn80ljOSktmlZbxcj+RrG0uyiuDZfq9r
N146Gg0aCvaxPPRtMVE38pGNhvHkyCq5syfxleUfYMzGH4xB1cm+wUWHED9D04uT+WhABT9JrU5x
PwvXN+2k8pA1pPcJvQeCs0jL4NMGXQRLP9RK54lxjlcMke7zI3YYhZEH4b7TuIOOIsm2gzu+pN0U
+W6dIsKZGkb8KgnaNA8HH0nPVh204FaZWbF0e3p2DDRR3Py4NXpGK9KdD33TXDSe4zmxEbJNQF9h
3MtdPd03dLxmdEtOEry6JEYfK2w56HCsfR/iGpwreBowI7Q4TrGaujV5LB17bEgBhLkBpG9UzLtR
thewR5hapjR71AyUNyXLN0aaHlGf3pGZwQneM2jiFYpaXEZOi48zAs4OPck/kT7/608kmeYf/87f
P0tsadCl27/89R/PZc7//n35nv98zJ+/4x+38Sdn3fK7/X8+av9V3v3Mv5q/PuhPP5nf/sez83+2
P//0l+3KFXzovurp8avh5L8+C4g4yyP/p//4b1//EzqhDjwQWsP/nU54+7Oesp/Fr3+FE/7xTX/A
CW0TAqFtq2wvQlUN+Bt/+7fhq2n/42+K7f4dhT5CcxNwkKPpUFuKErfBf/zNcP/O8EgDhwYd0WID
/51fa9h/X1hX2oLkF3A2VeP/i034X9gTGOyAmzlwMVxXt/5KCCrUDkhSlM6Hau4Gv+tpV3aiOU02
wdETp8tyZCSFXIj410Uw1o90q7LUJuoc7DcM7l84/0n2a9FI2sl/h534C4KNN0e1oSfQ1eZlwjP7
C0WhzdyIQG5rOihNd9IRhmyMXoOI1w73U8vITeQ19a29F3lPs4zJUmVRvv3L53n5J7PhX9l8y6fw
Z7oE784C5RNEGQtN1/9Cl2jNRu0lkWuHqZXxXu0nROQVAvep4k2hbqkwbuShcYcm4+sj4TC8NXHY
bpQ3NeUpZsGCataeSvZcOtmCujzOqTuza9ZehVIFHp0YSs7Iyf4bLIZumv/1qWvAfhbwD+ZSPuC/
Ao064JL9ZLfUkTaNre6tJwxhqxvGIQvC3EtGBjpOHp/Z91Q/BH3mqxKq7vweq7zKVskuw8jivr7X
M3m8GzWpN7qFdpffd0iBu4OSy196TX0e9QhQLkwHrw/eeZMMlGPt2S74NXAuHhA6wuon6BCJUroP
VQrwvNMxPEonPsQwIzfzQUMBg88SA7lqJNNmKhOE4FnKdlQ9MqXQIfFoxJrOwg+ihGQQm5ghl5gX
NC6ogOFQFuntiCMAuDoreIB3TetpPVB0eThhej80i6PoqqcwVC7KGFYo4HhMlnMo0Au45qnpYNjW
D2nNi0eDRR86q652VeJIMKVv9zlCb9pwZCkiTHCHkwVngIbi8k4uj64ZzVvJpXJzm8d08T5R0Hik
mPm9RqDy0dLwXNnGVlNUl3rCcrZG9iMs7PgQwXSGcy2okvTw2w3L5DjkaDg7x4z2etBd6Xn8KB0q
Prlc4AGBP5ssLtSNAqTYc5PqOqCzJl8OC2H1maki9Q3COXF+QMOPzHu+HQSAYOAraTf7CA+8cUZt
R4AHkMDkFemNBKOgHAKXHrsojRubmCR6ptVFYpXbKJTZBAJZ+8LFqB6AxfWaKwYSI3LuhQAoJZtp
jzJFXYZdFIkM5Ylipalaodq2FYdLCfq+oPk4BeBN1rt00Zwp1Lq4pS6S24Ei/1kKhlOOPbw1VnJF
XXFHag4M6/RaU2gbKBi8IKfXtxyQZYQ0xqakXdxSqBgO9CG5J+vwPPQW4EMMDqORvI1mel3/Jdf4
mPph2EGDf5okn7nb5V43Z5XXpLO+TXEg91FfM99T6k0xNC9CbQafBvarEqYIX4Js1xf9IRVFiTKq
AC/Oe2dX3NZyjr7tKrwZk+wFkuTGUkzG7B0qTVBjDHHqeJc67nbWKYzs9p7eF74QtBteDYNog6bz
LtC4EDlnbwbNwm4lqFOyQj2CDBgppRi497S311cQxjYxGMVE5cbxmERQZBi1yY3Zx5d0+dxnhjBI
uw+iHm6MZMANm5MIqEF0D/noytTyGPbutYplqVag0gxY+gPaE0pkHwu6t34A/rSgHKGQri4Np6ot
6B3fNYNbbIG8w44guyklI6ZcLozeDrGfCkwsYc75DNq3bw4zTVQSVHVVL7wxAlwfu86mGXl8uO2m
We5126x2gXQYjygT2SvZa2ISb6MPxoeuYYGQ08QYJi9f6tryWDm+wo62bUVFjapieC0ms/EqxcSd
MKMuVMtqm8Bw4VjN1RuDwkVBmr+0+YDHABLPNi+mQ40GCvwgCXCTg/JgXcZLlYNBQw95ByMGpytC
H3AqzHyYxJAQBEuGeJp18ZMuhzEl0O9D5RXi4GdnQqzJhHNTS2rfWvPIPNiZbvfaLa0FJ0FFtX42
Vcf1UbrZdcIm4ivOvjQSVGx6tfAs8NPFy1GLkG/OEUwOtEojRkp81DlbBBYvfetw7xA4TvcMwY+f
3Pf20HpJy/Yr0iXoYvlEupaFeRgIdB2VL3OMHuuRNWJCc+sQa4fnKMm9+OBoeOOzxe1UBDO6b0au
Y8ZPj4Z0Tz4Zcz0+o1JPvtf63W4trmNCLLyqzBkT1v4I1XyIfgk69POQXlFckQO+/CKqFO7o8WR2
eGQkF/s+U+PXxpG4pthe1suEvUHHuhg+zoQh4rTi1uiZB2nuz2SI6GiEP9ZLZB5YzTI1/G5KOuDo
TmmkhTtH4+Rsx4/RwDO0q4Iea53uBi391lU2oKph8+iSkVwSnaikXsvuTZN2Yh+b2yZkPDAulYJh
obip/bR0YXr1dCT0sSQOysfKMPiERvitpn+GBoOSOY5yb7n2oeSwEIiMwJiS1+moI//YYmgYxFuT
aSO7QnBcL8xgYvOOw/QbfzEZY1GxneDR7Mq5+YB2WKHGJSKi757Wq8hwWVZEOP80ovS+rp2tjW0S
dT8fp1wu8CblyCjm/GaiB0gDANGZhacTRQJcqJprG1NCzsSyvOqZSzRYmO7q3nov+OigCpggKJb7
vEaNnFsaWSak2EvT4Tnwb1WOhDqUn0SFuYCVyI/TllRR7ENOzlI8Z/QWXN5TpV1+UC9Juo9freU3
T2WVApa5JwzlWrGtbnqGn0sXpwezvzFzoPlw9/rFt9rgi2M3rJaNw+3lrs1meqUh+07CEETDz6CJ
grNbkvwSAY8h6OGl4b0NHKP2bAJ/ttLkr62OEYGtz4pgFWHTpd/fqB5dM3/dsTXBYte50VcSEbuI
+pVWRUyDIjd2wGheel49o+D8utYBysh1P6psk3wmS4Ys632B9m3RPdm0rIzxrSURgi6iwQ3fpN9p
1b1Xwr7kJuPDsr0hb9xLNFaXOUm/i/FZL0vUaDK44kVhTbSrpXS+6csRVIZgTXatfR4yMu8qFjJ9
JiuFIIuIqsVf3jMkAj+xLh7WF6JU21TSKM0UdqFZpZCWNdQXbwSd5P1xW/CexroOmVv2S4ec/XQt
QbQYb7nk+OeyjlUNl0VLGAkaSXdrkwFLKqEF45qph0M6s1yUY69Au0ZuaOyRdwbkgLhCBwhilkJ2
NKnuXXkQiAFXwcKa575oOUpahkT/3tbIBaXyi0NJz93JrQLbKN1D5TxXMDI5NoxvYUarpFqWVS1i
i00r3p26rK5uyGonDb5Rv0MlidY/mlnPeC+aTk39KkfxXmpB4oHbwsdAfWWYNOeT8RSNeCzXW1bH
QBMmpsSmvajnQn6YsKdfoYMvk4xiMAccRTwKMXKYTOXLFUQugWo64EVjBBAspa6nziF2Ai0bt6FQ
Xssh+7adJZfB5fopYwW9lfvNeWNnVm7k12zBU6H/aOuDPc35RrXDhyZqULio9bSflzp+FM0ubzOY
tjCPjYkXWZThIeqmY6OzKiumbfmpWu7aCZ9Rzo2ZRiyg/RSHXGvhfWmRXKrnXDBFk382XfeoS7rS
MuY2N2ze18R8ownn9MZ8p3fvzbLeJokGt5PwLzF2074bXtOOgZDsv8lQpaQVkhH+iA3EYU0ioOG+
pdBD2Bl9O8vvz3vkTyj+LXUAamHll67OrklSXCrlIxtj6emBe18m6z5aonKI1INNm01Y6TXrmBYW
5DL7Sg3BJSHLLClVfZt36B1i+F1iVHchAKNNY+QqjQxKxLRchm6sPr0o/Ubxc+JnrFn+zOdwy03J
ZJo7fa3nyjG/rGVQrL9ndF5I6eAKSzTnea1B1kWcTBrmNIn6EBg4ebtUo+5J66sekkzPR9l1zYtb
5+xwGreIUTjPVR5fxqK5JhWnGn3f2yOknBcDB084U2a4IbtzvmAsgib9XGtf2wLXFSjs4QYC/J4a
HLhQSXgHji0nzr7Vime1FNxZk767HG9Qm1FCWmpwirv4O9bSK45J1ksrf4DxhPyQKDZx0ibif+Zg
V3YT+5/DSRs3WwXapBWbpUSdl+V/TmHxSgZc7EdUGw5xZbb2zrSEo0XdH6LGvKY5G6mYrKfMTR+K
hPe6j7MrEzdEJrVnGMvZXfOYMTx3MaPfwmCNbCE9T+Z13R1nOEMc4Mh1HuKTpATnQBG3fmJehMiu
MeSETWnPvyhQsO9xNWd58KyHvOTltY9DdOMi12ZYwCea070LG26qMvlee++YuWnDErUz8YK0ZQtw
QYfQ+aAIkDc1/VfST8iJj82fevHVxSwSQJJIXNIv6Z6k0K/12qf7RqRPELu0dnlEBsKFWtnrO6oY
ohKfclnf2sWyv6QzRUv8Y6kXTOE+Zw6HbiZHhI5YiGiX98YZ5lvQlSMGq/6jbK8pUgpv/Zjn6IHe
H9q8BB42ZoJLqDkHRWSQkVh7ZFdcgb8T2KdjQDYqe9/Ebrmrmk812GhTrLFYJ9/LEcmnp8KC9jTM
rHbrdbzsw1KIgzrxtHLmSHiJL/3g3Azaw6QSsu0klEiT3n1Ral6FZXW7BsBhbmbfrdHj3OrpOdfL
OXeIGAouiQQc+U6xMj6iPxfHob1haBXfEv91JoGMQhBgnrRm5aAo8t2IzZdWdX5GrnsHhe6C0JCq
QVukKVb2q2BGuk+4cnf3qcoSI/vneLZwwEZDvxfI47jt1eWUQg6n6kFinAdfhz06zi4tdRv3OXwq
y3XBFSxF5dID0BqO6yXqFW8ZkK6HTqZdVh65lHkUhFoVv6Zm8MMup5sO+Qa+FkoL3QpeSFQbN8Qx
oPpN2STngLFYXsZ7CaunlPq0r9D1dRX8QDVg9M/oD+BLaNwXmfvd4/XapEyxktQkXvEDkhmJdD13
TRcGu7EHE4SL/4bNGtwglVgDrEoPB0g59bzE2FsIw4oRmr02/WRqyRCC69y2+6PsExuFGD4AJ2+f
uBnLE0jhCsVRhRyPHELYEyUgBRVTz+LXsEs/cfBau0t+Tmrg2xsuRRaVKiowB0yVYt1Z/xmzvf6p
ovA8qcWI33bQUZFUYRlj9Ma2xCjZE7mNCDwuoJXJ/mXN4F6fRKBTrBzq5XvXL3YBIOQSpdZWH8Fs
Zn18L2Ep71TMZ6eeQuxkL/mb5FN2eLEnCE8rbmX9j6pB6MORdfj9pX8+xFm5NZjVitP6T6id+UZV
jzkBL/JviWj19/esf/r94N//sKJiVmPd+rX1r+uffn8NAsr/eUrrF38/5vcD//K1v/xU+Dx0qujU
/PHyGDrzE3szAS73+/esT6+xGcu1LfKE9R/W/wQMUqNkKukaKnVzXn942rpQ2H+/jtT9VbrxeERq
MJ00tcRDYikphMtcILysDQSHNVbAk9EPQXNOHaM4rX8Pbeuhqxy5C7S8OLlBo++HDNThEtOlRteu
tdsd7+VwCkg68UBPjR5GM+vU2QJjgbXE//G8IYwuX1z/I2UW+UaYKEziiDikC0aKWZDOuDvGRT6a
OKf1Tyyn9imuwKHiIjmYWnNpEavuQIfpkHIq/RTRkDkFU/+gIzzB2c4Js6nlZ0rpWwUcOI4h471m
JD0vt3NgBTk0twzawaAme+5bXiCUHWy4eDoDqziUbn8IIgMgZAFZNRYkp9uueMkUy/3VTdtkYsBW
I1EPE6cBtYx/Ql+STq2cSVkS3/YlR/kjQXpI7lUQTxJU1hQESw2iVBAmNqKN7swGZlNUMEvjjTxx
rxrc9DEFBAYU+onPRPY+LKmsG60p7hQna7yidnEel1s7fgnVENduq2BV6hIWNCf3Gwho4DKV3aQs
0M/hhvChlEEwzq8gvVQGbB/gsFCYF7g7lS9MnhB/u7mE1wXhPaqgB6MLLzP+D/Qc3WHu9Ces7OR/
ZHHIRucACDKcL30Sn05hM/+SCni0If/lNvhCYXV+ynyPTXrEDI2uTzGrPcL1i5l0d02lUQWTtRVG
E8cVi4UXu6BfdcI5Mia4JeDC75uSQynzb3/ofmUa0bdN0xhbgxE4pzskyhFP2eKCcJhtl4GWHUdz
YAqf4LZFNXc/5oAduICY14f2Ia9j5ECVlh5y8OuthQ3AdGzsOKVd+HodPY65ZVG0pOKsmrVDBHMe
w9nuAKE0uP4HhmxtqlMLTD/0qGeD7g1Ci6hAY6eBSeMChR1CQc83n+56EpUPdgKmb5DIUZdpMlJ/
fl/4LmXvbjEFnF3itb2SMeSxB0/UYIxS6d5CTeuvmqgDOjDwud0nneBC8Bb6WR96jb7tcFO1hoND
11E3WiEPlYGgM7c4ZFZB+4tnwHlFCxDyG9XZTEO/6CHnyjiYaWVEDiycvVCjU+qqDii2uuVpJNs8
To+QcdrnxNXLu3S2b/rWL/BBYJgtf9KPw5EhnG2vtubRlbZv9MQrd031ydHwwKD6KtgaQWI6z7hB
EOMGBNkGKT3EpOZXSSTTiRWBWQYSqzrOXU/vmgsIw0MNmUPKeKer/cG0Zt8eSrEzG/AdnaldHTML
N3Uo7lUS7ItGabnukWK0xvAKP+lCG+HFCmAqGCwWViQvpeXe5pr9HAS0RGonoF6N7xtlmJ6hkH5w
cKWlYqGFV8o3pMyRh4TpUjUjvSxtwKhRMdInFxdro/zIhuSgDYtRdzI6ZJ/WHcYiHF5Dz90CvsoP
wd31Bn4W+RHNyW2vGWcls7gYijvrTkRJt4OSatxpi+UhJCOyCW4QebPOxGQPjMpDk+PD7Coask3I
ZRvQtNHuihEEQ2vRrgqtgVhpdWBr7vtDLe23abSzex2z7dKdK6y5QXcgv3IXDfZy6Jh1fMAFXYQc
SHbgxmCn55Eg2sC61EZVH2Rn7CY9em6rnBT4Ea8bdNeNdLX7oe9vp2ToCC4Z90ac1h6Nb27ULNiY
iXOEEridA+zW3YBrp0Nl0jDpJuC2IT+42Qepqt4UGbnN+jAdYfSh4srTy4BVkrVT67alFdXnB6MH
r4iwDbed1e+CKLioLYFWXZhl23ayXk1hvoyLiofTS9mQiQImotWH12lyL1RyvtuDJ45NE7mJs5/j
5mcwA1tInnGTkIvkPMeYkPqZ3l8ZvNkM9wB76W9tT79XmofWMk5uXyKgHYkkVdyNSUGSliRxgzF9
qnLkzYyCgunQxuUOny4TDs6IObO+KEZ6UfXPgljvWbcvQHoaL2UTI1zvIWuiT4PExjgo7yYyBpxu
2uDIySQSWallfqoh+3Oy/SCpVUT3mUQjvQlZQgsgFLqT5gcoeqZhdBhprTMpUXw4vUzJEIjqt1VZ
PbeWdkW3f98t5XvTHslc+HCZEJrLJY1hcUdSoRLdtDjGlCYg8zhgl85v2gqmWfOOAWM72solrup7
Rxi35J09TwrLhluWt3BpRK9/RITJbnRZHwpVex1C/cG25C5EvmEa4URby5SIASnLmyi+Gxt5TpOQ
OUB3ED2Wp4VmXhMmOus/MAtetCy8gfxxr1v0D0ybRvtc6idkgIgS8gdbzW7qkFoNQQdZF2GSys2s
FeiVItpUYlEVZvajwZmLoX93QWm6iaNxm9T1q6Ia55x+BBLs1+WjWX4U0S0HycoGxIDF+zZxfiDP
8zixIyGo+/fAsT5xiTw3vnCROI4jiSp8HB26rYl7aJjnraO9mEH0YTbWwSUZJMhMJl4RGTWZfQxB
D1VKfnI1iMop1nNLDLf04NHsaNioNH5Qe1TG6zj1JcpiVCuO3KZR6Isx/Ek/5XF6nMKMM6MK4YGO
pwhIyM76cB/N7qOSM6FgWWr3WSY5qp5npZj9gTd+yljZYvuhcfKfxRwC27k4NHVIdziaibwqCU4t
I1J+NqxkbVKSjebA8Z01DeHMlN0Sfbmvb9sRhI6CgapO1ApPWfo4mtMXPbE3ShVfVtVnHZ8d3Ooe
oGUO6FD6p1JLtyI/j3l+ANtFX7Q5z7MMdpYGp8dNnQdQLVeblE1O2MOhq4WxLXAoeZlmXwTUGa/j
KElTlOhqG+gMmThni/baEhaKox9d95lkLntbZHfU1aEPCXX2zTi4ylF+VYDUrXaR3Gigo1VtK3PF
PI+TekgqQGBl0S5TpspvnfGjSeWH1bDrF4KLUEWXz566hTyYayMIQ+Zp0bQQ228IE/+O+irfF0iU
QdoGm6CoOEaZ4fugcK0NMwErAEAQ82MiV/rQB6qPoLprsQLbEaIeSx4VO3kxJs5HMtf3sLg4XkTI
v5WRI1VeZ69iMOyzpdE5TpRHOtwP0JMML8nY6K2RHq0OXFFMw4ks9ceJImnpvKCBEVA1Ao6Dke2V
MNEOiQLBcEzFntXvU9OCVxI54j3gnfeuwE5Pf2nc1GN3LRmgRiMfaXwpy/kdsiqEloI9vZr6G9Kx
96bCji0gbJflW69zjQxJ/ta5NE5TwzJ34OJgmNJuY3O91SciAIOhe5+iaNctZmC7lKh1ED6QBai8
4NPiPcnki9JPt1aM2V9tfVu3R2R1db1p/zd559HcuLad7f/iOW4hh4EnzBQlNdVKLU1QnYicM369
n7X7+Pvse6quy2NXna6jQJEgCOy91nrTNBDp4xwnfAiKxSTDg7mJp6NumSocBUlhQuQ23khryjc7
B6xrg+PGCwLD61T4rzYzOSuTrKtNQa3nekylloJeOCuSp3RujlNon2yz/hiHL0a/dXzjR7OCvPJv
gRdBvb4dJpFNTwfXGZ910HeSiDBURAkMxstUrMGioXCQhJDJok/ZXv4MU0ayE/78jsQz9FRAkzlj
9BTcyS8w2GL95iVwdN3KsyUE8Ta1cRzj7+0I0fivP8VthNUIsog8JAC7mgv1cpUTnOQpcNTbZGG4
Xbxhv/B0VPLyLVKAnZW8rutVnjfCm8Lk//LgkNcYYh9zWiNjJeSoZqt8W2H9J9mLX+1aVBk1szN8
pQ8GG1JNbEzN15aWwifla/kd/+qg3SBhOFr1sFE/p0g1CLVuUwYW+o/p1FbaxrJi9X/stE50FdBx
jq3GxYjZdMDfy0NqwzvI13I7YjSxS3EFbcfuZFXQunD++8I6tDWY2I29fpMXL/slA6JkzJtMTzUW
RZYFG5G/QHiItdJ2LAJGOAQ0z8caYpk8Ql6vjuu7GJWqHKvTNfl+LcJPKwlO8uJ1O+xreQMA11Y2
n8GSZ2QX8nRyXPKymrydEm24vHeeg6jqiG5L/jr2dSJ0s71RMDHh1+0UbuX0yNuTU/ifbzXgqMyZ
ao65WbPSTFhUcABr1WzvWb8PGPRsCn7WgYAtHhJZvpbHVOD9uvtDp23BoehO56Fd9ufhSaQfdWK/
Qp4uC0JosD0uCBTtZOvE3kF+hOX+FrcMFBe8zz7ZrQMdio4Y1sh/ylPp+GsWBkfD0H1p2x9TVV7l
KeUxQUXSxRd5hBxTWf2OH//zoCJ+KAdM/N1ZXoqXeJiwBC9pntPOUC8nT+dOw4mnsXBCpkX5CrkP
i3Sql3TvltV90X7TK0Asv4RlZzJYbKP1rkcNi8FgSp54iwrbBOmIrOTmUWxb3FXppBmk3Ln1MY4w
CUny5aoAfFyEbmy3L9rM5Vo4zWGNi5coNfHzwhJ5ADE3J7SRbqpzLUl0RMml6Mf9QxqG8xE6wq0m
Yons9ZxSQk8Qr4WYqToNduIG9JAUp7XvKQM9NhvziW7hh1DEAdy9L4oGYTdcqIS8s0kyLBNQxG5e
7Aq5pFl4HZEYS0Uj3xEPt55is4jPVoQEdCxfwtWHrdMb9E0T5k9dftdV45P8K4LG3NdCExMqWAdp
SLGax4PhkSG/songHRLf9HCsDon3U8MHZts6y3sPrRykhhG1njD5xo1i71jQDazWe7XW9MMqSZBw
m3YryUgTvtpj/bk4/XMWUQ+tDkN2omzB7hb2DHukjdPP3lw650U2LIxdZUVhSilCpK0f6S9q3O3b
TNO1KsGBb9cWxb0meCWWGJztAsCkxdzaTKzTotkJ8eWk3jNj5fJmKLwUy7UnWmOTYlQY5RS2rkBm
eg+DoiuznzYimX0V0T2aE8dPKBa+r5i7EQ6D5Z2u9VRMgPvnqTVOegGAZCZ6ttXDPcYY72VtlJj8
ZbBya4i/ln1YDYCW3h+qrT3ozzV6mx1g2mdIVgxGIKW/EZACn6XkBCkYuygBJ6mdT6XH7KCMGXSb
8PqwuLSOawjZG3ffbRowVFmm5Wi5VXkw5/Gi17l9rlv90orIcJkIR5oEzHRMVPcyws/PRcVhKuZV
BVVso8NdzbmvE8xA0OoxyzYEhp4MeG959RyFFKnqQvc9VC9D6e5bI3D29hwOh4JOZvHG5Fh2gH5l
UXdUWODOg1zyxEISJDI56cHByWNxrPOi8akOyNknlK3gIbj/OQsZE1RLwCrOF8Kngkp7W8P5Jy7D
xj4J0oN66YbQJUjKWoIaXGy8bVRtOIHB/yJrjz2VnsyqHn/RCkpfKVpWblZobkIHK8uHdE2mHVrn
S4FxJLMv9y2f/XZbTwxOB8LIx4C6ZU3QxlbLMVn4Sy91to5ORQUj7MUSZsbEGo1FXT9rhmIyHEun
eSlKRs3x5JGot6D5tU1khfhrDXy2yTs+zf6mYbrhziS3lkZcHqf5JxWn2LQt5hFOw6XviImbzW+6
ATgRTzk6XdCVZUa0PEzl1Yqrn+Dd8QbmTbBHG3M3hM116OJ7ZJs3P38IAkojonfs7aIxdZZ7IRy4
trVifoXrMmxrlzXAyNyNOdJEGHp/HxhnI2JOOMewt5AZYeYGzvwHThVAUbGkiorjocjbdmvy6U7W
g0G97+VQRPqJ8ggNQwqF7FwwtomDGMNPQY9tdwLqQoeU5sndgGWrwEUKNGhzcDnKj090CYC/wlyQ
73S7ujqr87WAQQjYA3DDDTzU5mM/WG94TT2Q0Ys1U/WZjdX96DZ7toODnrpgPtNAEpgHIlANJfq3
QxZeZ31ggOvj1bLCiystqjJ5kQkkugyN97yuPruc4AacQmlFYfEI7j4BliFnZTrEDVy4XGY5ds1h
of8W/EwRc9aRdZgXvaDd0TfMilEqheC09Gh2nO38hCAt7lWF2c8kVkFp9S9Nmn2aBkbhNdcCPlJ4
teGP1wFqw/P2DvmE0yqOPnE/6Bh6s+H3azDcdz0dqD6/x1H3gSqYDnOEyZPETovCEo4MJJQXY2VG
ROz4tp0x+hrEzDkl3AvxDsRKzDx/QRBDo5oaJYY4xBFGqDiowBH0tdNpGnKsVFAd3uOZe6gd8x6T
0q8r0DejQy4Qd6RZR9MBEo8NLOtou0ee1O19YkTqLmjuANmQhQ4zEniYHlWKZXbg4sJbOZ+pa/6s
h+6HTtDy3lqpAUodpf3IRxDY9BfR1vC8PzAjaYXi+tVCqhsnDL6pf6OsJUgCk4SNumKGlu7BHvyD
ByZVAM61UfdGQMgxdThzrQem7fW3MvVf/pCnpu57Wd+06SmpzqU9XLJceLEC+eUJGV2mgfU9lzlC
T8jPWI31CZL7uB4h1ODevw2j8lMQO1dA9hnwZr8syU1AQdev3zpzes7Qv/TSb4zkEGwZBCdErbtP
XDdfy1bb6JpN4SrY2QBLpK6Cby2xFdPMAlSlYJ9NELMIoybfjXl6/NeEZutvYX664RrkgEKt9nwL
3jmE55//P42+NbnR4MD2J6X2wfBCQFGQX99Pyx076DPiRj7gjjGijaosRUyouAvpwEkq8Y1T1EBd
5KwzG7twlZqEq6Fqq6smTEYvoizCMPqsvnPCWS73/JNz0tzFkXs04959WCw6HL2+S/OB/m0EjgwE
wGuG5o4G9Osacd7+9Rt3/k4n//O2LY9URM8L/imDFhpXVeAY3J9o007YJT7Oq/EQeJBHNbZmTCEe
svpWYZKwMw3H2TS+gUbeEM5FlXJD0MnBCqBcqeDfLULziWEC4Bme3ihCvqP6pQBbgx9+I5pT/zA4
nD21izJgQ4imXTBdtM5mXDyPbciNAAU51JKblE2xXKeZUJFni8/jD9deCA5lySgobJYrVdbH1LJi
ywpXuCYtUTyefb1JTjh717+bhPhn4q//h5Nm/S2hlauFN2paLrp8wN1/Omm+52feqFmYkiQWBDg0
gisYpSclkcJy5/a5N4HFFJlS0SNAXc6VzThOthYalnuvCnA8dbRXTHAeI6x9FDlmnSi91pXFw3OX
ijYuv2RYwe5Gl0so1uMnxqQff9hstvU6muC4Ky2SkBuiCUP8rH3qx5lNNSaD9BDFDKXlDvzX14z3
92vGclg0UGH4MBn/JkGIyC0zgyTq8HzozAOuiFqIo5oXs00UqMkhZqA1FDK9bqbMBH1szoWkp4nQ
NSmEBC5s8nAJvzg1vmiNt2fxO60uS10xnrsaiqUqGOZmeZphGuDYSSNhF5+Lz5kpg+CFgDxe0GDc
AgeC9Ue7hMUERhQgTJLC1UlRBqMTvOW1HuFW3O0nj2SgyIdJlc4wPPL5hHvxKV0XxUNKJ+KynK4+
u34Dt1D2Njs2gqOT2OdKiFh+NNZbIwcGshgfJbTgx6CF/Zl96iHco2h5zaAmrF7nogdgdwWuwpnc
yRr45HziZhrs4HEzALPPDUys/yFc09S9vy9gnmUiWrEQZliu989ppM6gWXW+YDRDThwrJMXqsffT
eWfacHbK6dFdXQujXo+ttBnuXLfBI2aMb+zJ9QCx2eyj10Uuvlp4VjgXXOKgePCdyN1qFX+kJeU7
WnmGC+BXfxalzjjb7rDpxibda4b5XZ/WX+RBfsI9O+AF/GIG+c3PWDgK7Zk5Cxtqi4GVsMqyFnM8
nB8fUnv4XIu63i+kRyMX+miEx2mHzIa0MU4wbsj3KEFfxdlJ1MPTl8Cb9/3aX7QGw8xsJJSyLZ1L
aUzOxYHummVWcWqBSWKe+n4s5rswGFt+UhrncEL2VjRfOmZ1+M3kmK5QIIiFjw6bHO7srp4YN+bI
n1naEG9Un8LB9xqXYScLnjDDFJ3N6mGgO9YvIcS2GMUoTo/b5rc8iA6kUcH/takCFZNK/d6kkLNa
7Ukfo1uJxFdLLXIAul+qoIyK+upqIJhtOWCUIneGELdaz3lZw/Ze+uKoTr55aXsOqvCVlfJTWlO6
aNyMZTYU5/23KXC+hbgKZs4ApXdE/L0G7ZEx5H1DpDFjG2qEtRrR2FYfQgyi4sdQDctNOIw3e5yf
8KS9mHqMm2oKhz6xqMLX4NdSRm+4RRDJBlO1j79X0fBDM+W5sDzaBjZKdiQRTlHMtJtIazOulDUG
sdNJqtAyOtGkKe9b13vJNBi8wuqSirPDdEbIINi/MqL38/jsR84m1P/w2wbpO8qRm04vBvrItjkl
cEh9hghezKhDCHR2DOyUkXZqlxyuSXYjqnYT7r1dvwwGfP6mw1NFWmEq2T0RaTp2G9aTH1bflNze
W3lxvW/eksb8pm7wuK1RupfzU5yOMADqCAFMY17rdMaFsKXH7xg8RCB6id+++9F0dSyNxYa+Z+MQ
P+TQk/vEy52DgvLPCGiLDE//OjfV1zqprovoJggVRxmPHXnH5q+HRE8ldvhCiGe2C4mDbC1k7qrt
7jUGJ6PBKGClvDeE/lhp/GE6n+OE1LHoO5N+TVOXbRxfDKNl9wAzyi3/Ursw/NPeSi4tJ9lecTSJ
yvIbNiD7xkfIlk0A1yDjr0NWGZcBepqjVdtpypJrak5n7FSmU2XiFuh7BaZk6xgeEKQxshiwWixH
9hPyfY/2Gl8desuzlrn5rg5Rg/v+dD8t6w8nW8znbGWWnI33WowWbEXEQlS9HzcsRy1ZfF7PxCmB
76nH5OB4tajHEXcmfWIfyrgzt5NpjZgbBoQmIKwYhvzo9hgIzS72kxW2W0xJezpVG+CuryH2QNIk
ir1z9ooYJAaXC5ECfBL7WVztYJXdWVlNyoRGBO2aEHM66xYuUuuDydScXF0NIkuJaYaYVa/B+hCX
drZHAnPVBgMnJht/zGLNjitGzRC6vtXkcrJ5N9FhcrrbbPJTR2PGUJmGdacs9j2PMET1FbChkZFi
rpn602q45gH62qnWLXMXu9aLG1TrXdC/TU3iMl+CijItjUOMknzZAwYNeMxVcTbDV8TD1fTaC5SH
+dSEq3ZJvNS7a9eb+qaTn6ivUNQBgqJM5uwt6Z59nDRBy39YIa+fbNsLLiHZ7ke/tN6TJsju5wib
agsfnsAoHKCpBRuMrnoY6H9O1bQ+Rp6XnvI0N1COIMlNSEq/5FqpbSucJsk6wvglHk0cazvnqI5S
HYXldbwNq7tVIRyWsCpbyA8JkIq/4HlBG7qtJovcUH88mtESk9aAo1zfZPeYAQZbJ+Hl9AoTRF3v
T7VYKRuAh3vLgMfbwRC8+MVbM0CvM53onHmte6mlCCGHBj7d3M1HxGZPNp7ip8nBCcpgpJJRdwK0
zG9Bqh/WZMG7xPxlTWm2TwezvdhN317m2PjZQE4/FHM1XOIaCyoYMhFRsMs+m0fj7NklYA5Twstk
2h5BYMCGrMXPYeS/YcSWILLTobOEiI7wph5KekjLSi/T8uT0y2PZcbvEgXE1SWfxmZjAH8RH/oTT
Rbkad35yt3IAwxqROoS55RGS03jsMDWNhqU/6oVLl9xgTXnnaF7HJMPajCsgyjZdjCvZFv0dBPv0
nFYh3GOUC8wIDfzUaQszRCZ3Pis1G09K9qk8RwSV9zQhy9iaHv4AeRKT8iA4qWhUaMYIq6E0Kzvj
TjGAsw4lSlX1MLO0ctsSPoe8NcZ5E3IkTuxMgLPxFrnwdeCL3atVq5SyD3r1rzx2X+0CnzCpLopx
qXbgZEeloI/67tsYwXb0gftgcuef/sIytc54PImewcExHFoJUSLhXlGj8xmnsxhB1eJUh6nNfmAe
e1H0bDyf3a1HIQ1cR8qIiWhtcrVH+FEHdZSKMC0jojUsrnO8g9R4Z8TGo4GTBDdpt12xd8T99UXV
Se3C9jFFxTFOoVvlYdButYHujDGNwcB7iwP0k2yfikOO+AVWf8vaz7sQt6uva8j0t+iyTyIS2Mqg
nVOmty9rU3wKH1bY564FAx1hE1DiLPHNnwkiSMLi8bxhaj5FRIBAjCX9lGeqSWOBe3XfEXPOpAMp
TgYOVzcY4uR3KXPFzTDwOj3U56yBdKYNDa0VP1EimTWq9c2n4vYTYdInXnLwcqioRTYdjWF6WfsE
r26CnPD2ix/afKoOekeuB3W3IgjPLTKCVtw3Rnj2e0809xApbxZZURvEc+jJLPrbZl4J8iQq1uhR
vqaVaFAD8zRrzWOrBy+Rs4JVmle6W7Qh7vTiwNwt8uS2Njn3KhDUoL1kMxMH10U70C6fow9Dpdeb
vbk018azT+QuIzRxTqqB9oRtPHTeF9gSX6aisw5jB4ur99pzrqZpogcMNAyF2quyYSmiBUmEy3S1
uuvwT11z6zmXgWYt6ho874ON3gSXKR4oWqx7x4Q3Rac/dihf+H8yMatcvDLcAIRuU5345iZkimbO
d1ZoZQAyqKii8PcYT9TFckWsscUskjJyk5qY+gioqoYtc0h/4o35uxf0ZGi235CmnSPwFXTF2YRd
HdkdKQfdnYsBuoo9Uz2VEXWRi2DAGtYViW7x2Wnaocu1d/UCkUNep7CVrXImRtnpXkS0Y7M+sNo2
71J7qvlBaFOJNE60k/q8a9rnDOgakQy1L6ZB+5Tc2V2sVfeYbtZ4Mnlf88V6bLT+IfG40TE4ypSF
mh4lkGrBb/HuoMDUyRtK0kfHdJmPc2jiADM5OKxH87tOZvre9DgdPUG1m8hJTHgIPJBYnHKLqwVW
nMLnx1AawxiigXvX/e2PQbUf3SS470WKmogUKdQtDs0Gp1MtosZTBF784I/RLy16qNCcM61+1a3w
VmsrAa7wJyvkO7vZq6jJp/U6lRwrUW7kH8Vev7XH6gthkDtWH6QuM16HWvTDKDmHUqWyYe/dxcP2
ufk8VUvwoRfFzTARC8h92xvxk+sX2HbUvzMybA0ZgBRMftH16udsaX+NTE4tOcaZ+herJfzNgrXn
ELEhSku6jwJ717u1rc8FwWHb3rV1Go3TpHHrBKHt7DRt2sWjhbhxaOyjE8PWteb0piYiPkyHSAs7
TMWKeGcDuqsfa/GClZTx7Gf+d38OHplB7aVeisdhr48+dkgyqlLSoSr6LB0bheSQ4RG0km9B6/Vn
LYv4oKcq/Qzm7Lsfxb/L2G2YRtcoqYdyF3ohJqrGYYnp5CGJsxx26CawNputiaLaOtbVQIMjmrtO
g9I4Nt5BRCvSj0tL4iy019RkvEiGeRT8maXCxU/p61PrO56mCAZF4aH6ozpm18boC/GM5IqMwYsS
TikFhiEXFYmsr+TIYl1GVS0DODW3NqVqlgSjvJ9Q32CoAK80QvJL4VcIn8qeymxrcaNmDCJPw4zZ
+ky4gwIAlD5HR+e4CWF/Gd4IlVa6Dtv0t0l3mHDkdXFEksp+NDQb7fOTGzwOa38sKpNQQLgn56Qz
IGO5PihOkpOAQkpmmbwOtsuH4VxSOzobtulsrY6M6dR16ccg/iPS1R7H1f3a12W4dURVpvW4C3bW
z0VW2YwedOpb7L1biOf0a+jJ3JqbqDyRjVnHUFr1xPX2+BebPZ+iUsTqmKXsijLYI6edc6PbGiWN
PhlM7lYdgp2y4k5h80HuGPp0LJg0UuG6uWR3ZUVKC5rFBldLThRrXEdxkGFfjNPr1ViwKrRRXQxr
UJ6tWvewOkdIhFjjTglEp+hkOwOtUb9D6qmVXxTAqZpcc0S3Z3n3g5aBszN9b4vqwyKrNKrWx27i
RlWq29ADr3SaeThYP/COfQm0bt71NgK1ZMbbNNVxhs/cXxUyiENfePd1KeaAHoP8etGtcxX+sHGS
3BiYI+VReFI2HcugLQ+m/ZZHDomnE16+auKDcxSav84v75lN3+HXGsFEz27tMt2qTIP/6WXcdFW6
zfNrmsAS8qmaKpEYKs2yUp7Ea3NmRXsJ7OZDQW7Lwl7n98sHPkD3qb4+jcWKh6RPxdEFmbAUyl0T
pB9qbKVGzlE8/PDC9csMb3uqvJe+mQmeKXEed1/InnloK+foS/86MKqANYZmS3wdwohM8kJUXgI3
uw1iWQ5e9ZOajl/DpJFcEFcZI5+kgnCOx1PHfqd2vrRur90AegyaeRAForq7Mms52E138UsT6lL2
ake8lSptzsEAhy7sMUiimmt6lmd1yxWCyChQQ4CiYfzh4bzPBFxvjvnyltv07uLvZaXXxNF/lQP3
pabFh9Fl5QwK3A5kcux7cF11wrTUgflZ9EPDe1VBmH8gaaOdNlCiXNFEEbxEnJTzrJBe9RlCtQCr
Txk6t4D5Lba+gydG/t4LQBM7i9RIlc7KNOCYCL6tnee5SLHzj2+arv0e7fFbH05PjMMAHLIIg9IT
Qd8UCAww1NVAWl29V/eFmiFoACxAPjwh88kjLmpfpWaGtJntFHKhAKze+R76/bPSEgVImzcapEZn
TTvClaKFQeL6Fs8alIYwPpTUw8weOVaboaGYZWHHKTyKjBFUk+NogZkx6gHuDwaJ2BjIUHVe7yO5
IGviZCkbQT4t/BToQc+kHV4DX7S9LLxGzuKLIzgSKg3GA2xvCqH5ZMmO50P5RMqdX6Ues6p5V2Bd
I3pBvCFk9iWVlkHpqc5yGtvvE3WnPzPwURIv49VbXYziMh1ckpxvmIUYN9L6hsNlsaObYH1JDD9l
bR7rMT2q53IE1V1rkNS0bV5o/G+lxqAJd+c7n09+q4TF4psrqz5ju2PeJUc1AyKW9armzXNkQDgF
kxDUBf4Z0XxUeyC49SFFe9hM/XoQCBOqGZiXz8dStFfkzd86mlsCGV+RPgBcMMuAUW8+ZHn8Td1D
jWFMB29uEax41T6qyFDsUZiIR41I4ty54vL3o6sS0voiwBc1r6f9yhlSoGIKjmhLKDPkzvTH/JPB
kb7SB6uVYgDQNpZ5T0jA54w/PSfjTUEca4EpQe0+L/Hr8Nsh6nVDsieEL+8RXc5nSUtNIAqffAfI
25T5zfLKz6SYrkmwILeMDIV/2x6eaHCPlX5S86luzZqds+jK+0XMBApMZA81wW/oASqbvkEuVuzG
IZ7IdErKFjAyInK7HlN51hOp5xKxQiDz6NqLAlHRRhyiSXM7ZWTcAGpDn0KtqRENWm1dVEH7MiGq
hkknNzk3FrDPnTPbT2YEXqZry3SwETtPtX2youqmCANQ7MFMy343WVG/+2xbzYBRXlwJPqNAidxP
tDAnOWWsdN/0YDlIO5OIttbuimvssfML+C2rXlqT75rSpWbYm23IbP0lM8hpoIZUCm72j7cILx2c
HLiu/QxpsI7WR+r0mtHvgE50DZ3z5IoPuryFeJwZe5frpqliF174s0IwlKfz7OONLJ4jGTJr9kjY
v310IrfxM6v1YZs55mew0C7l3FdJxTzdj9avpHXXmwb3In6PtwBtSG2iV406zYUMjKbFxh6fFkKi
y5qvS+42dLw0f5JcHNToYwdnM2oIibksVLGCEupalmTs+vFNzqi8Wmy1dGSi6OhMIBGZSRdYw4Oe
1RvHye5LJsirg2+iGvPrNKbi212QN5k8SOW0ZpRo1LaHPE1QFZdcO8Aqb7rBGCZEI1oYEyk963sz
IMDFtxmNDSsl5s8G/h3rRa0ZnejS0xRCU4Z+EntF6xK284Gx+J7DpdEDTP8ji6eymQeP1tlnlmvg
sNS6jEkrQqC3VBsZkgq6XXzdxPmCMRHwjigcirb/rQN4aNiYbM2RhaS4QR1luBt658EImKfQgdki
uHX6cQeXLEUDkhFUUY8/Mfc9yuWu1sQsTXi5IT0oPMTVUf3nHpASJZgqM/XYh8rv/PQrJBBDcZ/a
cbz1/TK8A9PcTo3m4neu4XDIdugnzoE+6lFZFRgiio8XpryVg1iqoIZU909seQg4GPPiUVpY+3aN
7qX2sj3w0DpaH+cpC/EnbGHxea9L05E06b+qYYKaY2gd8QLDaD4rc4w2X2DbZh1sT/RAY8Yy6gcx
PbTl3cV59WTFXDkrm41rkuzTvaw2W3eWocwq/AG5xm2xMUDKNKSnjeM8S+QDeT7raRb/zbJkY9eD
0ThU2WkQm5fCqx7ItsSDxF2++9NvpVIPmwx6ScA5H5jV+DSpTp3cxyh1fX9kK1jRdQWT2WCCmdwI
XMPdfSXlc2SBr0LGkDHrkBU2bNf4iTrFXWwM4GjErIO+6x7Tx1G2uql+61mSZbJSEPLD1Xhq6Iw8
LNyFPHxTDXS/ds+WNbyN02xvTT6fLMsT0ie4lUPgEg3UdsLGep7mmPYc8u1Eg+G52e+srs4LKUz3
SGc2tidUXxnUwy77WJLiuxmzRIDOjQRP6Kx1ULZMD3KGhkgnafZ2DZFryt1LEuoLlDr7qRDGRz6N
j01rruA1yaPtw8FqV3hwhZCn6oji3eGuZDi7H9laosUljGNl+tYwJd3pQbhTlIve9ek8nejepUjZ
NgHrcbj+9ihs4eageimJJcOhi2pUX4tvRYMaw2lxAWo9nm9OnZ1yVqeI3CvyUOzCpVsi2tMuZFEi
f+/b7FiKxdAZ4/e077ZDwiF77SeZyBh2Qsndyk4umJhy3klcAJDGwa5ds7WbRrqCGqDwUTdUJe/K
XCXJmgcsL59l32zgoDO4Hy44VCEjlxY+BR3yDG7zLsp/VsO7WkLVelamn2SfYttQw6W03/OAXPeE
+YA7YiE/t+2DB/Z6oM3/JCZzbxT1U9z8Hv3he92Aq/spn1luUrIlsOq2s4cA08ruO0lyExhPWYVQ
jNc4H2+Zv35Kd1dGwclPJsyCrWeLlPONHh2b9d4cY7EH6JjXwF8+2HVw0bTwWBjZD2XKUWiscIWM
ptEQbFohfUSh/xL0VGChRQXms5zL9MvDFEBxOqY1vpv85BuMQ4Z780aNOWugni16wmMweslJGUMp
ptfUbKyIfUARBwT8y1xItH6U/YbyRGUUkvdmN9lvZSzkuOwoQUWyV2y9D6n9O+3yVzEwkm1Tr3Bm
JuDul191hPlUvxRcB9vvuHT1++pTB+G6U+PtIr4NTDmFMzT2sC07kN1Ybr62r16QaJ4VAGx4IHYM
aKBYBle8AL+E0P32iDJYaiM47334LO3TPFPeVxgyAUkyzBs9cbCiOiyE4jfYxYNLjvV2LbXfajhs
kqOErc3IeGrYgpBAZHX43I0OJnzZklxNcwCDiDREHXwOUdFwGCG/SXA3PCEpIZzR3RYd7t4A8V+H
GPasnH0ubkhcAJBFX98zJrwXrhLqhZOq/VTvVmmPSUEGrA+mmbv48qP7RP/VQnyEmG1h0ARFNznO
dnbsU/edJBRkJ1H4IxZKLfE/+6AzgUipQ6yWeDN62rtkrN97w292wDvbwO0f4ZpBhBcrMenSZrFE
Qu9HTEHyITPfscixDtAYfsp4vepeOhvOtWpvevG1UjDqMBDmbJcE+zq/cmdGUSh2EtLZyHSUuMFb
2eHHYM0eskRatpxfeyKfFSqIDTUkHf0vhJc8xNUKVcCiP7Od5g63TvGG977LDZEWUNNMdDVSRSsC
XNZRaXlr8tF8SVsaikLeaCwVQD980U5uW2DhO2Md7Bvdk/Lvyla268Q/wJv36QBNvPuAW/cu1PCu
smLu5ZCgEUIt/5hA1hj2Gqb7ItPxtfJ+lVr7XRytpGcE+HhF03JqcrK1OKIqce5Xhh4MkakZJb+5
DZ6xLf2GihAdJis5yx3ryrVY9RflfZjL4Qfa/ayTnthkaIg7caPDSaQ4hhY03e7CEPO7mrIYMytH
TIhTp7evFXN+hKcJNMDE2skpXNas5pDHr76QeaoqtABQIMHQall5+YazrsACikIpjae6c1dx15Me
TM2emFHcWVQvuV38JEYInijvya/Xh6L277wauG51fxZTg0wGiq5e3BZxi/PsX2Yyk3WaflqOmx1i
4E2We8AAEubk09AYMoHZYDw+D3ymdvMVCR8bOjCe/NqkRJtRaWwaqazkNKuKWMbpqr+eJRNFuRXJ
oxfc4WCLUzKrDrDHXgHlcXZZZKGQHRzNUdbjvDfMKSQJPL0J5RTdJpNtgk/ISy+OdA2f6JI/nI6F
V2tdCm58ajgTq5Tavozv8br84hIcoFie6wDjum38r2onGWH5YHekU8qD76c1lQiX6IeLYWGxFnc2
sajyJsaBnKLhQ9Yatfc74fpoQTzawxO1l4NYsQ3QcTZmlNyICqJC1ZOLUeNtmJT1t756XiznRTlI
SdHrWutnXgYXFHhiP2glmzWK3vtHvYs/as36VT/ZB3z1nV1b84FKVaE2G41MO7JIDlAisZinVBVA
wXzsMEvY2ON4TsvpjEzqCxT9tw6b5Q3q+pdy+hoXIMlIIl4a07QAEvGlp7BR9S3u9tq2CDdJ57xW
bTP9mcYZEqvoOCgbzcj6w4L8yzP4L1/Xf7Iw/qdv/286GhvsTP+FA7fDM/kvL2QxZf73fyMFoZP/
6jr5b6bGf/7uL1Nj3/+HoRP2jrOsB6cSXuD/MzUOjH+4tu1Yxn+1M8YDGbqWh2cxrx6YAS7EHfug
OB3r/zC8wKNUNm38hz3H/9/YGZumIZ7Af1x8z7/+/d8g9DgOEjqOzLWswMY6+L+zW4H76PHrLjvn
Y4WGY+o/mUM/BgXe5xBowjv4sLhOjivqxcw/Yft+jma0Wk6P1RVrvbWxa9A9b7lmrSVWAOuXIOyr
M3LL76Q8YP5lDL9nktFZhtbqLsPeB2vN6Tayg9x3S/0l95jhecKu7spU30AhW2hFFg/xVqyNjzAq
dNiOGcFZO5JjJDXDQw8d02j01q012Q5nJ7qgXYRBfh2iZd3rdfdZNBGR2QPowpJSzENuiQcCMMkM
JGTx2RVmkCrHrAiOebjmzO1DIi0oeOahhr+nt/jF+Al7l4EFIqYZzEy0sjykDL0DzFkf2W2z6+yg
2IHO3R2TOYHTl+s4nxTRTw0Nx51d9BZosZWQmRB+xFaaPAZECDwy5Et2PRE6O28OF2Le1glaFmsP
LpZnu7DsBFy9pjJJNTKIgtoCyIJym82EdreJx8E1XYz0Jz75AIy4nef9A06OD0tAXe5k48OCuvVU
ZfWxIODkmseEIWIqy66UZc++TiJRdR7jcvzdgr+sXfgxoZgRG8QZ39NwQDNFbCA9YpNIMEyFbCWZ
MQLJXPOtDH0bru/yYtQls0mYRmMswTKaaIrCMcQYa7z40zRfVzVlt+LlWM1ZdV6bZeusWo48ohGD
V8zffM3aJ1X7H+ydyZKjaralX6XszkkDftrBnUiAUOfyvptg3kTQ9z1PXx+KtIzIc09lWc3Ljh2Z
5CGXI4Tg33uv9S2wjuX2+ux5pZeUi32c4vs8WKPu0F1eF18yL5gQLQn2hAnjyGKfTkdScl2AcTST
PBdAjMTiwJuUhXKgJRIdCcVGgdPFX0OkJ8duvZGj8Z83WNHTPx5e//X6vOtT/u7h9R8CLZF3XPFO
10eSwbQDtxiciKQnuuYvf+P6etX1X653l1yzvTo07v+yGVpiYWdf+pdatPnh91b83hSdo5oAy1qQ
PsY7+D9u3vV3r/8K/lFxLZl00etv/P6H68MwCUmHuN79Y/t+PVNannUjw9sQpjNy2H898Y+71yde
/8xC4QPmBiiPCoQ/skr5dL1pFbUjBsHqtsY4y6cxxAGu4eB0hhnFiW7DoCIF47HIT0Y6pH/cSLOW
nkw142dSXW5ZgjcO5iHq/xHTPHxGsx7frr9z/Wlv4f4Vlrq4Q6gd9LF9aeSsdLlchg1SrLr1cTVH
Un1GI1i4kc0qWJFzxgLdKJ2u90SUWzQSMUV2KGSOmTkdRntcCNVUR7erkZOnOGdlxTfyRZxsyxIn
fFXcY0590hi7q6JisZi9MI4Tu+u/M1sz0JsN2Nil+VhIpBTJhhp6QzVqpzA0tNP1XpchFWhnvJMU
XvSv8adxYC1qop9Ckji2AZFWzu+fmRFdy15uDtP6jLkJvhq8SU6WCh9/IQKnvDCO0VhldMxSTLbr
fl+mSMDbqqyGRgsz18QLEsaDVasvCIAsGcM3z7reyEam/LonrIjcuzF9VQ3MunOSfTD9y3cit1Ms
CtBRF7P3VcvWj63K/zO9sDxCh6EwYyNl9gufMrRKqh4PHER1pqH8XFSdsWORknttbRegUXNsmj1g
ErGU08k0zIncw4jqNi9Rp88T6eHc0Pymfaw0NvMonqE2t+OwAHHgTH+AInAT3cYjMjYpQH8pD/hV
J7wp0VxEp2S9oSkrDi0zZHnSYd4IiSS4NfXc5AVhiSLkjtPyTCfWEOhMl2Anj/AVmpbgiZHm1kki
OviEX285tUkO2oaw4GjhR9efLyPTYqIQEu/6MFmP/Ou9z1o7CNsqT3O2HyUr8mLkJ+wOPoLCHili
IHxeCk0e9lWHBEy2GnT8hL4OQ5OdAjILT+EiJf5A3wbn5gDgnJhy7YRjTdnP+ehrZWdU4DdT4AkV
OhAhhfquEvrz9cBqBJNII6JtCrkmO9damZ+XdmDErc2Nd32oSW3rzRpjkEGe83OHZ9NB/k4gdgNC
gXbPJk5CSrT8tiFIwkW4AMENADAE1DWFPamyfU+00HaSWoiDlA4XU8+hNIvsJZaKzBdBArwjUnx1
xaJNV74YvTv09YSJHrT1h3OQkMLejIO3QEBHiU8PA00Kzxnbrjxc7/364e/H119MZDKifz3zL0+/
PlT5eKBg9ZfrnzZVZr1VTGl9/cffv/DHS/+6i+r6qYUP55W/t+T6965/fslzNg/zN2pGYpZR9vxr
I/54foMSbquGRUhFpjBQoeUMtmK9sSS+tL8fpirMu7/87PqvPXGPlGVRllk7Fcn8lhxtg4mfeSP6
2pVmEKxlkPCFMz7rIvzsAgj0cl5/Gov5rkzNgCQzQegB3nKXLK86HbeJ/bpn5MQXCLQrEgI6iVOi
7TRVAQcUpKZTTchAB5X4yk6D87LEFZKhbN7nlfIi2c3eAJpHJI6jYa7dqBG5m7pZ3Q+QzKJivu+U
cdpQz/CepegiVa4C9wqVuYidqiR8RQADpTswukaYK1uNvGnOEktCqaOfAHd0PoTA1gxKEl0OdkIf
Zxmtek+wFtq+waCvwsuXBgZKCkhXD9XXsUhKaNH4+wB35U0un00V1ETdtY8KiN4ieEHKsqrfjc43
YJs7GDcYpC3WTVI2XorJexvl0nte5aTqxLqN/sjy4UWrTqsriIcxYzrWEPenPudSy4lwI8tG6Cgl
FW8iMy6lLCQV1t6jdW4hPy3x2g/bp12Ehm/UYzeoVxE2GfdqHGWOCgOftBnmzaUlAB0BgSbwBMZI
3dK+QdZGxlIHM8CeyBJox5dMYQUGQmbC+mTeSXwOOKQTH7lRTFJBSCNAJ66JaTQ7Ycw+qqFFSqTv
qF8pNsV3rJeRl8tMD6fECbXqPNPJ3kGceDVCwD5GsGKGgOmmM134IMsJ2SEY3oklvFbSkD5WgDnw
5iWV1y3Ge7gMIaQt4lRHDk/WYsbtrDPZQJv0XjybfQbMKKt2o1S221zuX1uDiZ49mZ+jKTdAFrEb
dHidK2PaAPAGBTAyU1BXkn84hTt64/SCqKhVOSFQ6GxaI4FzFSI1zHV7ZabnN6b+MMIAy4jdRSLy
sizBj6i3feRaREvQVpHj3tjbC9EctLnOTRHSLD0qy5CdOw7HLrZlZxxtioZsWmELBPrp1UEr6doA
wMbAEuJr/WlqEGOYCMtHgo3GsfgoiyB2yNHFFkIHa84x9CbGSa766FzIGeN49qAwpm1XoBS0Y8Yp
orGPAoWkBrMI6qZ4Zyo1363ThCZKm3M8cixZBhYWm7aj3nGAWhVkCWl4yPsD5m5lY3OB25Y49IlM
pqNvkP8Ete3JjqTerZH3bZMEBkQgsl0MgVwInijrFnzFJEcUxEnHScPplI6moMNi7yJa9YlteQps
M6U2nzV0ojBBQ39oZOEDPYG3bMQHswTVXZi4bYsarPuhIafZLZXyYs5sow7ao9DDjWJpmpeHSe/3
YvRB/PQiYJUNyt8Rsj/Q13i29e7JEPHHhA8NDRFuc9x2Ypf1N5BTjI3UcVrR45QViAXdCPWm5Myz
bjLptZ9ItHxO0rZzhiqz3bDBqQxe1UCQbS+IwlmF4eMGiBPk1IBtGGrHJL0Yq+G6jpgYxDJQyQq1
OaNwICcxZC07fA0Qv+zHdnodwZu51khnNTat0wpusrriosuW7HZZFznK2Km+MTGhmaImQ4LVMTZJ
VCef2e6kagXiojx2cxtIVRLJnh6mz3pG+pwa0Z1Xq0jaqjb7p59h0IpE2kHaj7FEQGCPrRDlS9Ce
1yVOFo5bNGHZjlkZIr+uNQ6xEW0xleJ7kefF6SvpvGAfCTjtp8SwkX8NyAv+f2DY1rHsB7fKmCtF
KAa3w6zLjoHyYFOE1q3ESr5AabGdUOMx5DEky/Z1ziFSosYspMDPKTJLeWQ6hwqBJgbInyoqPT82
c9DnYQirGpWwV/TJRRkIZcCHUkeqAnIgyz14dyBX+DQSHcGTiKvvNZe8+7TWhrc2rd7reHqnYgX9
MygJCFvOVVZUYtJGv+gva/geji2OYIE2yUy2arJm72oGr9rK2N57Jry2Mew7GyfSmNLzWsy3YiAB
JtaYmOPSIPBkhYZ2dfKqFA0pcQHSEtZPS0hjH/pU5EpaR4s9X025FkiMxjK9QdK+w/4AJjZ4aNnp
m/AWvGFwDOaQ/mSo/YxoYdCcjntfwPdA7XbgTDVGG/tNNM2+ySLKdEl7V6UmOcyKS4GMUjar3xA1
0bPrup9VHPbbnB294byKXWMtRyN1PEdShEM+ix8bjCzQaLCFDSNhkHL+hf0AORbTRQU3F8OxPPHH
gvGmBX0q0e9CxMgiFY6Wjc1uHnrMLEpM37QpaPsxTVUK+Yaj4CSs/CLH1n0xpudQvodCcJbhC9fI
uqNwE4JjLAALlLL2Rk7G86jzMRjAvewpdpIsfNaXgVgaWuO7obiv1mQ80h9ZbVYlkkWoo6mFHlMB
xG0GiTsXxruW9x1uDttP8F9DnPpSk7JkOEOwhl3HR2BdSAzpZTpDSXAoPIzeuG1bYCmSiOCHMSbR
ZqXybitM7uTAGQ+M9u/Sgq+fFGHaTov2OytCf4wzbddN+pexRPK9Jv2AWuj3bWjjkwLRtVANwQ/Z
iVrxK314bRIWFtZ8O6ohK/88/CjQB2zRTg2bPApZIi8kr9KJrzSP3Q4nFXORs1Txj7HW3gy4JIg2
OY0nVZC6S8LTg+CYkceMEFDlQ5RMgG64kbkwFswiOO1WevnR5RbOFPLZMZ1HbyZgbjzZYBcnGluw
mR4BehM28VTljMSWCpOQNvdeb1ivQKMVv4zIC1KXS1nyuQKyJKcU02esT+8d6nooVnPitx1thOk+
rgH+hMWXAdStwY1TV7yq5M9yQfsXR7XekRQKH+ZAA/1msJJ430YDGu0UKlatzcvNAGjkanwu6NEU
cno/j8U77NTEj7vKmYe52XVzo9OJC58sAgHBrbHkUlMLfEHDBVpJqE6ztfZddLuGUcXooQ53mmJ5
xaifhT3Iu6yWSs/WQRbhGF3RCB5jds4fcsOYMWWO3S4v5aonGWCdiUlut1lX2ZfZmhGv6OI4kOca
i5T58gjMoG7sZTcNge20TXBrZ9MFaaWOlcubcsQ6wCA1z1qwk+Z59NL3oQbnXHsoevl5jhqxsyJK
+KQ/K1kpjqE46EIe9+9pupAiaTTs5oYRtWYd1WksjpOq5xjS61fb5KKa6+YPIiJ/hCqnzcDAKUjC
KlE5bZm4Ua6WXhbclLY2XuacVoe0Ir1LjeozsuI9pFnkppbPzJVlhJUQ3GGM3am5I6dUduI4UZzM
KpfbftFuuhpRo1lbJDlWi3Gsq+jJJ4vnvTJcoobEXhoRP2ohYfW5PSFeWUt2U9+VKz0lByWw5ToZ
sL4OfNXUwssohJPCG23zxniIe+2nmsvDZopxS6rdPGEfiteoK7k9sa4rU+UzYtHUB1PqVmaDBKU2
UW9RlHoAKabl3COGqvn2H6AZ0Xfgrc/JtBt7k8G7zepazVHILC3raYFWEKmcpeuHcmkmt4CNv8cR
f5al8KkoaxgAC2QvCDmRYxr5m6TPD5C8Yq60tezqNiMfoRh7o8WK6Gmp+tXTmXF0dQH7KdRnPG7H
ZpltR2kE2VjyJVtpd7NScNXtYYH1XBRR9HdhdTO0A4HJUsPCWi81V1T1SbV0v0/wuJIY68wTNFUS
efuNniYchzVB7dG9bGu5YyWknGGGeJQRTSjFcNDahcTPaXFzFftZvuoDTBt6SJjbFC84lQOJyQyt
0pc2aF2lG9ePggoHOPoNzm6YTVVyMXJUzgva3DTUb2m9H/W8OysRm8Oi6sx+IhoouKiRpnpGZ8Fj
bXWCgtrnCoBDWmnPtYBZmnX24BRSep8pPf7CaiZ+3VVi0jyi92yMcOCa2eCATsT7TnZqJnbzNN7H
RKr5FYxm2arN49InhkMUQ54cwFLMqerJAkhVb6qjJxTqGKMB8IVc6qbvi5usnSZ3xSRUFdGgIX4V
v6XLH3njoL7aUKEAwuSRWwkIEAUkwSFKBUvp0HJtSf2uDMmERBBBqKT5XzWskhcdWW61byZejrTX
o4SaiLxoZpGhbj8P9K5fSLOvDpOwFqQkqImK4ltkD32dzo4IGQl3Vnofq1Xszg00qJyLg1OFP1ab
N8AuMoWKftsn1eTIZq67RJJQfDVZ7IJVKvgUi9wri9ifci6KRoIPRVpbWJ3P9D53qXoMuH8xfhJI
crVhE29Lxipp1mhoOHUE9ZBuhwgBhRZcQlM7p4k1eBzJ+j6YxkeGu7eN1VrbYJaQe9vSo2mHrWPI
JcV0u1+xbjYiJw26J+xEf4nmo1VG3WbQgpxLq3paMoME9Vbrt3PbKFTQqs4ynxZpaC3mjrJyr3Xh
z0AeMj8uiCFs4hjfTg88wGS5oS32oe6hvmkG5+CBa6GL5JpBro0Lri/hL7fQAtuIoof4bOWYD82e
WQNjClmiLjQBg3e9V8/Jo2KIgkt4dz/hzHdDst42bW/Qi0Mxs2FbB4JMnDbg8t6bh6FvC8/EDuXp
BUKLjANKEZVvqmDlQ1ufoYdruTuPWH0akCGoKcigsBcV7QEEWxxXjP71H8QQx8dqDN/ixEczi+Y6
0hIv6vX3DkgYRLqBEgNRYmyaH3NYIY/NetbBcFr7Zr6x6TcToZFAY0KeKWuZvWWPUdqQ5zIvoz9M
xmMDV8dRejRpVSeDFODUX8n5WxhOLFUK6zkMmp59XNCtsaV6K3qKZ7kAr9hX9S5so7tKWfas3xge
yTIOtfpd0LJW2ucmYxir9Xhfl1ia+Yhe05nBcdhIn/g9WGRP4tQqde1SkRBu51l5bd5LGUhTuu+H
rpgq2oBzQBtC+2Ev4TMKWliA0YTBQYKirIrxo6za3Ivk5BkddJh04bmJivI2zlKgd6zN3aJ5LpiV
cz2hkWNKmddptadn5CiHU6Fs0hx3Vk1u2m4Y80cRBr07QXhFkla8tIIe8ILcZUmXb0rBRcfAVDA0
qubsDns7CQ1KwnX+VowsoTuZHsSE8be3jTutRiKE52PIh8dGGk3XROAMjrBagPRpKF/DwRUfUPnz
nVQbwN9iCtJFEK+C0foxozLbK5p93y/qoTCnXWyp5wYG8m5VkLCSp1ZdEy/QCzOcfKYrWm40rbvv
1i8p/Ug4r5m0LTLtMHZhfBwR3XwuQ7MeanDSlXFmTCcCG9AIirGetOc+0naYt30L3xR2K3Ne4Y05
REdT2ckmg/JEex6NEL0a0iHUyMvPZRSt20kaX3wg5fVXEA47EY0PiNUQB0zf+tJjA5+lQ2PVr8GE
FbEoccVFcGfQx9k/cxyaXlXr74vIFJ/LJpacrJ2x/w4XDovOzWecvJZAMBPnIezr9eqIpP5WZjC7
WUHhbXhqrAoMInzCOADg0FcKrej0Tpa1R7IQOLzaNqdnb77UKgLtRCugnipYXkNq4OVT0UoF9n1z
jBobLI9OqRg2moonrnAzzUhO2LHAthE6Mo4l4eZE67HhJqDAMKJ7nL02QlRuVCnEKK6aaUVFg0WP
RUIeYtt+3mMQlfPgEJrzXjQmS2vZSULtG6PxY5P1l0xSdaISp48CtftGITDQNQSQt6490550pLDN
fAmIT/uZ1JAWayFQWhUwEJm9KnGPwVxu5b0xfbPGTB5Mg2mj3g/HxSr3/dDQBaxsivIRSnniprpO
0Rb3LJ/XbJ4uGyCwxeaPZVgQaWr6jWqyIq/bls5LcavaDJ4jTYLo24xsGmfsyhqsG1uUiq8nvP1M
Ft9p2Bee0mTfXcoIPKr7wDF1yG5zT2K5xvISLC0hJpNEIkHGCY28N4gDBu4ctJq5h5bpLBtzsy8b
1ofKaO0qK9zxBQITNvYHe/VaE3LnWTFmMlQhHBr1/DR3LawCsrU8vMT7Lq6TgzYkDjlBzKBKC1E3
vohNCcBtMxRKfNKkc5sMTFWa/KIl7WkuaB42ZlruTFrHBzGsPE/xUgaj7gKlYv5gNDcxy1cI+Eet
l7RtJ423UqyQcyBYkRRdemf3CdfMsWncfux6p80lcKUKAbwC6ymR9LddJr8Z+ipzjkpvGEr7JIyn
DEvBJmvX8iixAIgSOM75aUcw1AeV1XmR9+oiWZextm8mQn9pC0rvXUUvbKBTsJutXGxF1p4lI8JE
ZSe1O+sA3csIpJReQPb/jmegjvq4V1uum62w8XhgXhls7Yuc+Rw484MgabefZZrkEutZpIkuOETT
RRYToFGe4eTRZZCke0v4IzK5TaO0KGPS3KEJRN9cvrXolu4K7JYcUCOL+kycY80g06bZ6VbX72Bh
N7CYFpNwsQzOaERvYDoZAe3OodcBdlfKXWHNRz0hzaYic20fZ9NZteDLViQLQ6Yut7Jc0Y3G9ttO
sSvi4m5J1Q9mU+rG3KtgszyYcCV1aEwXGj8sTYLPJrLDe87NPzGw0ETBhYVAXh28jEIJMOQ+tszs
Ns7LU4meNO1CtMh9eGgDKd8rAJ582Bi3TP5BKSVQbYk+Y9UQGDRySOLZDzWmixASLxLKl6hmpy1d
yg5Oe3IZusmgkx49sxLBH8hBrcoy5Pss3i8tLdVZgs7SekGrDa/mbOwkecBaQv7VVjPw5c3knGwn
lJfboDH7HVrr5YCpjDbCEPY7ruK0P9vpw+RIYCDhdzIpp2PdonfQsnBrqCddjMoG28UTeafFoZNq
MnXauDjo14yd34+v95r1n3//7PorVihZeLfX37k+vt77y3Nipti4GmKZrwKvQKhnvLI7ksyTLFJJ
1r/862V+/dW/fUkLU/BGnlvV+fWk69/hasgQ+vcf//WbZlIcuxIADANfasog8IcUg8f2L9v363WK
TjnJtmx7f7xs0/RHaia8bP96W39s068nXt9Ja+kfEf4/9/rSEa0ndsX6dn794vrb1+ddd9z1ZxEY
MAg9wYwji3/9vUdlXSnI8IJb1cBWGhAxQjmLSJ/ELas2khPJRukgrmlo3iEjByNA5TJwxZxUlUoy
5aKrKgocB4pi1sx3N4YwZKgbqr1PRLIzZA0PaEcnbF76p4wzXNKpDllYX5T8IR7EBAk3C3w3IaNA
xACRRpvxPYAEiUgaZ5pbVvNF8WT3tT8L9Cx6cp8NnwPxvwhMckDffXojrxF1OUbPzSyZBYLoE8bt
Iyyqr3WE0cz4rpK+Oldi+UhbcqlwOZ0gduxstCTkpGxM3QNhciPyifP9AhhXJCGa0KHDr8z1ZMyJ
nhCcUBMThYDQY476ET/XUgH0jFgA2hcD1w+zInC+pQ6s0j40dZS7sdBwIBq7nln8htgr0rfxNxgG
VPAqV49jl38uDbu3ZMRFipobwmenY9g+dXiY8c8xrgGqNGxENu25sPlSZe1opGHtwmkh6OXNo/SK
TkfaAqM+Ic2Boo0saQD7CDSl2VVpO7pRJDy9nd+Q5VA5dF5AOgcCr8TTiFZyY+yLLK2r5zzDODuK
yRnq+Xs0844CEbq6EJCiVrAJi+yO3JDlNQrVxzJjeUssDk3AoUL2+tLLdEGnhSw2xVURyG4bKdb9
Me0Dt1CwLloNA/QkxuKR29auliteLz0GQaw4uP/brSYKPKwdZ9MBJ92mNxVl341XF1n/Wo+4hfAb
43hlXWEQrs2w520hYoFGmsk4qvmcnbDPPmcuaq6ExMPrVtomZs2T2QD60vSHmhZnPTWhp5pM5fOF
yJVOWu3wIKs6iaTGXGfja/sgL8Fd1cJWRAJXulNrPI+CsFGrMLaFlJHWSmJ6wAUBptZCRHZJfqT9
3C7VQU+7j3yKb5eZqaUW9cD2e8PVFVSsQWea3lXzdHVM/qE+/KdO838VfX5LrFnX/vd/qatg798F
fYaqC6FZmmCphK7v3wV9UaDNWdzTnCIUGj87LMWDmTJZiJXsNpNRd6xkKb2qCfzIC5X5TBR4IOwM
eHmlgjtj3zbqjhkKCRVh2B9J/LLvtGnFJ5r5JeVAKM32gVNBuPnPG67If7PhBnl5jFZ1YdD3//cN
J3ezMWZ6tHsGweleWoNDCtp5a6rjmljc0RpMSCqIs+gCwy8+zIIU1f/LNvzNzqP/YQhllUJarPL+
fRviOk6MKcqB4/TdfKkydZ8qSbRn5ads7YXE9zIbLS+gOpBqlgy9fDAuAM+qt/+8HUL/n/sCqahm
a4oqW4phrKrNP5ijaTnPWpOa4b6vgtmLrEbb9x3jeZmT4Ngmr8MSlrsyMx4VK6zPVqpMfkyzZajA
UwetdB6ghp9Y0EOOs8YzbDIAZmTQYkWIRlcLOU2jCFXOgRkewUkc8KG050oCr1WZzMPB+ddOkYH8
KGPlw7DID5rKepfaxGJcb4h3NE8EFb/+57f9N8euqdpCg1SrWLJlmuvH88fb7uXOirohCveGomKd
b0mhSex0dpXQ9MDpbiNtaU5DPVJbDouvq/AxpoL5fgZ9vZ5ORR4Ofi6P5Czq+bAPNLJYBsiPq6No
2GVLpEKMHx/6oBTedcv/vzz6ca4QOX98k1mECoGZ/Vf3p8xZQc8s/viQ/4c8ev/9EZV/8xv/FEYr
ivIPWRP8p2hCBmUBT3T80Xb//V+Sopj/UIVQdE0F+GHyDSmA6SGB1uxVHW3LpmUTj2erCmLqf6qj
NeUfts2CRFYFsuZVdPf/oo42lb8ekPL6Eqg8GLMK2szCWs9ZfxyQqYLnkBwi40aZExzGhIKNUcy3
Ul2Q2nMqWk1j4JvIHeSmirvBM8Lono5oeyAsCMre9e71JmmFCfyJziHrjeZwvVmkqD1M6831YTkl
1LSsDCBYq7EvWJYdrjd9WDaHWKj/fPjrZ1KR7+hnHYs0ZByb9lmNN4ub6z21ndYZLX0FIrvJCEQj
xAQ4MRHdXO8G9foFG0xykcsXHCgALyXaKjVIxyOicwQ00W2g2RPm7foGwHC8A7vLhdsCbNZe0z21
NejTsLFzdVZ+jmhQFBPgEcXOE090tM6B2QNHAGvczumnXVBQZ0U9HCJD6w8zjeyDNCgk26ntLdLH
/tCsgY8afiXGtXV1P4ckgEgm2xQmFmWBvTdV0HW1XO4FUq9N2uqxo+sWXeQFQgS+B+62TctdNYOT
DA3OSWOp8a/bKVVGebjei+PS3AedV+NDPlxvlKWOkP/Fl4m0QB9SuR8mQPmg8NTpFB7qNTRgwj+c
VZSpTC6s7iNBPxzRspW7llquGgnOG6t9iOac/TPttVB7yPO4RgST/1GoKKMg4HAaccuvQrjfN+Gq
fvv9cF6X7k4xJneTpfReGqoI59cbuaBndr1nrgmo13uqhd4005hzrfGZ1y2/3pjXNM31Rlrg00/5
qmkYsrUptlZPCb2EMEVq5mcPCy4ywkFR4TM3Sbb1HSOe1kHzVT+p+sMqLvhuZOB/m9lmqkoLgmQW
LOae4hAHACd0R+wD/f6tNX/A1KtBugK66ft77tl0W8U2f4ZTQ9eyNagULx2NtZFa0ji2DA6UM0qo
4hUcibNsmpfyDNs10V1EH3gSAJKVxOy0y0VMD1r1XeqelfrNWtGnPTISyipH6Q4R8IRtfZxGXFkb
NAWgU5D+7pdP+SmqNnDrNXTy9zJNLcS2m6hAaw+oDxRTvEVkR3NJghiJ8hiBLitOjsLCNX4kt7Tn
yHFVEbhrdKo3oLOKh+JBJJ7xbPSEvqy7rV7oK8DiJM6LhSV23l3C1GHpkBv7NVaeFMMBlIFNbW6b
8KayP6tvls3svsvwGN8ZzxItwNDtTqg9ce6CiXBCLFD9TiPW03ZT9TwzadA2YJLvqnTb3vPz6g25
hfuR7plKH6UbAKtgr6o3sKoClROq5GFjQdOEEqZtZfRv6Kg32gH68DTs5vi2IvIz2sw/mCiMzRf2
RNMGLkD+w76k4f0lW9u0u2cdzN7tVChFm9zeyh8EAtnEz2RuSyT4jkSESd0Qkwphpr8X05FW25N4
yZutwjCDOo4Eg9Bp71A7hOEWAuJh2Q8N4SyugIMQegbfzfuKgVUJVGGDuR5aDamP2YNxQsTSvRSf
5lPxbLvZJSGpe3RNJn/NG0Qx0ydwReJTpLQKdiUjD9OxOCMNXyaRPOmTtYvPGePsW2JUcwIobcd6
RLON92/Lm+Gw1T60H9MjBs7wiOhj3+2ZQA0ghVUiaZzsu2y9kK9DsEu+8ho3AY0UJz+rgjOFrz2T
WorblnrkLi0fhlP9PN2q74C+mlfG7SM9YYqtkwXMDW0sLJ2DxiygRN7tckDpmYdlmjQSxnMoEyxg
Du/N0Y339O/LRyOmObw1KSwc5mFK7ipud6dFzvLTPoDCBTjrWa1rbtOD8dP+IjTj2P7Qvplzf8Tf
9h3nnbl1jYfQrcA3qNQzT5RGVK8qvLjyWN22YjchKXgJnKze2gfmNSNJL9hzL4VPY+gy043lcrDO
UTbth/qRs/LLfIvjIfcYwkXfNUJAkoacb4SmwhnO1eQaLxrhhtuaSdHZdgxXJSzWBeaA3CZ4RRaR
uNl5JOodScKxc5rH+twtxxgTAEU6buqfWCfnZ3lxi84V3Wsr3jh3BDNJDEDRvhnREuWnRy53mpOc
7Omc0Xc+oDTiCpbxcqC28fo0bwoluJ98d+EOZFW8Sf3yXkFT2Lrtx/KYeMpn+cPmFLqRLH82vJGC
llMU0rLX+QmpfcgcbTPuQpegGW/i/eMRforfgBOOXomGbTO+D4m37KvbpPOVYdMEOz5LcN5BQJth
Xz0GByWgCPezW+mrrtfPd5RcPnq+e8UjHEn+oBpv+TvTqX8Olj2Bmtj/Z+j9kmfxPnAHNMwLNtJ0
1MkWS/2CCx3nHeWQPSJFGxpQbm74QUOHZSw+4ggtBbTPxE8D17jj632Xn5PPiDnMV3jfAVK5YKHf
LOIHs06PtnxEO3x6LYenpD6nys5+kGDeSR4vg6IZ7dMsnUzpvZ1pjk/EPZ2aL+Whew3ODBJWT9fM
+tkJn0cZehnOkJRQLR8eNWKMMt91yvNc0ea8a6eLKf+MmMlmJMKS28rB7Aba0QDRnf1A6EQ7QCgb
9W56pbNrRVvetvmwPAQDufE/mDFu+PbWM7wE+h7kFtFdtjcJAxP8+LyGBnAJ4Wzae5wszGg9ZRCI
SMuFTkJr88k4WfAeDS/aQI79IWBg8BPl8z5DDuEFCG4nZAYbhqWecYi+wnmrbB4lV7sLs9dUO6s3
BZvbbZfzuN8Gr82BFKCYS99Rrr0MoW7hT+HXYJySNW9gD4Im7gmR8lRGu7Knlq4S3ZbNEW6D0p2H
EQQRJde2JcaDlmx5hmm4XNhYpd93DpG04eapLvZT6WF6kyC53JkpY4LqmL7ZB3FI7o3j7Gs34rJc
gifrwBGNQO4ovZqdW3OKSZVlw0DzlU0AoNu0F8TSkeIV4qZqMycjZpseY3xTqA8qTHn9oBTb4D5z
x0emAI7wKJdR1xYelKoifo67m3Q6jRrJrVuMKm7qPdNC4hPUv5XoS4u8QIXOuRHk7tHAgNPWsPxC
hYASeYmPxr09Ig4/4vOvPzvwYYh0JOQKko9gNS198Cn/m67z2G1cidLwExEQM7kVk3K0gr0hHJkp
5vT087HvALMa4OLC7XbLElmsOuf8qUSDFHB8en38Nr3cVt1DPO9wxEv3MKP5eakgIe2cJ06A054A
9XFZXNiIbvNL9cvsCKfHoLpdmuvi91Xa1U04KaUnarMxQqxZ3CWfIfdvlJwhc/BlCBgxegSgFkQd
Y5BWOip5iwyroaWXDthsLG/N5A6cLEkW2eGYIkXfyqPYm+8ZAvkz34UY5W/D7SAcDCoNy3iUhc1b
ukhb8KVxN3jGl/J42YtdehkBiObttPkTdLs6BOZac6FVtTamxbbpodD4aM6C150nJyDnY9Ou62O/
ld/L1RlaSv5bfQyHhgzRY8FrTE64xcHUY/oXtnbc7xHcPReryH+rABJEy9hyjeD44SWkC8voCtkO
cFSiXDXpFdY5E/zkLp/Khqw1C0vNHJ0c8Z3e4gtvykdbPzpEhrcusbszzkzYdF7HLbUS78KjZldH
r9W8RbhMN+meyVZ8VrbpeXz0j+rG9eeXRe22OAvasjpwcBDGbb3W9Vv/psE43Y6YpcIaRyGZHvKN
fhdv0y+xqwgfs3w/3aoNbUBP+CbPIDbp3wQmfypuNWMUJJKxhmxsSjBogQ4WXtp1cIVR8cPCqTzx
tmgeUEjVuyh7RNWRd0MToS0exnRFnrrgnXzirCXeU14Mz6RmVXWXPvTUl4d5YrnVZZdYmYQoo265
q8iLRSjEDk+O50d8bkh2hK7WOumqXbivlvnmJdKctvM0csczF7lSo7nyJ/nRzKDET6cuj68fzmlg
3zFz5XuFJMJ7/UyO4DWHtlkTBS/hwU9w77G5Lb6gG5pPw42IIgBcpPQcLEBJbBZ93JGIGK9P3aW6
VNKeTNnuIr88M1kn7xAPwEMJODpBgsdxuLwm33x4hnX9kV8wgvWnlhltyhP8lGZwas0B9O70g4Qv
5hwLtayPU73kR1+aA+kwvyjNGj5onqIHtFnw8QfqHf+QHAk5Jt9o7HmY4dEeuxeEUBtGFm2T+adS
ngsbPkuhnLEBrqKrXnwN2ar9KXP31T/TCpGC3a5HFDcblQDoNdcc2oiy6ye5tvNm1vSERg4NTJ4U
KH21sVHbGKt16F2bosWGWjQwAeZ/epibGwF41TCqD0juHRpIc7ZRav/3q3/f+/e/QOFvzYVChcEA
eZk2GDMUrWbJjR8TxSdB2pCTkmqfdnkTRgUd3/xVT6rrf19lgsD7iue/SZU69shJ2w7mIlo4/35w
gG+Yr/7ff60URWurWk8dSaBLjFVTIjxLAokdKadSVHFpJuKePrOdf6Fk0B5HMpfajGosYcZN3qXN
isBSwPe82ph5ybH/70u5oM8nK763pJPGdtvYzesR/L5+I2mb8PjvadFqtkcrCnBJ9NTKI+EEL/NI
B/BaorUQ5tybuUvpf8ke31YrWVl3GOUVy/xLwxFmR8cTA6EcFnQSuAS+Y4sD+KzvXmTLxDbJJzST
+w4Prpk47pqax4uiAm/33VK3pKt2lfcjDk/xllgrVYcbs5SQ4Pzmj/EkOA21KKEA/A7qzweyGX+H
t+++fZfeaZCmLZ/+ENsYAgkWwpyleUZr0brKe7svP+g6A4i8ih1CJ5lJsA71GCSC7lHGtvYebBYn
8UO7Nl9A+MEvAZhcaOUdzLt3Z9dBDYcmhB0OrizSb/cTn2hSi/Sifhm2eh5mfIKwn4t6SOnevjBZ
JfmGcGar2DU7ZaRKsuo/gXCwZ7Iaf0NX/IC51L/rZ8XWuHRQxQ/xD0UxnV6vWf57/UvsR4ApEMxF
K9Q9ccvFK38pLkP+WcDsA9MdIsju1RUt9MCBVCCeW6o7+Qscvj3XHncEWVq5zxzEe7i9u9xuIg7G
0wggtFLPmLTv4WHJh5FQCWI39SU6Esgeix9I5C0sbvKajw2e8Ft+G5YsZWNjhTzixkqbJC+nC/Yp
T98tfKt52Y2E33VhvUC7xmXvBjtWJWBJ/kXwDj0VGPBsO86lFpxvpD/sY9HOf9OtyErW2nrCtW7v
u9Xo1G60kVd4p4B8tl7zJXELfnjVEou40cpXqP7RXXxBQRKuTQhZz0pWfOMiXMjLSfYKzCdoO8KF
/lneMkcRwRToCeNjoJBkAWxnv8D7DO5rDdPisgCPh8sBE/mnWKWPyqfDp6Za8hPwGFMO8humOKKt
bOA1OER6o1DEu9crL4D0BQyahCHMkm9pvSV7+Nyx2YJ5ryUYHKv2Fh9BayDSbMStMXjpEZO8a1Iu
UcqOP7oln0FRYZIHt8ZnZVrcF/SiX+RLE9kaPkZMjE9a5Eg/MPILOirBosPnc1SzYeLSv0rrajU8
uBulZ7rF0Wcg9C5Bn70VopMBZII1UgSuog+lcE0aAZh77csFdBEvFOfnInNA47jt0PGhkSJ591e4
fakqQuQVyClfNLULGKMpF8go88GJAy7dg3hu8Ua7vuALfOp72oHM+MPeTBb2KnEg9O7fFH+0p5rH
yJxhGVSLFoGSAy6AJdc8MWBGEFk0ZH9G5nU7+shFYPUf087vPkOop4oFzJnXvAlPm1MhWev0nG77
qX5lKx1yEkMPppOxq0uOH1zz9E19uIv7sC6OEWMmAsHFFYyyEFUW1iyAOjzjzMEe+TsygWDyWmzs
F3ipOcOXWNgixqD/5i21VX/Mq+jD+GWKgD3SlYWBFT2PIQMgbnh7ZiogEHJjqV8skvCJjfYAcelD
Jq/nqx7PWXoIY2wKl/Gz/WWLw6qltFGuvFJqtW13qg8ChAzB7h6FtIorNkneF8OJtXbuNZspV3zq
P+AAM8rQAFgowdRHUjCZXOals/hNK6f+GAu35aL1JCpi6w7gjPeVZfzVzL9SWJPL7MPYoCDB9UZg
7IM7er+HZW7rdv3lGy7GysqeNK7sjhLIi49Y/8XtcnpkH4TAq4cscXoi5EWshc9p8uazMz0C5PaQ
VCsv6Pf1MI9Z2EK1+DD4nL0MhwKsb13piuFqGS8vLzY9GgeGDswJSmaou+kBT2TTrfzriOE7yQ3L
6cxYy4Ktxt2tfpIzD0kgX3WVg3OPyE423IwEx3BjRi47tGzXN5JwzjqTtFVJsMEtO4OTl/uivzP1
4iTy1VNoUio4HDnVF6zBAxO0aAtBiVnaYjnuiyOSwtPLxHJxabIrYXBItvJS28gufh20o7zcOSou
3MeS7JnbvFPEVnjlzvPICY92nxrnCOsRdliDh/GLU6MevRiitywSycjOu33dkn1/0j8UuzVRdtiL
30HBzttqk63w1ap2IruLcDWGm6xwDSahkYsv1osywjz5VDFIVwhg7dYv4fff9ebGKM7i3LEJGO+w
iKwQU28oWlv6bN8rjjVCN6wIodtjoAyNgCLktcIZAQtMkeYTYn05bhaYm7ws45ej1uitaPSE9KnF
W04odlEWVtTv8TPEJaV56y/Sb8NtvvK4aRiX9Q4jcWZ3MUniEkZSCCoBlJn+YUMO6RjrYHbIJZt9
eMByg94fk3GYyPCrP3EKK0ACntAnsuf40e950tiwF8y6MBbolpG4T+PbQt0Se5uuq7VsQwWHA2jn
rzUdKtdKkHGLc+F/TiueWsGCwqkIl1kIe5Hpb3nvXG/lWvcrngvttUPpVmzlD3Vw9NxOM6eY1tg3
JqD9A+TYI9R24ydyaI9d7CDEAMNbRxPfiFLRK3zXOPdIfLAWOP6ui+v8mdlZSrz0LJbjkiUW8oeV
+pVSpyjzDcf8OixWgX5KAIYblgJdJcd2MhdGgm9Bx1J6CwM1BOHzQlEYp7hNesYypUby1vZ7jo2q
dCL6ZAQeuWse2H6XiJfvsFygWBjSNjXxH7f6X7G+Iq+sO7rLw+LGochQEEFR9/M61yT5ebEbqSdu
ivxQbsE5uEGUpPw/dNsOdc9jWOKeWC+DlXkU59mvLX7Hp2BbDxa+LBlJrTP9bl54L4+5iA+B6/bi
wcSqhSXx6H+pvWAiN4BDFnwU86IEVnUUv8bOYTA5fQ1cCsq5c/OG8YRxH2F02Di5+eeajWQeRyd0
i691XNhuf6lv2ib7TC6EGXyUL5wBXZp7fI0Z6Lf9Wnyobv9nVis4S6IbWsA6+VoYvovXqvaClfHJ
9otlfXbjkJwUl9TlHCnt/OzWv9TiXWwRUgQlMiv2widHerKB2LEx9sVThOv1h+gVV4LJuDUNyRcy
5i4eE5uEe2j5GwKuc76lzIPVBSPLlplOdqDn/9B1EDeqPQk3nMIuW7u/9U5wz3gCKPBQarJT5eC/
VraF3aD9EWRGTZbyMuqSGSmVGgnopFZv8JT4Y9fFbAwWmHAMtqyy5pr/KOg2sRO0B1bCstiN50Z3
0B7zAiEO1xas9CTeTIAf/a9sj5v4VF6CFav1mzfpl27d7BiWFsWRm1xu/LVC6eapyZ5Un+jDuJcH
xRm2hCMguVwijJZhYPgMddo/jmVsxdI36UbppW4TmpJNuhOP6nQaR0KR+SHZpjiHr09XtZJEl5x3
4WUP6lxmkDQYGLuwoO9xmzkeCUPnZfdlfvFwChlFHotF+kFFx/Vb1vv+7m/yI09vfRseI8SqZWhz
+X4+0rdpV13rG5sizEwUwNJbRJngSGvlffoyH1PtjTf8t7MPziVVOSLzDcdvDhrKf38nf/gl2VVb
45vqRAhJh/aqeB1eSAmI3tRzwUDnCr8ARnPKcttJb3C00gdCv9+UvmeTHpP9cF48UTi/1imxfrt8
q+gOIRW0e7N/AIRfVNIU+2tcpffBCXONcDU4yvGFRIyuJr5Lruzw7OxgXK4I7DlhJ7QaLv1T9Ixd
xZZEs3QYm7lyaI6MxAEqMOnwUmzBJQoph+oCNb/4pVKeXNkj63nfWKZfYmWNHf7bywD18zxzNkqM
SXHFXmJjr+OkWnqscCW3op3qmR5jgv4Nhyea6UXjMNSXDRvvYoMJb0sWxnZ0K8FJTC8z1i88lq8t
zgJbQ4baBq0ZNT+MVzs1bek4WcYK+cUo3wo2VvS287Rh01IiSyt8kikQcZz/FjfVpvno37raxbxQ
eg4WxiiMxoxliwaC5vBI10dhennJlvihOtr6daPj2wIIIFJZ6jfS5cx9eijCNRwR5nzoS2g16vcF
k1Y2/WD1osltbOHTX/XP4Y9wvf61FPblU2jc9ru54/9n9qv0jG6RwOgEe9m7sV18MbhCn6I84M6L
XngZ7n3lqI3L6OL1E1Mh8a6Y5uMcXyxWjbzRcPIjNy8CAGC4yQ13UAy1oYMfdg2Ml0O0taRds6DB
Z5zyocJU2zH3Ga/jtJMd3TOu5TNgogQERTGuj2gFrZIxyUVJPjo+EayeZ9RfVcXFE31k6TCb3zFJ
/17VML7OzYXbVvpLa1beYH+P6F6EA44z71JbEcwg/DQWsUZ3QA8/wOPSU4HYxBWiCSyjU7tmWVio
gkvjVrdeUbt4XYS0waklxqSU8X44oG3BU+DB4euL+M5Gb8pE8Zs8Xyt4pszHFFzGHEWar39UYYu9
HC4i3HVCWqhqfdpOWrzxmB4aXB15YE7Gd1+t+GH6AnjIeuoke3btlG6Hfu+HiAYearDFE4KSrY5F
vSO5xSbj4aFU5iAJ9qpTuK/P9q5+NbsY7SyhEZ8LRslEpshWQrjvMvtr3o1hPqjA+jSv3tTbcA/G
GvzJb7GH9/6mt3BZssYP5W9AyBJZ2GjQMXOEhCvVcHnSunVy8YXTRNtfzhjn5G+qxWmaDrxi2G6G
pz9rMpcAkhC92Kzj1sMS3kjQF1qqssPqDZAOt0VS7bF4AdiM5jPrJn4tJis3VqLpAVrKgefrdp/Z
guFN9VNJ1uUE6GYBE1XLofXywCPc/h8malhIIRAVlxeFohx1BRjdk6hAUNM5zo28LcHhWCBMxPik
OPYP2risuiWm7xsKAvBCGj/kzkvhO3+HcIjiiN0yN8+qikPDXV1VV9F0R4MCZhl/Y7s5H1l2sso+
G6bn1TJd2AlocHoE4OhNhtKgnysal9LxeRYPsVvRfO2DD4l9jOrekWoQLu4eFXByjkjRFOd3MCGP
P0sOFwcqeJi5HGdOuw+Psbqvu7WOtzM1KDo2K/DYsg98XCrj+Em1nBW7fAAjeq2o0cxP/QYhP78n
P4HmsNSzHZIkx3hnEkBYCpvRB2Om7DzsggPwKfoywjN12zS97o0eHkDRfK96VgYv/iiTA480AWEV
xmC//bfxziEnqbjdWYtuZVJsfCDI5fjmhMuweHlR2/YH5Tc7l5Q4a/37hbEDcRTuKK19f9fQHHjq
U7ZZEzknLE8SzqagOqMb5Q4pj/lIIgmiAUAqD+gwfLPLCinQErxMJwJ42XxzgMpW/DPeXoYjwGhM
uKQZkdT33hmOAtuRBDJFDFZc9jBtnVhY6rL9og/jSWNdk/14i9z6muDwIjoJRih433ygxS1Pxe31
WkEIBFwAcRBjZnauidYpPo09KYIOxjawhTBUItJJF932K2HO42mMd2xgQda64tT7cZ+v1aWwYnTE
WqCyK+zuxlx2xEOHgumqn6Chqkdpw/Go3GWXMM8HtlwFPESECDcJb1vo5fluFtHgjRx3TkMtdg3u
0xXuXyt/YLHb8AaBIYCyVgZz8swh3SrGYEF4zUiVrq2D0J0qp4eQEn5oB82pNwlXKraqJ35HRXwr
5/eKvwcOC5bPf/JqVLxuREzLZ8Yr3dV0m5El5YYC6IuJGbDxncmFA4z1hPGr3cSTsM6O5Vt64VAn
fk/bCnbsyT8ARvC9o2oprwEciCpcJdeFcow3/VHDi8O30l//sXiM9L4U3uvyPffijWRPDlMd+ZNh
d/PB/L/YYGWCIEja4k3j+I6wbm7RlY+jkJ3qgHLgvrOOIBiwXePdu8dof597WA6Dp8QzQhfBb+cY
Qnr7Vr3xaA5vLDI2PAl53VV+GmzcxwHG5NrEAkvada/3BSOMO7K/pvH6AbmNmw5gspaOSQGzm99c
3laJg5g+AyvjiObaU+5kq3pchfRXDZiLO/qOyvbS23qCdf4mNtZ6sRcDO9ThfHohQTGKNw1gGeS3
Opnvagmrf4lXA/jDIHlGa5H7YyaPtKCU0bedcBD3HCzVuAH64urp//A4vN0JuU508Oil/F79Rtfs
a8it/BdA+MzLs2Lmm4BgdKn3bHVW9Ki31W+1YIlwpC/1XXwrUK9dkMbx6YhenZElRlvlEgiQuIWO
qd8bd4fPWNN/UIY9pG1r63vtCE3IWmyNC9jhUDn6jxo7WG2CdyOQZKBEEPdW23af43ci8gwuSYX3
ynVzqIZlgwgg9vr+HrQHUcbjdxkmTn4Onl25fDHZ1fe6twAbWcz+8gCdBHqSfGdTbmRgdg3d7HL8
ih40FX7mVaENE4IIiNFpNyrPKZSeL8JwAwu15w2ztMgV1uwOCxd9QvXamS+MyfCFWooOjwH23DI1
sHIKfsXLCN78TYBEY0GLuKW/iGkLnNljW3rw+zqXzw5HaF8/8P+/ASkK9usqvGuX4T2IV+JaUr3G
kr5rSpSf1uakYBB3E4I1Thoe2OJNHz22jPpabUKEvo/gyqagLWYimqo4RTs3KQdj36/AGQosw+Ml
z/8s2hS9/js5NYBvwqnFPRzW3U1+VwB5oussnL4ZXyOpCQx/tu0b4MlUztcTx0xUGG+8RnOuzosv
ZZscTT5rRfy2TYUHH2W4Tx+Vh6EVUGvNoIG56BWQGfdz34H9Jj2R5V3DD5ZdcEX53ljGEcinGO1s
9/lJW50wYVgNXkIN9qv3y+ZWMhSyQn4R7zG6Kmx41/g2XeEG5FS17ODo0to19ocjT+eXyb8xd38p
F9TcpR7SdDZOuAtgo1dSVIGVAW7hTTnp73jV3PBcb+cKeeDghQiwhEJyY2C5bQ7ZUTsINrc0/kBW
0W4jt7oUZ3OtnjCZPhF380UQiNwvoYVspZV6MkyneUYPHt1wE9n5OT3MWVarcdguIgfeC2N5ys6z
La7RymCejQ0gxuIreHiMWRjMX2Q2j2L+EO2j+egOGp8W+PZnHtkG3GpQyskOt4gIR64z7Xq4zG/K
Kr1ogbNT/8pwy/Ol4fbHrG7Nff5hFhMGjlB7rbqE3gHRjeUL8YapAyCivpnOsrTWsG4ikvMN0cI2
Y/vk6Cl3rMtig9E/brOf2hffa9GV/bJFsFDE9xg6DZX9o9pLtkjFFlER2URb9w0CnOWsYYFhheMt
Y1FMFgJPprMtLcbOfTgvkcVbdYb3KQC50VETUBl/Ur0X8ltHkTQ5ooRfi2WqS1Jvd7wSZFkD467W
qu79FVMQXifKZyTY2CpbH4b6Z/uWvcVb1ucsfcSUkMk2RMxrsxc2yVu7hkWl/UP56Rov0i7E4m1N
pV6w9fEWOTFpEMOV8QDCnt2B9uI7c93fgapqF9yJk4AiFqBF+vDHtXksP8M1j9bEPPUJJwTcpkDb
t0x3Asc99DkHsxIfRix8uHv1RNBLOr2S2uzbw7ME3WU6tQnuMDqEnXZmKtAwgP/gpHtLko1xhlh2
huZ6bt7J10TUQpCLW3yyY89GvFYns3zkIycIJ422gTWklNDQGIRbFJpiuQ+Q0J+psvWTiLAOryjK
4+o8vtVX9dRvKy9N1hER61S298pjgzm2iitszbcU6vxhAYGEk5nxx/QtRF5gQ4rZxpiWQV5z4Twy
ZqHqHUNLxhvCM212gmel28MdrLu6x3fzRlPaIC3msLkFtEGUX05gt5tn6u9zXD2oa+cUeQxKyDvC
Fn45/kWmZT7jNxoGnH3UwEONoznlqTrE1By0NSVBa85LolJ2sp/mk0416rz4YH7414pSG//4ao0i
PlysSprLCFuEbV4c4sVK+9a+E2nJphNyEXe6bqvJChg9etJTtU9c3IfR0QCuFkedYjezklP/s2hW
r2u8yg8Yq9LBkVtw4qTL5GMWvJdwWGQWF1LRuF8txl3Tr8z8EqXnXl6RslYCtVKY/pbgfw9qCFx0
KTNmQwsskd3mFnzjoSL5jDkIXZ9XY4pBxWvVkzokWkPitdUjwWqfVk+xS8ZpImzZFausejFdBndl
eAXWhLUahKj9a9t4VvrBa42UVXyfraVzNG2jvyPwxmDvC8PtumYKoG1V4iGHuaHGt4GALjbkSZgr
miBzMg7rcD6Ag+u4an4HT9pGPEHdjC2ob/UjgaIarMLXziA5kumHYr9kpCx7spugUbHzCcD6kPh0
mjZL/B43IWGJSMvnEpbuhrllYNWlgzCDNZSfY4bm/X1ojvoaj1NYPbIMDXXHOQ0s7QZsOBg6jZdg
suVhU0KC0DZSS2DY/Iaz9Cn6UEbJVxEoRLt1iwMkhwpgBLW1NF9+giCSY4EpvrDthnPzukTJUcoI
QFghvRIHC5LhJNyFft13p3zcGKBdYJC43mqbodvLCL+0jWJAFruPBuMawtzymYZILUSRoHB7GYZQ
slN2S8QxueyV3A5coPphZwqeD6lutKRxRViSpmHttUyfysU8QU/CCStprAbA+rUSBPxVlnmBv9Rn
oKzrYacOcDjubMyRtu5u2ld3+gfstzPa/384/78/ijK7upaJwn9cgH8/FxrBPB2p4MPxD7CuIUgx
q/zeU6Vw/e97o68prt7op87PcHLDxi5rGYzFNU9CITCU0ya/2UQBovN/X+He1pIZL2L1Uu0MwnEZ
Qszf+veX0pRD2JzVg/++JxI3zgBy/ut/fzYr/JbK0vQaBV49ViK1sxiiH7Gfufb/vlfNf1EmUO3/
/Q/X8fK/r/7vL/793H//xFBalJZC1OH1pwBv/fuhLDVkdrz5hf79aENgPFJTKdl0alodg2494PGC
ey1EldZfybxZUYsMr+rrl4vqm1DFDE+5prGGXhttjZzhW9KO+yoYz4OPrWBgcNdemawetTw6pmn4
acrZRVaET2nRNa6SKoplAm9EybiOMD2qeF5b/zjkg+xhY4dbQPrE+Affpjgd3BQ+XRJ05Mc3deBm
8YsmjwkC2W+2mkKLxQNwYeuCSEtj6LTJLTzRVI7Jdk6eWffq111EfYriZLaE5tzESQzgqm6HFY6J
aLyxAFm8pK2CCRXP8mo0FIe7Qj4E1wgRvluLhsoaZDTan7IGcxdTBX1AMfGDjwYDAdktkLuOSW0b
5GOjCiHWZaLgaDsNoyIoaUJAYZRGQJYR/E4VtkXdlYEzttAa656DMKkZNveLYZ2+wmcXSxv8Mpez
kMQHHmjNolgtVBwMo7h1uSA5/qdBDuW7hHhpltgsRZC8JhzN0b52+0CTfhGsMRvAWQeDXHeawMuL
sF9Y0qT/ILH8zE3mGWmEWcxrVhrrMBMGA+5Lxfgmhk2h6EB7nYygWMQLH3XiojBw8+lzOtZjFkK2
gxA45j/GkMdOX4O9RRdE900NW6yavTXjMbAHZepttZz/OUmP2yi8RxXmd/4Lb7c4lM7igoNDldVx
p4ev3CO5j0kc9oebWv0axpWaC5tJYA8cX3Fkc8mdeoDiLkbp5ERZ+/Txe1wX2d8ihvngVxDW9SHt
l1OibkywgA7RQyQyc6gaQrBjRLNtM+81af4ZYXdhiYe4KCEpvAxIC1NDR57oH6GuN57ka1/ktO2J
+GQoZYgwjxeqO5KdiCt0j8crs00p1IZDppawWjBcVEOsM1IetbUut86rG4ZVM06wuUOTeTCYIrFS
95KV6Ii9yByyXKOIghxJttsyNtK/qg+rbWGMx2liJmJEIxt0zvPh9+Esr8bqcpFSu+ofbIHFn5IF
P7GGn06ecrYlIiMqiSXbMEOTSqHbTca40SeZpySmGsCz4h3vdMinTNDKBoCoUjSsNFuNzUBKP9Uy
Y9RVxU+daLFl48N11ovrIqEl6IScuXIHqrpgbhiQQQFeZF5bBfsTuUjIW2Eri4tMPYp0/1J/Ihg4
tP2OYYQU4IlTBLBzU9jf+R/Zo+1OxGuLCFXZRkVORR5lkadhtbYhqRjqfzB4/kRwRQnp9iUp8AwX
Oez5dOFNlq9yoL66FGd0VdtqXICuZHqYtSyzbmIKHpBMgc0UFP+pindtRKFCuKZj5kVy7oPPqB42
OKyA5UAyYIudI5ANotOAIaKk/8lSJONJFDzD1+yooqciQUuJN8p1a+FZPnmk1uRubeB6M8BUDbqc
4X814aoxtcmjmqa7QihFATTVgCEOCTmiYssKDitjmQoMsV4AnxFuaxk52medhIojNjxelAzfC33x
Pgzc65dqjvhNE9fnl1/1i95+44fElUqjfDQURo6Ccs+xTKOamClAI4ALJnNWn+VwcNXqgl2f8p4w
bpRksEqdWXAQYmChCLODjyUNGgdObTQbrKo/0taIHUR0W7kOcXXGeH9SOwDSIUCW4MMSicbybIrN
0mjjdPuSgYnjksqhEeUFwnRcnXNhPGJ355CUgg2uQfCwX8nXtE1zyO/MDPXhpVMyEDiBZxbyGz08
5mIgHRZS+6yklvAcnpMWZXczLGjjyVam0arDAybROGMC2k/qYqksEFK/6Ob0vih4XfY3SfAvAuF4
YMZCsoGLSODuFudduLsmILm589kiX8ZzgQ2y7WcxAD4KBTEeG/LbekfQ0ps5zHIFrf1A8+qvFzrl
cK99EUH3OzbY+KpDjzfAghl85oSaLtkYY1E6SkS6I38Tj+0LqjmewmSUKvRLmMV45B5o3hS00Cbw
ITBD847fMdG2KXMKHjOYcngLGYoxkUIXzEw/olPR94A493msrVPD7QL4hvmizi1Oo/uivYx9fa9f
l/ktbnw9ZFGFmuDJo4+3jazOvuT3yJRDN8xVcSNFYDQVqV3AOHA8RJPJiNHwKOKs2bhmSzGdA3x0
mtBCgV5YtTgK1hQGPtYy6jHxqUZ1VcGWoJrI5yQrSqvTc5Zl4yoH5umN2tMVaSIFY4LYMPVETWaj
D9E+Zcaoj6qbJTUCEV5koMNBKC1m1TEPWPJ6XHf2OI+pUeZDiOCemosmQ5YAd0XAbEmrGC4XU2eQ
k8XsS/IXgBCN+kgXDA0yYzc1wuQoJeyJV1/j5WZMq6Lo4s1rKDa+GmCcnFNCmhnSvjhgyl+ofrvs
fOI0fbqwRIgiEDRaGIgnPZSFwGBqKOM24erVWRYLwQlxJaZYprGPFaYetUbv13HCkqrG8Es3RxSI
KRgmfr/gh2glug7rurrwghwKHzlChxGDV3itBJ+CxeKNBzuUeEu2fjesEMokOHVj/6biAArQTv4Z
TlMQ5KtQeoh4mhBIOWZOw0DtFY8RTaJwM9Ma10ODELGGhOISF62rlMd3oQxW4sCGHLQ1SX45zQgG
anYbIHrJ6xjdEodJVukPskele6YcRhk7X+IyV0LLAHNcYDxP4skPV5yW3TAfmqH2z7E1vjElv+L0
MR2ytqu3fbCWB/AASYv6rYq3/lIzaeq7jClUZRo7M88+Vd8nO2EBiv+KT0NokJw2tbeRFchipayh
uiv62kPZyugVpDH2F7M/BAYT3eys+gJ/yjTlmWUAWQIktlj3aXzxIVgSCpHCRhN/5ES9k7Al2gNZ
BUM/7jDoiu2O/sVWuya1C1Hx8gTqQlhfJl1fR1qJpxWkBkksPQOTHSsL0PzIZBTLdV/SfeFhHA0M
sYT8QBIYS29CMAZ4gAWIawqicGx5/3ajBtXhNVYHXwjfx8EIVxquh5M9xplyVprFKhiZJmUSrqml
3jkd9qkULSDbCjblw1DHaz+acLXsT2X6irxcDr0wYnolYiLN1SqRIUUtYsW5BRKq1AmpBeqOYzoy
D0Evjmu9ZfpS4V2BIbXpLgpA+jSM7VzZa0IWW1oAvIpvEzkS4p/aN9/GouHHghM06HFLfccFK25+
NhnrcmcOjXKdJA3drYjVCZK0ieLEI9o8jhQXBfi0MkXk04A5is+qJQ5214cqYAr5q6IOV0iXqnWk
MqUfakJitelUBBhMBiNS0hqnTqMZ4dZmoTVNOryrfj+YnBI92E9dajg3jLAh+/Yuy3K8TtPsBBFh
kCoElxDqS5FbHTWD7CyEyslR+xJEWerrUS+3yqAElyL+H/bOZDlyJMuyv9JS69YsQBVQACXVvaDN
A+fBSW4gTtId8zzj6+vAIjI8MjJb8gd64RCbSDeaYdD33r3nEtspAbfVSBVJ+NJbq2rfHa8czpnn
nSaPcsWzy10/vuf2NdDKc4NVeCMclxHQFFFHO99C035s0zGDpei2fEwxasIM9jAFwRNQ6o/I7u29
gmixbfL2wWz74AwIjMn9lLzZifhBmh6qCfqkAHcPoV2+1RUSYwHdP5MRcw2juIn8CigZBffAkQuD
vb6a2pZPIbIFRUmKpUk9GpkB5rm/DUp6e+auClxj6xZwYltWTlU+nwFFfDkAbnA5fvgJnR2fjIEN
i7Ft3pbTjXLMmywUFtQQVApbyyyRHJc01TqqXk7+XnVPRBOd4KhoduWi7I2r7uA5FUgahf4LwyYA
apoYAWvPBodIZU8v1phhVnQjIgXjxtx4dnWqjGxTNO5bIbkOk2u8S0x6R0WeoBRqaL5N4PNqrAVP
BkOzIWresjFuVqEa0E0OibOzEeYnJ91LSmjZn8DT80GEEpNJnnFrQjtnBKpew3AeidKqN1GEVKOG
X7TqP415BiXd5vyl922FB3rAUhaaU7DRNubQoY+QKU4BcTo+pd6skkc/1NE67ZjV8m0UK6IfN31q
NBszY2JEFU0/n0TdiLLjoIS+M52KflezTYgLE+gmxozxkMuQQlGlImHO5g0XLTgDw4Ej2XtoyjN4
+t9ylz20ghw8aJzKbO2Fw0EVchf6NWPlKWzv6Sk8C9AtoF/JW/f5AoVZ0wMZu/eky5OVttwNq3mx
alrj7E9Maw07QwW5BC8jlrb1vaYaOpr2/WAwEIunF2A/ey+JaR2EsOqyQPCBcbBLdxMP32wTDBKo
MmS13uKXbV4wd48nWaK3uiWGFAJuMZPMCeyU0NRwR3TCfd+bVN41ixlfkUDWV+6N0vReA6i+s78s
lk12TtalCHKaa/ZzaL2Bx3zX+3DrDmh9G59M0d/FC6mbgB6CJCjYxNDgYe+rG8eI3xOVJLvG5hPq
Mk5+RY5K0EkeJJj0Ta9apCUTn6+xfO8+elJl+ifpe+k3Q/u0GUV7itvFp5j1TCAn0rCySuzS1mbW
ZzB3Gcmy6/gqrZbBhp3U6TWQLgQrpbipw49utI81YZMnz23YO1yLsU4d4PJB0uoueXiTYmg947Yd
lHMI44ciRcYQhO1naKCpqGkOwGFDkcBcfbTateHg7c8HPt2S5swWNhYZ5xEDb1FQXOgK19Y0jfWe
qwAG6Fqh00WPqCs9kOEKNcWzh6WVgcdbIoqLJFhQPSoEq7MECFyjr+usOafaBtamUJMbPlSpDo1L
vaREF5bGVFX/nDj12l44nSFRz+wWtUbEiPpo8Gx/bfn+cNMk4b7vZ/B/MjnlLrq/cS5PEKaadVn7
aAf9aGPH/n1SI74mCP2klvEOgeEI/7PmRafg+wySDYZvhGoaR4AgL72lEHP1jQPEDiUQ32e4t8SM
KmZk5J7b2QkuLkapFu00EQxAisVW2fgapheVaqyoBokqcYmyihi9q4C9fpgLYzvmob+mCv6GNKM0
avk5V4+hjOBpctZ3+EIxmK6a6EaSHoR5ILovEHaUEoVhOVX7BgpXZQr/0QCtczUzF+YPS830W6rV
tp8PqsFbIVR0Yll4T8dkRmwx7HJD/uRECRe+quCuUd3l3QD8V2VrmHriqm4V4zUJpyt3i42OPApa
13vKJ5DjsWZHdRgWDtTwt5KTDeYs53OOIjQhCN+7xqDa0cMbDqqWL7Guz5PNHxuiqK7KfNyKKmbO
AejpftIfLqkS5EnQkwLc23kbZ5DvRsswZVimR9OrM1C5pLp5BwDYrEAO+darX+AtxYJ1NFp0HmkX
fm8NmkIxzIC4iNeRHFhWEdSyaarqlUOOBpO/JAAZ1lutOuLdFcJTQ+cSmbvxofTwONfMNFp9k9Qk
XcBEQc5nIiAbkq/QifK7Gam+LBiVFUsda1PCmazhIAefBcYJd6AFMpJY5s+R+2jXDEQGhlcTza9A
ReaNU5jrwsZG1fRINZNyzB9nZXy4pRl+UNt82T6HtEnGqmfT1VTNF9e3t0zTe7HbgFXWbVF19Z52
pj0G4zaoojfLsNBlHbqBC2pkYeZtOtpqnBrOGQoXeJOjC8YuUlm1swMWMQ6shlpBm00FowmrODpD
6q5ys//wZVyuJErxwmd1Mvm1j+u635NnaW5Hl9NbPpnfU997zucY/0p6OVkxfPLHm2hM3whQHnYz
xLhzNVou8y5hrnVkFAhyqu/9YO2WMmNV1Pa8mbQ1k8dJEkPMugVUe77tTf+aE118csktuQrKnOaG
az6VXkVtmI0CqSemOLt75eIV3SdjS2qj6z26TuBt/NlH9V81zy7p0nqqLMjlFbZUEtGtS1KeadXr
NCh3jjDEDo2qLLE/+S4xIolBj2fJAs1Ho4Y60usFfXmsi3xJygOvlzrdzhcsQl2cnMrPOQtlBn4E
VklGVOCTp9TrQ84obmsdhAVSWgTw8PPY2yvWFsegsD4jOGW3YArvZgNT5yDVuPUyqr3ZxfGSgRdP
LL3Rsb31K2PbTy0zSy9vb9THgPAk48S/oiKs0PbCtncapg7+N5XnG3dWiPR75hlh/L0uC+fOpR1N
1TBd6d558RDfZVj98LxY08Yuxc/c6naDdjWVm7h1uvoroPG2KWq0EkOp5p2HEoNwiGBVQSzfLF37
wsiKbeCoJdwpcPaDP92446iufIcZqe1PLOQqFgeOQFHsCzQIk+SMYdK/CmZwdmE4ipXTdUCuxUtc
OPY61VTJYZm/ymnO9tJeyHqNsQKHt7dUt4gs25aQG3z8glwFQn9oNqvmriaOfqOCjD5HENrb5r0T
3aluJqZJ84CpQ9fwCpqOkJBQNOvexMtD/k4D6zRntj/Tjhi5wq1i00v3sTScTSUXbt5ofOrOflBN
Zr95hH7GLixJKGvfjVbcyFqfudbeDXyzL6VvH0dDpaswb1CsNByDWWpt4/yV3DJn79dwZARqhpyw
I4z8MdL3bODk32LL4kJCapEm393T1We6RLFFpou8uFj4lv/6ZjjV90O7GKpsOzuOnl3Et5eXB5Xj
TgyqlyKiH6Y1hf8SZre8aNn8upuRfYEZaXn6t5uXH/+Xz//6cfjVvK9f9x2XCeOwM8Xwk/8yxCOh
eMfL5nLrshFFD6VzScL5dfdy6/LY5dlfL/7LY3+5e3mdD22m7D/N2t9MCVZhLxuzo5+U/DXT8if+
dvPy6OX+rEj7YRgP7UN6BXkOvJPLhr0Lx+2v+2L2/37fWny2+GiiVyeb7X0yC1jnBow5yHbzMU3a
mb9StAfA+FdpObl7f1TQclymp1lf2cfQgJw+h7679lyWNJe7bTX//kSyvATiM5MHofa/fuDysstd
QVNop4eQHDN+UWRb1nGULk62zkgs/Mtwey6vuzxz2RRZzX9O0fkQRwrjts4xdMV//HQrbftQyM/J
kjaCYa/H3arRCkRQxE4sHKBsLbQip2KY76dci6uS6a8Vt49tzICmr6d6pQvdHi8bObYIIsKintE3
zihEoM44Rfs1CrQWuUuKVxSb0SnhAm7VTMzCpmFcCJsyATa2jxaKU7yAovLLDr7cvTyWXYi5nVPX
+zpo14TXYW+4PNMHuTlv/DL/kQ505X/9XNqEXFCnTh99SJO75PIbLr+7DBaqLjnMJ/6caPfr//vt
f7n82t9ec3lqbJmkmEOOK/SPN5X88c4ur7488aff/f98+tdvKN242XkdcXd//Ko//Z8F+OQoqU+p
yQIYZhanPzcDpGB78ToMvMfBQrgoTXx2ztSeE1rP4KSgZ/RuzjBMRLQuvyeWWe2dymcqUIQHJ5ny
gw7j+iwA0Q5Nwhy/JT4t7Ddxmx5EgG6lKkB5gVhZ+6SH9bXxU1sh6b0Vg3hyKOiCsnKh4rSpsiEV
EElIT4yZpfSpPL1cjRBgYBD1XrPzmX0I0vM2C3xvm3hPLMCKm2TglOZVBtJZw9gEbeKvy6CvMCsx
rO/zGuGnSy1ijUANGhgeefYD+rIgfAENFGuBNSmdpGF3wBUsTsy5Lp5azQCBbC8PpQ9YF7pkaxbd
zLtb/IpRagWHajQfpZPfsrwl4TM1ECIQ1JByCd732iRgJ4fBY1KXGX6EnMrFz1V0d6lZcDGL/O5m
NBksdUwwiYbAerCowdPAO/bFOK39BNNWLNAS23M5c2gBxXHQKsP9gAh+5ZaiviuYLZIfGpLHDZbZ
Q0Jjtl+ErhGkRVzNWnrmqQiHDvmpjxi9AUjvYgAxHO9bgqyyZQ6yDoIIB1GHoidvaN6L712XpFvi
OT8MZ5ukKVFWgAPxQSV3TUWxHdslGuoQvy5BF8w4Iv9k2e+Orb7LpMM829BMI79qb2u042GBMKC4
7RPkhk5afcNlQNiHC+ekboPgqnLpkwLBJe7MbMgkTjg/CKsYD5VD7RAwg03aqD45A2hhzEt9+1QZ
rItNKtM2h2EC23jFMPhmSMzzACMV/VgXb1q3uBatqrZEed0KaX3k1dK35e0IdmGaI1LAYe9ABuYY
YxI//+mk0Sn1CRvKg0pchzk9NC5nMIUiwWeSypsAyogy+npVN7QDKiQwUxnIVZ6Yr0arfuhE7PMA
cwU/ek07gAMmnO8yoR97XY939B5lwGItsVGAadshkxEeTUUz5CgsY8I1lSQHGKvDJvfEyfEfE6u3
79tU/rQlLv4ofQ5YoOCoz9HtWm99Y4BLaedv4V4EJmXCLOO9lSy6Xt1+MgxcCr9BEB1GrdcWmPhU
l25K4MErlZkzwxXWrCpnpI0ElrA3wtBGT26KxPkM+jp8KWhv+b5XrsMh2lYD4Dafvu7WJ8/ASKID
zcxnWVn+oeITEp4StDoL+9ks2nOaeWjgXE6iVjZgq7Psfa9Cd9+W/jUJ4vXRsoCs90V2pCVwbWDC
Gpv+rUrrd4PAgk1WIoLNoAcX5l0TjpR+fN692PQ2S0HVTV8kkInrOsInIBtaeCI0UdOgw0oiZOCx
7b+GEaLqOTdg6oRkdGV4gIH1XhczSZMGxwf0CPFJuYaiwjjkHgbfoDtZKOwGjD1NDVKJ0/lWDdD4
SkHg5Rhn1UemaRs0EBLXSgPfs9C3mbT2EL8kzdaZreExa2tUhjFCGT5bBMxtKG5Y0wPwMxHdTkDN
nSi4czquyQFjIcuKgu2ozHc39gzUMDn6S5k8T1bU7ZqEMtwMHfumD/3PlhZaZ9ogMSTyrrHjfVUd
oVdtCT5wVrhn/Y6je+x7ZDHTldfTmbIDRFP94G/tJb6kdNrhqSsGxpbDEyEPBtrS8IdUnVpVNAu2
rY3mdzQlAHKHX8qUGI1LtzgRB89b1Xim0wZIeE4q60b0t7xFuZaN36IYXSJyx6ba5TAqGeOjhB2n
4pQHQws6DzUpQo7dLIS9GWJMFdCAsgSlsW7s7CAVYCGb1FEwzWTMLmEsUB574rbd9tAGxm01owtj
WPXcES1DR+N+aJp5JV16H1NpYi80yC8f3O4zhpRKoy3/GmOQhLC4c1ZpxoswyGBtnRoPkg0ps2qn
E/RijG0dWYdxRwu/UDR4lLNgQMm2MarxcWwlenArolss1rMsZ1j09iq1g+x6EZmx5zpFH52TciYS
KcvO9ElvhXERoEfWpoh1RdlBHELXov8fxjk5TjVftDc3N1YQAacpe582wvjmJGhA0nG8TejbHwdy
YerMxcZFADem4cI7GGPyNiB4dcbxLdUM0w0dX3dERCAqxWqhJRYmo1arwEYKTzbduavj9FhtpyG7
T0uTc2rufS/zhmZ+i8VX1y+Ja0RoZspHzVArnyMooporcyacL70cqloywklAvQ8cQPTsWO3N44dv
VDeDMZVAc5ZwBBzvpoEl282wIFfhk+k1tolU16sO6HKyCiECFFB+HXnjGrgdY2ZsUMtjlydmFzZe
5VhPRdMGJy+0X0nqCbZxbXRHEs0QXi0bc0gwUwT5M8GQ4THMau84WeNrKABVNLmajiarPeQlbGph
Bxs7Q05A9k9xSqrcPFTevJZL99Bv5G5cagDDoS6oqCPdpiDRZuF7Xjbyj1uXu7+9xeUHmihiMEc+
E2+8byXLuXF55+5gPokkBfLjDPD58Zaji/yWje2pzKd8x/JxpuE0EX7kSpebDNKLq0Lnam0Ci9+P
tbfLYSJm9ZsK0P6bJDhzVWVJf9lYLruCXDaXu6Fw6aBTsK2ttu6Oif8eWB1Za5c3pZpmmDft1NyH
yx6eWFwP2jiZrzRHC8UlRUQlQZcUy+Zy6y+P9a7HdVNjMKplTHNyqZyEINmRI6JDfZnYN0HXUdDl
y3f5a9Msa1SCoIOVwcR5ZVUMO/fmQma9IFKJ9KNmyY3d2BBL3i+b2LGRMl3uRwuPda7oxnip2muC
ItHVO32J4gUya1Y/9K1rHrQDsYjMjv44pwh5RVulq8EYFlIVsNhjV+I6qwv7OnQKThBayuPUFep4
uVUbQh7LQRc0M2jFBgsjtoK/z1qMqNjl3uU9XG5pSt21tpBwhdG5tCvz2DaueUTH3ofaP9gVNBOZ
IPoNyhATPCk/0yFUD4xFimNuLmEzsQuUrXmbB9Z51HrZirFBxVdI1I8fCCw7TqOOpTTVsVFxTRRg
hb1Koz5YgN5XCzoZ1iXBWtACIN6kPjSFEkFpybRuaiy5Uj21DHPMuxLK/87MHHYnj5J300bi57DU
MZfNJbXCHHzE9LOiMfR3TC4h2O66TmmI1LWbn/LexL4kuKBB9SKMKR7jCIUzG/qrh6Kdzd3IfPQ4
L5vL53+5q2gpphnNHD7uAIDe8h2wcvt9440wVFy0AqvZEyhwUwoiGSpEpcOu6FC8VCx4vQUk/GsH
vNydYjzlxTT7665xH5Ua3soST10/L1rJeI7JmzbGD4U9nvO+cxjG8vS/M6tvQqsV440ERjh7B5o7
wDdJb7ToWQOfTHYFCaIbouL2xjuBohQQMW3CDfJqeI4b76n6EE/FidGUgUgVpfayFoS5HLMgXuFo
cs7h8/wGXuxrvGVi4T+HTxlajx2JWKjMs59AFJeDctzR9mSCWOJLYhQwXSlrwxAEujWh06gE2leS
GLwIBAnxm1jL4EnXA6DXbWfsoDqG/d54mG/bz4K7E7LBK5LkCxBHzADfJIevuUaY077yX2lmcci/
CK9+wIzGkDDDDY7wRp+jDwJqES+XBMKxB9J+2hfihHeqJe4Ts/u4wxEirW1ofyKGAVZTAhp9Mt/u
AVhtoruOcdwVNmOEFk+CTqnYYjuPF9CUe54+gzt5Rp0GuGCDPxYiAVl0+qvkcpau9KP+IjHqUbyr
o/9IP561XoMdS8HevfLDM2sGTivyLf423fpfI97wbwMM7HZHokh0sDDwE6nFSVtTSG6tai2YYiEn
PwOfJdoiwvb1yn6AA35mOsHU6Jye4g8cl+Uq9zemtQ1qHAU4YtFbYOwF8NCJqypihLVCHgcoarhj
JcZ5A0m8d39GbbEbP4Lqyn744bUkTyCVP0/4vN2Ki+Heqvae8yjS3Z9w7Xe/BUf8rz/nSbjw3FkX
TkGRH77+z38gPDFsg+WE7bhIU03b/ksmQlmNQ5wqE6OmcSwFkpVN8lOcin3y0R2DByinKbqFreHf
Rc56yna0FZ2zez1/soewrkWjly5sl0mvzW3ts2w6kL+C4yEOdqF78PM7mJ1DCUN1rcROeJIZO+uG
nUTy9wrRBGXgy/wTut8222ZvUDiu8YDuy5f+Pn7InsqXlo7DisiCH/ERYu1r+p20ULXrb9Ij1350
mAY7LMb6vdqRA6p2zj0nM7QGe2Qz2KmRT+PbVxibpp0kVmDN0bEC84aydLZwR7UvzjUY5pFu9lkv
UYvbH3X/pZ+yMzje8CfGBAwNzk8cUCQOE+q6xc+3Yof5QAxpfNG3Rv46PDJYeKr40rHawCrmGY5q
eA0CWT9SsgOGWf9s37PLtowfHxCbVd+QWLg3xZaM0y1eXXrDKZ/fEUkUucMssvfpB1r9rbhXL1Aw
t2Sn/5g/NMZutSN0b+E0ylfSsKNzdzD24c66wRdqvZOfiH1qg/W+vQcDiOA5+0aU4ozrBWXTBrkz
5kiOUwc3wEe8WUWH3AbXSq7k1XS7IACelLH6AZgscjasDtak2az3wCyBfTLBDjEQnrrFeHHCpwBO
fWM+MKw0Q1Y6Z1rk0MUXegO7LTK+m2nNKmMtqj1EhgN/YrBVd+ZXlh2q/fidEpy3ygV8Zx+rt+nk
vVFX7li5bVmb7wWOofUCWrh5s99REqIQ3RyJSd78mz3/L4Ekv+34WhqmpR3tedLiwPgT/B+QfYOi
Sw430u1v8CyF6+Ucw+717HivclGYXkXQut6xzaBswmj0jCOpWYjfi1b537wZghD+6Sg0LQvFs0GA
2D8lk9gxCV211w9kutEr5F9rHAicnviIQLThsOH6scZnR1o7dVVwW7a3AQNcbJbP+Eei28vb+f95
F/8u7wKBBLvJf/7f//4c/wsE4z/lXZx+5G33mUz/EHnx2w/9HnnhklHheKa0PUfbWpJr8Xvghev9
zXako0205tqyUPP8EXmhvL+ZFv0tci+U1tTZvyIvlP6b5bme8mwCKrRhcnr++5v7/eze/OX+n8/2
6q8BOC67uyYl2VPK06i//xJ4obRCLDz7wRGFYpyn0BqSCkFxp0dxKGh8+F5wtJ25PqaUPlkJQWB2
83BvjPeRgHothhFGMh42r479reEgyE29Aot0iz5NU9ACN8owpCMCo2Z012ESPyaipapGBLQ29IJy
NjCVU2cdhmr4UUvE8938/U9fyb+6plEz/OPhZLmST2q5tkktLRO5yj8e22NjT3YiXX1AQWLSFGy3
Y5Rke79q6qNPPbAMYAAueQGsA2HUx8DksQCRPu19hl/JnO5z03jJfXVEIlzuytomLD1ZlqG1B3nL
39BCoBL0zGfdOs2KvuhjLnDZhpl1d9mkWajRNI4GSwMf7xJGBYmdUcDndUqQwMweNpnumQ1OczKc
RFqAWxXdPpozIhOdkYWULwfYi1SdY2R9T8i/XtfJ5KGjqJ9c2klHvWw8qpkj7aPWyI3jZdO0g3Fk
7OMcZnH/62FvKb/mLMhpczPq9SSkL7T4x8uGXlSw8k3CHC7xIpdNH3Ug/3z/fowKOmo2ykn8OcR/
FL56K/alA5OzoOcyETh0RbYLdMupei2MCOhFSF4Kwb9gQz0oY4E2lrVFEOxy7d1EODPgk3SufVQd
IpPATudP08qmTVuAwBuT4zyELCUzDLNp7x/LgmaepckwpSrCarLcRYDs/WlzeUyUEPcsjLol6XeE
3DV34/Kqht2vwTS1l2OIGCGFDFOk4EYSOaG7MHkxjLkpwCwKmarzLLIAevt4uTVhaTlirxNVD3UJ
spy2iRYJWDLjhsKlOINVvESd+Ohyjw2Hw3oQzHJdpCUrS+E38NtqaTWT+o5W9BiaqgH2Y94bLQ8h
pdlmadCdPY3TU4Y9/JZlU2oDK0dQRLj+7ejUFc24TUrkjctDl80l77jPZrHFr3I/G6GAN9N14njZ
lO5PsyDPnfh3rrvWewkH91AMZ22zU1XG6KyjeRmzlTPr08Ema4WyRNbQ+5XXbfoKukFRn1MqYlRd
8t3Vb0YHb20MEXdPTKmPAlEFck5KyUKJl0JQilPIxocW3wX+I0nqA0siFA6MNE+Xui9wwBAXvQsw
qPFeELllKKdj49jQemizWR+auA1PiKz1VnnRUxDTL0oxXa3Guy4zo2MdJddph5GjQowYjpW7lwif
oMBR68WEv4l0HLIrw+O/jrTw1ou2YSfa9Jwaol51hHmtyJEHjea/dxZNg9l3wczYPXbOJXrnErgz
GtSMJtkmKLCL+0uiTOmhDkNRSxpC8Y2fdw58XfI4azzHtd2NyGrTcd9OGP9D2zrGHocoSgbzyihA
AcKXwNhgbYnZWfmawU2FTVuW7Usdtd/1THNm7PbjTB/Bd0dE3U5/6oYwRchbPQbl1J9sMH09ghgM
Uc8VUtt1WUL0a1prqddptmDwQmkJRSUt39RA8J+kXeRUNlOnIKxXIe251dLmYC/2dlKZnPHMKn/J
WyJDxyQlsyP4LCbtHNHJOsfUe+DEMR0SJjgrL4VAcjlRcsGs9lbWb9CfViArsvvGIZUjMxBSWVYH
KSknJRgtXBMi5GkLIhYSt4ReN0KKt00Im6pMb0VDM6xwpTp4AaEtozqOSX7SbfLTCxI4rHRqEh9m
lux/xGi4hhn9pStjMreHcCtS7zVE7p4TN4W4Nn1RxVAcQtoh8wSQzHUd/NY2vWo3YrUvY/29bVhS
X9ovYQUBOK6SpyEASVip51ym9A1cOFtddVN0+FEz1/8xOY9WkL/7aEQ2ZbC+7Obof4646ZqddrP3
3DDQEi+hQoFn9dggHEqBoGEXrvWr0DPvUjJAdKyW/WFR9zcp/YKQLhIFgZSa4JFGvjCjqfecJx4c
9dKYNa6ilKGNV+DwZId4IECU1zr2aZYTM2bMZGVuhJtWUk8JIz94dbePw8RYe77hoF/v7BtkGriF
cdDFOTKhKV3TNF4PdmLvo5JJfWdDQBeKNMMlrb2eJELCmpl8x+6Vqwfyu8d1ro3rLIQogXiF2KAm
Kn/oKbyxXMRH5LHrdT2CKTARP2vkakytmFO2XYkfB15HyU+oqXUAeYgQKHzaMguc6X7XFIMFIlkl
TSRdo+OgNSYswEDnOcbFNhKJfz8HMJSMgMBqdM+3JWl1ygDsJBNvGxMMYV9SkMIq3zcy39fTFn3W
tI8z6F+m59+mPqT7Iqq+STNEeOwxK1VMeeqI5UvYQyWtQ4AuAR5xMYpyk4m4xY2Ehi8Reh8H5R5B
8QQ3fcEzhJ25L/z5eqxR3CVVUuMoXDeqBxlcovudBYBRe06ZpqIODrwSl71HTp2HLx+xJ29jEs9O
hD1+zoW414z6Ui/WN0Umj/TmV65I10J/+ih26SJoe9Xgy7M1r2c4E5BbFE0MqMtNl4xketvwGxyP
85YDjGSo8rfIYGU2PIwczFe6ALoQuv4dXevqUZfpteV0mzZNGYC4Vr2pmXEtp7KtaovbUersOe/4
75JvlECs9vRAVSNtjaWgvpsLWhnQacK5R4ueINAtsS46ZsZx3t0bRp3uRFdS9fXvdmu/YOWihWXR
2yFkN6TDkQj4dwtwG5tCAfqqwXOwoT03rxD7U562mskho0zLwHlWTU1yJoNdfkuLWzt88DGe3A6B
+1blTb1u5qzboIVKigGqv/OaevCXrRzJftcoayenpQHpOq+xJE/JX8SVYabNO2zJ8i4Lh51VLAO1
jHDuktHREMdr1Vs/00UhNEXNmZHCNvZYkbGmIVmqABSZmjblnJNraJlZsAYVnrTWqcupd1t/17q2
eQg6Yh5ytLlzZBXfiwYu0dAy3os00rQRYRWwQr/aBSlVIfo0YBp+eaTt2J4dpPKifLJkJve6zM7m
SIyj5IOJ4sqjmDvQoMdn4y2RVsHwPhnX1uBOL26RHdyxow3YiXWtG/ZTVPa9Lp2TQy8X6dUXYspV
1sz5q2UTdVDi+tRWcd3S873KBfJqNJMFcDU1bXDD6e/01yr8FeABMDuSidw0mOOrESz1dC4dP9mx
/MMhjQA8s9mIss6uAWRXbfda1NmH6xHn4rJ2j5svvvTHQvX3iQ30zcNmYQkiJdIMy6KMjSXAG+63
+dxc1nkQcdIUW82ElSj1pg8C3KFgJaRy22pbVUBYA+vemUEg5o5JkgRwH3yqTLhH7zYAFVDMatN3
Y0zBANTAyfFu0fj/MZYbswo0bCNX0w2V14L8S1cn9bZoa5f5qYcIo3sfgTbIMHmdUjgETvxdtw2T
O0sdeoiGLW+Z3BBSxoKsuTML5KJyCBZhCVpWozQWseIh78CzFhG8O1HTfqVbnKxlXXxrp68J/9VV
kOubqfJq8Fy0tOIOH4EcX8bRec1LQN0SS6zX9h+tFg5j16zee+NLmTs7B10nThB/FyHhzRnsk6bC
nl0f2o4jOFJA45j1rFVzaQsRPzZgIYW1aUYcTu3WniROaHNkDN60N30ZwFNFMJy7OCITxHpB5W06
3ypXtt2c1Jy+VFV54yxN3wBRMvM/fG6MBa1FADDmMj+ZhFiFHrzi7vvQyGeuNzumqnqt7e5nKXso
eyP7azQslry5PrDm/Ol0KfjBLD+pIQMtob1rrwhOIrmfWWY/NCzHClXrdR7ND6aMHuIav4k26L3S
4J3zt7IDBBL5LIN6icychWlglw8hUiyRGs+4ZgyQG/nBQFzCtxF/qyC7FhonkA7c+ZDHUHHQ1V6F
7aVLPSPWYZQZ4j/pTcIIVFLe+8nNAkUIkvisSxSgZvJQa0XGUaqo5Ozo2p/cCS6xvpOthQRoqDgP
V2rh7DFum/ERVsFhjPNqP2tagoNDfMVMWOCuKrvxKrGhi/gm3gZnoI0bRgeZVKg2U/ggvqsqtBdA
QyNyI3TvAaMKYj5qg4Vk4AJbS4t7ZQ/DoTbvhoT1eM3fbNfKwf3t3GAZhhsBcVqU8mteBtXBUlXZ
ZNaNZKn5Ogp3TsNAJqDkHkFnqxlHXhk2r04B9ixm3y/8qypjEcMw/KEmFXBrFJwLW2NON17qvVuq
lNeQTeeZnIusYP6YAiocqxeZIXHpbTHCYoXPSn1DuJP40QlyuD3g7TmAgQ5XYl5C+yOkY6SyEw+h
j+J3rCaXzm6dEXoMO6+uraekWj5SzoXaRfTil0z7R9i0OblPSZKBusr1bYGKHhkSa+KuqW/cjtCR
scOvICP5Pch7HJSmvM1nzl7k354qYT8jwb82apyEwXDvxKWz0ilnCSuVqFWSz9hEG9v/D3vnsdw4
l2XrV7nRc1TAm8EdNL0TSXkzQSiVKXjgwB2Yp78foKpf2dlVfbvnPUgGLagkCWCfvdf6VmS9Wiao
ZDXMEgqrYRlMaR059S5gssgac3xu+S4AelUK8KepaRfYY2gTB6Y8c3AcAyrHQIPnGjXnlHnooBCC
pfSf7RC9dri4J6PFk1fRAxlqJsHdh2hSsVeGHcG3pGgi41kkqFMh9UWMb7qpKKHvt0i69KOtmTlk
3kcBJMZoWSIWaRGsihbheQfrWcGtitTkwhTu6LQx+VKfXVoPD4pCzaEieojqvRE0VNy4v7ZVWnxY
vtWtE5uUDhsBYqOS+1HTPcWoXG600d7aPZhwl+P70OrYR32GL1WLKajy3XAVxRFRmxHQdRVTtu/R
46Rp1S/dhBLeyZBeIaGMCBhMtk0DCh3cAMYTr7pV7OAxNyIXiWSxrhNg+rn4ZdjtL521iJmBQ1c3
pjO8yR4MWB1jZci7yQt+H1V4eJTkrMegBPGH5oB6PKKibKjPUDI7g1NYz3TE85WXtB53tcnCIYUr
Y1blPRumbIo5gNUu2UlEnZN37mH+roDwuhR5TQFZsqGNeiya14js+X0WMIAfFH3Nbpyz1KWGDk52
4jggoAc69XpwblnLMY8TAHpBFotwnLrd0HpUAwMDRp2lydFdkSwu7XRAnxF0+GGpsC1PAEiz3ZgA
S2YA4yge1CBH057p61CD2tOGyNhTfzxP/7J96kWEBvZEG4SwAhCyvNJB5Ofa06sfBPRbCpKhHfdo
WV8KZaLFK8UxdYEU0Z9PBeAxAl8TKgZ2B8oCRNGEgK9E5rD7Tx9kIvRn9yTFyIfhoO0wUlbgul8v
1QS3iwXrtKH1iAJKfzNHZtl+wkigK8TB69SSTXifaZjco1pggPxLoRdQ9haZCsYEQjKtq6V6AKeY
eaMIGzHtZuqe2n6So29dy3/0DMDuvec+5BSRS6MixCAs/FsFK59B5vrSYlkELyVFKeP+9JVIXY53
HiFGbawd/IERRdnB9FJjYqFglPiLSIGJAr2FgeFO1acwLBqPnBw/Ii0iDkQncMR0AJLUCZjskfNE
0MPC8G0+N79T2dkKUjVrAJPdYA703Rhmq6JHK1La1mZsDUIOYsNZ4oYELFp7a2EwjfRs8cPT+Q8r
YXTnT3tkIOts7QnmHX7LfMkPaZ/onJDiJxGYT6nUkm0Pgw352kfX1Zxjm7doCroRzq5o5E1lIUwB
AWqQOarcW5o32R0y/KAXYUMJz5jZ+NLjaQSWtT5gRJ+GXbfxUXC/JQn162ZMhu6T0iJUyjsrhkXm
Wj2UihLTgo97tExcQtMVg3UIFhnyFg0+QKr8x15DGGJOURWcKDnrAe60+e6qwEhXDQdRfHhgu1gJ
pCW8MLcYQEr4n9RV8px7wx1ygmCXJn5ywAC7KhXSjKt6V3vFSTep5lPMvRh6x0cDHZJfR5fGNVV4
WeEvYZpbNDs4HQbrzkrLJzM0bxm4G1b7VEATr1WAzxgQkPAtcfEfce3dNwZ7C8wSLNP6XQYV2XcQ
L2e+hzDBOXoIrhFvQJ+Y1Kb+q8/qRmkjWlUEKhJTEIXNL63qWLWojMaNDNwUfkaluaBKSji8/Cqr
/LlwWEuMPSsu2XyMhQI3RmP+yKr82rS1WJOm/lDl+qOv3Su2SWZkoXzWzXDjBiAUI6UlZ1X0PSkH
GWfeqv9IRrFzRoe4EGSMCCneewVnvVMrzBEz48fE/OginK1tHbyUdrQfWkanVd8y1JHRtW6J8rA/
dZngZGK4JbTgPTSIpGDFGRXkZuTmp6Jk98X0f8bB8WjjwcpaDuTIorBLaxM9yOYQHUN00uF3lLl7
w0Bb68NuI83mp2YC+OFTPAv1pkfLtTdisU8oU5d55RL5k3vaxlF7IlYUe5OKqNv0FY0z+vusQNIe
5NswItEbIlqIsTseBirJEhyDpQHiIAObrn6j7APFu49YKxilylk6flJ8bdyllBzw9jUWHT54i2xo
9301ukz0xSZQE/US5FD4HJQKuKZWVkNyNRgawmaDJdHVOmd6DFp9VvE4zsJNOmqvBUiBhRQJ+fQC
SamDSTDSE7rpKumENmkElNi0MMfuI2sQTsoWMmsBM1h0rM3tzK1oETB6rVXWdOfOLJ+IoxDIFLRG
0zdqZD65FhWNIpFb9yI9lwlAX0MZiZ7olfXAz2gRyZxAIpYSG1fiD4tKAONj8lzHFZPs+q70U2Nl
Z2F630MM7Ht7ndZ466fu064sireiyR69qihw+BY/TWrdpXKb2uGNJsAhDXlFxmMj+xPa0J8Nival
iQNtWww9ASlG4tz4FPnUWuN7n3n9HtaOeTZHfgilO1yzcfKAdQFOcT2+EbApmypAyjZwDuEImjXu
JQwTlhgt6SyOoTrbQhBvlBpBt/RHbdhNFpy+OUcjxrdRMxZh69jgG1TG50RntonYaumnERZ4kZvc
xC1Lo7KhtOT/bdC0hRjdij6mnqbd7I3ogLriQVdbn+l6am80BV92JkEmK57PCqR/6EKHhoOGNp7u
+Npn/rHmGId3Ped1ooN6lPtg5GwpVn3swet2rXsPJsoxCgxg/vFBIFI/UiVz+IL/sK2d6keU9T8F
bZmDk+MYEek1zdGbyFEKgrJUa+vYaJX92PlRWQD/Hdd/yl3j7ATtj57ez7EsxmHJXIxBfKcQ0gKu
0Ndly+Ee3p1b1fFNSY1k6z1HwaJ+jxPgKFLvW8wg/niq3exXPJAsgNWzWOguKwLTR9utiPS2VjRo
CmDeTNrXmyTW0i3/lV3Tp+Kuq9i5e9vYR7LszqoSPvk5AX+u6N+buCxPmE+pewPyDMzeylYO0BED
/+wl7Ib90E/NSjzXKrPqZiK36Sjc04oqzogl5MfBuESlA+pKjyE4ag65WJMlPQu9tdmRUBDH5nA3
FBdFhvi5VAFRJlfXWGX3nCbKlTVNnk1rn1efVaB0J768n10Zi21cjAwzEINEGrGyqoyOjvtiMBNB
CEyJ7yjleNPW1iPuvOLiiXNu6AhgWurwbKuqjBMyzIHrrmDU5IY1ye6yYg+9lG7aHPwUOjqD0xOt
2XpjuGgSarX86bRwBof4Tgwh+cL2i8rZIzHbl0TprW3Z8Y06rEG9pm8IZfhVNtAzBNwflssAbdxP
OTKgxF2GxjwqKYABD6tJdwgU0rQHjPioQ9o7swiutI66LYfChaU07n0ulUmR7D74Xh4u9aLobusu
IomUNDTWSCtv4BTfJcVTF4U0vNglUZe+5wnAzWlauIq63lpHqvcSYczQmry5+L1AQAnXvzWG4CXA
lr7ApXQ7dphLWdVJhmC6iYQ/ehZMCTbB8ByMybEJaKKOwnltNeOuhrQTomCntgNS2rWWcUMF0eLA
pBnhDMsoL29jg0gdCfGK8wTKJryMe9mdnIY+ZmrF0NncDme8Xx+cJAnRcQMJdbTwBvDJzrICd+2K
uiRMZ0zWqYMxS8vGXZFYG9GUAfK87tzhPMzc8mwdFJNgrtgvkRPipVzojnMSNwljibvadEDT0wK3
p9VkmPQE1AjcNAiQlllY/zIV/s4wxiIr4cvbqnlTaXRDge584KFB4QwMxfDRZnvli9kZxKsTNt1m
9qZQEotjYo1LvLWvVod+m/oOBa0W2wzygM/FCVV5SKSpCy8P2ODCmcisqv/pF2Ru4+nYaa050K9L
zv6YfbC4CrcxqmfkIe+9wHGpC3ALZgHmKYjivVNhpZJkG0a4qVUdRb6hmM7Z8q9VZpgntczvkoQF
XjIQJcOud3G99i0gy0fWA35MxcVCIt/xtIQ4GkGBezHTTr1INgaflsyIqR5ynDRKo6J/q4pLwrJ5
Xdb+1g1tdWVAu4VmMOyFhZhSSqo/zE4PjvWWhOM5ykywcYaCBtmCFsqpRE/ycgNKCDGmatm7AJvr
EvHtRumDbt+MgpgmUdy3SvQkWpCoJowEGovpSsK4jjPaM3E79e1HJMQ4xsxN4jOut3tIp68Frern
UJq8GvNtpUpvHbVZcM5U0R0bCPRxhU867GzO9LhX/KQ4ZVpXr0Y4IfuwBK+jR91dlwT2Pnlo0mSE
8xWiFzCyo8+PZNOoIXRBTdFvh9hb24P3mBDguesj/K8QENRJSb7VdZXJjRp9UDaMq8aFxKE7xm1S
Th5E2s2LSKMCEbJgCedkd4nSUdxjsoIK0MIkL3HYVwUxCCYK+rxR7pq0cfhcHLwOSQrzUwL5T8Gi
V+ntmJn2ZYwEppmRmPKMs4EXjWeTBSEH7XYpTcc5mI7+kaP/xpACCcaHzvWcNJeq/fSpzW/BL3jn
GqxUbgDtHBE9DImaL1u95ed2Wzj9vSHBDTQ+bbkuMOpLq2o/wByk6yhRLpgaiLCI25OicXqWaRPe
lCLZ2WWO4asrnyoge1qQ6tsu1y55mmwr3TmlyIij1vuVhO+dk+wzlb1JmGTLBrCNnMLcBR01YKth
Ix8mBT1HWor/OHO2WmitQzPxAP7HLolbdXp0VUINnuNRfOZVS4nckF1UGa+YaPFa29nBAnQ4VMVN
HDo4n41264wQkSrYMaGo0uOYaSvcA0QPWA6LIp/SuxsWfFIuOwAqQRQ0S2VE2ioLl440Wsq06+4K
n8NP0xOjYfU1wmJ0EpER/HCGGNWV1PSViEcsZcgNO7A8G4zbJ8sm3yDusxNOsHbhsnBgvAGRaQiU
fSpaedSwxbUgW05t/4JRrN6r1EbLhkTv3g7VU5Jhb8sy+nqiaIOVMN3m2EmyjcrO4ZsalDdaxrg3
svHW7pJhJbvxB9UGSIfqHQXxZD2ZpkK5fQhUgA2su0no6c1tAu5hhbUsuzWm+sZGGqfWFe6QLnbO
ON+X/sAJL5ZGeul9qEaKbLalSdKpvWO29hFXTUFUGojS2AcpHbH80PwxWHqufnBq0uxNJsG8PcDu
PL2L4HqOGNIurUKTAkcgUUnl+INx5Q1gifjX6Kh71niczKCBhvwvKHDqu2EIT6qA32FZzo+4RgTQ
ukSDqkVwxobCuW+EshkY2jqegvRoFd1w1kDvNzYX2674+tD/ccjC48R7Eh9k10DOaBJYi0xvi6se
0jpxIizhaelGO+mLHVN3hsY6Xe289+GOs+cqWv7qxfnFKrJiVesVw5f4lPZacu+ohxEmwmm+IEE4
O1mOz8qCXIpQ8Fuo0XBQxNZMJWF2mB4dghxyKYJ7FvMRpB4mRy4oKgdtfOrIjSPst6hwmN2Go3H1
1JKjJnNFVANMIupSPTa99RI0+dFLQ7mKw+CSW3H2nJESXzUM33M7kiiILXQk06RTY16lS1t/xENh
DJeKEeHBwyO1GDx30hjD4qNpkh9bG6lyVD5gCXPWtYDOSKcua72DUtP0ci19W1q2sexkgdyyI9oy
lfh3yI2/JjoeuH6CNBT9xXbTYpvUymb0jMnMMewp4n71+cjckj5mR57y2oBDubBFgH7Stoq10EZ/
HQ4UKBUdIlPrjuhSIBTk2TbQZXzG/HuXqBld61EqlMmY2tSGxLfBblD39BJB8jQ5JJirFgnpCra+
96BGnucL1UEmShSTtAyk0gJeQmGE6lb0HGbpyZH85MXVc0hFZQ8ST5BPF6cMARXmrn9u1dq49mkL
lqTvDolBy9WQIetTH1Gv60ycSMM7GRlLgTyvrjhjp2L5UIBleukbJiAD+XR5rm809ARDgPcpTp+C
0rJOOlilLZN2nNdq+u5aZrnOUgGE1g0wqQ4efrAufi4YbA5poq5LqZ/6ngNTIco9eAUT7QZeOmIY
x7LbRTUnd93w2clGGW5T2NRZLfxr0FN5Bx2MT82T4x0UD0x2o3EK2sS5h0rx4S68Vgd4gOw8xaem
5oJwBph/p7hxD63N92OQDhbZWXYwI+c6oaAr3S3XHoSRpVKmys7qxaeRRD+dUnU3pWrXeOMqc21F
mLvazGQXGAuxxchAN8z6gZURoU2GizxHfqYqDopspCh5AMA7sV/zKKK71HjkOo0kPDB4jGFwUBZz
ZEwfS63uzoi/dIDHuhVcmISwosvdPWt/zjIc+BnDrqsRGxgnEpqFxbApHCJfaxwLQudLr1ktEDTA
QC0CUrpsA3ej9/amGYNry4CM9t1QK9u6RB6YY7XjLHauADqz2qyPwUjUJc3CRavKcFWF9FBEU5kU
dbCVXX2rDE660duev5REdz0b9owBGVZTHsA0jDZVcRdEZK57UWTu1LzVVsqQv9rug6ExGlJlcipS
i3lNTneDvroX74Eqk26X6qy26QF5zXDHkt/fNzHTGM1D4FCRFSdAbt2h1WWtVO/ptpDjGHd8Zrp1
6AqPVjzjCNbILfWtCk83TL1FnN4W0Ge6sscJhpxv65ngm40ONiUG6UIDX53hkxgx8yzTGCetljav
dkIwqUoaq99GyqWEtEe0KsfdEXEy8BZ7XZgifJA2BB5XjLdYGEm+M3xUmAUui9YiFAgr9TFrIx+8
Tg5QO462UWP+9AbW9qmX72SHkSw3qwNiNeIMc+0p0eJ0wwJ+OHjTxXzNVNvh0NhhhcpRlTVpZAxM
tb5eJZMRar6Y1RhIEwh/SNWeIXSIxqgyYkwwOiqlAysOBj5RQcEasp5CHZZPfii60cyFeGh+fL6Y
AMubRnEf+dMZ+c6OLq/PaX1q9TWc/F3zXQHt6FICUIsnaVtkIhxKHTDwKdinimMGjfik2VB1rkfg
9hyUa5x2XKApRAASWyrrMIMV32QSosPdfl08pQ3/aXdSn+VK/OBUbQOwyx6/7vLgFH1Ju/9XS/3/
01J7JuLnfy2l/neEOEWOtBdJdcQyBjOKNr/k70JqVNB/U03U+ZbrIPA1TPT5f5dSa5r5NxfZvmrR
7XQ91Ub+m6MwDf/vvxnO31Rkv7aruqaj2XjS/u3/1AX9LR7S/mboNEk9x3A1y9Pc/4mSWrMN/jf/
QbLvsWQ1NM+dNNWM8Iw/jDNZ6dR1j6Dm5Bppu47KCXgyXfQ9/BNtktbqYw9vF7LDREZBeFz+Q338
dW26GY3pM4K8AG1Tgj7nW006X6MXm9XEMqPxRSE32ejma/PFt6GOFghxjvOdSpm0W0w2uHKJ1A2K
4SEsJIYwb/aPwkauXlR95DTZ+Jt5J/u+0Or6Hzvj134pzewZIK9DHYWTEr9gfgidhuWhTeWAC7C0
mWmzaKP2IoRmvtDLhgHF2Ffc/r6qp95HlNCoCup88lFOD0s5dn9/ZpxN4Ik0iYdVLFu0jXpcMgSc
PjGXqfouMTGUuLYkv2C67+vhrsyONdQetIKwEg/WgC2zoW9Ipf6Pm+QB4NDJlTA+0G5JCkbpOdh2
FcXFNFXvRqqE+ep8oQCiJiKwNCnN85YJVYEPfOb9fF9oTFHm6TCyomT6NpBKUu5kCI/bacwcTu5B
R8ast9zJmLuwghmlPd09P+H7WV2lP1mdgTeQH+9mKEvKcSTonJtQCE/XtL+uRa0BtPiPh9WoJ/0M
4GnGAl978F10uUkj+JDmJ863KfL4IH976Hvrv20zN6aPdgCFuUgHlm1/vLv4evivP2nextc7zVe/
/875hRkKiwEZBVoe/SBTXKrzNcVs9INhpfjl5qvznfNFOaZvzI9InJpe8X2R/XXTKpmu50X89Yzv
+7+fa9U4f6mHMkUrDn3u8snXQcXl1/X57u8LZ/qtfD0+3/lPb/+2qflqhKZsk1jGw/dL5mtf2/lz
E7+973+6Gns/jQz96p/v8NuWUnsgLFPiJvvt1b89/l/88b+94Ler33/0by/9p4/Pz/zzT/vzmejf
JieosXFQ5AM6YPf//nnP1/7lfV/7xZ8PoyzMaVf+h+0oBXvNvEdRAraUldMe9n0h6qJS18o48jWb
VW/jKPTJS/7Ha76f+Mdm5wfs8TaMhLXHCkMs8VTizNe0nGPH980/7itMpi/odHnJf7o6P3V+aL42
X8wbmjf5fdOaneTz7Wze3HyVso8t/9fvPj9xvpjfxjLDB/hFpAtPfw8KJFu+zFdlHEp1Hdd4pNXO
2RqgQA62RQTL8OVXbgEfznfOF26qIwD7emh+1nxvE3X4HR3874u6jMnFapRYHueHRjW2x/v5qgps
orj8thkd6vuiFxqIPdJJUpohvHejTOPnIyRSHx9sYaFRJs5LQegj7P5HVJmv/igagI3Ui4yAyRIk
SzOdKOAoyOHs/iSwZAnnPESORKjKIAAUdW50FGkh1iDUgdTQBc8OhhN8GKNk6cYpaAFkJwPzUTrr
3/7Kr//GYCKpGKIqXOMLyA9yOo7LmRUwn2T/1X31X49+vWx6xfzaf3nTm7lbf2z6v7EZ2EDt1kQm
OG/Zm0+28zt9XZ3vnTcD1oHz/vwG//IvydSIWpj26e9/DVqSjdCHOzEj9FQLItzMgpuvNdP/7Pu+
P5/z/fD3c77vE+VEzPu+/c82q8+AvPnV35v4n73NvNnvd/nezHyfFyev4Fvyw+BRL/TTqUufzqbz
tfm++SZn8KvGQoyEMZ4x3y/DmkH3b1fnh8AFc4acX/PHFueb2XyGnB/+eub8onHa6Hzt6/Hv21/b
DE2StxQLDL1Gqo5TKGdLF9ZRU98APmbHcMxORaeSFpcRPdC3Xb+tUUgtDCpSwljqVeHiAwDaSVCo
OaGcQ/ED8ua4cmlVE2MlmrUdOv3ElfC2EwCm9jzYEo229QTjhiRx3wx8W+DCD0n9ZivuntiUbN+5
pU5OKH1i07kbIJgsAoaTC6UuP+JRMqXhk1hHxtm1g/EalEz+RO8SYUmUSUqTS3UUExxx/ZJGykec
1dF20IDQFiOMjo4U55iWVmA9117ubVFEeWuLha2FKths4WqnmLZlCgDAJvKjLsOPZJIzDh3u7pow
Mcvvpi71JhN9vZaE8Gxyx9yhDLgiKfpMcuZErDiIdrDtE0uESQsE4QmB2vuAkmphQR48RlTkK3dy
u+jqc2YkpOtE4qQOhNdRu6/wwdyzYKZJUG68EBNSWSCoBUFICH1DnLfsojtbG5WVzQxp8S7xna3C
tgj5JumXmygNTlE3vhRp9O40aBO17lWt79tAXEsTo1u5ozeJqcOZjnPwsseKbAOcPlSTkUpAkgsq
sfWZQTgscZ1b0053pd3y69WhPTFnY37gIijokDK5Df7yDCce2lfjVjd+ptKDLOKH8jHFa+Em4XCH
IOKUR+WrZfn9qnXpsQy3QRYcYl0cY9F/igydkFIyY7RE2fJdiGajNeiv0hBWhZ8jbW3ohlDqVjeQ
6g9dw0G1VI18Y+I5podZE4LLPNkpPdSX2Cj0WofJAPQYSGeARq4AT+TorzK8pZ2CODyioViayCaE
aLaar26RQzhrAx0ntLoY7Mamjfhv2WO37zvSpUM9vsiWvkf74t4DOZdbJxqY0dbKLyXEzEk8Wxqq
T8hYi22F1CkNICrVo3GlJbcs8g1iC2dBVoC3bKzeXGoMVSQav4WZE43cTNTJ3DQgBKb1vowRjyGJ
JB/TBdIVknnF2M9ZYdlYd1ZW7gyveQ0SRNH50K8M9PGgDi4SqOx6GGrrYmlHhuky8fyzMBr76Ab+
cvBgz/biJ4JJfwO2f5NmSP3KgojMpsW5WTNcKc2r1fraRgh+DuuwCuq1yeRp6yXXMobiaVVQo+0a
2zdsmgwmGtiVjDkx6doTkiBlZWNChUcrgEJa0pIXI2g4rMRsxyeVNO5em7G/tRsbanNE2ggTKMyU
vGIQIQNlFYFaUV9zPxCvrpXuIkTUjUNaD/tHnaDH8s0EEWd821Lto+NJ3aOthd2UHLJI1Da74qs/
lCjIjnoc+0v+P8HaDLSP3gJ/63fwL6xgENcem8XQk3NSpR4ZBcxne/q/t4K9iljSTHK2L0jp0qLs
OkR8E6bhmctscB/HTnIOr9QJ24D30jECcg0s84GWYHkqYW+S2uDicDtkY8Scf6gEYZ+FxYKMErpM
gvpGdQ+0qqxtb6TXvmP5JxNYvgUUuFBpyScdB3pkSbEnRwz1EM5+pu60W8lxGGP5blbErPUdrpCa
HX9ZKGRhIQwhn400P8UnsRWGNKNXcm9a8Yg7EnNMw3DYL8GSecObQTGCuAQNK9KUpeIWHN0qNhDJ
yloHgVzUJlpd95jwa9xb4O5biywbnIkLq8JlFLbpc6EiUOkQRAj+spVh1jdlB9/Zlk2JzFmdYpk1
xhha/9I0MmNs2O0EXy5dufDXKP1feRHeRHLc2TFyvby8ose2tm7jHVOlhCCvKeWKIk2hCd48FLrC
j8IvmFahQt02hnFPPpvJJNfbw+iZAk774dpBTlgYEbHjCQfdMExRtGbYFMSUl2c7YsNYk3ykbGTU
3qzLsj/7hv2SeTEhwwnzhMwjZqsYX1dDrt+Vjnhi74sXVH7EAHkqg2puNbimi85kPZqQsRGMwTHG
PtZXNV3dIZfLPgseI3bTbWu8a4XW00DpIbSWDgyhaLzvfVTrjgyJ32rCvYwbZ6EB604C7UFrMaw2
njyp1puX+vmWJvbOa2jmZj7INq3K7g2STZD6IWZVcrivzBK2ttdY98jbpXT1Y3uxy1I5duxg7GkE
W8cwdlzPIXEEKXGdeUd9kPoCyYO7xq0ix56WsWCf7CblJchGfd9bV7dtzmWP1wzO2FSytu4iqJN9
0jxXVFFLTo2qz+GuaZI3FgjFcqAx6zWehwGbpHvLZq5hJka1bRATramk9xUhVy2gyWsCj2OIzfgW
a++Kox3+hWEwj1HBJJYdjzwPZNYdREvUZvENuDGi6ZDjYrjBdMZ4WPpPoz0UIPO8p0FXMY2gFMVi
TAzu4L9XrXWUOpzwjukpXEn7V1alpJD0Q7RkTyHci5UALCr9Pu8J6SP5qUJPctSZtxKECymn6ZEg
NmGZrEHgklpr66+lS8Q7HgLMcC53VUJ1d4OjCJbwBcllSbYfJRVRaxPnbdmPvRw2toa3DVnnonHz
XRrwDTs1RJjQG7GZmQ2r9fohbzHLtgbeR2KszolLNp6EDLAoEQgta3dC/EP4MfL4Ut2pjd6fyS7a
OHHfHAr2DSfxuw0HkmbVyHfZwjjx8UtGtn+FxQdqCE8NP2j1UCZNvq5oX3QJRr6oNYmniKMngsFQ
LMTK2WnNH6YkFUgbg4PqhtMvA6m8jnliHHAJVmB9zGjE5jKc/OmTFpo8Fzl+hkFw5OuapSbI5CN2
wV0YbvRTaEjSBpNCoY7SElQIYsqqIPXGVTxlqUuxbeP8waVB1HI8PtiBtwlx0t6gKMUzZuktOrD8
3IZYWgMMIcjdi/uayqEEAr5qmubqGQh7AjmF2eviAubiSa/UY+FvUT+Q/GswB8aAUa+QtGZlct+C
NOVJfG3GbW9hCAQzcIp0+QMR5tpE173JVdiqjuXgCPfLk6aHd3B7Jb/RZtPF4c+kf2K6fhj0/jPt
gDyVjqLDN9X2dc5Y15gsh7HJwDWza1win9g8cXvjpUF3ZD66XohNUw3PvnSJRcC2uigdCWQZgDzz
RkQOCLcggFJCqwTAk9mQr5Ed1TvQoSkpPgjXjH0bpi35XSeHd4SYU8XwxcnZQT6hAnjtNyNRBTuO
cesM6+mNncd3rik/WifiB4BzIkJn2oRptIlbyI6W1x7LkJhfvwQaJHZ5OkR7j1C7AMqx1WnHxhtz
6vmSQRDzLh1KLh5gY8vyARDWW1eUxqVmPIThOE9wcSCEbOUHUWAcTMIlnzgCy8B9gOktWNZtC4LC
hsC0Wbhkd72ZI0vNQf0Y6p3eZS1+pPzeatufAXkJKJmJj3fClxSzOoSwUCdyoVyrkd7uQhIaxxIB
bxHG4RFGzTmRh6EflYVrai9VRFQuB0MbOYA4cR6k3LJdPm78BW3heQQn8Ls1QwH4oDa3JTZHzaoF
DYSuIKrjTTbDm0LkXmC0DYkRxV3muRGxKyS951aAK2ccVqpOrog6ySFANI5rVeqX2K6uacDJODSU
PfNVZK6xPFvRz8rVmSLqNhh/xG0ReAnq7T6h1z3GvwZyKVGMgH8yPStcu9bIb1SicXZQTblMEinR
lEXnki9GeEq7KvGTFjbJUORmUJncanqHKMrXz4pgG1gL6XT7pJXFim0skK2tcb3SaehinBtqcowa
8iKcalx3wXDjV6G6yYP0OWxHgBcVvseW9Q9KbfHYFEdTJ4WI3YvqQGsxHXa0O/pmBCwUvuMxelCD
Au+c333qjYaNVGp7bZCfWG5oxyebrh4+u6w3nqwQWl0CBpHCkmyrTnNGUrvr9sZeIW73doHpH5U6
OImGpHavJSbWVW4yr/vhYcO9oXO0iSzDPDDiu6kh0iKyD/YBXeEdPfp3q6gHnK4jCGsVVLY/bh2v
/SVcOLKE8YVosKSO/b80SaEi49VceF27D9PmJ1Y/b1P2/dEdLMLtMR1pNicF4XgfkHiJiyL0vfJu
LKfemoi8XQ/ATO0Ht+T4PhW6v+s099GspbeQLJJRQQwPlV/yrbaPWkAAnoYYeuGoyVmq9YmjdIRP
ldZdFa9TvXgqTP09xE6oAKgbCplCnkYGniDcwlFTQ2fWwp3UTX1beXxlinZbNYlyVUHxXsVYptcS
OLTiOcQpTXd1vdxXfZrcfN1H/CkS6aLL9t+vCghrWWUVKicxbWl+QI7GO6KyflUilDfC8b4u7+vU
7K6d1m1hvEKYyrtw0Y2JhJEcx/whwaMiZKAgZhkP5GnBw5VNv+iJmMEAw6A5PUutD26b6WJI/duq
W6JzKo5O0FnX+YJ25JTaM1KJEhDxdV9OiMd2bOGzqH/d147k7epmhOaE5OwC684FhbV/afkxCqe8
slPoHPIbPH2Zrl/H6YLWrNi5A+kx800ipY1rXDnRpWtxy/31tPn+2jafI8rfw3y/q5T6FRk9klEC
ndffz8VVpO/RG6FonJ7y2wMIYgzKl+97LB0GdzTAspvfYH7AR+1MNWasWJyK1XzX/GCEwI4U9eF+
vsvKBKg9R1l1QRjf0issAL9fG02Lbruy/+yjEgSRZtyoQ5yiAbHM63zhQlWYomuszfd96aRg+X/s
ncd240iahV9lXgB94M2W3kmiTCoztcFJC28D/unni1BVMTunenp6PwvhAARAUiSIiPjj3u+GguSK
TNdSgsEpu1yk9DKDs3CF0Om8n4ulj+kcWO9z3Il1WfpQHcOcFNHFIXTpfbutlgbRQk50odof145J
z2i6kpLzsAAq3Q5IT/jt9PY1CJACQoCJ5IbF8OZ9wdDqc5/GGDPsnFeASSE2U4kq6HbclA3BgXBo
oqrluZ5eueeoSK7knvb3CDg271fUUifReoo76eYWD/i9o0db86NHpCDPNXr9szpMLdymMlehX9YH
tamONXyofk4z6lt1lnrMJM54o1UZuJZpwigaBejxcbdEiFZPloU+Fvgy6iseN71ieHBHXFCpD39a
HRb28xGwUHynjmAUeNUTZBvJwvWH3KM7aFHgXgFfe9e6jBvyDok7ZYzlXdUOo0OuoddokNSm2oG6
xr5v8mZtpfhW6PjH3U4UFgDPZKbnNjiX27FoVREvZ8Lb52YDgWROo82ihfFjXTo+SdPk5lpeiL3T
65oQVA3VNzKRksdeLuxOdEdqSiBjJtxZam78/1UE/0ZFYFqGhJj9axnB/Y/xv+5+TMm36lclwR+n
/SUlsFAF2C6qMUt3XVtnqv5PKYFUGTiWB3TPh75nuuz6VUpgE6DAWZ6c5gci9quUIDBcn2qrh/XW
/o+0BH4A3+2fpQQ4pg3Hd2zHMdzAsX/DsjVYuRiHlPBuGoITGjfEfFv3yz7Lp8svU9+xGTCh6yLb
ITQWAa2G2jVOBKJxrPU2yY1by6Fq3E4nEbvj+wJX8nQKsQJstWJ+KwyT6Z8aZFhQNgRVq9XSp5ux
Vat9WDIJLferRebh0NIoaq2EjIRRjObaaq5NQQfib6UDZDCXx6T4TqGjPCnVgVrAFPl1sy8slKgG
leVQgqsXOQOhyM2VmpFQqwQ+EFlfeDPViT/VD0qJcNtUa1KxE4fzcuBGXGGWZ3EDC6s1p7fjfW87
Z6VjUnxntVCA5VFzEFWCCFEPkVE0rUnspGcxyEjZoZQagnf+81BVT7kh2l04WCWTjlL09L7q9aDd
sunJqVv0AJaYm1Nj138s1GaagHszYCGTwtSP5ygpIesJT5Z6tHTCR1NtcqJwyIOia18P37sCU3dv
jRscbuVKBMVdF/cPbapHu1kMe8SPdIQ0bjX4ubt9Pg0vITkJRtjqB8MvXvrYiFd13N7DPnD2s0cP
v05xuazdpmvPS0mgCvqM9oyIv9oPhvGFUIetZyGKbkcboA8ojpWWgY6vRpD2lom4TVTHKOW7Ut8N
+PgP+cI9cLkrETqq7y9iKnaXETnRdle7GuGZKrXE2EMaDnEbrCvd/UENW2xdCpNAxECFqzUmaf5Y
uz1m1ZQO8Wv/uUcdc9u8nace0wPS61YoZ7ft3JNE/Ndp/+Zpft+tnpYsWNoPtfq+Pzu3S4ruRL5r
9T4c9eZu27fX+88fa0lwJOpsAZEhn18tihbI/G3z9tiQp8tecygAeTv16O1jef8Ibtu/7VabU5kC
OOkFUm35WvFo1PuWnJVccrgTOQ+qFuVfm5mawbxtq91tCb19rc5Re94Pup1JIWM/dyQFwQCk//E3
T/vbY7eXr+eZ0txvu9Xm7Zjbu0Fe2K00cpY26hC14++Ouz2fFvXBrs2Cy+2h26m3x27/2+2xTJgP
revOXOEyTYlA+g9VW0Y7JVBQsoN3QYKSF7Sm9qdg4ZdVJUTQsH+nPRwz020EpjsjIs8AYs76Jl1Q
a79tqqfNvEwieqTGIVC6h3d1RJja+EiALkuBxN+dpx57P1kdo97I+zPctm9n//ZYVUwmcES9Oo5j
jJIyfLO3SmSl5FZJkIO4VNtJDm9i/fuqUma9S7F+31X3h8JK9mrONlHKsrkEv5Uk+G3VBLea2m5V
k/DLQZE6VO1TE7+3Q9Vm79rGbiYVIJVSB2qWzcmX+ge1EEYiFVta21N5E4/qMXWcWoOTIHMv/zpF
nXzbvD0Nhd8/njXWnQA4O4VAoJXDqSBeROIr/1g4FQGNjb+UONj/2tEJAP8ZGEoC07sTd+hfF3/3
GPFQBVgp8OG0g5P8Qak1U/5O1VoGB4/gB7knMqZDbQ8A8pWeMHEJFJl9398ZZXL/+8Hv56lHNXVZ
43PYEVMaA1mj/6AW/YAjt5Aaxi72mpMrGze1SEx5U5SbaocBJZNQn+qj3jJyZtJYnNTC9HSm1MuU
RGEQbZ+ADjnY0pZ4XQuLaEe9GbcToiCmrJhs9kZuTk7P7W+0ufXfFuqxuHK+6uVkbBnBIrP0wuU0
yEXp8P+Wg2BMWcOLFkSwqTU4XqvBrmoM+LBGR7nATkVoHOT/WC/QlYSDSWKlvTy1IYFec1ppa/Wd
q+93ll8y+A4uGPVgr64dQm6LEwanPAJjEVpmy92b+XecCziH1SehPpgQ/YZtAHwKF90+kcRqn9Ra
7LR/rGEIqLZZL6dDlAAS8GWNYtRGIUkPsDrpEzJJM2ZCG7NPyrx+I7CekMfIRNX4zAdFUIGl4Ver
PebQYQhR52nTaEtSJjyQWO+2EzZXsE1JcMqLXtsmvjaSsUmBwyyJVZ5IZ1DZgUzmSvCW1F2rbZX2
9/6g2lZ71KJUeu0auNXaqrBpvW/f9v9ykHoStZ0Tkrozze7u/SkXeobwC3FwL5r17BsjLEpNIuN0
KRInk/OPBQP0dViP1sEoDq4ROUdT7lcLyG5/rBFWgfxcbaszb8d0mi6F6eo5/zr8dkzrNvbKXHQ4
ZDIkQy2WXko21SpXGUkgtYwk+dv9s1Q6VRX4l9+OUUf/Hx5Th7y/ijolTMbvURC129vLqbXbvzow
d7my5yLA9cgHoT6t27/726b6RzNt7yyybIQy9q+FIUV2t81ISlOpbMKWQz5nSR0dZSg+hkrJ624H
qrVJCfFu59x2vz+tkvH99qCnhLC/vaw65l8+hqGrIhvX2kENo8TP1PBJLZj+5J39vqq2S6n8/Nsj
hcPEOSrgf7X/lyf9/dBftt9Xf3npyZz41Wm9+/7U/2O/OhT/a3UUxvdfXuPvV//+lW5vOpuNlzmo
AXzJD+OX57gd8stTqIN+31YP/nL6+/5fnspiDkrqaFMpvL0t8r82CyS4ttTiqp23x2/HouMnNApB
7+2hUAp/TSX8VatqTy91wWqtklphuL5KSHUTVymxVJbaPWrxv3RUanf+rnGmo/uLnCvOY+aJ87LB
Pagk0HK328vBsjrpl6dTMi1zrGtCOJTCWh76/kpqO22XlwXu7070wL23t9PV2i/PqVRcv+3m637C
0IiKhrRlCJvmq/qt3H4RatNWovD334WrxOK3o3SpJQ8TeiE0p4TmKKlcrHpAoxwk3xbU3uJ1IJXq
3qRE61K/nkplu1pog5S3q9VCid7VavCDuduELFyZZ0S4dHWypRh6kpr522Yx7UBtOL5f7mfJexZ+
/EbfhwrCjGDdF/0P2BvfcS6v84op+QyImWM8IwZtT1U/fCKQsjgnYmaK17Df4tkOtmpsnfE0VXCm
cltslZtADd9vC+VvWKQw045okBBnpGedBDem4engxpl1ci0ac3jrEFqJPNcgNY62+yHnf3Gc6SyY
89V1ul4I75jEz7c+Vu1Fc3CnZw+3sasqRahRbDGBT2sk8ScYB+P0/wU7ZdT5twU71yDZ4H8p2Emj
zn+tv1DkTv7Z/mNa6tQ/inae8w/bYRxlY1b1YDHJYJo/oxRsnDwGdTzcQa7t2xaVuT+Ldu4/uDDJ
o3J8LMmcxll/Fu2sf3Co4QcmaQq6ARr9PzEAWaQl/HPVzg4IbSBHgbAOss50y5PJOr8EiODRbRA+
iPSQ6I7NNG39wfEhe+rpsC2hkEDj8OLHKB1PZQH7Re8iY2PVuvVEXE+9yoqlx0VPzjnssycqbsF2
wY68SxatvIxSvzMukNeGUGJghqsLNyCiQvjMzKuP1nJE0dnX9UervYPct0Y/uLyFPZqMMhibe7Mr
6zPpZphVUqbyusTwHgmbC9azExbPXtbj63Oj9WyE1pNPbOeuMw3z7FRJcEZW1O8MSpAbM25Af0w4
NqtZTN+6gLRR3yDbqXBBd5WIExdc3JSP5vGT3qIUE8n0OYFbozUg96EAdHtGENXHmWn9VRN7w9GC
VoVup/8w0YECrD7Xd323dB9E4ferqu4clGE1qQm6EX9gBnVTODmBXgtOn6m6n5dHEGz2cfCbLyRw
lJs0y/ZGQzxRkTj+BVl6vG97bTdCBqw6496yko9BHZML5SLqW4oB9uJlgG54FqGJrq8vX/WOTPsa
Ck8aLC+VW1hbZqjbDRXkH9rooxHj5XTihDfZwrwAxViCZIdNGdfxoVzGJ6aUg61nPo+euU4iu0Dl
YMDbsEW116pLKvrgVT+nj3rglNcI/EA4FuOuULqHIgV63vbVIdhnYwR0exQlgWnlYZoG42pPw1PZ
DsY9CbEkaxUoseCwLaZ70fzcYU6z2XaKYtDqxWHuYAIIT/IFCZJ+DXsIDslSXjUfv63dECZU29/5
HWGkSgv74M2u/pAEYb4JK+tFZFpICoJgDBaLBx9cMSqNsD6CN4Sk7ZgT4qhu2jl8OTtmTvYkwA47
lzbzmE+NRjobhcKyADuuMXN56DJEoFrtxGdj1H5WQv9aa/p8mKPGetQZ7A2hdTQAY1ycPqiPmK5h
A4eJte10NzpZJiBFtD8QSZCW7bQwDfad65frFGXrlXg1XNVDAZXeyt9aOOGXWi68pTuH2ZAc4rKv
z3qWc92TbUuJHDEspWAveFpyz7zzk8m8syxYSszGZpvEJpgEvWnClXXy4cFuxhRXKJaMa2KhQG18
93GyZiCmMZQ5V5bl2wJYOW8DkKqehEy2iXGF7326plFRkBAGEgSKGF+/5JtWSEdj4jwgasyv5Wxq
m4GPfO0lS7NPCXUjxxJtZkg5zywsiv2zC6AAzgZQsH71Mk5lf57a+CvskPzYNku1clxyTf0031Q6
nGO/0faLRwb4vDyNSXdumtpjlg/DfAFjea3PoBdKq2oPE0ymTQfUYt/Ji7WGX76pSmLVhVEzTzlk
/jkZs496bLfXoDKf3Sg7JaFl3ZmR/xprYHhycpGIM8Vn4EbknWEm9lrkjCV34Dt+Ox+dLkq4cxne
zsgXuMzmfEQ6wsWdpOcyrOOdpVnxNi4r0uL60N33XUb8LdgQ6fgm6BZt9gaQOz80m9sEKiZ3M+aT
eW8BWrtLLQA9bflm2w3cML9KT2hmxPRBC8h6I971rjJTlKxt6x8DwpQJpiBkA6IcCpzltZzK+sGz
KxBHlb4WTOgD9w0++QFR51CnwT84xWeDgnvl2uGOGfHqs8TIzERJ942FgKboynsSXKanOkH4TGxL
fPFm8JeNj3OcDEwAtKVD0IdW9A9yav8RLdgDFsjywR+9x2VB1sN0L7PcGMjvGyZRQCd5X8ch3jaV
c4zq9DUa4Zn6Re1vyw04pPQ4C9L5qAElx8HzxEYAStnmbYKnO4ZCnZhkc6a19tVJq/EZfQqRtM7O
ji1kH7pLTmLeVlvaoeqCxvSxnPuP+syd3/ihe7H5UHP1S/GGfi8C4J6lrAREE6izSGYDRH1bbpLB
Dk9ILEnL9L7gqw9eLTgl93ZrnNqM2YipDsdDn2rdakyL6eIWmrmbqYDt3CXdFUAFr0uMQj11RvuB
6YQPcFTP0Pz6DxXsCzO0LbhUvgQ2DTu963+mCXhlTTf7VSaq+OKU0E01fUkOBRLdcwPnNU/oWCaT
dkaqQyxPnr208zeiaR+IVvA/pJr2qfD6c1176WbJ3PiUmaifzbg316AMFki5Hi3t0pCXRn57NA8S
FDi/LXr5NrscORRFvOvbJjhGThmso4jYtCrpkkPAFb/pQmi3gXa0bOt7VMXBawNjgjDb6Jr4KEF7
OrTP6ZzhR5qTJ8BipAu3/JUpSpvY2iDTCTdGDZrBFihMk6b8FMYOPCJUk6c6A/o1+EuxR2CV7qGj
9Du3Tc29G5sHsTjVS58Te1yKYtq7RhU8+OAEdQNlttcS2e0Mjn4JGoxTFcCyvb/AuPOmYjlGqMQ2
fkxKXjuX0f2oBfZdVrlvpqFvDIkrGY1qOiWpcV2SIlq3TJo+2VxD0Tju3MoYTl1ohMRGmAimi6je
mDlxKmNj/jTn+UuB0O8Vqbc+lOhC8/GJjtGXpUR0D9wfuFwmPkRDENcoEntxWRoNRq//Jbbn8VRp
46danDTDIjaU+fu1COrszrSN83tDAuPnGPsIUucUpq3dMJHVCtrEvu9M+gCdsckA2eP/EEjO87xd
LeYXEzT4YzbqxjHXG+tiZoBdged5q9iWsnhR+oe2Q6LYGnH1gjeDAplPs96bJAYWlQQkWKI6t6aV
HqsiMpD/zScdCTAieIKLwvGbmz9R/wuB4YbpvjMQz7RNZjxleQSRbwjAYjJ7NhL6K5yxPXnWQ9Tb
+lPX3U+ijs62DK6ZqQDUWQf4hMzLAdTPzohdcgNELR5FEJ4DbkAXbBySJFEgG22Fe2HS8eQ2erdO
AfyCns9/NOSxgtsHRtePj03BlQ3lZXqK9P65E5rz0hpw7jqi/Uqj0Xd4Q/aaR8R5kb7lqP+OPtT6
FsoEke2EYcfwLuPET++mBf1yBypE5hhEDPZ0yOaDn6NqJwZvIEP1jfGVv0MAvK5Jali7manfJznX
flW35SGesV/zTVtbP/rsB5Hg1lj1RH50WnQcQZOvFwC1EJ76h8Ht6Tym4yWcG+MQjiF6evi4G1si
jkH6xKQTVT96GLi7ajJ2bgz8TBDAfhSj314tTfs4VrGctHzuPI0Iwr3qRmToWtZ4HnCQEwzTNBmK
5L78NDRbeE7RpOHvcrJvXkq3wzbJgrZr786nX7ipo7rdxwsQMi/4XDpPWmyPD3Zof8FW2e+h3uk+
wTC6kQqkgO5q6jrv7Of5rmEEc0Fx39l5ec6H+aflWPEFXK6HWnWhUfASizhVYkghrMDvM+oNZI55
Wxp1vEam3V0LulqTjeY4SvsrfVaSufkUEc3jE7DtKCeUJEOypcXzasDrsMs997UwEY0zHasfCmn6
MD04eNOgd+fMydeDVaFBBSR+AGqPeK5P9uirXjwcloeu0ZM9foCHmL7bCiniscRFsV46fvMd78g1
tReISWbot588dKp0g2o84w+1XW5hhD4GZtIcM9AdfVod4BWS02LM+skxT5XsYTepSxL72BMJ3pJ+
G7rD9FTY9WuMbi3rnfroDwVtZ708ZdKgkMTzXQV5dQKSeq3AyQBiRuE7EcugTcE2cH0Ucxqd8Has
MHiJTN/Fefm9LGlyQ80izLycc2YHIeHHnWffd/7Q09q5hGXPGKd8DdhHE5O3IPwF9aZsUUQ2EGab
2kfVGeL9MkEx+dDM6meySmo5CiCBIqJ8Py7BxcvAd/YQcfetWT97UxghAk7SXRPnj1lhp3fsPyF6
NTYuQWToIsxCIuVbbF6DhZWIzB7VKRu9EdlGTO0ylKLoukuDsz4Wb5RgSCXWyvzS9GlzHEqsDh6K
04szltuSMRGRHeSX+24zbwNylw/kX4DLGZDJNxEvNeUOdhe/2RAcE2x1Wssts2tbE8PL+GQFs3Hf
eoye5M5k8AloGZEsFvW8L4lWmgKneIoCMmwrbsexq3fHKgqkqQDHQkNne9cT2UUXg9hv/MBHzaLj
2yf0qTV8cH5SVIep4KpsNDD3sWUemIW7KwPEiDyz2Bj6sPURXG6r/m0w6WE5jANAQGJFtqefnl/7
GwE1d5N32TeE7/wgLViNXg3cNs1kFIbtinUkyDQYlxaOfoCgmuae2TON6ZZgOJpgQNeJ6Mz7qjZS
tPJNHB4sDS07LWazyaP0U5r5ZMMIGZojbwN8dVuRv6ZuszyIxXQ2zG6Rs9Fk64WwckZQ43hwW8wt
oPvug7EsX4y6/BS09IAr5HMRHUZQbtzrw3mKz/Y0PRe6O+yrTvf3eWgNDK5o6SYGLHoODxQGz8si
kLknGR4hx4PC3gdkIHrPGD/6NTFA3EWzvqABRzY7uGG79zRt2Ofp/BEypHEfdh6QPRECipSXpWQy
GyMJ4kWW3WHo+YgA2+Xyg7Tog9+XQe6fRQGNZ7AhYaZV6O58QTDZuIR8oUn2qQ98EI+Bm2yyfiFa
1XfvHFMDWoG+nG8cDUHuptHJnrIzIo7maDTOd8Nvh+0UluG6isB7lAksqinCBZE2giyEocr4kjZq
wJ34GCLDrnie54xPfDB+VvRftvjP020cDd9mR3K3ACM5je1fOgaf61jY/HMF8W34OIKLPvJTSwq9
B+enRTvc2ljDMjjeWTb4myourN1s+mIdt/5BiLo82EZAboGnewd493TsDPcuM5LqTrOpDSLQZeAb
6juDVLJ4JZxvCWkGod6AtRojE6Bv1x7cfWAIkonxAeGrCaNdaDdfXGf+JpZjx7jzsIgpuKsHsOhV
WQZ3DVEw9ZSJQzul1qb3rIlME9hWgEXH81wLhuUdN2F8cavSXMK7KRzeGLlygEwuXPzuo+8NBPea
Tndtq2uZjHtacXiwtEd7m1LOpqn5XCha4WMiziMPLtLxtu5cfouO0+U7vc2MjR5NAfEPyw8/XQjV
acjFmcjYK9PZv+SmZry4kWtdEp+EqsSDmpgxNqX1KAnoaI+WY3YPaBqAiHZRTJpZtgn8Qhzb8n4i
FOhijl5+TErJXvRKyNWGJ/yVmBexNQIav0pQny9CuFKanRN/QmguaWulca93RNMBae6KOHyNDbHv
daINojToN+j7iZAuhbPGjAN3YJ9kNbhzS+v2fQDnu84jECkJQXPd7Ldr1zL1tSGbwKk19UsYpB/c
tpsutUE7N2eHZW6vc9HN5yLHnJGG4sWF6yqsbu3FgXPHuAPrROlfu0l/qok7o57ziqieTAmXCNAe
6T59IvIlg9jIobBmzUd8xTVq8jXN5bJvQlLSKgHxH+DocPAYZpIgOR61xX80CmFcK/9tENhD9LG6
1kaxM0QnTc2Fs9FoDo4GYtK2t8824V+HuZzHdYGil8xGilQe8nF+xgn8xTvSoXDiZeOnvNPEK7IA
Cgbl1458j2c7Tz6F6VCcozB+Uy1WCtc3FKW3Ncjs21WL9gFV+G4x3PY5zri/WK11ByFQh6LWDXtu
cuaR2wpd9kcyQvLX2LJwJXubUWY6Vu0M4Dsq9kWCpWIEIQrZJoz2FRc5Bhw9Zkq/Egc/MIyXZQbw
g9AMij4XNW31vSn/20kjQGcpbXws6djtLbQAx2Qmzoj+XjSCEh9DwI92RHeuwah3yIzop4tq95rn
7kG34KRjHbqDOVA4ff051XBhd0ipS4t4U3/KqU3ZFUT/9Gdqt/qdA8HSKeIGj5QJldpAEEISAEUM
gc3H3dpB7x8buH0CACdIwj0JYNoReyu6/snCLZgRoB5NjYe3tdIOeMueK4Iu8Ftn+nEgjMkxrXI/
xEFIETGt4HTGyV0+wmKs5WRCNE/zOphs+2sPdbexIfCO4pNBeI1tUNVE/7082MUUH/I0pIsvvI1f
acGdXn334VATkzKvW9GRfqsHn2MI/nuf+syazh6mOFq3qyiMJ30hFN7qGc3QsxmvDQycpdqNVkvI
KxPxdhjC0C005ynGpZsK/WM8dNZbpH0KQ60n/sBBXOmGR9ckNC/18xP/zPjgQgalkNvubRTVhzzh
Pk8rrm008JnnstAftRSiVJ14A8LA4ZjitVoBrc6ey77ZB0uJWsCpgW6EXLOVLNZao3hyEkxTqQ8B
IS1jb7ukMiHTLrlZ6OWryB4nF7N46rjfTCseT4PmlQ+2XVGNHF+SKPMe7PEYUUO/BLTLpjGGB1Q2
xVq4kAy9wC5XC84QBuITaeW+H1Jv7KVahtSXKs3JPQoRLUREJa0RSWmHRKNvXfZztCuz0F/XA/5T
sxPRzqkHmIyyYjEsfbkqRq/Yk5tjk/U6d1vsFcWuadtsVydVsPf4qcMm21AEiq+VNj/BrsQL5tr3
PSbzV2YclyPtM3EB/rcBDc8z8PbgubapEEzUJnz7Orq41EBOw1botRQ9uXvUMNlg8A2b59hBl0bn
7m6MiAnIGfZyu0zWBXWGR+oja/JFs+24TMWRFLOGsj4Wo2q2DmU2kg6oW6fZgPmgWQWO9KbY+6P5
2aRqjjDJ3fZ5l3x0PSwZWfvaON8kR0tWOPzNoOs/3SyQieyUP/yInnM8BUfPzRrYSM296450bEWZ
P6ZT9ewunben9zUd89m+p6uD/UfP8MHGcbqKh0pgRNRQw1RkEYaN6ZKcZuIQxbbukJhKLRjEZzik
7UEDqOp7Jf0j2orUZC5ClOLrUBNvNNYabc5sXKfCKna+Vn7xsfXFSxbtCYk90eLMdIe5JSslUzd5
MwES5jrLaY9cl6JC5I37NPLuPb0Rp0HmQ+kWZnTKxln+hN9rBUZzOhlyoX+XghFRZPNBqSK6xHnW
KaFgRQ7ftIbpWLviNtkb2IPpiq3dloqrxkGaJAH6fXyYC3CPbYMfQQz6Az0Qa6f0R+B2SanA1rdG
J1MdnL7Zuh3Nlyd6GdOjm2ADAnr+bv/QR/SqJ7KLnTSYKRvBGCaq9NRH0XiaOqrbfGzUblvck218
ZVixaRtH2xOZfY8hwtnpREaK3s3249I82qHJgDdnKlhDpbtV71MSPvh/HcbYOWBO3eLzD6oPXg+I
Gdf9moCbTT7404EuNTdX2KBrwhak/448o29KnaQUW3iFxn0xk7XZLOKkFhHddTKjAQU3FAfHMRPb
ItoONbIQ3OgSmfq9rgjrAhR8KaTESsF2QXr99Kp+2fYRdiAKzR51GlwhcZc1cCO8/Tg1sABorJk4
AuB+IT7780JUo1RRwZazD3iXgO57IOnlIpK6uCiezY2SsOgadGhKYD05Aojd1IKSL4YV5l82mkxd
tp0q24f9cMmkHm0mZHsLcf0rSYAou8zsWRID1nT3BGA0OS9hV0cbEklUFiODhoERoWHwTZfZUylZ
F25SOhuR6CspEqM6WO0QvgPPhKBC+IWFIh8mL1L4ct5mDLJWk5mN2wQG004rg69Rk3+vwKp2tfey
pPmPUNcIYIMeSvBRuaaVdLlWjrMUxxkW4Groqa9EuQ4nE87Aah7mNyemSAnjgV5gvheTdhWTbxxn
ALILmecUbgrtRCoJRNMIRDbBvR35Lx90a7E3va4TiyEFf/50RT5HE1g5d0rd59pw4mwRnquRxEEj
rZc99Qkunih6HezB/ID/m0TNzDs43ASOXuP1u6iuwt1Szx+C3LI2ao5kQRR0tkr5WvcXI5n1e9Ts
2We/Ah6v0ftwyMA51YbzAsaVcBXNs056Ob+aI6EoeoL5ZsICwTRGtJd09p3TR/an2TVjRo8IF0N7
Y2VUualYgc+H04FDc8FiaseQ9wUSxK3hTGDHq8giBgCEE/K8d6GeqAmScPSn9+sSRTB3UCtYaYgD
7IQgptl7KYLvTveKifVJm2NCFfrmCwzykcpFADWXODq/0NFw9tnPCTSrHXTzxtXIkdOgT2KZ84+U
hbWVEJ2LNIOc7076gQl0NE8yyy42AUTY+MmZEeg82RivLUioZESYKHZx54U7t2fc/o1uSuBa20AI
yZC1L2NuP1FxfFcdkqnwxTfrNz2B7VqW5yGjA+w+T+K6RNMb09HcCryaAc44fMLh+1F88+P7wnD7
rRZedLLRJIOCQbX5oYU6Y3vuieToVTgPT7Xfbwpz2sQ0CeuQWpDb9xvdALbYFMD2kVyE4FhxUQwn
Lza2I1apgyP1iBMSvMO4gJqZ7qOmsY7MbvTwNIh3nwkqokjXMyPU0+NdqJA1zT6GLj0xybx2uwTO
8WXsGA42xgx/Z64e/Wwy8Ke7hNQ4ZhFsGLDiIM925K5F1O4wK1ZJ9EROMNWI0gDIILJ7G73iQhM+
J88R5Se6L5ENHRIWtzUum9gamDpeAl2WNPSTJ5N/ZrfYin76nkovSHmo427jt6A1mDLlv4+hvMOo
ObaLfYhbJ9hHDIjwKowHa0ZEHSM2uZHY9NQ+9U09UUUztQNG8XVk5jviXyVYl3a7bhqGSVbwHfON
2JpY8QhSxXW98yh9UR8g3C5lUBkEd4nrfaJDTHBR2DwoUltfS1Dh5BiHqI30PT43gdx0/szMBEOM
FA+KM0f8NkIdfBrz/1tRYegbihE9ad2QtjjrlyG0VxP9SWp4vb6PrAovDUHYWMSj3eShbME8/hHL
Op4Of36t5WlhRGq13/DtCO2RHkJPhTl8wBmPzvRPzS3xvVBipGcldfwrEQznyYz5/0JgKK10tmCG
fIa3zS02tOgQV+ivBsgv3Osaxiom48J8OMEr6uS7bUI+9zha+GmXxQOqhQbSBp0+gPv3us5TBNGp
tvuHuiNr0M34oWfV/MUf622UMI/WlS2DZtlKy3eu1sb8y5CEJsAH8sGmSvvEBGa11svidXrEm4Oo
E/UmWSa7mY5vTXeG8iwxsmYp9jmxGwikV2nhPdFeoYHtmqegIqedQelycnRAyDouUSpn3l0wwfwe
0uEjXsUvfURWIPyhZa0hNWOMZ9qMkK2voOTp4QHv5vaMGV3a5YMN8dZwsbAznUJvKI8tunbbNKx9
b4yvjkObwe28Wi1hRj0+wEvd5naxKmoiAHLfJ7Evx3mYByFNF+7TdawNiHgN82djO0fboY45LRYe
expvClj9URNfLF17wer1EMsrxbfCcxS5h8YgjwUdDqmhYPBxKS9Uy5hF8Ib5oRf5tA9TwqJdJidr
d29bzes8pBGXd3ufddPZoiJ0tkl6nq3WfrJa4ORpjRWscKcL32SHEGB8gTv0QM/2kdEaoZlO24LL
cjW4IuVPx+AGwVh5g/vNASeYf/T5JTU9WUHhMN+Ndn3oPgIRMo+LII+xHHHYutFQbm39hxgbek9V
IiCw1KTlDhTzxjB8bhkColUW7QMV0RalHPdkH+AIcKIArzEq72mf5w13QVmYs8hF3WUvTar16zKO
H7lPhJQVKWM4Ml6RynaN+78w4DL07RiSZgmrsPP8FcXb4gqsS+cHrO1bC9KZk4n8EBkJtIEUN5Op
abu+cPSj7gvs/oJyQeF/TnIiFHSDTow3PwxMiZzbBP5QieKmT8aHLkIEQMckb/svYVp+1fmKV64/
w/g3emgTLfPP49C8le5/s3cmy40j6ZZ+lbbeowwOOOBAm90NOJOiSM3DBiaFIjDPM56+PyjLKrOy
sqvu3fcilVJoJInB/T/nfMd41+JVarbWSS9h8+jxZy6wsBRTi1sAIzf8GNJfbNgJGrOzXuVpSInZ
fUEQjR0P4I/Ci12930rSW9QOoO26yUgceSJzxsr52R3ktBfdly60fSMM/2CWeGHgddMOZ13jmCev
VUm9Exn9HkEFKBvBdt9M3T7pfYEP8SdsNg2lLTgAtIDfZIPccotfdeGnr/DUvbLJDkYTJu/urnLT
YBWzgtwPMpfb2bR+umUDSKKBltRO1Plm/ikKacSy6XUml1sezEYUGx5AsNWpz15JkC0Ml401AihV
IGQMPTnqtJZK+5mDYCVnBkJhUxrsjzAGBPHaWpR5380u0ZAGe6O91/sF6QX3C54QCzwZcFKtcj34
MFmwLnLKD9ulAUXnAyo6aPwOJugUcON6HywR7bH2lvZPTvDs4Fr2gEIkyLVNQ8Ck6aHGeH/AgjWB
MZbNbRf310BRG5DQuuWKL8b3C+1HgaSsqLES7boPSm03RIzruoahOyW8gg22ldn2ugmCHReoeO8U
JXgZiemiO5Sp/uXXBCkCc4x3kPPwJOkQb32LZDqDIa5WrFKICaTz2SH757uq36h5Oo0jsQRJehpg
R7MaF6ScKbGNGSBjitrPgc7RJdNaqt0bpvrZn+fNGDH/g+RAw62UYlXYMWL5vB43OgLa1o/lu1E/
msqs6a3FoxBRJLDoVzh/cH9s9MbOKPoeXgsTm0uS32GucCDppDWCMhaGzAHorHE7SjYMH9lBWXO3
QpVhG98hOrbTgN5IVWuSy9NIbU69mPCLaBerNDhRTvKqRnudYcSF8+cpKFss2WnGSpBxmVlw0dCI
XUD9yz7dgfYnffnDrBJeTDVNN0buy31EZJviSOPLYR5M74dmjfkmCJPHtKzEaSrIp1Qa+7s+aTzK
L/catzmFZQY7GKU5AFjiuO4oV6ju2eVxk9bJlpfRvBF0jdLKOh1kig+obgSAMHBEGZWx0ZzdEcGg
lD7qP1VtPcxtDRTcp8K1jA8+7R5A84SJbMTckb707qDX4daRlM4VjbGxJz2hFianEzM1tjEcxCC2
SsqLTVrrEp67QAz3Wk15YMjRUSbWEWE0XVU+nW1SEztf5Adr1MsVPstkHSgDrGMjfiD9wt4rlblu
4oxBjDFCw4iz9XjPDqc+WhFQCd+gLNWZ36uI8ufCr1qGXuOrXZwDqvLQb+RnCmR/7QxKB97HeZ4V
/Rvmn2zR6CjuSt0TQrC2S+ts4/At29QZ7+uc/rwiopGzWX7KAI1nWxWg8SQup7ZIFaOgQ2xq5Z2d
5dc4bd0j+o29lv70q9DDcW/m9tl03NxjC9GwcGzWpgEKwUkKuTWC8ELdluf7raT4znjI0v4myB3h
mbKH+MfRWlblsNa1AqEZ3WIdzNx/GaRQXpVtAi14q427vM3npzLbzRxRcmBpPRh0zUZxUa4axb3I
ynRmvWoAeKu7N/jGzDWa+LjJaJ3oc/sV5E+3wiqN0WXEGh2zubegao4NgBlK7DgaGoUKT5LGAohV
A1vZ6Hr82NnixUE+ymTLfAWbqANXkXPuKcWHuMWiwTad4wMTmdncQb4LT8hU5wHjIfFX2FiuIU6O
7b+EbuGvu1ZtY7gpJ5v6hySzQCYyxW8bG2NMR6FizPp/Blc0CxSjbAJ5M8ow2eDLgrCQXnw1Nlsh
OGwcWfuY+yptW2XRMauH8BbO3lt8O3byB5RfBIEyfyrbCpW3d98j6Rrb0K08SjEnbHBiGUNmp3Rm
a0E/EOcEbrDea9m8HQMz3pTVqUWKjwzuyy5SGOv56Nm3bHpeTJpB04A5p26RksuXM3FkDc21j1DH
d3670ru+PZX2k6NUe9CX/JBakMjfb377ULFxsidpryFMkpCcqoQhR+oNWRYskGIGC99vxD/e++/+
W8YUw2vZeM5uKtffzRX+knvvYx1228g+k5CX2Do19Eq2hEnhT7iN2p1fU0IYx+1w/H4v/Md73x/+
1b99f8nv3/FXXyLlyGYhsrp1I0Ewm1FFbLupw0voxlDoBEhRvWhx5k3UpwF0JSM2x5s8rJ/kIL+C
Lqgv8C+pyqQh25OVc4JPwnTE1sF9Ykde2XyV7LGZthQvsVbCQ1QeHaNnIDghu3Yt08Khj2848nZc
Yg2wuqxJOjccL4MGpCzMJKSnCfyU0aJUMuawkGo9SZtvwOdhpnRbfCyrbgZ8XPvv7yIR7lnSPxr1
I+FxLnNdM1kbIuw7i7onzxAfQWx268lvgnW+VDeKmKsk5dADe0KG7+IIyfbN4dJx8GEqjeZ7afjX
KfDVTrGFX0RsQEifRmmLkx+1a9EigtqKudA0TDw9l9qNgXJ11BP1PY4iw3ZIlLGitH3tuct+6eTy
Hwbx1orpJ8PVcE2e7CmoaHlMzGlnNm15LJIE5OaIr2auDbmqHVps6aX1B3b2w1h8zVN8Zu3CbVBv
nvFDM5eeuRRMTnrLcmHjsCPyQqGSTSS6+8xfOb12j4vIXPOgnoba3rFLj/gKyu0NI/rRMKDw4ika
t0Q8sr1RU8mt0brUDsO0FqACVuyXL+acvTnd8EAFNSVVVsSKJ3NTPD2SYUsQnJyQuutoni2ALZV1
7JfgpCycRxIiHWtednQjrbHLuGhcoH/Odqzr27SjpKWi+HHldzb1su1XZXHi0hwZnIol6lmMMYOs
u4AJbKVgD1BqZaBVe1w0O/iA3GjWUZaA5i7cfBOO2d08dQ+h6zTI60a/rnsIV9ThqaO9dNM7U0ab
q5XLQ4zckkSMUyGs7hKugvx1zNKzbNq5NbXermscnNBNTxN19W2SDXu57PH6okzQD1p/FdR4JdyC
50IEmXGSan5ho+hBRBSbwB3CPWVAx5L6PWCDYv/9+EV9MW3FCGXUb1HLmWRONjvv7IWGtKs1Qkga
8L2Fz9LHBeTo9EHQpwPTMrLuu5j1jsH46fsHudaNafOYtIGRc2hr25aZQR/W9h7fxuSlM7NYV4kA
N5/jw1I3dtnoDvsq7Ps9IMOdaekTopWBql6cEnp1zfQ2zuNjkXX83p6ZPqHaQNkrzfKPqtI4cFgP
43Fl95+4WxZ5b3XIXlCqBnfq0MNXZ/mWJqMXR2fHEi+UotGH7PofTSluzNjetal6m/P0dax7PI1j
sVeD/2b6oY+KHXfQQkNPn/Xw2IUZuxokM2lKLM9gCpvOfxVVpwNxjRnuR9NbUkIUKxPmUT1pMEp6
4Z4AbtYfCqv6qVNMSNVwfE8Qy/H0yl7FVO0NiYzu8xBlq5vTZ+Uo96ylrNfZPmwUihTStBNfsiTe
63B7KASQ4TlubfcAKV7fudmxA95wU4yutu+iGsWxdhkJVRYe7/AiOsF25sM20uQmnz9y/EVTpe5H
RjkBimOJqWNLZ+hduuyiBkUtpzHjW3BQHtAd4zWC2qOTMudIu1hBBkJ1KEr3ky4+FC6zgwCydDBR
kDwdW+pT1m7D0x7kc0NjaHcKDZLGAWGnlc6KlAJ7Fe38vLkNAxvdqoxf4rI0iSrF+Zo0RXWcFf1K
3LeDmaufwfVP2NkqDvABdzaqwzRS9AySlPCby5bGCrj8c5cN++Gtd2HCmB3da99v3BIuMMXAwYZi
7HMu+n4nUCIcE1NQWh3ydI6PfmuAL9TLu15Yh3YRNL7fdCUGFUvXdHyD/vOYjLZH7gA2iRV1G7Mf
vzLoYyvHxepcdfOJJVORLHeQpF1LI3jMMxaKJCdAFy+zJ3tJfsvlzVz0jAhblMVv5IswomdgVUxI
GrCqsW10JyNfNj31lwHckeEq34MDgI3Vck2zdeMXQJ+WGnb5LOvRizg09m5lonn29dnB3/RWlih4
JUaz3B9f6kXBhqierPUh+cIuBTLWKfVL3+B+V52kFCLSnvErZrMfUcwHkXPUJDANlUiYfIBdfXtE
B9ChtJZO3q0Zx4WnWfs1Ma9nJyFPdhPZFxfmKaFpUf90yk1OJW8frOQguKuYr0OHUKxTxuxZgxNd
ElndMD9PdzgyctZl3Tnjr6/dvLj3lfU5NuZDIMP5TSuKk6uG8WdmRmf3Sm9D+FZnaNoE3yIUHOie
gxOTGg+KZyOcVvFs0RIfM8GfiAzMMGdWrlFGr0bnvpmDVX9NzYuCZJ3m+jVopc1uaVgQsuYvX2FG
jYtA8+LaiTdE59kb5hi2AJNraxEGITNv/2cyS3zU7bxagn9eUMz5eVJYRGsxuw9qsYC7Re28Czpp
y+ba6ta9XUXd2qqD5NDAKXCy6okZFcJVuqQFsnmLM+7Diq9yjMLHvBaM0SMACoj6nBlc2VQVfxhp
HZwsOn1v2tbstqyyy4MVYCpJiuKhwCNHE3iDv7jR2c5W9wO2Uema/Q+ndUCpo/c+lmEJ76DmLMrv
7alrb6iz31QTgPQ4Ej5eAYxdU1UGJGCAdY+8juD1y0PgMIM1pp+umd7kQbwrkkH+Mqrw4NRYvtm8
29to4IlyO9O6dI4QBy6FtDvgsHgg88U+l0zTT/iXQOXL/cwKd62CuTsFoUViphPX2sKqPdbIivSY
3xhdsZuKoTr3oTlfO7sLd4kRMgJm3HZ2bP2uxS6NfbnJz0GVoK7GDFP7Wne4pnfirTFA9NDEpOhK
R6b4fpOxJzwmL0PYluc8ictzVoOxc0qmq799yCB/17QSBjVrFfqWh6vThq/hRMYrc1B4utK4jx3f
Wptuj5+qiqjl0KolJgKLNgnbla9ZiuvdmGyssQWXQK/woVXNq1JzchNYy3NeMrmBoypvqkR7sjrD
3TAHyDdt+Esoe7lFTs/IQT17VGjavcQtbSEHdz5yE0tWIKNlgsk1nUFeWf5tjx/ATIdjFE7J1XkY
7AQLkZXnK6foMEi4Y7qqc7FpBuyYhDdYEhuSWRIYaK/gYrzXspwqbF9Lf2uC+zH+n+BncWWsFhT5
/yK8dy3ANzX/9b+tBeP12z8v7WYsSoW0yDPCmDQNRXiQ2OIfA4Nd6KcR5bHx3jYaQjxzY5z7Vj9G
Ruve8XSBGk6oY6A2sKUqFxaAnBru4ij/c04ohaUUZnZQsrQCOPFz3xCiLigyPEZJpNH+Z2XZyrGz
xBtK8+9RKDMNqXOoVboOymZvj1F8nFjC4xhIbYqY3YbsRydOZoIPvxCGziAB2DPzpHBvlP4bSL7h
3LhVfDA681JSQHv+/Y2T5Q3Y5e4xEBW6lmSd1OOA0ydlz+hrTbkpdXHfKdf/D0/jUiP356fRATrO
s6kck6eSYrg/Po1DSCBiNtpg3w7qC3SmeIPXS6eFGYNzTjSbCUcfvc6v5dTg+VGpuWaMb97jdrSw
g6TFoaO76B79tbkA3t7iWSDAIjPiLwy7HzhxCeN06lGntfKQuLWHvyS4jklsr3nuaYqw7R+pqJsj
5uAQVuJ3KW74ntYpnqJxzp5FNOZrWUgGpxI0MfZP/1aJ7uCMU3XCEnptDXJ6sqkOLboz67NGPDsS
/fwPsdq/ONxMYrd/fp5c02EJaNjEZJVa8qt/yKfmZueD8pXAdQ2w33nWQ95qdiUFloz4jYmlpBWv
cBy1p17Hyhr2W9Cx+m4wu4iC4enWz139JkShUFNa778DbLHVVnsrsCjFQG9cfVllFlycTTXO01M2
Rrejno1rP8HLqPnZmxbH/YM2yBMenn//2Pi9f/ngbB6gjV1YyD8h8/KJFGvez9je7TQ9YC9lfLod
CjN6D8uGCGRQVJxKvBCoV3JrVg2gZS3SPp1KcO8qWATXabmXsZXC1UZsRT/tPSJT+lPtWsNa1Rmj
bg4rACoF5hUU20sA9fsP7yVWeKsMs72doG0DokraHz2XSBs8/Yvd+vXW2WH+GY+kcsXtTDfoOgh0
9eZTs5JJ1Lh81J/1Nn4DlB09sbrpdikJmL2EJnefYgT38CJhxBwmusgD7YWpj/1AVAKccBzJTc2e
Y1XQRUpTtYllO7UPtrmGVEgTQ3iFjjx7VSCcB256kBJQCIYqDW9K1w5v2cxyQfDJUtbx6J+aKn/p
G7v/CdlzBaThvegm2qJtrKCGdd/2+BgSZVWesFr5ABqB8XQ25vRljrzKgiBpVmHnU11vv1ZjcRH1
bP3k0rpn+umfbJsybjvyfa/tnOAx9mW66YRl3xKzI3GhZXtClxTWEDKMwy33bZDoGhGVYdvMZfNG
7A3jeHPg3CW/O7jtjUF3di77pRKhLl9zZYNfwqSAF0se49DK9q1ZTzurxYrZx4bCWdXSQM0yg1YD
8fbvj8I/V0ByCbKU4j/TNXRdiT+fYQg8Ec0JTrp3GZhSPxsz6Bq7s+pf0t64Rgoqkwxqe8Mw0Til
AqxJGCXBHgs9O35naDf1ojlGuvGZWcx5JdrdDljrnaPDT+6pg1/PlKisjIakQLe46ufW8VRLD1Y2
MYNsamdj0n6yav3wDWMbpg2moyuZzWe95StTZ7D2kKf+w8m3xOv/dGHBTUHqzTaBYwpd/OnColmV
NneGCvezKi6grIyLMUGStVMtug2s7pTlRranCIA6CRebfK93j+xoLtrQscGsm+7aSDKWvTJQf6zg
rPmpvQwrTWwyZJbLHvd3ABsWSD1GyHn8EKT/PJNmij6I4ydOonLtookldXNrm+HRKKw94+hkm1Jb
69WqAqttZNa2snYN+td6Rs76D0+BsP/1JgSRQFquTd6D6aOAM/DHi6vq9ZJEcLUgpcv+MsEoP3e1
iV5mvNqqbe9mUO30TkY/lMS7IaPyZYj8da2oC7GVzkAuc8u3NLnQa/+Qgis7q8ygXVAF1BxDl3S4
iZysqu5f3OjNx6Zw7Yf+sxp1fW9U9B7HmtSfzVitcaRwpjUxeZWpuLSmj30fGTss0ucc4e0CUONF
C1og+H4SHxvIZw+uOvp+Xj52TITWVTaW+64rIDXrw6VGQr4Zg+nd0Zsem2m2bcoJd7hlPzdTbF1a
Q8oL18vXVEb62jYEhyntrvf4h8wbWAO3RtVZbA0z4iGDdu5IFa3mQFobapHKS4NUs24n4/ztLeGa
fWhStvy9PkK+nKr5vrTEvdOVxamr6nvTbJ0bapLwDLMZLN0ZxzF+Seq9h5NW0D4g2jzaOZ1FmmJ2
dh09yK1eIRUMdJ4xlrqzRJfsNLvVV2EbAK3TMKQSUwxKiQNdlc6NYTUapiXsLyPWsi3zjy8F0mVD
mjrxiIDlq6FL/WuaiQsTh3QX92m9KR2cxE0Oqyli+w7BL6vWULUw3wkt2UZ0wVz1qNtjOcW+F7Ev
92eG3ZYIEm8Oh5jWUjb9tsbQ3AodfyMqYexkm3ApeGZxxfovZaKnhQSfm09LlEy+5gkr19y/6cps
dnOICYVkJGu/joBjmUNS6GP2DfUc/qpS44pv8yywbF2GjOGoJGHqYMzxKrZd1zqljctWFqT8iYFL
NIkEaT3HC6hwW0yR/kjOvLhLQ9Dqg813hr7NWn12nnGKeaZi34fD1L7JugmBp/S1p39/QYVE/6+X
FmUoSQm2FNJ2Aev+02kV0kYTTb3Sdqip42oJEV5S5fsrHN2GN83yq2cTfZ+Xsb+eRJNuSiXB5ITi
vc9VAD2BwZ0Ww5WgkWC8NhpNuGB86G0P3UeLwoF9DbJg26tB7E3TfmlznYKmKTtbhdVc2knDulf1
jWcCs791fWoZLKdgg3cdwyS8LnLfHQtSshXCUJsox/XrI847uhHvnL6lxbDt+b6Accqo8pS7kJmc
7QLzQ28N3XogKn22ZIZsXgiBMlx8IJszqXaKcxeGJe5+jsfIEoq2gBZgtR019FvT3jIJotvZ1L5k
g6GutIxsTNJmS05vSztwBqTnh5qaQ+TivhXa1TA+GV/0NKSjlhfxdmYRcatY4XInGei1h0Oxme14
PXBB3gw9vyUwbAtdyp/3ph1c2zzGcsMWDGluOsC9sNbfOXhLnUybsV7ql/M+Y2JDBcTgPhOjPSdT
BZ1C3tGwS7h5Ar8QWi5xwFZVe+LzIIEC19xIYtjeXOXmJclZmmNMusGHuRJayWKDoFed4owZiCad
7DzQt9jYF1Pb4oRYGgyqynqMSd4w+XKyde/jxYyTYt67TlLdRvhBZrAVwIMI4+GSjIM4++EmGAPc
2KDVx4ezrsgqfh+x/5/L/Z8wP+xhWXL/vzE/lzD6ZyL3b9/wd7iPo/8N94+r6wYwiAXFw97ld7gP
6ASDz9qWsyztWV38He4jxd9IChgs+tn28z/L/B3u4/yNYabOZcM0bKGE8z8ickt+0D+tcBRF745h
0S9OVzj2zj9tMf1BC3qGUNYB/vNaOXK6+O4IL8BiTJ4F1qfZMUpzPp1e3JcudInUBSrCjvy1cp18
a0kJLnMI/E0t+0MVYFqs+bxrxvM2cfprWjB0EMPoHwuGIPucSKfl1nelsCn56mmtgIporGYfsd5E
5ghI/h3m+LZojWRFfSpxbf0tSTBmqdxhh/CYF7t0msM9dO9gxVThKJrO2Pzh1bv+6/DC+IunxNB5
znlWADXZf170EbmpfUHx2GHWFOlIg6RzkGq3xGWnXaFpOzs3MPc3JQuQ2cTPzghhTt41VlZrcuxr
TLjzvi25QnVuzqMJbtySIsomdj0DQMEWZYvpt2u/Mj8oD//+bxe8fH96QR3YLktlvGXryrG/iVF/
XK75oQGspCPO7Af+a1b55qo0UeFHG/9p6zJVm8UlH15yOLRoIJWLRlUNB1k7L0WsDTtRYzoeg5RQ
w4DdQxWYMoZpD8yEBHIsvFhZa4MAkpdVZB9guJkGmmbhBOQow5FYTUp9Lh61DOKLMOa7SFT0gGn1
zwxbmQeW5VSlEXezYjxNffBC7TphY1yK4ei8Gn3wpMoWgDZxaX2GDEWiUCQxur5zDcKCFqiy67Zc
/J/mG2KHM5kMg3ppn8igMyP9EKaW5GxNsnoIZSt9lp814XcvtElpgpCtHLr2+L7VEF5oT6IokLWL
J2wQQHb7ZYQhGjy9507sT4cgpaEwZHlP6+hLNYx8XVPhwEXmtLXnEvFz1Rvaj7ZLuMup1mIq1+25
408rnAGI5T43AMZYNxV+Cg9OLr5gXR0Q5x9zg6FxPULEavkhWhEgqnTyjrvWD0Jx9JYM1D/GmDsJ
On8k0+NIj5+XjPLDCQ/CQXbCnEIZh4NjsZTIrR3FlVlzSjJnG6Tx2zwTr/apFixqCV5Yoq5FWXOu
5Gxu9dDMPGs2dirPP+ZkgnSAvwMptlp3ff1aWjWv5RCVq4pSC+AtRudJZ93W4SkDo7yCE4OPKsZx
g/3PvDD7p4iOBIMvboKp6u4S7cHB77SEWzZo8V42C8NL+/GYqfbTr1sWgsw14d1vQ4hpmp2xXmG0
tfbhbFA8Nd8FDmOiCcdF1j/VPTHztMqfy0m+44b8VGlFxrp7VQ6r6L7Nv6geuzNCRBgRRZc6Yfkb
df0L0I232aJ93YcHxkBnNWvzJsAXbtEUVM4oZ6MuX1W0uC6Nc6XPNSsHYxdNPjTZGid8KdibloBw
dFzyTB4csuAS2E9YbclTe0nLLqjvdqHR3oQFpXTctZ1xODRJ/UMZdwyHj52bPTUMDDaBPn5owtpU
HR0qGECWXV/hUItTzJM3AtzHf1Qxl1fQA5ldamF3sEAUspenl1aXL06iHlNGpVKbb+Iy1JGLsS2F
caDvyZGvugzvZVTcx3bzQX7pLUx7mkbTrcWZRMl09946OIgafp2yBzg4GCAFCBrctrQexmsmllxY
7celygVv9CeqxC98k+812h19oR+gkqnparmgq4b44eheo956jXk9RYz1yI9O4Al3bV09Me87Vn1w
VZb1A6cedQbyQ04DwW8MGoSs7x3m7bGrYV0OaFQn7ZfKetNKkGusnEM6p3CbzVm/g07yM+fM8xwM
22hl6ROski0yF6E8G5uVpUcwyWdqG02wvFGDb65Rxb0iPywSgFBzS6Nib7NoL1PzAgCKAaeGfNbf
Tcq5RmNyF9vTrWtqe6qa1qLElzFhrdqQYuZyTdZ1aG6nKDE9GFAS9i/1PX53iOuw8VL/07CyG1LN
D+7EeN+exqcytQ26idmY+YN+/e33JnRc+XaxbftgzwL5I03Uejm/p6YAq8KpVGfRwadeyoz1jZhw
JsngradZ1Jv78WeaBUtmfanwMstNK65+Ke6WT8Suek0GVIHR/aQB/j6w03Uz1KYX+c3KdJx3Qjs3
gQMj7KAad9En+tf5MOmT71UCixLe4iKdx03kskusmMEOmh57OnZo+qgaT9n01kYhdcCdHT76A2b9
OOoOBn0abCqRWhsREDgfLrpbH/JWvJjWRsZ1uk6UurVV8RK49aLLv7YplzBnlqhXH7rK2Xez0Z4j
JkYwFDZ5hx01ZtSlcirTyo7gPvOQx6am78oS4WqY5vgwuA5qF7e3FaA+3NzmsxmRQU0FBO3cGLYM
bC5pWT/74Xi1FSHyIFfPArt0nDRfYaQqDxXqywSqU7RMGHLewTu7ZC/7+vtTk1vdl5IluUtrZumw
nQnNd2OkYLRMwe3VwZpuRbgXknHuiM+P/RhZ4YScjj33v0azu7MjdzUG2aeNMeI41jSRRqhWLkZX
spljvS3Mvtwak3VZpMXNlGWYlbvHUSsGeqYnri/ceybBY07Ej4zhh2f6TBbJ4nnKtN4SVM81jsSP
UvNf6rA7mz42UNAe+XYkQGFKGtx8/ZwpXOGGYWleX08wLCZ80u4kz/Ts7YbJeYitca056jVD+KM5
HqTAe1xGH1NGio0KmQ+LhUjchttaM1ocxlgVy4h+x6RWt2g77F86DsWyta+0aeEDNgOb9iyuLEOy
D6O2vsrIZk+HtqQiH3WxNFvyQTrqExMfmgMj/YSg8DU7+mM1YjrkMeA84YDXGsoNFR7YTi/WQLXS
9WAXPyPmTF4KwcybTCJ5U7wLhIsCT/dBtkx7HOsRAltAEuSgQAti3FVXXeJ/dOXwNUekMypj2lHL
9BQS/oQ5gJwkjGrVKfU42NxBA+dotD2Te4/yPnLglglthb+W65Y/tx+pDWDF4pA4bwklnAe/e5kd
ucxVM7R+g4CPfFg2iKpN2rflqWt99mzL6wGr9jWouq9Z4yTOQv0VLgomLZxaiBUvgcgeMtCMHOhI
cYV4VbVRbpWMPOA6X33ew4JgtY1lpvBGF90k1a5sV9+JSVPxh4w8+PmTTRnziqEMlqKqeHZwQjAL
vw3t6kBr571mDJe4JPgTJY8sP49aN1KTgknGkjgffSAnwvUavsubA+vp+9Fxe1yB0/CylKnX8mtN
G0dp4j44sf2ziUeO+VE9lyq663mEtqTRNZF7x7+lbe2iuTV/OIiLENKfD/mixRqCE8tNr13/SX8p
Gfyka3Z1syNVZm7skopXi+QAbAJ1aEebTqohuzMXHDeXejEZGyqun4Z2eptJ5B07phbYDijETCeD
2TwFrflAHqGtmXfRK0boAj6cZrPycfGQltg+t86Mf7XM2hMB+CsgRGOjFRjtqxweUmmYgHJDSl+y
Bc7XlzeJTB8FXB1KANjBoESikMfiROOgx3hu2MEMe6LbgrWCFqXrUDqPwFtAYM8NL2OH1JvoD8S2
8jzKN74V78jqcfqj9bMu6fa0vv+Mgtrf5DDUVmztZw+iTnQzGbOxThqEYM5Dwt8kr0eEmPs8B2ci
ggjiVaLtEpdIa5nLJQLVNSsgMB693WOA2EO9HxiA2gQfCpFoNJDu9ZKS5nRYyju1Uyotut17bSYG
JNd26mdMW8lphyphbJbiGgnDUwdIY9dYnB5aldHSPNu4IPww3bcA/fGJThEFho3F6gnh4Qj2Cwj7
N0z9Hx9+f0JMNmktotbfnxy0BI0/z6lY/v0bzGtazyMrI/2PP+L76yd97req167UtuEeHHR3PVU6
93ZzFwbzEjJXtFD3EcSGsCzilQYWh7UyB8z3m+9mj+8f9P1hORrXHA1uWzURzRF9zVjz+91E99lf
+OUqcJy3cQFL56FJe7fFFFCRdANYIg5ZTT+TqVS1Q8+UBwRqqnZLslrcPh6WbFkXT/6jtEqeluXH
Lz/m+73vX4H2xG/7/kfsAMhFUoxr4DaVB9y5AluKI8YTmc7rVQ03URMokIfgmLOg9kqIDwfMe/rJ
dzt6dil5uyVjzY7JtModMIm9E8n5xCGDR1MT4QV6qdhqE8X35PHyzWLkXxH5jW9DP0g342DUIL9c
l7NyfhgYfa5G/Ez3KoAxW8cdOVwrYzVHbAiWxYTdxS7KNYKSdWcZQNyMDARLICuKckHvr1QmzE2E
WSArJu1c+E7Fuh2Tf5PEi4lP29h98c56hKBx4EY3UVg/t5k2skrMKXQFmMjEGH0GAwfBbrq/M+yO
mLS2miitbSL4/Y01BjdDb70xX/gx0yB6yIhNcHvw6fvYpqiKVGwRAJBaKe+x3R3dqcM3ZM3Rjd1w
fchLbhVtBigLP0T6PnNDcmITPajs61O1XGel05ubKqjvMinrkyFqOCND/SCB25yHefHwZVOzJXIg
TjajjtCug4sYMf8auXVgjy8PTe/Hd62L2TXglGGpkf9f9s5juXE2zdK30tF7VMCbxWxg6I1IkXIb
hCy897j6eaCq7r86u2Y6Zj+LVCgz5UiB+F5zznM++vbA+t3aFSoHWIOKYp9LVGK4X+ACThGKUcGi
ujQEbhRhnyIACS6g7wwGAPG4KqI+uA1z/qNU3L+HpnSkRfdiDT5ABERrVQIK0RiM+cglgtUMxjHN
eBAgpuipMQ1zD5TB2PdMurX4CvCE4UmavzCFod0rrems6v0DclyIu13woRUtSYMF9oXRCPeJD2Rr
BPPqLvKMUwsm9SQoAxL8gPVlJ+u7aa6mG14wOIR5z90yla8akKpbIDT5Vui7zCnkwKar1x/GaQFm
JeXcM5hfrIexKR/K5U0vqg/ToOHng9nsaXMr3yNDf0jwHZAaPR6bSShJffRPQyylG1Npm30wDnd4
COjZMX/M5Byabp538bXGdHqIYKuEAZt7WpPrNEFJiWsNc1apvkQADvglJv1q0BRzG44BzE49kL0c
WhdqyhefaoR9GiSuRsOTnvaFp2Z1eSor0q/ULFC3eordUVMeoG+IG2GhHSRWiv+jAfQw3KSGwcOs
6sy3w+Asyyw1AlJY15AkdpGa56sw879aLMxXaRTdOO+N9RQSETxLGk+YNL/29ZhsCC8TcPlsuzzZ
K70IAoYrFwbiCpTrHVrNLgw1ZYu+rVkZYf7sz1JyNdDXkXTW7AeMhJWYgfMzuCD6mVF8lwX7gKkM
KY4SItYWiuNJG5mXmPp4Yd1BdJaG3LJSE20jzvTxklYCBmtkxZaFUNj76r7tzQlFchmARO2+MZ+E
5240X/1MeeotKplxrtFQTPWl5soNAbPtpAC5XTfDNg7xfPUhvuUFE0stITOHiN6wgvdXdNCe0Ca7
OsuDCxuKk68gyEBIlNOAgICacSvmwr40pwWflMWeOj/N+ANXFt6cdUSSONNSRi+tMTJQQFg3tXsV
ztneRo1UX7Qoe4goaSTHxza01idoTmanlOtwzMU9qO0z9XS8IrPK3PrAg5POOqM27DmrU8ELDNQe
ySzvfm2oYiZb66i19JOmI65S63xCmeijzNTzO1v9F3aW4rF+rmohukFMcRn+dw8+OaLySMGIkf4q
BgoK6iBVvVyVvAqyb2JQnbd1UVNkD4mbKey7F6O4C+DgC4LytJ6HrtqP6ewaGqKcEho4s9JVGZiM
1nT1Trh1u+k16AgdE7gxja1NiffDqdv8UCf3Wo7Zu/uAFdvB302WY7blPgN8spvTZi8Do74ws7RN
rH+LRXxQ6Aoqy0IUzZvf96LoUFYcyUIFw8aul3fH+vAL8sI7uuCr480wIauPERx4vsgsSaiB3zmp
kHfOhJTWyVhk7NKw+iGXY/IaUSBJg3mxLYlQmFiUYxeRukJBsbW8G5WjwkShSvFrb818EP2znKJW
ms2ppf7gtda18WoYk3mnWjTwbRZnXqoZ0w6QmhsaXUyXOwAPWP7p9w0U1qexY9SRtMWAuG3JSWLN
3v/j3aSooq24pIBjXN1Ny5vf92QN2ZKNM+cff2+nNHJFCFR4ZRfsxhI68vteTh9Oha+y49HHQKHf
yTEo8yFdFCxcGyx5gLDKXaUvWT2xjp+ygHby+2/+b+ny13/rnP1e0CRv3OZ1R0ss458+9/cL/L75
6xP++Ct2qQwTTx3LTh3Qg/71KZVBPQsId/7zC0rmEgr0+4F/f1fCt8f0DRzBX5/9Tx/0+4+moKNa
aLDG/vkIfv/7j5/PMqWSFjisFyJYuQsrX7fbJSvmr2/wx2f8q6/y14dII6/cqBXxknI9ciOEM6GO
qecXkYIRXYfnBOgSD9Xy35WKpVkeLB5kXF+jAJqLXkAI+X1jLJl/DE+hY/z+3Vz+ZwQDBs8iLTzs
BjRvepb1rt53nKKT8Jjm5k3HWeDIv7Ezg/9pMfLxtGIqRI9LvNix1viPPBq/HsGsyemj1c6w18dq
vRCMpn3aILEfWSwwAsB+Favi25jP27ofvsKswO2JtSjwj51ckpNgQJTo4bKFk0ZStoHTiKsIfyx1
utbf1QQHaZ2Uj1Fk/IRFeba0yg0ICS6k4F0vEoCJfXJiEvuDQbPpo4dqRDE5dsDYSz3a0na/YC7O
bFYFjpQpH3ojjMvAp7XFWnjvFpsYhAY00mRIVuNnkmUKs48RbobQqY4RmHz3djoCt/vxdQpgS3rM
B/UeJ8MtrCB3drIJ4o8NQu5HTHjT4RNJtRsUdEa6XD7X6rc5MsnVzP6cif1Gzrb9ohkS6yF2w7D9
VkFuhgpxoGGyz4RgLUvBm7w8Zlb+ZaOAzzL3BgFkFIgh321wW+q/uMPt0+FaJR7iEdvsfhgtuAuZ
nUBCzjX1LGvdEz56JWSYnlZP2EauWtEkdqGq6zYSvhpTFbEiRKDLRwK55ntS9ONGUvPQrq3i0NbN
phRqIJyWmyR+sgMJFGwya7qWC9e89wEAIRdLKpiJ4UCD7EOrbXTlWAVK6kb6okNKFdU2fFyW6kyu
BaJqkt/vo2JCVxvmlbmvKbaAY0ILtphDWNWsEENAmKAaU/7jDru21X1KpuFHpjVlkZaYytskDCvA
zFup80+VNmys3jq2ecVtUlnK85NoxjeAkaJtAPDCqRRPx0qDPtP2x8rUIPFMrtW+9UOjMt4UPger
OiQ9eogiUJ9As5dy/Dz6OH4DHzeUWcZ7tuyZZw2wwxgiEJuBqNLUy49CyfiR0ZX03EjWSqwYzgTZ
djVUhIhz9bBElyvYZL41EbkQC8vKy+lKlhCQ/0loKDX8rDh8EtOUVmpBIR8sjYxe4OCssq9aGEZn
lnuI2RslRVIfCjkrh6QBYhPzBJZDzvxpohekU9+ZPRkfV0sgm66czS+jS8+qobaOPPrAOquMi9G/
yLVf2jAJAoeR4s1EXe0R+nCPCmOdY0OjKdvSS+h21vO7U0ULIhNJJIAEfLdEMmr79bzHf/ldkPca
Jo9Fav2giak8LFU7C/mKrcxQ9HxLfmtERYeLMwJnx9qmMlF1ZOwM8wJHjUUV+xjze/m5SHHdFxng
7wYDtas1emeLI5JUbikJrE9QiOyfMEGYsPeqPc4b5HNB8oJWZ9shVWFQBOmWp6DMifsZ87eUQ24l
L6+1Us9oWnYIi07LHx9zHIxVXi1TqXhJy/mKvfvGBc+dRg+5tOoWSDwZGnXByK5KmTLUM4djkRNR
WI84eBeUVhTrTgG0hhFD4SJAB6M9AwepAclmrAo4zQyDCiE4oBWZdDCQ4iTIXhpwcqdDzqD4tWHc
s2+KJFzNpoJNfaxHt0gai/UtSBIzeYEoMHtKVuNGr6tHPwWIV6vpOWlmxk1g70eDBdXA60o3GNgB
eC8QWlfLEwldn/2Xlp3oVthq+Y+9Or01mvVZMw/htyG9meugxqoPdsGO5/G7ZQ9ZJ8k1wiBnDLnp
+HpwXxbSbLuwbbUhBEM9XdcLkuPXfGckMEmGykQu6lPSS8k84vjJYmca4q1ihpGL/Q5kY7s8/NaI
XLOiUq8VsNUW0eqVT8es0g+Ois431NAzaeIDHMzB6/XqE/tEs0afHHiVSHoaAVBpxiUoq+z81J8e
wEYGl0TrhfO4DOzxNsZO3mFTIoeKDBGduy82J0v4lMP4kKTFZ73M02XiFdh+1MX+CKoc/wDkDcga
oFH0jTW25daXp8+KV1DN2FmQpKceUif6RNR348+INZOcR4zyRQ06kfWuwOg74aITGZ2K+k/CyGBV
lqwOmMg4bQocXZtz+E8YMzOamSVlpJgADwM7UpnB2l2kvUYSW+M4wUEtp56WzkwE49JwLMjbc21+
JtxDS0G7G4m0z2ZeDaAdz0LW45eU1Pe2IS6F13ftYOM/DSlothyUpOODo4qTrINEBbASIKXLq51n
X4cnRIkQV7+/CvXGYg3stVVn3KgmLghfrFeZJVxNXpaAaGDEt4vjP/et9ahYhCFgMRC+axAhzA3Y
7HSaMHKIIgvLxuopSc8pQlQXrpxs14GjKKV87LpqtMfSIOUSzk9eeWUHCp2wCkvE8arGFEkIPgk0
hNDxu/D//6qc/0mVo4iW8ftU/d2U4r637//2/RvbdXrPvv/Xv5++h3/bvGdlE0b197//478Wcwpq
nuUz/yN7S/ybLkkIW1VRl1G+/kOaY8h/0+CBKIhAdPyti8jmP6U52t8UUZeYeaAIVtVfQc8/crdU
+W9Ud4ZpKQpa6UXS8/+Su7VofP6LNAcfP19JN1VTFE1T1P9QCKoCnUdlIiaBrrNOIkAQWQhL2BPu
1SHdGAQCyKsKhavsFazvb+27+hnc2ieVQUzuTtYaDz6VhSE80x92/lrSbSlfl5aj1ZGNSTAmysfl
4AjvCauTfFv613SdufIqf1eQdyseJ0Lmu+Fd+mIp4Rpbi9X//+DckP40N/w+RtZ5lqYhqtStPwTW
aNUmSc5Mcghm44m06GvYgSk2F1+x+tnV3Q9EV9KHkuhVi6TrP10Q/0Loo1rLM/jPNqXlu6v8pgxN
FQ1RU/747sVSvMeBwkFzt4a9+FNc67OKbuStXWU/QA2g+3Q/xqN6pUJR9wvY4FFYmUeWJLhNz1Dp
1YtUH6VDtZPfs9O8TS7gj5pTBOnj0sHP8KITeC/ydiEGPhrxeo7dYjN+Fk/hQXkQ16X5HWi67glk
+CTfCAL1B/UVygeARIhZfM6R3dps2PZyG32r7tm9hxKlIBGwM8NjTqbMNk2YxAq5IqHKbg7ZYViJ
X6PdK5vWsFFb5QaALptD/rE6QSyV9s3a3JHY8lbcJYjKn/GNh7Man/OfeS1cF9Pc0d9QlCTAPd4D
czMcunPsiYQlf0+bzO3cefIi9Cal/SPvSY5oLbD2wpakiOYDPmtn2IKbfTQGNYwrbOs3BO6Z7NV3
E18eR5PsMU0ObviJrTsOnTS+TA8z+9sjq0Us/MUl+UYWPmY24+abtp6vSMRytKA3RMQFimokNYfp
JX/XVwNVXmRrPwjejaMOtVXaJYGXxzQHm95cDbB0QYcvUl4b9Yw+vTAaUJTjTOuTAucQL6q4miDC
Xeq3Ya9/FA/+uS1ORJwptqnYfbFB5o+lz7pCAz8RR3kKdv28CR70PQUqyMTUoU0p39MdHGgGhuGl
cJWf2AtWcrfKagaSNmhORMT9KkyQLria478w1SqLh+jWhkfEO5NrDA4lLYB+L9/Pa0Qxnto4Vsys
zNZepS+fRa6tH+eXhgbMzc6+k76FR8K9Ap7apnTZXc6IazUWfHa8Ng6jxAR2Pe1NKPsIMNypcNPv
+gJrBLQ1Rd1ZfJV7T7sGbDiQLNmcoQWmWTybNzAS0K8SMOPGgX2rvInfuy0H+lm+sqQ278GHfuqa
fYto99m/mxec31zaGPhbt8OKv9VP2XnYksScKQfjQqMhIPHa5B/DKocHvak2oLJc7ifWhplhjH3X
ekKWVXTobJzRax2i+lhyfffsnW0cz/ENe3F1Lrb6uUlXs2ZDzqc5NJLdgH+XX5rauHTu6Kp8FwzW
O+ZdkF62BPfcmb1GcIqVddF2jOvDI+N1jP7asF3StG39s3aYOckbfZV7LGJwrsEIWXSIazyfGx+j
FNMZpz5hMey24TGJHXITwrvCWk10+p5aF9M542SkPbb0ld5DD87UK1y7dI1sezM+0BDoDIAdbRvf
27fJ3Uyb8K6CV0MUw6T1bLQuE2rtBmjgR2h27GfxRvbb6ZkhnEfXY13Yao6jLayneitG9rgeA6eR
bfOsdHfr0h/b13DHqMB4na7is+giB1Jt8Sqd2Sr+3++PHH//9e6IIFRTTagLksQxp/1h/JDT2dQG
cj02TdCStrgkuBnPZtT8XVj8fzSL/reb8PJtNEs2LHokU9b/8LfVtcAK1Jdw20nDbfkWTG62UzB+
zw2aDWj46LAqjvj/VOj+i1s/Ioj/droikpRFMKzs4OEUioun8J88g0pQqayummYjCdkzO08f024e
b8qRtVyuK8KbxPogJR/XL5/iwFJdyXwvlCFH2wPFwBD0rVpOt8L3+80M4ZAAiGJekSzCIl8RD0k3
nkfEhU5l1rCFlElzIhEzmznK5qqWJSTwM1qQpGpO7cgtI2UqbhXqXlTS+JzPSnVQUXC4+F52iY6W
p2me5LID3mBErIXFzsK3XgieYs5XJiA+5hUO+gAkNGkdk1ncW83oHgOsVkeLAJ8qxl2RJRAbazUg
87BtDsj2o/UUcJD5Yvlq9cU20M5pkJGVoX128N+qvEtXtY64EwavgDOwqFqGqIm0VsR5a3T5vNJx
UdvqAq3UfWx3NbxJGvJFOMprI+8fopyHwK+95XZgIv9pVlUtwUcR4SsCKnmWy1pwa2tmBVlHP/CC
kpM81KB9C/Ex0X31GPWEl5OK03OjIgaj0IRdYk4b3EIXPV34UhOZ6hGsB1XLFX5I80e+hZLPPRX8
q8sl57OqaQuYANKy9pjVtVqhkhwh/eBiZOcLvujYNgZM6ZkEA3Hg4DPUM2utaa0L6scAG/9ktZ6K
ywr5ipFuejSftthqzTYBezYO8QMzsk8LDc4u1+abJr9DuSBKwmSeAfB5o6FNYJEin+O+PYaClkH9
YloiR/oTjdHMJoqDwqdJSHWKBMyJ6PdVZBq6/qjNwSOSGJT/JFCY4UaYtAdp/KpG7TqXgoLQb3oe
9fKpHNN3NjdiCAt2bK5jmBOYF9zkqPmKTdramQt4VlEyas3z8r46sAGNTG9GQ7HSMsUNRqI2QFvw
EJF49BwJOUN85iLM4VQZfEXWeVkcE/0QB6ew1O4M248CocQOw3rRJpSziAthLaSqsFnWHjGjJkdJ
RBxq3fCUQzUUzQW5xYJjJYzfE5e6KKS3sZS/fOb5w5TX3PiSDJ/bWki6Ce1dV3NQ6A9IwEC4cDK0
p57fwMQIN+XZAf0nTSVEuWAF3KdUEdKiFTYRkbMxcck4YLrTLc44W/SF1Zh+Y+VEcNMxGdTcgaQJ
pBAOxMON+qAT55QBb4G54+QFeLsExBs9pQbzcBjBQMD+qyHaD/Sb0hutuGOA2kkovHLtOw7f5/Fx
7iECjP3dbIaDpQBEABCnlpFjJDOWWqIbKNGYuuj7zKj1vRIEKlEw2XkKyTZkWGbIHvoBDo26Uw5E
HpiMxYzTjP6L+KItTlQfwqvWuxOJZ1sZHdAmxrDbJL66KObGbp9X9RURsb9WC9jCuLfRs2qhtAua
WdqhcoNDpcAWMnsZC3Hf76SuQQzljwjrytwj7zfaTQy4IFrLu983+gQoIY1qajYZD9K6as0Hv+1J
YRG0xo0lQHbqhDhxCMVkP7Ka2xn6e5z4FK2//xSZz3lP2nkRZen+9180yK9/f6+XP3lFxHsoBYBS
A0l0skpFjFAr2IPalNvnaKX+DrD/dxXIwkrGMuw9MMlicnSerw2pKAZQIbvc4JY9FheL5dIaBSAl
o/8q3+eN/BqXXuPWx/Q4HiXEl3azbxKHBY31MKPfa5zkdXrktV8dlhnXD+BPr6dCOCgn89UuLiEE
nleG5eo5fG8O6mo8Mlj3T8VHtqdkF212xvILvyP9xdw3j5Av8NLbBlsP82yUa3bD3OkzwsJUnihH
bN1BdcFRGifxwWJ+RHnKgF/fUc6io4PsZhpb6YKuJ7BF1a5fgZxOxkHinqC6BgWio8e29mE+mF/E
gHxH/Ws4u0nsMueEhStd+p9K8bSnAVyGk0O+tJw8oepxgM6kJ9IfnoobhXzwAL39yVgba/JwUR4S
foMml0JD+UEyEa+RwH3MbyRNGesK079MpW3jiEo48nS33bcbqaJVWfV7edwVwS7tuYGydYxPRuHW
2hqm2JB4AXKPYTOaK3R4kOmVZi+pW1z3E6+2ds/Ejj1qz6DM00Tm8XaDILXyIqzq5lKfC96gP2g4
C3l4l4p70z7zoMyYK1iHaOlw/klMBcHDVLinnQBe8jOhy6WLNMQ8mfzkJCRsEULVLzKyGWmVk/sy
IU2wU4TgYDHP8s6Mtrw55jw8nHMoibFBwjZxhxee44TX17RuSVBUNqR+mPph7Fby4MRoX3pvEmws
b5EXXQqeLarLb81nWLmvPxBv8+thdAgzlLktt/Ez0VUkAixqjfw69EjrXoUTtzDrpGk7/VUovX7D
ZZEJW55ig5lS8Ija8qtnM5N4tGSg1OBN2UylZmpG82ac8pokiJOJCeJL84TL/OSf6Z8a4Dd07df2
hm6D7x28Ufq+5Idy23/Rk+WNo34rq+ikH+E5I7sGjfY83COEDgzRT7xsEnLBNubA9Mwp7uWKsB1a
rdY2X3kFKB8MNeXY7SUHCaiFAJML/F4Fnupqp+SuUarOroxiJvas0sPs+9wbJL6wpraJS6D76Y4y
zkDKbp5qD4KaIdq3OnFwZyKyqu645KZgy8PkS/c9S62XAoWfaZsmmBQ3IgaOoG8+lkbylNSOdpAq
z9j7O8xwDKyngt8U6ZI2MYj8gpg5+09d8hTM60wnuXGddnvhg2C/6BpAMZthc61BYVcn6zxlHrvS
bDyOW2IUGnthJns0nPB9q3W975LVuGt3yREkNZVN+sVyPX6Bepke/BzCpq2jHKPYzrfFB0YJYDsE
9FGbBLbxwnU1zQ7D9b4jC9cWNsS3fXQfqBs2ODWbA0HajI5Nl6RXwp4digEaMPTMTxHM3TOkxMwR
BhfhecNQNoRxB14KoBGXiBPo3nCAcdjn7ny0uGpoUZkLeKRDCzQuzqg54YWOPN8lyQ3riGBbN5PN
yzPLA2Vcmw7KF0d6kVZkrt7TNcOcVxY5M8fHNj1GK+WeM1fwjANgFA/VWOaNgNDt6iG90M+8tqt4
GwEePibcxiDKu+gADFTWNquxk8rX7V/UtfnGY7jQ6ZrMg3f9GrVvAKzmwGKdLNJtUbjjmXSKqXbA
u+TFSjz5bLpsGIh0daUzuLTl7bU5C6/VXnvs+MuLeWEd8xZum73PIIUy4eKPHgx3Yh3G/jGegE6w
rfC36EY+ZC9jMGu3D2zypAMKq1Nwqj9nohOQXB1Z11lnFosq5da9/GDtcuQOq96UU3RP9sFGlYFz
7lSUDpMNMHYiUIjM7XZbig/6RT0aj8VTtijy7IggHULyuOq0Tf1Fa0DCxL7eouhtdvOZlu7ECcMo
hB4x+mhRxcosb7xwsShAjXBSzEfYu/0dz3vmqi/VnlVLCeDiRVI8ReEyME9a69TSCldw729CEukk
Fms2eDceS5FcxPFQqFuZBZOBQ481/So/MlYZCoqFA12l9NVUH1QVFhnS7UG9hDcBhrYtrcyLvLYe
JeLhU7tAyCY60DVUrPJe3dn1NsTD09njIdogZzWtU3XCpyKqJ1B0MLvMH6Li0SYpdvA8f2an39uc
6gW77I3pCrQ/6S0LNguB0JsesjUKiksQ7RTpA+50bF6C4Ri9sR0e0v1c79oQyfneZJGU6kdu/hDi
gmTvD3j0udKFH7uv1qbhFfED9x9rIQNat2TXP05e+Ck9E9FLRzAc01cmEMqLdGYAgglWOqfbeVVd
JJiQ1HOX4I1ziZuBorwTCNAd+3NxJQZA+8Re3jjZM7RzNrCkyFo8AYhxOcq4P8Km4hzWJY+NbXkP
QOzoTqKtLc6WYsWhInG3e43fWsNJzkjgpgtB9/6jEDENc9qtwhUby+C93M6bSS15Y2EAMAf8UvlR
3Yu3wj+wbo2u8YNZ7i1to23i16XwFFbR+1jYAOT7yK0lO9nF51nZzBwUz9IGAeMayQ0edAYiG3Hd
bmlPO7LV3LBegx7tvhENtbnNbRPfCFuZ7hUE63zyH/MNi7nX7ps8tJIq4IY+D7WEsoRN2qQReNmd
vZr/UFygmF3LQzY7ybuOavZHWXVvwLSCn2mXvcvKJYuchqZu5mnv98PAJW2nj5x50YUN7EMvrjUE
B7vIm97Uzq3u3NWVjNsknslddUr29SMKGU4RZWM+6YwpwdefGSi9Y0b75i+Sth6C7cicmRHrgulH
RemliLtuZF3me+1aLq4x8lEv2TcINrP3sm+NdX8C4n6foIX1sKEqxon98CKO3Poci5P4hmCUVuGj
n0WaE3aBwcusY81MOKDYgjerZcsZ0dgOKne6gSimDig8JVAV1TTqnlEOHLosDfEw2upxokF/Aavl
H2vlp6k/69CtH3hMhH0YveNvg29qmPyMwQ3bPEEk2AipEnYG2JPawwhKDlxHjWursORprHcaaHcu
/fuAShCo6a0/wGP4HN6Q0LCrnj+qb7pGyOdF7fg/aARHDpqBnhltsa09B2Cwl1PIAT22m4+TS7Tu
GhqW5A7oFU8JZUYNdU/FrLqSerdE6GdjG/eI0JtYvH+JW0pEErIyJ9irx2rDwI/bC+7bU/qab2OE
dE7z0aGPZqx5q2CaOulgc1KczXV1Ms29uB6/+2/zxFUpgMG+zcfwmH9at+DcHjF0qR/WNnqqDz1X
Ad6jp3FaTfmPND9AesHUSOtFAjYJbFG9Gj8Nc12ypiA7E+EAZpxMaNwxyvAHmAHh7OMk7mf2oQwh
gKzuFj9eqBnifghSiaSO5T8ksT3CQhTWYjNhKUs5bdGFSfvfN78f9/ve76cZA86yPCHxKSw6CUIV
7tS/f3RhzOXOJ8QvaDdDFoeXBr12oAH+UUwR5ib3mbZCi2aKWBsNmeerVIJxnZXI8GPyw23SzhCs
nPHA8sIG3uhkpRS5mpFcIivcYwDnZ7NaJrdqJq4w+hOvboiW7eeV6rZkRrK2TTLmRzI3DzasKPGp
qASjXfmT6DWGWeNNFBlGIQSyJaJdvDZuX6VED/EWNsOjtESoZTnBzTITdhFprdOy2HLJux3phOvH
plFIGvXNdyh6HFxC6QaTghIcr1NQg1WVLSxJQ1ozNJf9bKVEY/gURSutUlVHIKl8FQV43noF2lOl
4XKqco7Coiraa0V1hCvVBWgNTX8MaNZGlXYNeIm6KI3KZGaQYg77ME4vgl+h6hcl/xg2yquuIh2e
uT/EHWFMObJZlN7xtQTqaZbG3uBwAlm67xUi3VEJUj9SIQ8IO9LIf1OVpNm1cs6wfqR9jrn/ESe/
SpPVAKNoB794mwR7+uuHthSJXlNnRuIo3KF/4HqwJoqKrFW3wWDdw8wAdh91q7A3d40RHPwS9HuS
y9t+wCeZtfqDj5Gvq+udb0nfaolGUSN9jKyeOF6LPmFhDEBiaGuvqkmz4ieoU2azFHDAtjWhReN1
Di5ZnmtEHLwQrgaMQ2xf825mvDy4UezfKu0HOAS2xiB96sOUc7UiCnCorZ8qN/ZSg/9YAB/kijk/
Q0buRTUCepFNFP7Z/Cy0Zr9pR1RkQMB+MCQyRqIbMpH9o1QCh84sDyzpvQLat+liAWGwYDL71lli
68HwDCl8pOakO5UmR7aQbI5kMCMIAaIStivURQJSELB5TShvRIRidqRYaGvJoklIebVred/Nz0Ml
PBPpTgAfPTUeS7vui+e2pRn7/VzY8D+iuU0kLNrlQP/OPC0yRlr+1DynOpE/9STeWlF9yRFML+lz
HRY8yvuKUweS6RN35dAGrsVPYHxKfvNcaAQ8g8B1y5wSVSnae14BM8S7Sq09WB9ITaTI/1B1SuOo
7/ZGQcFcZmwQiEu01FcrlV7qjoljgsataaPBSYbpUPRLJhgtAxhRKqsqgoCSpjjjs2B7DXEs2MVE
R5eE1bqQIpqZRrTlyrhYk/EkxCjceqOmnoZcUA4fMTheqmJ/PVnMg7J2q0Xtrl6iH624J0c0vlc6
yXexwi0lBSnohQ1Km5CUhTZTJq+a5BYPSKUTBBfpu17iADACtMhquDaU9YJiidueTFlBvGAlWjWN
1TqIlfGRv2u/+RALU9ts262cKslaaUrORRmDiNIztxACheD5iolexAaRW6SnTBABauIaRIV9W9CV
Z8IHLtFQ36UKE2FvTKY9NSSoSe3VGtC/VeJwh+GPQFfW6WSMiRCxhrWF30IxLlgni0awAX6sBTCf
S6kgtLXkDlbL+aZWKWm1WoU2kXTPcZFSj6AwtrmHZweresJJ3tD3x69Ga7G+wpR/UvMF/Gve+iE+
zHrj+rKarEwIK0VBLz32oUwUhTChNQHVBWACQUrRr3QLX0hqKLB1UDKpxJjEJpRzKbXeq5TOlQDm
O8JCG98KVaWlEH4xYtFXga2UjBna1v8OicVQ+u4ZKxJO6AnioZ7GiFEnFmvoSHZNvzMb+S0cKWTL
9lXU94FUnthrbEqj4gJom29rZHGfAfkmrckQ8iNBmMxmsuDoXAtTQ+pTPYqWeRrLet0POpu2Vhyw
JtVfZYrtRXwPAlRMTOXB8ERwdwitZdhkpK+JsGoStr+1Fh7TAmowuwQKHlqc6fVdnyzg1BWFfRNW
Tt4zJ1XwMrYdU5EaNwdb1+EamTmFB2Z6EUGLloKWUyrWvmPRER5qPQY1mXppN3GwJiXmHAKk9X7n
x7W4L2os3bGYXse+fe1LEg2qDIlUIAc0y9REWd5fQGa8jwtgOlTOZB7tkU6cUW4G/DY6pPMxrSSg
D1MwRgw/Ibxajb/qmVxvMNmtca4pLM5gMSC4M9wCZ30xDvxTyVitHvp9GgZ3EdVjU+DjazRpXQ0p
JJMBVbjYy+uGu5lNEjTjjl45SbP8lPaTvo7UBNgoVgOi4N9nLdpLKKu3sShdMpMaNG1xI47pAphu
H0eFCa4/GJeO69SB4AAg38KE2ySu2aX0TexaAwC4vDrgsPnlKqkU149KwEvQnUoGfUqKXSHC6qWk
5b43o0eBx/8UMTxPiuQlMYACGmlItfi/2TvT3biVLFs/EQtBBkegcYGb86DUbFvWH8KWbc7zECSf
/n5Bnz6uqgZuo/93oUBkSjpWKpMM7th7rW9xIzNJCmbahqHPHsVV4JnHEwcrYkwl61RrJwf8cDGB
YC0bTGzzm8QYqjNJLbsBl7X21yeHsBzHhwwp1piSU+mqiAw5KyCgQpkHyVxni8VAa+bZGrrzNxvS
1VZNhQbjZ+dFmKei8s922g97IBnQLYYsoznu7ggt2ikUGzsFXxkTBV5EskW2brgcZMy+DEE5UUSp
8TjbfXF2ajvdtTCi8apUpJ545TFV1i/VjLRx8TGq19EQzt533W0zp2wduuHWWUjqhjHeL3Z5mv3+
pcO7vDH69hwO/in3UPd6rfOkCm659TKckym4xy5ZwXzz7mrSCnC/cbNhaJXnyUszox1tOueLNREm
IrLiaxaKTwoO/NFxHQZ1wRcP6OzBGqeDI1W4TQKynMbIfSMIhq5DauwcU2YMaUpvA6P1wMetDuBj
8YVEzobkVjoxumftWPnzYhjXuF5e2owJBAu7Q2ZazWVc2KDSS61a9s0fQzG0NzvtYMiAvYztujmM
Yf9MKhdZMN9dC9RcV7qXqJh/AaCOD76LIzzkHULCvB8m+msm6Te0nKHdut28beAzw4X+8JqGO5vL
KRF3OE36qXN32cEssmZrjaW5LS3zUygGzNMDGwUbdURFkij5XslLVqTDgQHNAKdRo8MZZWNDRw5+
SHLAKhMTDZLg8OH03s2SVAYsbDdPTPNmCJ7CsKtINl+WY1KOD6M8GL7FXF7HKixtaV+IULcv66N/
ezrl1XyOKzauTfY9YTK0N3UCg/Ljfz6sX/PbOQA4Hr1HOkp1PTQjVwALlrkvoIkeQtP6KrTbpHPL
D6cS3YGAK2s3alq7aKIeSOBIh4/AQ7ySbGRTX5a7aTQINnXpaebs3KK6v4xRhJORrpOTD7qJS8DC
egAg/mQU0jssgeFeunRGemo5lXexYun+PpQl+pP+KwA277JGN6yHBHmBvTjNOdUxsrk+kE3Jy2mI
LPUc8Vwon66YdADphco6joOT3eVNZh/Xaff/igT/G5EguC2m+n/rAv6LRvD/ttm3svvW/bM88Pd/
85/wruAfkC81UDggyQcf7x+FYGAjHHQD17VsoCa+EwDO+gveJd1/OISiAaBFvucEUv9XfykEpfwH
kYr8NBpBDzA/YOz/8x//opTo/u35P2O2kb3+G/mYUCL+L4WDRsNxbMf9N3xXQ/aNXVvAvh3SFLey
IJAxggWE9/9zbnvJebCSiNkK4UULE76tK03ouUH7ldBAsR/GLjlF7vwCTPtrF+QxKzwbzapqaKkZ
0afAlLeK0edZLsO0tyQFKEFOOz9iJkboQmphoUnDwKbnDeZgTqdjYKT7GHFOHWU+cEwasA42VgKD
sL0ahYFBAtcvQz0W1USTqTLzu9ZWp6K7E2WCG6Yg6673UnKUTZQM3DR+ZaN0XzpKc2XZqJ4Bz+RO
iDezD3fcyWokBzNu0EnQ8KNpzscybV3h0sKZ40e7JBIlF/s2K97PbR1/quvFvfqNP++GRlF3LvZ9
4VfLY0rGD8b8heX3KXZVf8fuaNkIj419RY7DqcovUGFohIMUeFwcNkMqqBElpNODUz1AWAP3kg70
B0VB7KsNqtdGW4ivsvpZOt7P0CPfoGmrt4ANKJHtUJjVcmXZpHNfQWYUwKw29yYhDOdquNQBBD8Y
FrcOaJRrkczjpfNnQGkvhQH5uCziLyBCU+YqZDLQMSGLV/bQhNWvMJ8e+haOJ9PYHW56cbRHJmjJ
WCOvK4pTNiQENLACOo0IHtBGdqjw643CkrQZbfNLWAFcBBVJ2ykLyU9NEICQ2x4646EAfXywA9p9
lYLtaOrpWXRMA598Gdkc6hjrAlbFkA7jFB3NjAkFQmh358/UCmC0X2undJDGt+0xoV8duXWqUwDe
K5E9V10Ls6Z+b33GAeT00r40MIZ0vVjAArfJeQ7grUbNJUgzEvhcSHVgnN4bg9tVHX3qEL+VzKOi
8iNtGCnE0zPbotKf09NA+PMGDMp77LPnzl1zqwpUYBjyHtQQnWe3Nk+967+J1qHF1+KN7kkxhMz5
KSDpIqhf29ynj5dTeUPq+2ZPKRt8jBWQJ6Zt41TfvJFWAL5hJqo+Q8XEMLxTEVk3HPMMnZcwvBJV
mNVhtrcyfBMeuDBaWfZXUSc/F6tlf4QbfCNrwjXoWII+K/K83qULLbt0Biyliugbg3vnnIWPBhFn
+6CY31LynKwClZnFfJluzAa/V/DsFeNJGj/JxRDP3eR8jEluH7MyOqVl9yOMY6ZL+Ux0U2A9dcp/
yWOM8Z+r1K8PJa+afTW1pMgZJyG8aDO5RbJhdkGyMzzwsE2WXkdb9VuZMswJ448M8h4GPZ/1g5T6
xpLvEMbT/Rgq8G2BezBRrgB/0hNidJoNYZ6qfK5cNR5B6Ljc6pLP8ZDuSsQAsBMYdlhQYYX9lTpo
GzMxhvQC7prOttirSt34myqV3czEf0654nomhQ7Wp7BFN2g5WpsQkGTLNgMrPNgpK4PY7RvnMUcr
aASgMhWhFkN6mmwYbhMbWAu/MvCa4sNiL4nKrHgkq8nf4wfF6R6Pu8hSJP8xSylKjBlFo9E1uvxX
pfplSPY4Rt58dVDdoMHcS6NNL75hv3d5HN/bLeXq14aclJiRsHvB27WVPaTcZJrp0vbOr3DIiEIB
4nyNngmg0EHbjfHCHAp+3I+8TP0Deht7j36CS6fHcQ9efy8olbYBUUdFmF+ssu33bCLeMIiRymTT
QExt399UIz6aZPG+qnJ+niaJKTBP1bmOyk0KX+CW+kbJX9OSI8gJKsfpFlm99ggFwLfhgJ2IREFT
urARdkfkChaYZKSX07sCo7sTDhmbhvfdTm4tCSqZo5jZMORYvJokgS4vDm1smUc+tQl+0qEY0gdJ
CXWYM8YybtS1u4LtwcnP2Hx3IjinNLOwRs4QhSIch7BW7npg7y6rzykD/cYItpogu0ZIoqvIf0Q2
hTA6F7j4MsvHBET3vYbsariBfx1U9Gz1JLR0mYF5LrRIF9qNtXGDgUV2S5JArcNCFdWme/HwfeBX
6vLj5HBmVNNdEXa3mJ4zXfK43vl5mxwmmRrHfp73ZmDbnNCMs8wYSHmu4ujQNwXJfaXgZjZt+7gD
VBsqyWjSxQ+/MAgiRp2otzY/WIXFBtjMrdNUVtxihS/2QV8+jFP9FXunDzWqv5+aqtlP3fRmDLk4
T8Ob0TPCz334EpX2SgqscHVMk9mh5wvmh4o1sq8sBizKpZRb8MtHJ0SB1+lcjGBTwRw4UqkGe+gD
qEGk89mvos8N4Ih9MyK7S50i2kEogFoRVvUhmX1aAMM9PDN5VHlGSPmKxY+yb3WiPpFpi0kfMgca
+x2ev4j54X6UCvZ5OpxghNmHvnQYno0nbP2oZ6bmgcwCzD4Bs1VoE3aJSrsyuCO6yYV28aktOWR1
clKJSoitCD6PbvwpCWAYOkxa3eAobGaiwH3v2jThpQ4Rn+wCI8mSDvJlll0v5K46OmzvR8vh3clB
/DafG7RmOzcMsPAt/GANxHNLa93chNalzJD+lNaD2/Ma6cFXeBFJFElGezeyyby5jEJyhExPc+G+
Rw266haw35KYwdWJ1G6q0PC0Yt6GLRdyJegJ1kN8C+FEJ/SS7zoHGKqoQFWzPVVJA2lrV6TWtQw9
bI+1/SuQtD7N+VDFcfcpbtpLHVWsuXQUJxVUuwE2247OzIO1jPkNrX7JqKdgCHELmQiayQDdgarJ
r3hDkyHAMxH+DEAlp7g9W4fATqHJXL3chlNenImmDfeGNz86D8PMiZeZzbsrkFUYihu0MshLYzGD
dlaDZIR7lA1ZcrQ44SBftawtsDO5EHe5GN5GgyHQnNdHdwBgv7x5AmVzZRd3IvQfma9111xTVNRk
E06UBe9m2tRMIjwqIJW9pgbCJABY+W6IQvz/QgSXlDeQjCSie6MuhP3avS2GpNtjs7c0p5SffG2y
MT6I4qfV0AZMiYCrxu4cEoiOORrqSs2dFGenYD1iseqSLj15CFOR+j5ZJN/Qx6ISTOz5y5wQ2+p1
/YSSlPG3aDpjUwrwllxhxMP2Fng//IPhYIb4Xf1sZ8WMooNmOi+KZKm0RxBjVyG6vgXB/AJUg3Bt
MLWOMWxG/zxJPvVsNjhFMQRuRgSVwZgMd3W3JLveMZk6xplFCkVwAjAYbAtZjxtTxkjTYvrNFUGx
C10/u5n2XiVnIl3cnjOSEzQvwy8W3oVleB0nBgok64kbkbH0dr3DWBJ9ZUfWmwN5fl/SzvB9kj/W
miszkt2sfN7qtOOsDYHhp8glMY2zsz0VqJtq6YHZc7kFzgKCEFjLad8iADJNe6BekkARBvRfYc3s
In4IFPFdsp95SQ0RoKSJEPrxHCeSbuGCQCDtll3Dh9B2/Xkw5ZduADljpnV9SEsgmMi+KSXAfBpj
4+3UEIynvHeODuarncuHuQVOi3SAyccZm9Y+W95yapcjNsZ+Z5G+d/MW7x2U0PchjJpdW0bfk2XY
WyPUQjP1y+OUldzdcoCyA8HAM1sOIuvHXyakJXA9HVZPKL8o2jx3bzexLttgPHWUmiDvvo6Vkvfq
l5L1tzl2aVPJW2GhCANwmm7oY7w1SFqGrLd3NMQudY6MwEblRonoX5oK/7m16dq0PnSq9s6WqRDx
DoOgQ7Y8ew2G+rwARkI6+8XpptdsrIfdVDc443sESu3kS3YdTbBtBaHYrpc9Y5R1N46RviwestK0
74F695TghZV+S4SA3KvLTXSjmRcAYQUlMZHsvC3P3g/fixDXDQgijJLrhEE/XmXYNuO1Kn4s2EQZ
WdW0ZZngsnMVr1pdiviorcr2kFTdB7XSO5VeOTHbryp72Aeuv3MygYBvHqAsTfASrMjcgP8h48RF
LIuemW6/ix8aEBQ8GHJ8wTgKti07L5nvolmcU3Nwb6TzaJxw+LG4qmIYLPEJlRKzDhKNrjsQPk6s
GmiGjcRmPdJmAwuznWOEM0XeP9iA0Jxl9FnierQWlXHNuADPrbQe4sGhr5b2X/w4RtE2pu9Fhz4q
NeqbXHDhFyAnNrR4x103qGvKjfFpILjGiMmdnjwcUpGv6Bwh7pXtcmprBJEyf4HFiWfEvPkxHfYx
GJGTV8E+z8RD1B0E1IOjHXZ3pVuzjWmlzxQO+9Hc3oVJeDYyQVJDIz9HHpOWZlDVkdQeJsjqE3NO
XBvj1bUexohaIhLWRRJpTyynQD0BNTRyjA9ZHUVPKVt2o70n3LveV5zIBztEZWdoG6DxPVU4aegF
MGesuMM5kpqEzY65H7wYwpeILjZz8HjXz/HFz1exZaNFZZxilhkzu6EQ22YIUf2u0RpCGux24WP2
l/kv3/fu4440ZTMOyHirp209B18T2/piirAnUMN4FmXFtr+GixzYDGM+wf/nPgqf5RCxZS9n9ibN
MwJoYr+XEf+hSyRthDHXEvU3kxC3rZvoGCoMTOyxoW3ag73Nq+w18Ai+SYL2RHbZqxHEKERbpAOI
+wfxivwckSWzwmYA+Beb8VUMSbYpCjJGA7/5PM8IiGdYWDDEne9G53yqwcHtOustwK4NMRe9ni6j
JEr32Cz3WKkT8K/VfGgy7Dy61ZdFtNC7WW5ihxilDGHdWH3tOyPcVokYUYO+qySurhVLQQKN/JjG
1os/Tdtc2PWrXRxHYSERdV1JifAoOhrvIzTa3ZDtJgd6NibOeFulH2UUf2H85NzhxbktBvM07peT
+Ssw2vdoQOOIttFuF1RQdF6Ypam9VUgL9flwFzguDDzUL26s6LbzGjeAOKCW0t+nBYEOpXsss3cw
ivmdpbCELAplk1A/hvKXpaBaVAqPnhhIrnWyceso5ewnA8SQy5R1CdW4WwjSLt2JvmqUEghV3cMN
Dp9Cne7uEdGeWczGGkYCyNRvIpn27N6MfWFYXKG+/5yHpGcTYwnUmV2l32j58zyo04xjqsr7u952
FtZUelRdXB48uKCWaryzL5cv+E4qIwu3RcriUoXmLSvI9+upeNzUZKKqDO6jkU+Irg9QStclUci+
Ce7ZzXQM8B4+I/F2Ep/rMfjUSq40t0du5DOZcK0PBZ0RhQDnMmGTyqdyGDD731y6Wo4V3Yq6eB0Z
XaiEsYgYB67NIn2htQ4zOaYts03z6CVf0O3Ar7z1Da2hHrASp5Ownsslecss0T2bMV6OtFSMk46q
S2sEc/LNldP2hvDjJVni14UMMz5RFrBEexbGCPrlwGf9++H6PC1+wGSozkbSY5sDXF23PbcdfTBd
Hw5nYB/XZ3lkVZfGLCEW2OGjJYC5F1BwwrgMLji3jEM4kOqZCNCExXDuCts8hyaifGdmesjZxEOV
+0cYplRdKFWiNiMGTG8m/dYmDTWaJDC8bnyKldY5qV+l7LJzzIwBqXf82HnW56FjFFH7Y3ki5pbd
8TiTfT04H8p4dGNn+K6g9zV5wFyM+OJrx6OtGFxchbmaMB+GPq9sYmFqct7PqP1wvensGgSdpc7A
iqax2SwQe7NAx21a2YO+XMEdZPPeeBGedr0J9ShD72Yolxpyxnub4G4Sms85mAlbOnEim3p+Dg0i
tRnJjyLvnw0H8ILA9hFJ92b7xSVT+bur1D2Bn2pXGWLbZtG95V3bxP6kmEHDAsUCUGEHZtiArMcv
9nFgLVsh3hOTpb0YmL+nuc801ifPLPCtXe/VX7k9XNEmXZo0JUohZUTiOw7CEgTErkGLv61NTNW5
f5/17tegtt7qoHhu6ppMlnr8GKagQelyTapCbG3XHI7ABfGSjLnFSc+ystSMYhjycNKKxyHAhQxO
HwKMZ9KfDaEXmuj+cJd5s5AnJy9fFgNDd/00Ogbklx4nZ++NbwWID09iq1FFgblSDec8AWrbyENb
xlvC0LRFoVnCY5Rj9ZjkvS2tO/hJzcEZ7fqiAtT+0xAjF/A0B+vvg9Tp9FL/yPo1Jw61cZmsX+Zq
1YVZ47hHuvJR61BHd4keID7qsDWegW75xNDvO7OTYdsw494tOSPE9eJwNVbJFr7FItNtfT2lqWB1
I9mGKgJUCW20kSMskVPzJnMYEGoJ0DxSQ4IxzZeZvHhwLOsrNyYgr8nC3m/RnNH1pfbjDJHdU7F/
TCJ5jMbsvbKXpzal5Pcdnwx4fSiyCL3Gn+earS1SNz6vL3E9zOXE+/b7erZONu30c8XOqJfEDDfR
rrWYzKaBDvIbJ9c7tGF7izorXbaJvv7YbZKX6H9ZL0ZJ9ra0xvZErhb8Kb1kmFH0n/+6/t0yS2iQ
RpiWrg2/BAFFcVz/YhyAwK/X92F9XsZBe/Cs+dmRw/dgRLET0z5RHZ+uM7RHhFYJQ2GdlTwtNuUU
+zHEVnpUNugUZDvozyrJwBhWIy9Sv9J1FVmfVi2MLtCk0bbVL3F96a3M3xruVtxihu4SYFEZ3NE+
MW/pT2VY4Xpi+Y0HQEqhNTz1XYjZxiEdG9+AZq9NMwsuGM3y0JTBM5OK8jLO9onh93ikBmNNKIKg
PsXpQlsKIOtcTMZRusB1GQAzOE8gHJot1uxxitU+aDN1EREG8r71XNKNZ5D3sQPTa/09S7QqHxb8
DmbWXzwDRbdjyG1ldFiFDRupMM3FuT7pCmNdfzPw/5eA0Op+Xj/CmpY/PE7aYRBrw5TD+mg9rGec
SIxfi5iK/UzSCicliobQF5iH10vl74PloqChToet1AGjG2ofsV2qF/uA/3jjR2jJ6yQdOPM1x5Zp
8SYdJIUe9OOsOtdzE7PDcH4W0WBditzBODIEBzEP42U9SK+t9g5gK0xL+XiRdeNzzku4bWnA+LgK
u4h+N6sNbLOko1Rnc1VtCQc7ZhNBHBM3tp3Zs+tZL8b1UOvzeX0UJ0Z76nELG22JzHgNP4vQN13W
w6JPjY/BJR3hNxww0ljAwf0EGqw/r5+DpRF7vz8Rujk++RrG6LAVdJPvjQrmO7Z6y11n92i5I5Kb
IrF8mizH2wGFfJgNX96EPjRJfBgMa0YNFX8WDlu6yZ//+p7ZGke4af7ZmyrnLg8ZVy+G2Ps1G6aC
jsSd69PpyhP3uP5ACZDzarnaAcP3zELddW74S9nIg2RjHO1WQYzMcO9YiCxs5DzteJRcaJu2Lov7
0ZankfDZU0c31BxbHL9GiEyncehBOBMRZSrTfxUQXrpXL/QW6OC2FEmMl3m9LTOu2ljQklJo3OKJ
bakx8tSwl++AcLk9yuGu9+zr2JWnbCluQwA/jqW/vIXzLxSu8R35u/SQaLgRyTZn56RNT37kikPa
s3tWakaoySlu3lgysaG3g7ezfAYKdpaTh9osqPCMDAlBfujZYuFfwaAREcU3YEA3quLqh6VfbYY2
hCc7OU8i6HADTMV7PdPtcUT+NgDT3js1J4Op/I+kLR6LrKLr0I0wsxtqbHGX+PWyj93kznQsQCWB
pmvOsEpdsMZsT2JkwXLGgymQwVz/HLzJcjE3YF0twztrJLA+9oMnGreCnL25ya8FUsZqWHpqkIhw
h4Rbna+9wNrd6Guz4/rITgGFm5Z7EiLH4rf45Nfog+fT5AwcirPB+znNoJ2I3CQ8AfNYNUcED9mS
YDr9qNGH9dGfb8RdbV2msERYzsQULxo/Qjor1V/tANf++x9Y/5X1h20z+dzRXz80ApHBaFsoC6qU
5IL1IR59EuXteJcbSB5bSAT6B/4cWoUcYX1atoj4KyjPW3OUlGgIEsoeY5u/6DsJffILACT/MgkL
nWwhTm0473IqQtIp4Lc1uFfGtv9OcwVrzwgxpFBHwMTxtZ65YgJQYtwK+FxYHiNpXAQ3znPNqqpm
ls3CsHOa8orwhihTV3NGh5YqpFkFxaQZkjJksa71RlYdHFYB6ITmhxMLLu/uS9LnP+mubCu3f5MV
ImHp94eh6l6TjD0uwLwvKvMhYEgtm5En2q3DPfirH3ltg0tAPbWVqmb01u6trsDVRw/zIrP83VS3
dFb0MeikjS70XMPKPybRNOSJepe87T4CLa72+30wydc0eLNnGuOJY4OZs+dP3LKtjUckH8QvOl1V
++L5DL58+FUQEtlnFx7INPvYxMlrLPJlSzMDy+HgEy5TfMm79BBKmLCwoLjJykvkxIQYdbCvekf7
7TCDdPGFsB49YcMHULyjTYZRJR7kjKrJF8VDZRkEBBThp7DXF3u1FwTLsg7WZ5O8eKw+FAsLRqQU
omTrlfW9T1vbbF2u+hBRopX3eHSjq676YVX98oya4Zd3chus67MNcdbjVoq4+jt3BgXW8iE3pgtz
/Mepmo4qjd+amRlbkL/2DE45sRhnwT5V5WvrQR8LSXlFJMgZwEp5JIoQoWU0kegX4mLhHxvpLpYT
noxKh6vXFR1jaLLtXnT21WNRREblWCiolnq+LzKLwf4rOtx2N0rrcWEB5AomW4wN7tZqepq3i7g1
Yfi1J8YmTRrAR8V58ifen+RbzSTAK2KsHc19XjHNMR4NUJshcxI3yJ+acNcPOTL+sLx3iUMwE+9M
xsyP0SvvUckzUhiTbwg39tOwH2o5ckd7Cn0fI2In90EFu6M25ZXkg60xY9vEj0PQId0IHInj0aTl
V6XGxsYO6djWHY3Aiq2qIEViPA6K8lOKPVOIO9rntjXd578Ma0STyafqtB9Tvdz8kigVFV07K/rc
uuaL6d6FnvOjlfdZ0dAIs9iQKpprDJDPzRSk1xk81M5xJQS8UZpXrnbzuj5aD4OMrOvss5YWcfpe
L2aJVpSSLYNLeUCE8MVyyCNN3byk0x/HTNbjTaGXAGYOOEHUII5+lz4NDZmDVG/THLQXUXLZozFT
ujjjedd5y44wXtYNC7dbNg3TFqzbZlB2wx6OlVdFmfwaU3sgqJxZKanVpN5n0qvgw+zpll5afbBi
RVuqnlOuzo64UQzwA7p7QIzNZYgQ85sB+9jELX0aCpSF68HzIM0US3uoe1rHm0QXc7Mv62XbTd/d
RZClWLCJ8fSOYxwxjAMbOBLlqeUEFeagkPp7/eb0kHZFfqHjWl9MfZjWCg1wKWAaWs1Y1FOkJ4gr
05RrpYwxCTY2/lOv5BrOzHa6GK7gg2dAt0HlsB1LnIkswcF2jB3MRcFC0KmCOsFE11Wo+zgUbHku
4h2Wsrr0C7lZJX9JSbwthnb9/bZgYBBjzo2tlLc69poLm7UOaqx+OKV1eJ7avZmRI0SwxxdL9fw5
RdJSLUJCpKz9XT0yDLIHVBkG8ufhOkUUe9ZQ0IrXFarsiG0a7Yr9zJ/npemchYr6Y0CQA6b8v399
qh8x2GPSzdpCDBBbIZsAMQ3+DQyBLUF/bX20Hgyruqu49KmPgulCqeKdINDvw3z5Ku2uZ+dafnZG
M7lyLzBpwdFkqkqPIV0lIW8Nw5voElrCaBFPLeWvO4jhQitwuEQe+IWZuJRd55rcjfQhWrhgI2M6
lvSGL+vBib09AMn01K9/Ienm5S6n5KETAEm5jwzaWCZi2aSWn3KDZXE/5TBMTa8iQ6EVrNMDuIdC
19rsvdhuaLFg17Gi8pAvrno+1Qcv/yvWW7l8/51Yj6DF/69a7/pftXq//5O/xHoo8hxgRR7aO8fW
cj2SEf/C+ZnC+odg3YWhhypPQ/v+FuvZ4h9C/4+YzUAG/4LzQ8cXBAj5SLUFTGS6tvk/EeuZQmgx
3j/h5gS/QIIsQWNHEoHluv9GOmrC3s/R8LhXMwzPMs3FneKEvvN6NV0Wf2EiwLYDYfDRnIdmvCbg
3y8wZbk8Pd15GDx22GBb8BO7SX5ev5bpn1kfMXNsLn+eVlaxHfvWOa3fLMN39sP1eV04Tb3JWh9J
/agdBnkem9OfL//53vo1Oidslv98u4epfKwl1k6PTuM29ht1SGyGTxAzCyP5OhaVeSAUaETUwpiU
kiEToMWki+OQcod/ix5xeSlBeyyMVhB7u019agOBAaQQrwy9NZTZYIZmxNfc0m1m1/019kNDnNwY
23dt0Z38obV3iwa7r4cuhGQ/+/kXmL7w9uREFczAwkf5wqhcv0chzB8GTUcg7HSldHeI38eC/69P
p1q+L12E5W6ZHrw8wucVY1nOl+G2Xu9mF17w/HXHpi6ny3rIHTj7pV8wJbZ7dpSeQ8HoQA7Q6+V6
MBaT2936kAEdkxP+5qqIsK+MiL/+vIz1tSz6Ba2P1gOvoz90Qj0FNfto8gX++bB+rYf+OCkY+mXa
hJg5UffpXlFKgA/OIobAW9fJQcsZlArkxGEOQQTCjVwfhMR6X6XjCb9LiwoA3y8zC+OwjPHLFCTw
PiYnuSzikOi7nEu0GlpqRqkx/o8wAV3W1Ca+A0lFqu9xtjNmRz9AzJkqVs1CHpQnqxPef2PU2QPY
ViTQXlLgMI7LisgzPSzcZIJeA5NZs0hw9uoFHE1ruqmaoNwjpbAvynTIJmvM70Hl32n19iXUTaj1
wO1MnISPDXftSxHXiEw/vmEn4l79RzLOcO4v8Xg1O+PZzJ/Dxf7i0cvcuVxVtOe5NTb02M/SPefB
cCARPDmVDNchZTILDdn4US7Nu1l3sxRZuIwibVRmQnYX9K3YO63gV9BgXUWukm+LZYG+8/un6yJi
K7T+pN39nDpAuxuiC+VpTO2Qd3d4sge6X6bnEQgIIcfo5MwpqkHJpkehm/bq0ui73EDfCuwRFtei
pg9DfhSDGf12uGtXnwTG6vebQqxcfRB1/by+AX/+9lKZvAuhF9P4x7oDodzf9Dq0qNWH9dF6bTqF
QuqyPgwdmAZD6cC/QLswBmcbkno7NjGCXkJ4FnrNPbQJ1dH0aGKGTF0zwcSeqXYWYnRxQkODIv60
37gD+KVwqF8Jkp05xTx0WO3IvdedDxn7/kNcNscsS4BIAXrHhXrqdFCDIsvo4ubHTjTu2dKNsrVS
c42RroIVgTD05y7XJznkqgk0jl9SMIdz2O4BmpubBPzuriGXHH0IQyRdb9q2ZQBQY6VYa9C6YOLF
tu/bqs5fvQBWC97BmKLv0cwJWo0BuI3eTU5j4p+yMXF3nQOl0WCycezzCW+gQTmlD2vNuj5av+Yr
c9xnbvqxXv1+Q9HXNBmrwVJFBXNzdEExQSq70BHIurqRAackl1aYSGP8toHAqg0DLcnkpwbY4roG
rV/ydOvdJsOWyumbqavItZTMfJp6AJvtFEN/WXfVyWucHYRmPs71XPj90G48dlaotQI9CEKm+Y69
EEy4DMGfBI8zDQqk4wulzhSAIuodKBSEw1HGRSMIMFYIS0BuyCKTIt1/DMza2q9vJZBsurTWVSU4
7WYn+uRaT0th7JMqYzpEOP1O5C2z4L+X3jIW7E9djPZ63fNjHZlUAFny2qQ8CbMmDg1KtEFrWsVZ
ubHr+pYwESepkLExNiAkkR6Zu7KtkCcuCMXayWsA1bZ3huWqo6uzIChOh8v6SKY0hYhlOhVDALoO
4TFbC0rXWOjaVj+lF/2jEdWwJ6a+RhnIr+oTamXHkz/nTJr7P1Sr+lCxOaERwo13SuFF05Tk4Xrw
/jyyunQf6viKNsIFNLlsleI5qemN0MAlOKY6S93ZWnT/aTaHAiGjy9TfwBxT9A5Q2LKH50Mm4mVC
wXoOkWoFkV5QeoRAF8QfiyyCixCssBFn0QFFzXPZsTftZbVvfP+pVO2pXXLrWDD3uci0q870fjeB
pe8F69fQQVs7WG4N2nTWeWbX89EUztlDJ3VxmhH3Ws8Vf0QR/VDmyjsnbn4bJzGdlJoWorpGGkCY
/+gahbu0m8l6lE609zPz7FugckObTHt+6goDf7ySQbNB7aQtOuZUhwc30lO39fMpWur79dF6iCmE
jtKbGD4wU2Zi00XD84QRMXXt+54YrdPQ6FFF30s8kh0MUK6D9VD6NbKbuvw86NyORG8ac13srIdS
P/LrIj07KIe8UPw/9s5jSXIky7K/MjJ7pICTxWyME3dzzmIDcQ8PB+ccXz9H1aLCoqKyuqR73YtE
AjASbgYYoPrevefSdDg/QIsSan+bwU0dh5sMwzFTeUxnYYtdUcdr3tTafVwMOiWnHiu9SHwhTKRM
+5coKN6nhsGbMUA6GpTOWKgTqARSgcj3fchKT0N1h5O9IaAxQlnlj8NzihgBf1cXYzx+mZKUyJHO
v6oVtDRlWINi4fMkzGq0kMTa2qpest5+hN1G70Jp6CiG04eVluuGqA8ktNpinqLr1qdirjPz71xT
35JaDkAp8p4zOqLtME872zA25QTHQrdPxTRb+w6C9Ni7xQrdyfxce4BkArPfGHPsc4Gunu0+QlOc
PjvtmJ0yxnjUphY5USULKw4NxMLOiYS/KzXCahsF4TenAO0zx97aYPy07ufEg5xDmJAzoyBiFixG
jLu0MjCVOm27wr2PdrgQ94H3smgCSKmVtW8LIuDbak0QZNLqt1VoP2X5dOBfdsKsvPEj7BtWK+4+
HrcWJOXAmkewLibac4ar3Zow1UbYQNFgm9ljpEN2R8k6g8QeteeGe5Lbq1+2mc3UtojxRqS26VPk
ZTXlLX+2SeP1Gf2N9qfW8//Iax81DcZs2/XBlsYFiVs96IeZQYY3kridET9ZFC1dw4YfnRYcR0D7
MYWvNLDzRaRm38h0fZ2oIt71YRYuQfsStlXi70iD4zR+Q5UWHnWr3nsTXhfPabChOc6N3uDQBgXK
1+v5725hHfBaU3lwEDMVGWYc49ZGZn2fEPGNMjYtN8zuSSYg9nq0AG+KngHwiUU5xtejDZ3DZ+BA
EgTgtKkNnvSqEvVsmBxNjk25deM9d9VNbkKBJDzZ2IBywDbqRNsozNHKAauJYm55cbjOHWA1tWOl
KxJPoS4q/Te3a82NF6rPg+XhsrPvB6vM6H+6b8kkTPeWeaIJiZDn2taxHgNwiNd0WYbrzob10vUr
p5y0hSoqv9rsvaXucK14/KX9YxfcJXZ0DO0WlJmKb74OaxrhE2Rd11imZaPuZiahiygqbluDsjWm
nQmfI08fR4o3VtR8wzz6bYgxK4AJoVQzcoo6T1g0UEbO8VVrwVzAHh/ScYmpJQMFL/T+bgpCcrIJ
1o1rnVAHy/tsgpoLoUkUg1k4ydbufXVL7AEKF/B3vn3TC7GY1XUgUzLKI4ha6LRX0bbsRgzUwGB8
kDcpglzmJyD+wsAnd45S3CCa8P1DkVmfFCO2JXltSOncDUDYdeCRrzzmH0GILHRGwEKcgEKkLweG
Wm74UTgj6S9996ZRHP7QWvu9J+FxYLqMlq57rfElrm3wJMs2jzdTQMNMw+01lYiECwbaXjZmh7Ky
mTNNYrrWj3GMrBygK99c6fsb+YTLQj7psonNR/QcxNBS7vzj4f/hPmpZ155S4pkIQZkwOpKhSoa4
42qjoIjIbbmIxHznsjngOfj5MFAJewPa5Lr2sRoksyg4irXWVst9QLOjTuxrBbszTXh2y0UmnnV5
6mWfXLPthtHbv3348jYx2rzzG6I57/luLm+kKhbeoxDaoPhHL0/87R+4vE+fiFrpbNoJs+NfH6Bg
5Lz103Y/x723nsvqJRb3uEgM4zu/iVY4xVViY8VsW+6Ui8tzLvtgWfxXzyFpDjGi0r6lNmaYy8v+
eL9EThj+eP9Q/EmXfXlXonE4P/Nv/7LOA0meuPn480nypXgg2k0yxHelichgXQzOreYGgMU1isN9
w9T+sgAc+3Ozmib0Mz6iykiOtfpSlFEuj5+3//4x89e7yOcndQi1l8ivwUERzZicv85G0UmII0Q7
MRXGsZMMN3J1JoRo0Y4VWBZRgL2UYuWmXESimX/ZVKt+lXIx3V12ybVcCXCQNSMa8X9+gXz93+07
V38vb395Djygu7KET60qdC3DDLNyWOc/FDsjALJU3P/1G5+jRf5DCZM0CeDm/95vzC0z//G9jb53
7e+W4/PLflYxHe0vx4VGbjsUHQ0dNvqvKqZj/OUgZlBVw3FNzfFsCpw/LcckjyBy0QyHfg89VMOk
9NiQthb+v/9LgRO3Mfd4w7IcTXe9/1YVU1qefy9imi6yRU9XdQqplFpV/Y8ipqVPuKIxLe7qVMVs
AuusC6CVRw6haEwzl1bbvrbKV1IbJOxggOe0I98APdsyiW3oWy7Awkhp3GXv5uBUzBu1JZqLsKND
kJf+sa++xi696l2wMEDWT1EBfEyNcPFChnG42JE5ZooZkMdmTyEFgTM1UzJ/chvFdz7jISIuctLm
kxYqdxJIjtvhvRmTJwfrY6rhiVNhEpoKgzMS5NeWP+AzEMacygFdovFH4pW9GgZat9o7Ac1iGsjk
cnzyXXhNemRC+rlH1vFYQzVUZjqhc/gV1vbJtuKPbvBuGju8Hmr/amxpuKn1KdEQbdAlnxddh5KI
bOLXOSwfQ7+4p0b61qT1dlLHdUNzj5qO82wa4W3nJGAXoanbVvlK5tFXEbTGYiz4mill39mldawt
7UrP+Z6SgL85cOpXk3RDtC9Gpm8hM6zjIT+1nqwmID40T70XY61AzKcJ4t3cqGRHfho4ieva3Ucq
Xxs4B0p0vCT2xbjL89dIpoyFkyZrwtOu9QQysm1zVM1kh+kLBhIod7Xib0j7kglPnO5UtMSYJ4Xz
0V2X8J7M0f7mO+13v+Z1UU8lISUbjtTOI7MCDNC+Du5FnikKVGB7/qbZM6rwGo5KKAgpY7C3KzvC
xGXezQ4F5xL7q3hjimcuA3P5ZyufZokFne+hTI12XY3uS9zRpyPJ3iUKLr1rsA9b1YiWJgaBiwU6
KQl4toZqNfTjojEb+m7NcOpyIalDddpJj2Rpi6pC8JQ0+D99B/gsneCvxoCLlcb5roiCU+Rw6vAf
EuTGwtjQMFcunJcaItcR7vh3kEY0nWvvMXbqHIHqdWBQwCdx2EH7tmhUeEIh8tCNiaeV5tN0q/Ta
d73+riH1v9cxR4EpIjOlK9UVkLXKg0FrkVA7q8mmdpyISC+oGTWMyoa/dbDItPBpbOOIlT8Wn5b8
Ug379Vxp5nJWv0qnB6Y2gXWEQ4PvxHusxuAlmtNTEnF8ETuTanvXR7W+JJTxrmpzsu8mwGMmE4y4
yvmY5SaIScmZgKRBlfo+9pIkztwu1++9tiVI8B6SPrENnnPS4QcsXUojXer98Nt1GGX3pU62EEm7
qckEzEeoMOMUEyCQfUp6M4Y364RR9mv0MCboOt8K7b8XynchPgNS2PglqC8axXDOUZJuNAytZk1c
AqeIQzAfjFWOVZAD4Z2H4FUrGncFc7/nNCV0rm7q1yG2tYWyzwIXdU3KT0zhR4fWgpp+duXjiQVu
9uh4ANT6MtkF2nyYk4+kghXsZsgQ+K4pKnypWvBl1lS/h405R4/RPG60RLtFJlUuXYcfTc0YYxGS
BZMU2b4yR0A6mX9sDXhcacjjtht/GJrDpGD0XKQ3/msOmWbXcQgd03nUa0NhOtvhaQTWjT+XWXQ1
4sezuZ4alMWXgZBmW0O6Zrb4CkMI04oDuYFr7TZspiviXE+J7eAhL29zMrqXWUPuYkWFByRf9qFw
IVvGbbXHCsuLnMwj6G+Z6o21LoMKohnI6FLFElWn2n3nGilej6rbZQgAl3o5xATSko3n6eI324H0
miLnNMZcLIu6fiej70sf02QJpQqxfzWufNLY8JP428JUjsivxi14iNsknA91aOhro+IDeeFz03A5
ShyKutNgXEUDwvIcFdAKOJCgRZsbzKA5N4Pk2uCLoMnuXgd47CPmfl5kPCgmU95WMdEZgxIU9nM1
Tr4Mgp6WpEkWG/rxp0HhCPam1SzzgKSjPgfuE07uk9pZu8LVaEPAKbhWM2rrRceYV826ZuXhzWNt
oLcTgPLEj7tldGkux6Rf91qurvrERRFiereaoW9Mg/g6DoXi51d66X9PKIIFmga0tYwxY6QPxsDR
SqzXoQVTNZMUsCnKGkz1VH6Qb8tnbiwcCSqQHwMhnZkKCBJxe4bJ6SKuJciF76Ya8F3gtfeInx6o
cH6iv3iqbQTi4N64WNjBrZN8yrN89HZtgjghrnucW9vBHELOhgn6sFPcRER44jXhcpub9b4y6O7L
Gxai7Wg5K/yhqGD9Zd/gx/Y9AzeEFX0YfXkzTu07GuOvEPNLPHdvRSXIblr6iYINobzRestAh0xq
6tYai+3eb9Qe7q5iLVI1JJPEq5CTIj4eLdgYJVWbbq8E0YQc2D7Ng3M9DADhYpUrsE85ogr9NZEZ
awZH3Kdm9YeKw8Od8Y2H6XRHDZSKTV69RUyKF2XAzUjR8Loao8bM2Oa3PPd1zc0pPSlADZZzjl7f
ibN3LLMvdaketJkqzWhuXYrMpar+sMwwXrr++K31Yf0mZhos7eDdNM1+2ZdX1vAWtkVKtchqFmTX
CKNwqy4Hm4uNl9h7r+PVFLfyjYY0M8jgOtWUnJQUOiapBy2jbi4+g6M8Nv3MpcIFleJ3+l3fASon
jHKDYGfa2iNIBloMFAIMNV3i5CMGdlEF+E/8ng8xdJDS4hA77wQQOtVOBhjLLGW+RLwwtGZxO+TH
AzqaEUcqRl8xhr9R0bZ0MJCRBsrjPLWvxG4nB2BvRMbWXGwt846C6CrS1HDjddwpQ+PaarE6JuC7
sB+VD8ogWjretdGQkpHA7VuFlZpfEYhCJTc8iaFLRCqi06BydXTtNM3qqzxzPAPOu4uEylUICM0V
QjFHulBQQj3qDXaC99NEOqs0N0Pvv0RxhskM3mlwIosv4UQy86U1Ou1qDLG8zAMWt5gKSKgC6sWe
vy5wS9I2+EHThUaMZeNBVv33trOsdQ9TLOwgu0H7q5znrGColCgMs+xkY0GIo2ZJoazs402rmfd8
5fmOBj7hB7RfzotqKtojwDnKjgCgBNjXxpQL5ppEtRaMCCPwt7CyuUugf24ampIMjtHxUHyBYJG+
pKpIV27Eu90jTXkPqMds3LIECEPM7M+4jvO2ilx4lfcUIvVyJgyjSG/AQYwY79UHV8ixKN82B03I
sQoHZS5V1qjTqMGb9DksIZGRCnG5KReYjLqDT+WnobpOrM0vjTuGd/ht8L3Qx+rhMcncG9OG0JMI
VpXnIgivY83GutEcPb3G9tpubHfQYddG67ExT2BntS2qBWsRJn64wqoZa8uYZt420/MtQm1cebkQ
y+R8jwcQc0+WaKxV8oEq4ZRD7Ae5TEC65lYLDqiaowoYTozLgV+SP+8jEe7Z1ckxzE+ITInj1gPU
55MWXOGUvsKAD8Qw9YGHZg3g1ja9UgpdRYQNm0taRDzTQF5sjuj4AZXm+YNv/bDH3H9oZlJbG6//
XhR1fxU6an8136WhfSorI8E44VoH/pUnO/xWopk+GFBVo6BP9ylSq3VVc8K4Df2RtvcVDWEDq4mj
M8SxsVGKLXo89FA7h5C+OX7A7DocYtFGl2tUG63cCY6O7ZTHuIBiNurOW67MNG44WZdQgF8d1YZU
rWvGgd6XcbBVA+X8ZVsfwVXYefiZCXEddjykqOdVE0zO5MAAwlVLIl+NGFlTfGLQ0tA7ZgPlIYY5
FIZGd94WmX5VFb1yrGPsOoGFElVs6UPEdMqjeL0c3b5c9W6qgC5k0YiHz5tD+YyPiw5O0TprJioI
RLN2OOJ309b6QIsL2U1/REjH3BA39CrJo+HK9kX0AcljxCKSIjyr1lFzPetYZTnKGLHmm7WzMlsF
KLXYJ5/SVf4hb+aDZgNGkXsM8VQ7hzHt1PhUu0a91gzr2h/iHiWxcixHtSaYzc9XLm2x0+BjmOq9
DoZ5NdjXk6JcEQmMPNAcHiJsnqc2s475gFi3MkDVV06nPSpN7kHoseleiU3QOicyOCFjD4zNykHV
H7FLaVdoNAj77lOCAbWsRPriBqs2MgZ0l8HWAWByl1h0M+pkfMs6J3suO89apzkDhCS3GJ7biJc7
vu3QsR9/qy/cnrVFvxPCtH/N1zRMG1uhbXOyAB37I+Ey9RR9Nou627VZk291oaUNv6JERIsRed/V
jGoMlWlJP4Ggj7h7/U/+fVNIqGxXdXAMIYn6LWUNNpc+eW1JYJEzPlkzwQIOg0kmgkaUfDLY1xsc
A52NBlqbz1Wof6Kl/f7Z/yVXjjKI7QBp0016uMAL//mfZvCvmNGcd7t0Yp4oJoxN5z2OKS2GwCSh
2EQ2EtJukp/4f1l7/6H2ZWgc5d9Ojn+B7T2IctT/Wb0nRfv+e/Xr5wv/IeKz/zKpLHGz9KhXmcAI
fpW/6F38pdr0c0xge45uizzCf5S/rL9A8Kgu9TcdlQwH/lL+0v8yXVJ8qYx5mq1qvOoPwt5/Rdyj
ovbHL0qlNmfpKtg9ROK6amlkCf/TGa02eeujbDvGSoQ9J6STixscc5tOttSIR7YJsIoqTfPqWv5E
RJ1/iEfwJplyy4mIzaoCIBMzCTN7jGN6P4cLbTdBJUcJsKSwfRsQXeZE8wq93sEHiUb0to+iDcIZ
9ooUdgyRInAvtqOHwgvZDBW27L6xu1djboQjaqAnnZ/CMd9Wlct0JGEKU9DmNWpSFQCXLVPNe1Nr
58Hziid8qafBHL+7ZU6sg9nRPpyOJo1Whr47L8mvUBKRvRk61zTUDDw40Npahv/xjOx/l5eKDQG6
uU/A/CEGg5TN/ZibulUsa26SqT6S3UMvu4kiYtUG5tsK8wVg2qo54m0lHZTKRNPddiP3KT1t9v3o
1iu/+BpCnhylDFdb03xCUQ43JHlWHMbJucFntnxnkQzNHTIahFgdQSVeoH+fNROQArPipNLh0icH
17Ye0BBhNy7pScedt3Jr5Vtr9Y9llb+3q75vMxryMbQS2EngTZHOFPNaGeFdM79YqcOqnaExWF0f
wy0YqHXSL3IcolbGZzXur/sCnpgyZNcWjfE04VtoFLzFIv2Qe1BBm9fP0aqEuwQUR1zet/m4c2fY
VVqXXM2Q6Zbu4KMN06P3agoxQ08R6X9u8lmkt0lg3SAmeTC7YGOLul4i5tldhD1i0NWVbhB4FfQB
5C9FOfkJIJXIGj/qLLlSmOwuKhC4G2++T6P70v5Oh/KaOzJic76EqSzG+2nMd/EE8s77cJPoCHye
0mTnP1rjfBtyrHU/KrZD1O8tFcSXO+LU18xEo6NJwVCbHCxr4VNnDO4OXtt1UmLeorj0WFC5XYdw
ZrTZSja9w8zcAvLRcDCZy9ANnWLtJUtJVrABQ0HgSK5gicQbjfRIc7yDDJDurIYbbY+D2XAIc6SY
9Zq55WsSoiHK1WfTSV7KpEyXSW8Cm3W0ZzyK36f+WvXyawD/GxcVFAr9WV9QZu+AeWMRKB6Kwb6f
M3dfhBhZppKheYAYg+750qAHa1sgBvOTwwwUZjwRi04B4a/YWTPKKcuou7WKstIokmM7EplrtAYl
iF8LBLkmoC4+YuYG3qJJkpwf9DC9em4DpUbD6tn+6BKDqbWbI9NIq2g54XQuSw6R3tvrNgiW2my+
VYbHFD1klpE7Yb4qU2oBvXGXtjhnAxWdTaQan1VPTEM+9SuvDve+xSyzVnP1YJDLeFbLybXLPqXS
GJidJS5S5yJFMXKtEfIYcTFej6b7+vNBYcKtUmHC7czLujJjyoNfjCdPPiaffH5FlvQos8A9lLrZ
Hcah1XacmOctGgEt9b4onjAyF3j7aJJzdDIHqadFicBs6KABfvzOAGbk8qFWNYGz80af0nAnDRyR
cELEBVESHu4w8JhFi96f+YRcG4wSvRpJMJddcj8N+xO8N2dzeT41up+vnLiXrGYLYINSUEnU3ag8
lAYBYrOjb2vCN1AWin2qWMinyEUe+BZtYyzQvOjySvmsyBGG7qiYci5u2vmV53dq5fvJJ/VRfB94
fb1xa85uqy8ems7yqbxE5uOQKUdC6Mohid8JRnIoxXG5cY23oXjyZ7g+HsyhbVU41S0qZLqb7Wge
sx5/UdXGx6EvHodpqq87nYgGW8PkJGwgXQvoHi9qBIMY/LsOmzmY38ewvydCCIpBQg1IKekYUEnE
2nGaM2yu49Q/ZpFSrPMeqrnvzMpKn1P3gN672qG4fGpcZYAboF4pZdmRRFI6awbC6zZsiYF4BeaW
L9Bk+gd/fq2BuHWW8jaLHJVZqectgoz2VCQkqOpqcSjn5r1qNGenAJjYwbP7MEWMRWtV4S5sepd2
DlQQ0Ei7NqJeQLMy2ytu8FZN3Y887Jp7W/WLW/yfGAahiSlt98iYD81ykd8C6STxcWyLF3tM1tkU
3pPs4m+UBohFGRJe1zjqa9+GMxrDykX4yA230bpV+NmVY33Sw7uaswubJGqWYqrElBuL0pR31coP
2gTI0YKfMVFBPRh/+hwo5GzdP1Kuo+0t7EhAXKt8J7cRKMdCPTsOmPp2Zzu7UMHPkX/T986wYTSR
HUYJ7GjbZpjX1H6pwMK34yfS8It0nF7bp/HBHj0R1iRkv3OHEtUiMZMSOcJwufCFTjyWdIHL9lSq
OgoU/E9jAbpC8gDkAqkXs7sDZ2h9sIUdaGxC9OEQpEqz/Olhr3+tyX2XTTJznpV8VNaqcE1JI/vZ
3D7lhDcyVsBTQARvhL92KR81iU8AVQgTJWN+NANZol+TT3T3hERfLmhy4oSQq2fGgmG90HGCzCn8
DRajAt3s8/25YiDKBpEmaiGygCAWWjhkSz+AbADnDOKRhA+cV0MNf5LcVgbktXFSfjeDGUuVrZA6
xffJGcnXkPo5RoR0cqbdMLuwHRG9E8UKpycmc00e11kSCiQ+AIWTva1s6lfiqAsaAd9wueuF9OFy
lDuhy2ikOEMs5APplPywJrUA6Yr8Rspn5EKeCJdNuTZX3UTILYml8rhL5sKFwyD3lTjUE0pJVKAy
u3qSx97UZvxgclVj3EDwl9K8+hSX10jNIaVEH00A+NxXfXOVBGQyzfJ7FAr3WSxaym7rDpstv9x/
7JPfdxA3GoXbdudL49evhSIsYH+3b7bfqiJu9640lcnvVJ5uci3JauCTmC3P9IQLOOFyDsp98sxz
UnOv8sPakh4A3CMgOybJkTZIsohcSDSOJeXhZ9xIVJZcn6ofg5BknI/d+TeqFiEyXHHgorzl0pZM
q8uBcwIFcd/fHUOD+O14cLqdPDZnyM75l3tet+LyuxPrzVoeGInKuBy2P/Y5udfjmc4pD4ifsPz1
SpaCLY+d3JaP6AoF8ApxHcwZDCxCLd3W+BYx5rDdYP/l7tM72Z5hH3pLIUeWPxn5U6LF8vP3ddmn
BeSHNbq5HYXDsvGpRpBKYznNuG2kSF7I2eVj5yeIfTShKaJYYAI82mkHVQmbg/Nr7Y99Sg3sRGHs
voBMi9Q4YuawcVLAvmM410cvmreSDoOHnA8kLiG5JwxOXv1NHkJNaP0vRzSTjk25XUa5vSOe4Uzw
kD/JoglDdR0EGldKK3HXXYI6uAbp/vMQzidvwLooD6dhO8ZiQN66lD9JuzGZg4HuXcufqS2lTPKJ
paHdQamrN/JAn3Vu8tcqF77LPX9RC/8j7ExmIMKA4lkmA0b52/xtu3FthTYOuThnNsz5CAvZWimO
uiqBMVlPilnSxhtJs5FHWBI05KZckwv5gNwH/m1BgJi3u1wuU3+m7CavnOdV3v8t91Ax4mNGnClu
MplQ6tkTbcmdKz/CKO1S58f0oJ7X8hmjxvhoJ1flQ86v18rNgGQfsqJs5aMvMb5++G2SbaUIr9f4
SBc53r/dB3aaIeZvT8wENufvnj4yV6HoF37Jt8asyev8QD1akCq3weVlf/faP/bRcYRg2lCXvqgG
1dR5dwak9vK5xdiiuwLJodXtJ4ptbkdSayZlYRdt2GXfILX/uqpsCIdztnixjpnSZVvDFsdCviKQ
IrSLZO3v3kbK2H57DXFSays2rnLx4cPaeNFC3V3LZ53f7vzcs5LN5duAmJ9s/xTDSd0bnHual5wo
illymWgGLh4lBkbIY0DO9o1dTuu+K/J6B/KhPVvDotBlWJDn2z990aURc9VpCy05zA+FGBtI83Al
RwmhCLMK/Oy1Vk1rLS1ZE30QGh1E2Ep7kmh41FlEZ3RSqHlykflpPLr4kFx55ZXbsZdpXC6A9Ul/
93khL9tyldY1p4I7tXemkAkORveZmSUMCHHpUMVCOrzlJgplDENx/oTCiWwkJngrU1x5ejXI+dr8
g/wscpf8QHIR0P7Y9hmZvZ41ljtpvpaW6EjcGl2PPCVpdg7E2ELhxsBUT9wDUcIky27MJ8TuiCvI
y2KUIq1jcq3BCgP5ZkV7FZJGqr5Zw0zAS4VktBELuaaR+k5NltqtuPSO4qlyrbbB/Wo+cBZx4ZaG
o2TQud5Lx5HcHsyUopIOOqy1ABKfHZCSXkXdnaukT4LNTNdHEYNF6Tg8r6mELIYKQmQDqvnFsiTX
Kj7Yhj7vdVxZ5Gzp177QJcoPLhfYuzpYLBbh7GJQkeUqn1vGrxTM5VUauMpMJ4d4mlh0l3B3bkIq
gNs5HfBbSs8iFN1bhPDjRp440pt09ivJVb/VuSGb/lXlBfPZWKpSz6KUK0TL0qyW6+q0zeG8S2fr
xcfKMeK+cNmpEouw6tByop3iQ1wWcDCd7QwA87JLajjbAAAEjCpKJCaQllFR7uS79WJIIdcui0AM
/Vuteelovq/lG51pA3LVHjO+eJOEa6PuLczpTMaOfh90uxBOsSXG4HJRiXFnaIUrjMLjTk3A5FFI
4VGlQAbrttW7L9xk8mxzvYzMZLlt5SarYWuQnVca7zqcr1zaD+XJJxcRNUK0xHnwRbGvWuuUOXlr
3RP982gvPa1egCUZg3PCZF8YXeV2FlQDyG4XESwwLelKLFzMDLTvkPUw9GRvRJLc2rXy73le4RH1
ph67IQu5+S/7YmAapMgBmbnq9by4qfoMCZZfkw+vrxnXUCjqEXYkpr+ZoWEuW1t56BHhHSK085uQ
Di3d5CIn/iEjjHvOqs2EB2xdq+58q2X3eBCdHUiOVVpWD2Uzu0cyzR5nWKq7JoJW3hr2m65N4dWA
+bQuZkB6nVZcpQTW+e41w+34uptU4zhq6Bpihx9EEK4HbWrXEWKq1DVuPaq5zy5hYnvQvvmq6Z37
eKxEFaZFY6I6hyGhUDnGpDnX/nwHWjzaVY3THsuBzFfD9ncDMGCFSA2cMzSIZ1u57hymH1MTVzvb
CXHDDAgWPcwje7NJQd5oylrx6OWYAPkXCOO6fdt1Oy+IiHOtkE4FznxFlKVCKXh6GXCkLwdnmJY5
PStCXZAx65aq7Vt9uKGyVdH1M6qjXOuS6kdjZD2Zn015ZYRykIudFc1fiISuIgyuxD0H8qRf5lal
HXJa2EvFhxQEazs6peA2FlBiC8ILSHk1PVQLZrGLCWjb5XV9wvB5w+VseDS6yIVBkmZLRK5ICXN1
gC84ZDfJhJtcr0UZBHO0FavVsiYVDjJ0d6WT8ofyApMIClhInkVUkPDgXht5DUq00khIpjYDtSel
VHhnlcpjikOSKOlorbUUUjOj+25FxRFt67Cm1Lrt0hmUc8fCb8NsZYykRPj9J+kHeTHRz52HkvRU
49HKyYv3aahDrpueRlUncTXOBfaQ/nAZzu467jpAgQR0drmWLmsq61OsftgNRdy8/ywDX4NCr1Lh
93bzKDA8dned0xtfeMagb2pDpRKcxveVrdVbowqJfG2gHNEZVO8ak5vlABpmVnNSKCaiA13uFMuk
QvnW0gdP6ST2FMGXYwUh3VJ0fN56t3Is4tcLdQKonBUzJOago2VOk9mYsmFfzvoEdBtw7BB99umu
hV9mMIS9mpX4B7o2QjYZ9i1VDWVUE5Lj7mTFtWEoAtnFP1xahrKgjRaeRgWuL65wKEJGgcyuo5kR
udUP4EaMNw08aAkTzIXLrbZLGm72gh+NUKalApFtI6Ntd0GubX0L27BRkELrE+lloNNbjZyg0O3c
G1/NjsRuJVeV2+7UFMtKklQf5UizpNCM9tyv/N/u3X/o3qE11+mZ/Xvp+qmo/7Z79/OFl+4dxCHP
QtRjyvbd7wgOunf08zxVt1yhcP+te+cJBIft8TBycgtCxqV7R2PPIODK4WWugeTwvyVe1xxDdOcu
CA4TPogpRPI6f6GFiP7PfjjxFWVjj45+hbRUzqPFIpXFqJb6L+U3fat7ougrRkY9BSEqwb+25c5W
DZgDKzkecDGgnWpac0vGbL1g7BZkxGEmrX1fRMkaCwugJtZxCSNwhNe6TiLM7aFyI8crcjHIkmAk
qoMJTmZRjghk4VAOceW2RVkRRB9XLVFprEAuQSW6p55LFy7MntPC/UbL5l4N0OTnPRmiiFbh7K2R
yVh7nyxIynSrPIbxAGrjifL6Y4ZEF407xdRBJ1ozUrk+JAD7Q1dbOShjl4Hp3g1RfDT9EOvejGg5
gWhbeVO7QiXerUffZGBKvEEwVfwWM0gW+PfhlzMnph17Wxo27HyI9lVwN6ntS2oB/9etquQT4gpF
ubd0MsRTShQh57EY1eUQq8lk/IJrldVMMaCBEi4YuVyRy/YanbdoIV4zouUOOFsvVTbdWEl+pxnR
N6u0U+A+2V1eOqtc99PdrFIZJrLK7b71Hvd67hpEIQTDIhvjeSvekNCWl9EKD2aE7Q3kE2JSJM7J
AFSNOKVpk0Wlt3XohhFDBtpxIL5IwfHjFxpXem5bTM3CNv9WBnyroxNky8RORUzUTPpa/Va67qM/
VQ9aVcN4c56obDzjq6bhNcQ7L7OvPc3ne4+hy1V3ukK6M9fHBHXhPJbHYaDBEwbVJx7ucVEY+SfB
72NB7mA6++vUzvftMHxHhffdNegeZsQJBsk2jEEuNCk1bAtqFvk1orCPLGjl+cj0HHvPnAypuxZS
Esktf12Y1Zeuk1XGoGnehh2o9eDOcyDAtdoP7JArPS0fs35gspcjmghD64ue0BJ65jFuAzqRGIIX
9oD3eOZDE6eChVzju3Q6Trw6/BYNaH4dB8Z6rbfGxsE+RmLPchi8j9Iio7Ue6ps8fx1UpmOesClr
nA8LIl4etBcUs9WCUT8UGdPeqL1/xQ16I86nkvlMobp3gYYPPFWBqtObuIWHkw/KDfrBVZ/ZB8Wx
b/R+apbGbNGaipTtUEw+fbnpc9bAr9kQIoI2vulcVd223KmWncUrteyuJkWZlnbyzAzrxci9Ewxy
ZdmpE8UBlKsDyOqFUuqfZqveKt3BaTWB7gMhXLrxzjKQ+ZguwQUjiemI+Z6swf5EgkkYQ6aDi/Dh
ddTpg6ua88YiT86DMgOTBVXXAMVFN6KD0g/EnNtQ1BrzNnd8QgRS/2SlFWzD5AUiCj3oZFcbjYm0
wNhqenRdu+3jkAzJMvWytZlzJts6vcrcJlGrDdwF42tbqVdpEQ/UkONd/TD0LgeZDpzJzGuYyHOb
KzC/ic3Uzwru2tE4krJ0RFln8aUy9MBYnZARl5bTF//AWxaZt0qI7zqpow8zG/dqn639pn7w7fiD
9YgSg71zyX1h7MvfuycNINnABLyKquA+9Fd9t6VhRVdFfJ7GCjhQujvwI/3/7J3XctvM1m2fCLuQ
wy0zRSpawfINyrJl5JwaePp/dHNv09vn++vUuT83KICURAqxe605x5Qx5DaeEio7DHcYe2Rlet8Z
PoFcza+01w5RcFcG7XPf6k9BVGMRN7imycZ9gPmStx5lnbx7dK3klRI/nZ4Q1EA/HCcQ4aggpgeT
WCxvwHoAgCYw0m+jhZq46Nxfnd+DQeyzmhq5OLm5/iVIOZlNR4bH9NOn7twxmzlAULvv8uQzBNmP
1WR66q2WKNISd3hlEYg2m7TVlhKxaedu/YVHCqrTL2M8/uis6kmvx2+i5kviMLlDGUVckBbs+c83
vmc/xEF5nPDsbL2h+K4kCJO1GU37BYrPTWfTi0DQDPIdvmmuP4U8BLxx/mWY5fM0NXs7SX+JqGSK
s+zgHiIxjnia9L3tkmOw8hIJGx/QLSBtJJ1na1Z3ZJigMCW9phvKF50/b/peutVDGq2ZpR/ywt2S
BL7HSxv8cFPuFUP8kPrOj2W2xVbEPn8kSW4DP5+3Tsn9b0FUveqJVETsfYpykLSp/RYm+qdH9BKJ
Ito2XvAzxLZ3Ds1xB9vg5M2E7ozF8pCE0On0dou+uuE7EWVUiPVo5t/jaafrGErCDKZOf7aso8iK
B7uAHeR7IOOG2tm2Q3CTVPba7I19npeP+Zh/Rql1u0CD3gWj+O5bQt/4onoYwVESps6UbGl2lmZB
q43jz8VZtuOEmiYEqbGCg7yZZpz12je3S32GsMGhIROljwhIoLE/rBmv3BHp/gPOX7nuDJq15fLR
A24UInmKfLCzIxg/eFXWAVAG9TbajCUwqp0jh8SaPx9FY1VrGnpH7CRnoWUPZM9sOhKIHUxC2G3D
DSmUe91ZnoxigDYIoakKmQ1RPFiR+nhLwdgnHSYD0OkealKdG8d7E6Il3YazPTBrY98RFbWJAO1E
wnyPJmi2UWd9FFb7OGI1j5J0HxRfoa8cvFmQTd5vtcK7zSfrBef5l1IApvHE8J56Yb9ffCh7i7XG
vVauMAM8gaKP5a3h2AcHo/NjTPbVo1WZT9AlT34AMIv5GC2HbBe07oNhtuGa3A/hl8+wP3ZdnX23
J2AabpK+1gsnop7S6XSLU6fpcu5Sc78TDtNir9lXZQV6b9GJYnA4b0ayTtqwh+e7MNfw8+arM9G7
BvKcrGudM7cE/HNmSEF8oc7TjTPEsgFFIypxaxsJrX0zunzhOlleAlGc2smuOeLviTHSIl/cn2Q1
7bHR5Jt00j7QofnrGhVOGgfHKbNuiVVxV12Tf+snhyTMOt37nbUfs8kHS5Dpuylq8r0dlOYpIdxo
GMxqRa/i2a25xN2i+W7Z6TNmRcLa2+bTmju0Ks2LlenBNq0hVZR5fq6RCxDsonE5WC/VyOUa1/4r
MyinphlOSNoaUcxblrnx1onbd9PP72eXanVUpU9uEX6WZatTIWD45NGMbOc3t/dvgGiRbq1TQdEm
5nqF+LBqBDRmpN/V1sfCpNee8mcDvu/Ke1fcasYCxjiu2pw7YmF3z7j95Nxaf9M0qkXWyJkQ6tFu
7PgVvfLfRI1UADvTCmpmveKOCWRJwCAZ4LtXLhlP1vjF8OsfTvBgBfo32AQ/O7JP1103nTOgiqvA
Tm9nJuJmhdwhAM8wxPpD5xF5nS7Ij6wY2ljv4gVFC6ZlAgKLH92b8WGw8+OgJ4yPsug9t7KPtIm+
N9lyF1vpU2+md0ao33qYVtdloZ+wLJCWCQaKYPtdZxKk48bidS4DQKlL82XxrW/YEk6V40CIzfMv
Q+6eK4P/sRMhKeMatY3pgTiRN6qU87bM4pPTWNx38Slx+9toJdE1Js5+zbW3bZB2mzIRX52UNPGi
rx9CaTnzLaxMs9sSjpLyEIqj+8qRfsliH5gkNWQ/S8OgLb/ACfV4aPnzjxQRth55GriNMt/54HXm
zjkxItfI7QF8WmHII8hmCp8Taktrv9frVRgn6KGY9i+xY2GMe6ws4q/TjhscbG4iMYiRCfqID3BK
zJBj+D2y42cXbdpKKwmZc5A5rOyuesuMCvlZ84OKxRPB6pQc8vi78KevXjz+nIf+06Shwkj7IwmQ
ENY6+yoO06dBo6mWD2APgnE/Ai05GOHwZOAHmp3pbLQhOUhIG+ao/TZEYM8nqqrozTIkc12aHtLE
+2qmxSlsml9xzyN2NvJvk0kgleEfesGAfjGzR2Oog7Xf+j/iXktWejndGnpGHO/oQYlxP/qcOPrS
G7ZLJh945DROn9Wg02ae2g6cbHGkLWfivW14/KOzq3yEjdgYoNDvueEKDLvITakR61hdp6HzIAyK
H9xwniwwzkH4ONX4aIkWLXsQT1WcAYdKkYVkzSPGtWBtBVV7iKGROOmLsMvnOYp4/Cu+1RoNB7ai
CbJSrBNTrqX2iQHBrsWssmoccUxwsIHoMu+X2LufQv3eJBpkgwjl2DeCSVDnkhZR7EZzQL0/fTFb
LF3aWB2Gxdz4eoCyYX6iy+Uc2qF5mCfjVa/9d+AvZy11ub/oXGCYrvFsknjYuZy8yCYmzTyO+EAw
i7k/5854zEADtNix4V0k57jkDtUEr6YRRjtclenWIpFsrXv2fSu5DT06PPiuro+dK8REOU6S+VOc
RPicTrazcnM5qiVfbnJTHoDJtHK05JYQmXiXWAIVXiUO1sw9Kgh6fxW+h5NBnBwJzBSkaIA9a7oL
6x1T1aqb/fDGLc7WVHhkjnkvlh2/+uGIqdi7Q3O/iuoBE27+OWAEMZrxXJpvtjl+JnH4M1qmr4Hn
fAyx+xrZjLchojP/frBr71eT1RL5LBD21HsBKnjdMUKKA7BdhgPBDdmJIc5tci8MnpdRWO39Crke
2QiGNRwak8ECFpcSAPJcbaEVI8+s6ueuoVOfus46K5nUBujb1tiYvxfAvLg4hcaML36P23s764iP
qHnMB1p87pPsyVysbhvM8Wfq2zsSER2ee6a7/THIBq7Ack+Ohr2KU3q6aoEViwaJWoXvTxqnayRb
tVkUDehjznWxFHOBbndaU5ang/RbjRJE93FCLxCsUbMN6vqn+j2iKc1VLfv4IND/87cvzfAwSLeO
28Kvk5+vXhO1SU4N5eJ5PQ715Tv5sugx4tKd12LOxVY32+8qN+R3BNHQknVGELDM2sWZQeW18XLi
3/xuq6QwUSDb7LEefRunmuhUxTRxAdzt+qz7ovQabuaT5zxim7sUY8gpwdqdXSJYcm/ukVQmuLJ+
/7el/L8cp4s2uuwd9VKJpdZqpRhQq6rHT6crPFictH8086/N/UqLyk2m7RtDa3h4T9m/k5XyjoiG
rfoPL6vqtz0FaVRykMvqQsaFW0IVVJ8nuo4o9E4O694WQUaB3HOXvZSQDV05wCfVvlZ7Jet55nc9
4urr/le/oY6Eeu1yOqhttbDyAM7TEB8aErj6aXhSGodLlspf2iT1TiuB402QLxu1K9SXJIqGg9FL
6qLZU+6YneajF93WRz5x2b926Y0oqG1rVwShw1lHCaTsj5EV78qlWja9OT+pmA+luylSl34bcs8o
apAv6cyBDmiyBkIQUfX8Hx/8x3dQq9gc6TmgeLz85OXoJbhzpWrW3KgkESXTGlqtOridtRFPeZ4l
l5170ez8cdUAq6OdqHbe33uQwvxdlex9bel2Vlwayzb142+0+XWQNFyOasElcgNPv+QZx1ml9lql
jw9Yiced+i7gHu7xLeu7WnfIxusKLvTJ1C6AJfUn1G+qtcuvy7/912vBQGJrzONmo86EMc2pJVQh
9R8uRFO49LxCTMC/Tx/5A64McYpthsV1NB/UGSwGPPUzuPJlaKB5UZa6CFr+18+ltU++mF2vg9KK
Vuqz1Ueqb7uktz5DN4aGldseL/eV3xo4tXl9rfKwcHFHcsyFNFMPfHDs5Q9/662uV+sfp+hlVZ2e
C2XQQyDrIHJnq5e6Pnb22mvflbvLUS2bqNsjaTler/DruaxeU5uRPAv1cdyBJWc3eclOvWerk139
xPX3/z4F1bY6Qmrt8jtq+7L61/tq86/XLqdtrTBa6q2qYBRFU+0Y1YRNkBxtUONe6yMxpur/NAO6
7JEJ8W02d2kXIfhBtqmO+OSaWPG8+3LpH4HEUa70z2YuTSTVqp+yRxm7PLXDSWUSUWt8LItT1Ylh
hdsFvmgFr+RgaSRONNpw0GYE02pRSdF1a7TgS9Q2wWXAQWtAKhsyxwDwmSE9sxLjYuY2vKN+/p9X
Sz9EU+ubX7K8Xo65+zzbaXya5AKqH08BtY0JnNBQtTqYOLeTVt9PlpiiHSmIEPPkj0cRDwrXH3Zu
wR1aKZWucqXr5vW1P4ROl1X11kUEdf15JW/65/cvGil5TeK2rA52a6bi7Ih22V1//Y8/d1lVwqk/
Xr386T9euH7B61/5p9eun67eFa7zrcQhFO0tFJ1/vXn9/cvHmfJ28NefX8jS3dVJ/3L5c3+owOR/
eP3hP77q9c/0lMAIfmAudf0oRLRIfvV3PByoFRSM/I9VIRW8ZkEbdMBKq7DXqgdzhV1fUdjqDbUJ
uGc3gOjcE/iJgvUvDPZ8kbVmSMY7EeGMUo8RxURWnOg/tslSddcUqhiEKpW1YiGrRaBUcAqPG7Q1
aj9kf6oz4ygpoBIi6VIf6EiloFIsjVI9SJsDcbscO/hSWyguPZ1GDSF6qT+0ESIyX6YjVCp5omro
KHmIPmirSqoYlT7pD3mI2lbKJaUWIWfjWyFVkSqYwpR6JbWGqGhPxnBLpRI9JYqOZBcxtUHsK6nG
aY37omyW7saX4sz699pfr7WtTiBzCoNCqY6UukgtJiUJlUqkPtXFnibyWkdDpt4bZQZl3DCWlMdT
yY3UmlIfXV9LlCTJwTw1z2l57JRW1ZEaJLGoVD7ZeVPbbmu+hlVFWLnsualuW6L064p2fu2+zTVg
VWbXVIxl403JydSaOtJ/vWbJ8SNznx8XEPilA/cHFHwsqan1gKuvArRrR44kCQa7l235EHPBbsdS
IayacYnSn6nVWQnBlQgoQ2A8SqWxOoIXsZk6hGpbLVKpU9YYqw5KurxIFbPLXV4pzZTwLBwtMvsu
yrMZCGMjHfNS9JOPfTWdkM/3x9l9V6IfpTu7Lv7pNSowBy1Bqn2VnykFUC8l3Z1UsKnNy0JKv1Mp
Ag+kHFxRsBecflFQH6lBOtupG786SpSsjlOkDpFaHbiFQMmIgV1Io8L1SKgDcz06cQtdhUT6mcxm
hirXhSdvTtfNy0VJxPQ2QyOvDsNVHKjWrodqkMdnkpJ7sBgbdVBqqcaXsnx1pV0OkbryfCngL6WU
X+n4RllRlzL/TCn+lchNjs6P5G+vLOUMSPAIhNIsAM+3u2jdcmUrUNuX1UCaDXRpO5jlLlSKt8v+
/r1pKMsCwQ3qaklSdJxdRsKjdD2oKyaYRbCs1erlWqrc5OjiloITIn0ShS/WljRPKCVjLA0ViFZD
ZkWYLARui0tkjXpX6TVDactAf/qqziWlzfxLqqneUK850u4xMYBQZ5pSN2pSjf3/jdEgZfv5/yKt
MNAUoEL436UVx2r6L0P0v3/hP5IK/V8GoF/D9m3Lc36boQP3Xy4Rb5jbPbKPzP8yQ1v/gmfAQ8aG
gIBf+r9ZgGjbA8fXMVbbnvyt/xcztBegEflDTuGQaGI5NtoRy0agARiQXJU/zdBz0fdj6SX+DcSM
N9FL0FnsbLuSjmkT8MwI01ffnJOzr3XnLlm6U1zTb/Jm87uWWslWa+Z8H9bVLdfueK4RMTSk0lsI
RLPkJVkKTv/818wz/jDPwU/hfetbzcBf5a2HedQOXpaYz5a+bAVXyanW2zMcA/1umF7CVs+ORZm1
u4G6NnZu63H26rPWiRv8Wtg9ogSyXqkBiC/DgAhg/4tdI/RucbzQqpVTBv8ctVSX2lEcyS+MdtbA
JNwJbVrtrbWlN1EQCOYlxzLzAI/n7lscpDppbfR5CZHf1mm03AFk3KQuTd+wtq3HpnQ/PTcP1l1M
Lcrp8+3SOmfI0uJo+91LI5YIewQDfissSD2vLO1k2wDBpv59SiztLiFsbJxopDhTuA9LQ7xkoIpr
y7417aH4sALq1l1yiKplfiR7UD8aA4YbK28QWmT4yUH97sPZvzH6Ud9FI/34FtaY39RIJ7RQXxn1
PbYzrIjpuglEAvIjBrHsJKe2JugL7Iu5qup5ObWZhaftCD96IxoUHMI5BLHXUQ6MUTTUOL3j+cPV
cpKCh0AHloHpl+zfO3scjL1wIVO35Te77V5mMyFrLbT3jK2KvRE6P5sSO26Xux1GmDRfT+ZMlRpT
y36eoCpV2UPftSbCaWvaGsvTUMD56apt6s5YfR0/3eeJd7LirWmO+pr+or/1iMxd1bb9y7LKkwXp
8VRq7TkVWnAOJ3/nvmZ9Ge2XQNzmQoNUn8cf9gSRtTUJIUH+c4N28M52qmJXOok4JNUnRDMXXyb4
vUwUjErT4Z3J87RJlplAh548FTTQR9M04IzojHu8KN+mVgtGJc57PKedtYOXs8bz97OsHADYCFMA
UoY/DfzlBwuXBiVlH4AvcFpJZO/XteY9OuUYrceJlrsTOUgL3PFbSQ0XPhLW62ipTiFDaqua+mOh
VUfHi4LTQqlwnlc+I6u3ar6voy56dFFGj8HGiFtEz5xgVK4k4tn/StjtcpqJRxw1MzwWZv3YtqOF
vR2damoAuhM5gXpk8Tm0DBkz0X7tiCGpPZshqDGVJ644sUlb/YT+fjjWAazDvk/eBreO13aGYj32
CvesVz800bX7YCzeo7mng+1TXgJ1F98A5wPU7NzppgLggzZLiOzzp/ndIltnjyZlAj6l3U+F7XFp
9zT/sJLH+rHw9c0w2l/K3C5vC4OCse+606EEBE/LT+KaMFfZPsn2RhSugyyjNkz/5OD0zY7gyI/S
He09DpponUx5tA/S7GsPozT0xrtIkDszf8O6TrOohPQe+09YQpGUzqT0LpKS5ycnpwu1VRNy1qTl
N1zvyWEi5WkF429TmGa+1avuMTeXX3ZIEzorTlEyboeABm7i6J++C96y0hzs9nW4QTF0EGnxg+8N
tjLzjuhc8bwj9N76ZPE6XlWd6FZT6J4Jhxk6clySd+Fi3Qo7bdvBdNwwqtkKPX4puGmj6eoL1Lnk
+uU9dJ62q+f1U4vwB7r9kBEfKLI77Slq+p1X4hE26/ze7ihWDY77Y4xjjJhGGpFe0ZQ7Z6idFRnr
5hHJO8aR3ERnkj60nTtuiZ2ttzYcsrKH5F44PiQ0zT+k9r0bkOGYZoz7RrCN6yEEHjBrgMWoR5Gz
8LVe2mzHg6qBy5mUK12g1mmI+DXLiWLEQiFx/ulEkC0F/kDSXjA32sBraJ99w9g7rTAL2yg8vHrd
Ld5b8UlcSb7PynY5tpAdMhphMZbsM2zAaTMk5Y9KBERQetldNmgEkhi9tkFcRI7lcExivnIlm+N2
WwXHsjC9VYMUYTdon0tgurtExM2qQqWwsabPzJtA0YqgW3WJFb3yzN31InlY2iDZ6D2xLOk8n9M0
5p5UFh+2q71oengypm5jRAT8upEpxR/jW0PcJK5JDB2kLeSt4W3LwDzFeRd9CYrxqUGptVuE1W7B
omSYdIhmxzDgwWNAZhzq3c6vSEr0Ot28RwA0vs4WvZEh7b11B1UTIYOLfhfd9j5ES3yne32J1AbN
BJ5ifR15ZYcMbHkIs5YA1KE5G2HH6ePo5AWn3vyQGUXFyU44dpIu5x7EC74rL7jxbQT/WZshg0YN
vDGDvF17DRgsO2BiGJv9wV5q8KjDkbDMYgOdZ9k03QifN4ZwF3RpfzPC5nZHZ7mz3LrZjG5hbupq
OCXhxDPBF/Uu0PIXn0gv2lrNi67PMti+i7feKBo6QGLcDECKkTppAPYX9hsQNax/Y5Xf2dXMzTfE
D+S2t8lQnws3sk9WC+KDohmhRVwmjqjSe1Kz9m5k3S11MN2YWrfp4iQ7lUkRIW05AFKV3mBYViJg
VsaTndH6hPK+RuvNqEUDro+mMKVngX0H01gVP1JZwAYAAhe/RnPy+uKAa5/mbjKk5Pl4AUmhyV6T
0NGgNDhzySM4OiAe84QptgjIOWl9OvQ4vW6H2jbRamlJrWENQRE+J9Ez0U2y1b80JNvUpLfj5z60
iOJ9RH254xpnJwTTGKepc2vXqBY7GHi1Js5E6oCDHwn7yCpn607tKL9lcd8lDAOCDI5xs4+inBzK
JI6OIJnBhmkuLaRhyc9DN++Z20QbWhD4eCCBcAOiQqSqv36ep8MX4sMAG9YmxXsPMdyYt2Bgo5m8
p9ol5yxGj6bcu0Pr/zR7QrdG83j19Ko1W85zPWLiPR3DW96NX4RMfvKHGSRX5U2cZSQj16ZrrpGX
k0zMaXbjkteWZnOLr4uWo0XZtOUmdtB7/eDoJBSpxZIPxtaxg++w57tt5Iw/tEUmCDA2wHvJFH5L
uYn0MunHLJxlOJB5tXGFUW/sGMEj2ilkN0OGtsr0632vIiAbhbDLEBasMge+mUbCnR5p89bo+4+e
MfgqyiriI+WXZILWcjm6pNnKNDMK74hhxkxfWd1LW7i7MOr0m0hrX8Ksz3apnBUqB6dBklpazRHw
ZsomUU0ldxm1XSrNvMrHq9YwTDTEa/LadYFXlp2RUGmT1jG1UJ5etTablnZMom0L2v8UI4u6qYIn
K9TTE9G62XHkflIOvkGtLEvXZUrqZeXo6I4Yv+4MW6oY+LoEu/n7OIsOCjOh/LpqYU0yiPS67UbE
cEah+6b6H6rnM9ZSHBbKy14kEEkvLt2gHY9pW7Z7Vfe/1M7VamezezMdYrI63zAFGaNBrJ2sGVwa
i2o1dzqoJUuDDUEeVmWz9p0hkm5YuVQvGHb1sLiwNOERvqtQemWwVmvXhSUF38p0bZMY5poLxvgF
D83Vrayq52qzpUKh112zvb6UUada2QGcHeVgVvvCUbtF7avOdM6OmYQ787ls+wWPV2tDyrBdMrpT
VJgSxKgWnVzr/F/NQCc5RsDK8wy1UhYxRyHkeLwRI/ggBjuHEAADTrD/LALpxKI+UO2yYHkptFrD
qBJrNzQoOecSrs9GQ2j729Lvj1671d3uM1fOsGVqkC12IDmUwey3ud+/rimTmb6Y9lZo/bsy8auF
Z5TcLn23wTE9cu8bOoLhKxkGQy4h+YHDXdi20V7Yy4BhrGufArxJO/XmKC92qwFxgMDBXF/IDEOO
hkivCgbk0l7qyltEG2OMU2vG7GOwVduYYV4Tn+6AOijqWFjK3JkRM+SW3pdOuVZDGXsraQ1egq9T
HZm/zt9uItkFCYpYX9/wAmZZqPPNoUHqr05koQp/NnqMQ8uAwFc75C/6QSBqABRFOsRHphOXXaD+
S/X/2pLWc/3PuW2XUGHiYwHXB0I8+m9IPzT0afCK0j4gNH40mBF7tl9sHLNl7C1RQVRl3zvYQb6C
COEdn+fqRSuHZJ1K0JC5LLDyYQ/pHBUfFJGQUKJW4olyCSoqJbIoawMLoVif3V4XIoAW5hHO2yGL
DOx8oJiEr72tDroEI5kQksbYjzdDcNtozZ0JQamVKCUt5kEPAwjfbALVysW0ZkMMq7409o4nJt5Q
iWXyJKDJgNS0QGwS420Kv8mA46SjOVvlGlLPaUreCv01lcinHPZTBAOK5qwLRIVLwCjSu1aCorBd
PerkW0mA1CSKcxJNZJjpJnCp0XobJG6KRGRu7RCokKujEVqAUkXQqaZwZujjjc9pDbgqgmDVS5RV
BNOqkXArOVDF/4gLKiMoHBYu+Xk6ehTfK1F7mGtjFg9B4T+nVqGvKUSc/A/QuBRU8czPgz89OcDi
p9kfbzrbRpn8Q5iP/vKE/TrZhQrPBacrdsQHExLAXRC8NAS7wE3IaIpsZuu+31CJQNvohl5EzUHj
iLVfUqxsZf4wQwjDS7isagkNa/Poe4dtEHqYDk4SI5fvCH8tvPEAiuLJJ1RKTvUkiszw3Yrd1T9k
Hm69WJCkbEMuCyGYDRJlRpzMrS5eQ4k4Qx12OzPI6MnEotYBLhode8yYeeOhbJeyX0MC04jOA+ib
Jcelr4oNIis7+94543Pn+t9GdsISN3gFJiBspFR8QVB44xf6U5MDZLNma1u3C3xs5tRjCjYonbpH
G8tk6oI+bvPABPCRvA7QwsRovswhoeUR7kcg8Z9taxG+bjUEFQIUnbvhoYAmF1e7BbZcH6R7bOq/
uqQv0bkFxDrh7ZA4ugYuXQefrpKgOkMi61IJr6uh2BUSZzcfTAm3o/T3gcTsKZXYO5G5t/lMjxE6
9NkL0SlByOsh5WUQ87Ixi3ApiB/lYNzFRfuy4ADMYOwFErZnch0heyBTW4L4aoh8eNj2pZ7fIdkH
1de2+9YdvlYw/PiWK2MMZpSX4P1KOH+hBP4Jif6bYQBSKaHLWfFsk3hAjcMQTQ9CYgOhG+kHQ6IE
EWZ6uwS6oGWP89qxHbhIRfCQCAiEkAg9iSQMYRO2ElI4QSvsTbCFhQQYLi2tsR6g+clMyKsqF+29
LbNgExoVj4IjpLdPr8IZHfouk9tm/K6bAzc/bdjiHSYPbeF24EoitZf3D0MHzSXUNnHW4kYGC73T
8gRaq/Hc0SUmEWDKEbNgBYcqLI3QaKJaHB+CslyL5eQ0dN288fvogMCEVoXdi3U76c3eH431kJa/
8sYhEcKtv5JxV5OoEWwrw/jsZ0IA42q8qxliSW4iDhEpekEmCIB9JOvBRpuUJU9zFs+nQZqLo3Fv
ETGxqsmmxGWNrNXztJt0arSzbkZnpCQoYSc9fagH5PRBa+07x3sKcHGg8jaJLLPQzubC26Wz+4uR
RbS1hrFZc416mB1BHr/OXfLIvHg5G3ZyrgIka5o7/AIVgNCroSDRWt+FQ3d7afV3WMnVdlns04CB
DVSkhso17jjLf9qYG7YLxNotjEhk6PUaRSH9BP8WAtFKhGgV7cUFPU8MYwBaHTV0CX07LF+SZH6A
Y1uti8wa93oPnIze/StPDejgIYXAGXR3NDFV86YzPcSnIF0+YA3D0kNYgVaNHIE+d+71wEm4OTfQ
ZQoC2PrxMNLjPBZIIakywC8P/V8pXnVUYYaz7rRk2EDnRrXvGNvYqb/ifrLP3NY2ieBoOlH7i7IH
ikdRY+nN6oMehl8a7kFQYNB85nhVlLepaD9jqiirZvrlpzOm3/Ls6znyOzt/TOIx22QjPDmn0M99
O9zbTf6TRwxI3nTcFYwD3aT/Ooz+J4/0cW3JMDEILTekRB/T9GfmuPN2WgagxBPPxpQx2WBDPuz8
juoVygqboSyPNC4k7Byojil4pdg9KixfwahFN0W4qXyY/+OQbByNuwyj2gSiLqD03vYTxqPahze0
zqaeyamDVsD9IHlqM6e4c0uU0W5BnAcaaW/NJwHLesBITdgUzqGNZkv3Byri4bYKxdqw7W+t8ErG
mcO0JyXuoC+frc8lXxjBLiBmA/V176Cea1dVPxKxSv18PQH8bqr4vdKbcr30m6AhcGWcyntYofNj
6ICuAU6/bC2BEWiBB70iugBTNKjGxuMfhtVRoapHZuo+EfzgrSY/Sw+Nc7CsZjprrv8RB86txixs
Q5QipmX7uUQryqwh8yiWckOLhvGBruZ6aOsDSGk6WIW4m6PRvrU4qxMyPZd0ms+2RbSCNpvDLr7J
irzdiC4/oUdk9u/iEyJ5cZSRuW8EABR9h1Z2wO5eo1B2jKeIUz83CMrzdo43/cis7LkabrvSdzAG
dSRmDHGAINFkzhQMa1S9VODQwJZ+v09CLXmYx70wFv2GMhmAUj3AfIL8e5O07iNGgoe4mCGy2m9o
DLgTybmFWniji/GrDA9GWT/b3NimzeRBUfZ6k4oXxaEaPAfx1U6yT9sQfBnWtTz6VYiwPtFS1Pe4
YsYVSjd5MxQHzcpvecytM3z3dwkal1Uuyi/p+JH0p9BsnC2Ov2Tl1aGzDi3rpe1tNuZ03XvZ9wBb
BNExSXuY8/Edg9sH46atEeXf9GwiGDT3H8O02lhI4tZtAriC79N5008R20cqlWet8BFkeeA6Qvu7
48zoVcvaZaJ8XHR0m0mPktb2nqqmhE3Z9RvHSj8gPX4sVDw2dU9kr7CZag6cdb6v3ZrJCAtQ+lXE
gDOdY8JtGPErBQJG7xraPiOP7ZUWEZgxE0BNyfTJashVa5ti6xQWScLBMXSraWfmabNbFllKmgoc
eWa1HbwOH1pvHV0LemPuDIRnlu4NgPd7z4ibLQAPlBVFgJ0mqer7Ps92eoanhtlAj18qZ4TSZs05
xvaY6UW9oaDS7RLnezmO5UbXfzR1H24CjmNRx+ZucElOrPXg+1SX2zSN4FauqTrh4dcRTfiyYD4Y
89lr7qaFokXQVs9F7pHhoM3DWjWB+zlHlaGIKGpbtYdNOfV6RXeNpkrVEQrJyFfb10VS478zHe70
WundiNmoaeMDcago/F9yxVWi+IXmgZChjpMUpinolVKUj/RExI4BD58gX7ouxgn8SEiIxhqx+gCb
2Mm7w2gTEKCnt+lSvPuUMrY1Eeg3vkeYNH5I8B19ifW19BcAeMnIc6XKIioCUUQmOV2Hm0ku+ALn
xQCmo17X3ffUtOdjIrn3lgyo9qEHkFDrGBslLxFNB7m/pzOiNoH5B2utql1ZLPu3riTWm6LG30Qt
qUnSI+0uZPvlguZMFkSUeEQJha6LvNeTzWIuBPxIMYktZ/IitJ6MPmekluTPzmS2O0eQzKAWim6y
jBn/lqsdrmCTOMXBohAn19cqfXroJ5u2mWdQlJczcETU400AKRrjkdy+vkiWzwbJrnHQ04lDS2ZP
m7n1QcMQDnCnjnm6hzSLWicdVnjv+5tcVoqaEidM2KQppbbUMbcD3S0E+/XB1bx/63jUmi031Zr8
icaEjWBhfd90PfkZffzgW1564/TDyIk/pP6NbuJCSN0WcJCumTeFa5o3tVwbccscPTqfI+FAN2E2
AZxwpkDbeW12r15LI+6cas0QtrnS8YDR+hk+DcsSW8UB8bXYuIGdYRwhM6gN9bLdI/vNOGK9hNOq
hULS/tMmA15oeTWyUvX9tEpYnLIbo1uAzA2VdVmol+e+D4/YzYYOfisS9zjb1zkuHztmM5dfVn3j
jEHCGhKAgX8LVok9E7HhyoXaVAu36dNN0z5lNU/iIucweeXl8//4EnInYWnwIEbJ76HemTkRkpAh
czxlQK78Z7tp/4e9M9mOG9my7L+8OWIBMENjg5x437EnRYkTLEqU0LeG/utzw+PViwhpVURljXNC
US6RdLoDZnbvPWefO9VP1bqLqpCai4wR8zXHILCasZKtYsLhVqBnMNUsjp5RBAcfR3pTyds5VxZn
elraBk7PlQ7ai2UT1Dr6yXs6Zl85A60zMQ2ryc7djVXG3x2neClbrpJ0Ikm5tOr1nJoL3aODr5ry
co1FeeaYTy1hMDzsY51vLRoVoD8k2SPpYzsWzj7FJb1pjGjzw8QVL+c9Gd0xh5PwTNO34ZFjE1sv
pdV/NxYpn9sTlxMmBq8CrmEmpVy5vXcKW4JfCRR7MgycVLXbxP9L0/9/SpIkr8H/Wx7Ha6y/lQXS
wr+g9H//qn8rR3z3N3QetgOu/j/EjeG7bv/rX4ayf/OB7NuK7JN/60D+g9L3fjMhbcDg519sz/sJ
pa+Exzkf6YnpK57h/0Q9smhD/oLiUI7nCHZLwbezXAEQ5M/aEXvpqVCmuWeF2PCAz3S8k+2jY0Gh
c+pxYrDVR7cOrU9gFuJYkLm9LrDhA14z950cbv6kubn//ef+OS3ip6QMyCA8HYQ0ppKWY/qutUhd
/pRUQXvYphNEBohwsJlNVQQMw/7WIxvBAP+uqqBaO36OfZfkq4Ep4+/yqP9rWgVklF9eDU+S0qGU
Er5v/5RWoRJ31sr25LkZgy9gtbon9qeDi5T9PJhBth1c5pl91V5orcT/kJRhLS/1T28FlwrXiuO4
poeb7a+/exMNUdilliQAaHDey2Ai1xp4CQdfXMZArJ+NJDzTfExLb4b2l3y4eYZ+AH8eJVKL/Dhm
h45MwqcGPR/+4Y1B5PTLk7sGQvi+idbp+uT/9MYAyELUYzTynNEw3ia6/gINgbFWHVi7XMcGOs0I
y5eENeoUPp6InGl+mFEX2k9ZaUxHdAqcsP3d3z8vCZXm5+fF3YAsnnrWX/RUf33RyBPWuTfG8hz1
SFjQHY9sv6Q0Iij6ATE/fJFmshd2ZpASL4eNZvp2yurcObHdx/sUfinzPaH7nZvVE8grBAqMiDtw
XWFyZ1onpcD/jV3zJEpcl5NHnrMbxshK3PHDZUd56MovLjAxYhrkAfVJvYnisHzjGPVicPJ6NNLq
npsshTTCybZNrAfXTHb0vKtTp6aHLgx+aBLfHvAaI0zUvjhGiffFcO1X0y7U5e9fLcv65dVyTW4r
1yQ21kXTsryaf3oXEysKkFgEktSHEvUR0+iN69BKxKfBCD0jZHoeKQFiwnZWftF8K4OIZNH/zydi
EV0rLO50bqifbjS4ACbR5+yFjs8RrzOjm9zkgDiTmljZ7dM0p3unmjTcG3ls2/zY+sb4/Pcvxq9X
DkEkCPMcwnzR4jk/hfLEbdVQ1XbyjPLgh2EfpLeMFbrpKJW6h+Ow4z36p+Xt19WWn+nallL8yZbw
09VKvqqkMs0Yg5vOYWxKJr7afipD/74McmaKypzPuZPcwlBY7J7eDVF5q6a2xKemcf7h1rF/XW/o
H6FctF1UC8JaQl7+fDFAJqBZaVjiXKbtpUxJehSqvUEKtIabqR4Xz7PjGfEmR1u4zmIEKXNf3ICV
nY96LmKCUCvrpmsjhLw4bfBvToRgutkjUUbOsZw4UtdNGgCbLi95oyfMQCzeVp+vud261d+/mfav
KzfUAPYxmgJ8Yv98ZQe2ZQeBm8rzIKfyXMxVcMeMC7HOiKhtTEykQcq/VIY21vXi6cm0022DyX0T
ZVU/6nleYWscVvQXGQDNnliLoUk3ZRX1x24Q596xjVvkIHBFIwVEwMq3Jq1IhDGht8s8jswcwqaV
Q8bKPlG6Ofz9r/cLMIvrRUqB8mC5XD3zp9slzRTMibTiukkdtElGRQFs8nQHYjnPdf+5C8dy+/c/
0lqu/79uRy67kfAJ1+EYYv98f6DmbMrGqwUQBTU+5ugI7sED3VsVrETlNLS7cj/aR5nwEcrwwWdc
6H6kiAf/YVO2/rr3sNGTKqRMdK+cULxf79RqCXmsEVCc2iA1dkQiPkn6yXvPJZs9GuNxbw8JZj6G
sKs8NMQNcVbshLoRB9/W3Z78300YNuFTYfXNP2zazl9X1OW5eZRxJkfF5S0SaHn/chNVsI4QCCPG
qVW+Rm7pbS2nBbvX0511AVgB2UnQqMJIND1bny3Cpas88O+WfSUcMgiutWfS/0ZmOjhxsHLH+OD0
odhZBHOmMPn2TcllXMDdOCxSSsWpjAA8rbajzRcmkyPxnwXQMTvnMtZZeAMN07r1Y7c+TDgrNqMM
Hkz4Q1Xoqy3QeXjlVbgDqWJirjbNlb+c+0iQjvd5Ou7qpsy3HI/SzTTH9iahEW4ZvTrIsDLvh0Ns
IX37++uMt/CvV5qDBNpjD+fGVaZAxuz+dHUX/pjIMRfyBDgcb6zjwsGJCGOlGcDUOL8TS6Mgqztz
kxgtI3Oe+7p0XXonV/DpH72BetGsxD5TB7Osp1MupvSYME3Klmi+uB2SHceut1zmxzlJB64d2ghR
RZU7Ja44Kc99GAcz3mcpgRwSe+YGh/k6hYJ1Iqg02Q/ucEvuZ7jOQ6JQr4V/hMN/3Sg6qswLABtf
XVRJXsDQvHY9rn8fk0xstKKuNa/O6Mrz/V2AVkfMVXQ0sh5nQyXKcxxhoPLjRp1oRQb412+LYd4F
8BsIAgyLNVOidsfxgEtoIAGnplE5T/6BdSN+cNtluCgS8omL16xK++McwUrznUfWteiwHIuarH+b
4pFInEg/RXZNtDjOha2qjXFduW5wR34UhXEu71vW0LvBaMtNX8/ABMwKXCXRcHUS6Uuu/XxVOaG3
TUUGWmzS6tKGDd5oBRxWO/Z4kgUztxr66NobAbKauVGcYH4wSrGJU8yWC7jL1gImkGYTfsqyt6RI
PgvnkBHztEUwnW28Ph4vWg7lGkzua9mH4bGznPeu7VB168RGOEF7sLSw/2svKzajZxqrNu/FaYcq
Q6xkFcuj0yPXFu6NZg45j2V/Lhq9zlrlPQ3hrCCiBMDM2nav5sA9TfP0kizRiGMiDrZjRkczd7+D
+MGQGql6m3m6RNwbxztpQcHzoja8R/miacbEWJJ09JYW0530i0MexP2jx/hbD4KDfNs9uownL0FW
0Oh3ggJ0KUFbaRk9y7T2HiIrYHQbcvDI82Y/jG4LdwL2DfEBP7Srw0eIZT8CFLnbwUlRN0eZ2o8t
bSvtZPNNEX5KEfqiHpo2cVdEt22QM3eYff/zUAEGSIqbOhm88+IZ3nNQ7dbAcBFuZz1gIqJqnru+
o2Va7TsjIL1FT49+Hu2dMhpvDcdlbkmzf67MauNyWR8tlTZ0uw2EDNWtXRPRbmbOfOBaQw3TdJxn
LN4boRZKgV0gGE6zYVOHXfX7FY4vbtvmAVeq4jOrDn6ouNHnci4/oEnPK6Xm8n7wy1tWMpSI0az2
oUBl5mhzOin6wButvxrcGi+B+JIUwyPMRPsyD5wsBJX0vookITxFf2N02W6oIf9pEe5DOQT3LUFi
yUQW7pzk1ka532NGDzS6m2anaZ0hSe7LYx7OZ515KFoRje7cOYGamNTvUowoTLQCPR5m7wFhiSwY
6raXsr7nFyQ7N2m8Y2AH71IF07nNyx+G7IebsLNMFP8CLhHvKorWLn4OAa+MRXzSVjx9ksFTY0O3
CAko/WgvztxHj6WtzVXlc/CWnmjuUDwDJM7zU2YWYu3WP9RgGTforN41w/s76dE16+avIdyVU9Eh
p3BSAcElbj7HJikUtfeqy+YttoKNLp3ozi3BX4RBKDeTr1Lo4QMqD09Au+YHjoufoq1ZAiHRsSt0
2S2htdPeNHi3zFwx1DQRnheekVzK2vjUUA7vncGDiZVpaMmq/JZzpADWBS3Ksqp7LBukyREulpdx
cGNHNKrsuXgyiQ7euUqgcpvfIgf9QVLjMbAMLzvWvSSmvH+DNpN0ud6rQnt0pFdN2KJLWPOSuhdo
lAeSjW4SiMwPQu2KwLd3btt3a7DgCbddietQt5Sh5LQ+g58OWy987kDz4+fOXxqJX5hg6uBTLeX3
0IQ16c9TShnNM+mLTjxkFTgxWubqU6fS8lYQaMsYNQOQEZnMs4RRHGIP2FGTMRUL6teRE9rKkmGD
DLRD59mr52hifI/adk/4tbwzIpdsr9zf1KNGIVk403N4Gc2e07U0GdaDgGJQl771Yb0eUHvvGFMb
UDKdI1nsxrFvrXu07Xy57C4oB/wbY75peh8s21KcFVTGO7uF+IUKBFyf5QPxIX8QzCNYRs6LT7MG
gjWOsj4qVicQ2EQHFOPWyn3nPKXzfUGKybaxC8a1eYwMLdHPtLm8c5j7dLZT9RbkbvmYoxRaJ20y
oF1FNoF8T7z20up3VQKLzmBxEjQ/L7mtv88TWI9iEP2xCFB2G1RD0IXqblsQZ0fNsIkiOW1LNx25
SOwHInGmtetQSyg7iLh1aekyi5DbqsiePWPMLkJfpr4xDorh9AZFbYh0YK6oFqvxHsraImwN15EO
nEtlGy8IpzAPGKhRGYM4+7GrKOPThj2/8dDwdKwpLpoHCPIwXExP3NlD2oHn1Du7HtTnWk+f+4xR
3oinHRRt/QUhcf85nBg6AQNxt2aY5nh7zeCQzuRZV0tx4ctBf0zgyVkgY/PMfBrFzUjXqJbFj1yL
aOMbjriAlH9AoJ/f+doyUMVU4y7v/AshiA0UVXvmx6lwC7Vjl1VNdM60rDehhVXEcHaVNxYnI6J+
EeD+zFkQ+hsZjD0E8zNfgJGMcOhgS6C6BMssldHv49kyd+MywBplAr1rHC8I25gNJgnp2UPHLHos
qf5R2a6s2m9gPBuMZQCgxqD/1s3cDyfWYRNVxE55k0c93sNRK+EUWMq9a8q6xlaQxKtERosv1jLP
dp/dqq75qG2BbwO8Vdba+yaajBviqrcyTbpbHbjkH1upQgCrbpOahK9krsr9WAhMJS0tLxt6MZu/
TRj4WIDunFgWwz71D0GZj9s+Lwd4J3azMRQDEQRgwS4XMfSyjIbDqq4NiITLT0zqqNtXbozCzvmS
hdZwSQK1hMS3khFV4lyiGQEKO699kdlJ5C3BmcXkHKOo8LcByeQ3Izs4MSIkYI8N8WlNhoyGbhSS
BfXda/0fSF1I7/DlW1+4H1WVUO5KArKDpN0Qifs1NYKYkiSPNoPR3/d568DjI4U8stWuQj21JXj8
Yor+tnA7ChXZfrENdWzHszFxfedW9Z3x+hvEdO4uLIirYEz21hizd8hvJby6rezzz12ZRihBYpbp
MoQu6z6OOQH2ge+4m7qI3lz3vDTDxkhEe6SDiMacHyMkmFVv5199r3tFt3v0TMw68agQi+Yhhzg8
DxALV82sn0ZuWabVBXH31Zv2K3Lgmdajs+sZCo7tMVNhsGtQ3DcTmoAgsm6YxgCVTPSNYfskJxQ7
hFntzn/uBwtN2Sg++fw5WbxtQzu9OYi7dnE0Hn2HqLzMIUM+7Mt3M5/eOys5dJP1DcQ6DBvMttlT
Pw3hBtSrXMtKHvLmk4FUF2WNUoRvarFunA87I0Nbo3vaJlY9rzpCwEfejFJqjtjKrjHRwT6sRud2
6iNG4HVbcTBOHQy+jLaLxOBtQZwOQwrTVFg89Ga9jj2C0cGdbwNh4IOo0EMjx2tmdMFNnG5RxF7q
EXBVmrgJ7NWw2UBg4PTrbkrdlZvMlHozxOVtmch22/Y71EU+L0X7BEoG40Bt98eNgiCxMSVEMm2B
FAEIeB+2PdqPeTxYi8Nu7sGduaGzqHkodlpNwggxfn1Q0BTHnFIZEZdzOASrudJyZSUtg/CREPKY
zAKKPuKfBs6yWbROVNyu3Pmuxn0k0i9dar7lUe7vpDu667Yz1sIp7gyv2QN+YISlWNCp1DacEf2d
0giLQHuvujr+TsV7kEXEcFWS89038hMbwz1n0Q/EUCVrEjt36C1Tfhx6DE0ffHDTe5skJNE4NUCi
+jErrGJLOl1NWle044QOoB7vaAmUGD3Gjo79oTLq71DrYhBl6Z5l87VBwIEAqCMYFP5PGxrWqgzt
JzNitcjzjiQNrzxDqEJZJ9InqorTPDCn9aqiXfNE90UoJtYxF4E0dslEAzFi01Lw8rA6BumHHznf
h9FhzxCmtyOfdj+N3nMc1NM2rZEjBUkAQCdCdBOGF9MSDPdaFMa9j/KMGv8hr9Jb1NAITtKM9QOt
iDTUN4T96Hoa2vSMfeCoAG/2jW9j7aIMcZ7EIGfgisHL0IgPUeVEJXQ0znMPUHMd95va3o0qBWrl
LoJGYI9hyfajW1Llre6rKO7xTgIEUYazSVH8G+56mAv6u44oN3nvDKuy/JoZ0wKTDvUhtT/SHjMG
YCwHqDWjWqPGaFToS8lolADRL73tNGu3zS4hB8F1mvWHwlOElDuVx0o7Rq/zvq31rR9gKA4GFa4z
qR9sm+9pBKTy8ESOTsBvoU00fX1PJDPfbu53qaya29zNqNa9B4A1euMKJseonE6O+8VpLBNoezne
Tf0hSGxrJRJEcEkfgUb2FhW3ihE2JumtTejjtrEoxyXNqq3M5cmnmmCp+Bq/YTMjXGIc37MYq4eB
UDv3bXaXTqgVCIJWc853iMkwm0VUChg9LsJH6XbNqkpFt2J6a2916F6Sht01t5jXZt6rICJ3rPd9
2FgHu0AK7vbvjfM5s9sPQ6UcT1B+sIXZKDY2IRopLVDfUeWIfTlbl7jpSNcw25ZItvQkh+jg5eGn
wqx+WCHLczdWHHIV5TDuvdbPbkN2ucDOAfoo995oJ1jiRBrNtKcPnotA1jbV4xCTraKLnpl1MDyF
qoRTEk/z1lZ0icRcN1vHh+I1LJHBlpkdhGWl9VpMah0o+UbH0zw1geh3jAsg3vZddrBC36OFNZq4
7gpjQ2J2uq5rb9p5QwxxpKy/O8q3bly3vPQswyeLmFLgX97O7Jmx22YJdVmOyAFCP7m9foaMKrmN
wvxeTNF8/ONxpBLDypgni1WnjKmoTJRINvfF9a/XDxQl4Ec9MHrbSmhA1hJry6j7dt9n4MAqAbmV
02w/nepgOLbLY831samNPqIij2BINuEtgK9DaOKZ8eoovL1+QNT6789cjDfrMcTBBFr6RQzuZ5mJ
/tC5I02nTA/qGIXGhZkPf/WG+pJWkEmddF1Br96hirG3VZxVb+SCVx1OPyOD7hf36AWSCSyx1/vr
zkiRIefmG1UxaENrHnaqKuA08RZa4TbOqw9NyB3a5qRd66B/8MFqFdQ/XinTXWUgp1KI+dPItM6T
Zv82XQ+z3KEv0NQ7iGJpbd80DhCvHj1FxvCQhTOXG881PhynucwyQnod0h9z2GZSp3tCSHXXZZG5
l2W049ve0ZTBYYhWYq0WKc2KKW26ixMiiZp+AqAo3qdYuxvKkx/wLZEjyJobaOkxRgQXG3WE55Qu
9ZqWKI30xmuO4LKjR9/qcZKK6B7SYmrF0c0gC6g1S2oMrtXLslIOE/JusoA41haJOBvhgIQSf9PR
IVx6U846X9P08M9j1bUXX9doLLriTs/xfIuLqdyzSY0EmXDzBElsIPq3Dvi5QXACyDlqc3TOWT5/
TKKMnphe3Hh2G11Q9huHpoKUMk6BunM70Ma6eTBTTx0ajharObe8J8thMwkwRGyMCNOwdjDrOQ6b
NVE5h2ShOKbpRMbO0I7kH6G0nCpu0agOT2ZsAdgEFmIYxAboFo1oj7Fx39h9eW/SKgMNDH06x10W
JPPWs4fXPDJw97mmc9FF8eTW9Z0TJ+mlxMika29JDid+3LcXkFFoo02fa8gJ9X1ham8bBb714ESP
yAzr7RDE4Wuv81u/sqKvZbVr/ZGmGxkxEMVwihp222+5W76URpYd8gxfYDbWBkiIrDmU3kvitSzv
wzjf8LMy2LPog9kHwi5unrLkmNkScUtUfmvqRt/JrIwPc+/DGwa46dnO+AYs4NNs2zgGGys/86tH
+yq3++04hiD6BIkecbpvfOlSoUj3PGK68ShuU6nCm2G6h7jpcTcO4ZaRpFpgU90afk6wZiI4rLTT
TI8Vx/s27OozyfOvdon7Ix7BrHpealz8unhSE9RroySox2X/b9ssv5Q5/ZNwEUWOKnxtquDd8O34
5Jb+4zTI5oLg4sXKHOtsjTbWYHp0xCIbL+YUlY/IrI6U2/6mxKq/vhafdolmq+3dGzpFIUp78npy
gD7rVIT1Pqd/eFOZvXmTycS60WZWrpjH4l/X5oyXZnnw+n+Gwulv/CcQ5mCEXf0QSTN6GoYUNSQz
YBpWHAHwl3IyKfL2oVeyPbIVQnYbM6IKulI6F3TJYpu7AodQLtGG9jgbL6Ib6I4AVfD8Z6sympNM
aGPMJVR0gpW2ED7bwzC4zyoQcNWbfAIgRywJbVGir2u18m1m4DxL5lr2YB6rhPI5C+w1GEdvuY4f
o9n6bI6fkyHo4P3Eei1FetGm2fMekLwwVSBVjRCMryg4erJgmdShW/yoIuZu5NmyyNnEliQBJzt/
Meu7mEnL6CMWhKR708aGI8A4H3du7BT4zdWmQ95FQbYaQJiSiJZG34S7JJUaxnRCOIjsy1UHXyMV
k3bnHs3wU9VjPr1+4D56nGXyTRo+K6k/1iy7tFrmJVm8G5rqdP2sHJcefpUQGlvQN1glIDbPJkX/
Rolg5IYlyYUON69K5tPSjGb0ln1mrDmNnWZLx+e+X4Zy1P24h52uxGDrWyj5eotZ0GiuiCZNKDDo
n/jigg0jP5sszRhWx52KrGMuIrwfKssWTlfFWMd9mgb3m14SvhL3ur4icK5HZ99b1cPQkFwwslzj
FB/vYqBRhyX9JdC8zKJH/YbTnnKS9UuLgeq/S06R0JzxRKu3Ufc9r+V49KQ+GzOqb5ej+sbNHYKd
6EbXYfnDaVIDry2S4pwnIzoJosnfxxUl3+SKgYC/Jjv5lXqpZi9+iOEg+U6IRLl2T+XEMx4dg4QZ
zCAQjaCTZ014Y7ngrKscbXdiJJyyioU2WwawEKNtmBHkXbNywmoPplNUj0B1m+yGRhO+mhaZsUkr
YmWm6pPoDfs8YJMeG3PpgKw8I3S3yqO574e4VcZB3aG5HlYY4t96asljEtNYtzKWqJ6LO5mCftXJ
bTc6SGE1EJEuQzZvJyS+DWmNqIU22GRPJ8pOwiSS+V5YJPSMek+Xfx+68rFipLXGo1xvDfwVc1eu
nDZW2y5ZsG/Sjfa5wRzDqeQm4UxiTka2tjxSUQJDALm3ya7PmhtUouQEj9aG4S28yyrbM1Lw11GO
6tsev9GaM6jWaOm5HEPpL2I0kjQq6w+TJhECZ1q49dLyGfN2G1XvXmpHt9H4MEeTPKBGvLeQHO9R
zmjGxP5tnEtxLG1iPzoMgITddeuybBhjW8m2QnK4pRnSr3DdbyIolefehYjQYSZibMV+U7nfa5l3
O0+lD4I6m8IHEL2xZLqDDA8J//AtiWM7+JIrk2g3Sw1rmgPhCuaNsypZl8itG+Pt6IGDpa7mmzFM
SW2yFqvyoU+DYGdVXzXN8IMLULSMVED/9TGUfbZp7eCjcY3vTgjRpw8wLXLwewOFgHpdcbiWGaO0
2qMOiiMP8lcldywQL5GVP5FnFW5DN/gy5O68SXq/2I0NXYIBYwwdpUHum4I5TZt7h8wUW5Cqn4Iw
/IIbaMBsipS0cP1wM02xtSlVzKpAtQrKgj0xYJgqgg0ctB6lzAhFiLpda2HfelPyqY0EE4+0eUya
7ts8gshQP4aY00LN2MmOB8wHZCSxUuz8hKYIAJ7Z/Dw3MS38GHl2lmKVrvwJZ2YPn6l0MZnl6ZkC
3h2Hb6paWhxMpDeDRE/c1PneKEOO6cCUEhPqrWTHy2A3YKG8WLQodsjIXpyRALtBZ5/ARVdLjivV
kMOhWVVXLxHEkDRzH2ZDvk0gTlkPfOJC4mI7uZJwdFs0i2Nt2EzBAhEXy+Vt/HCSydwQopBt3UkC
HJewkQrrXMtA7Bm+ssZPpCfVKHAdX39gBAMG3I7Dqk3gJ9idtUstmkAD9bjyOICjANdH09/Vw/xi
5OWDmv09aL32oNvBPNUVTOxK4vjszTPG1uiG5lfD9hAzI6WrzSBubJCAWcnTSAl/HvBaLKaRiaP3
SaiEM6mrlqiaLNmwrBKa6Nby5MR4yICdfPHCtn1J4si5c6P+rutV+GDr4KAgWD9na5/BakOs+2Ug
co/GMpkTpFpgdzU5xAND6c8DZzvbC8tdlx8RWlYXXe8L5bwUvv/uZmV18CfvUKetdwdgY6Xo0+/m
uCFmOqOwgFCzUZbO7uK5P+edGJ9yRoarjESbOTSCcyQL/yK7iPOV3BAnGeznTqp95XFQqnKd0HIS
1MFEMnZ5ZXMt1tuShLVdPRUxSnZCfVRnvWTBMG61TDdFSrRaL8MnZ46/d4aglVPOYHvK8dbBNbuH
TVBvzSr/VkA6ONDE09Bo/XckWzhBK2F+ssMFHBMT31ak+lDhF+xSv2bgPt4XHLhOEepnKdUrTFs4
Wnb4JsbyNR8aa8VwLTxwKv1ml/w2Zd9hQ8zxraXzrPdtgrWqbEntLF3r3gwrc194OdFZFccVCBw7
q99mURrvCoXtzidKIS/IHlC0mtZBXJqMgpkSEV/aPDth8VF63TdZm+keSuqNU7r+RcT9AWZ3dmww
d61Lka2zqBR728qGrXDYoZkh+fBHKthmi4i84MtXBT7pddGFZHiaPtzpBoAWupivzKPbNePBB5+1
eC/8LFlPLslqpm7QH5JGgH92us0zQ2F2DHh76F7GTsWEa5QEZ+V7V1B/5nWKxaHZODGrWyc5/EwB
TntGi/Y2VDXgqcnad7F6xMBmnoJQ4OYafXeLMHWt6/ymcCD+TFN6QqsTbnsDjXxZdIwlmYdbERw0
FbLpBtHk7URsfwl63jkAb6fMHit0BunRZOVc+zFDURq6KUC044wJeAXWUI4AMyzO0HQENzrRh6A2
opPYwpc2M+aZCVl4n6qOUB6To0jJ5GZtokslCjOlX+D1E1uNK47QXq2dbTbdup+RR6nZrc4qSs6p
1x6LvvncYILe98tsUJpEuDhB8mOKp3pVDeLr6KTmofPnk1ygJ+OCP2nhoNRhnV2aVKJSHCUxEwsu
xTBS4ynAnJo6m2YBqtCOzu9cDyNQ8d0zyNIbK3kp2xEFv4fKvzDQf7qOfajKHZkAxp1RcFQVDZs3
6pm1jJqD0Xkx07OBZuugtksQVqt1vY5w2q1KaCob2qDJyjRa9BUWWrOa8loTJytKvzsmKQWVQVkU
2ozEDXRKa3rjFAheFO/inOIzhMBtNykgHxrG94ionk1UaRBp7dtskIBtWk5wiV2TbFBbW/ezPeYW
8CFqGcl83RiTL1TZPrurMndB4/yogQ0ARF9MjPEhX/g5zULSsUDqTAtbhw30tge2IxfqjrPwdwxL
X+wG53i2sHkiID09sJ5+ofYI8D1y4fjUC9FHL2wfNHDMDdGSr5oJ8o+7MIC8hQY0L1ygAEAQRH3W
SpBBldlVu2ihCFmmPs8aNnyJLmPjLKyhjlcOPU17kh4/ulqIRPPCJgoWSlEBrghdzCEEXyQWjpG7
EI1oSDSMHqhdk4V35C3kI5CfCvAcNKQILJK58JGShZQ0LcykwTE5dC4cJQxPF1QL7bYAsWS4sJYE
VdjaXvhL80JiUguTqVnoTP3CaWoWYlObwG4aF4pT2n9K1q6G7OQtjKdxoT15YJ+GCP5T10GCshcm
1LTQoaqFE+UDjAoXclQOQipteN3qhSoFGXZdgZnSRv8a8/LBqYFABXlrk4CJG0b14szJV4tgAM6F
HVsvtrA/Plwfu/rDfnrMyEwM1biAVj7p1Fv4HK/jkoYdL4naiQfVCLENn14fvH6oPVxnWrtE2C2g
lxKJZrAgRq7kVWPGo/V7hvUfD3oLcqRm78o4afPp9X9qbPEkXDNkzz2P+ntgtcAO00xM7/lueTGf
gyWaKb1yeq8/Obo+neunZl7kC8+BDYR4+D8+1P1EVNcff4fs0xHikXz7g6A6Oyb4N6w0AAHhzNuE
Vy48kT/+g1ljqG3tygfxCKTk+mytK0j2+un1Q2QnzcnriH/G0saxHg9gvtj0rhbAgds/y9Ppdyw0
Y9WnOgVgco0gV4CDlevSCp2D8nR9aPBFudOhfIIakbOCApAI07Q8xnRYW5rwc74vBZHTfcCYtc7D
d3d2Pq5ffiUTV9Jv9lbxrKWge0JuNWncSB6uKrv/jdR9nqrv//Wv94+cpTDWbRN/a/9sxkHg7SM3
/Bvua/ERvxc/oV+vX/N/DDzyN5SnwvEYu/umxGLwH/yr7/+26FJRp1q+4/z+TwW+gei//iWt3zxH
IdT1PMeSC//1P2m6wvttUfAiAUcGhW+BoN3/gYEHDfAiGv9DqOssJiEL44yrCLZ0/V+kz51NW3GJ
sDlOwZZovz3dFegGSZzfMcEgnZxpdxZ13i04HSJBE25T4H0AGcnZpBFlb8Qo9zID9ReZTHuNFiMv
vNZ93qGw1M07QV2IplL7q4vVeYPH+r8ZO6/dyJksWz8RAXpzSybJ9EZeuiEklUTvPZ/+fMy/0dWn
MQMMUFBlppSODEbsWHuZGxtSdcXwPmsjiryRytcpVbM7lCUN7GzN5kxyJMejHolHNlruUrL6EixL
atL01oFWH8UUnKlXhgON3H1s0sVP85odn0GpouTl0coKMOmZy3MGgyYysgFxEU+aBSYmUHPSjUi+
ZrmrHUGdWodYMCLnWJkruHZCAxnEUiHVkNO2CTA+wKfWsjsIYk4g9zMRqsFm1oyPkowcb6buCasm
O9SCavMnZN2Fow9yldj9IJUnCVoM3IsqUYs/mq69JwSmM91VbrpUv8OrJUoe+63s0JcJngoqTh0y
3rtWkhv+TC0ES7RmWgxVDvFEatwgaQQ/SG5mjYpL0wwKI2Ha4vCJ4PwnHYh2ko1jnqX+UEgXgoRl
v9YX+j1j/aIRDlpV6bbPuuiE7X93VpP+iO0c4GgcEW+iZsRrqV8kiHWXSIUpYBD9sMXw8VF4zCMp
9GLM5iD0scR1BbpisLMZ9tDZCibxVvcEe14sWQ5fUenQLBzTdKMY8nevGsZ+BIFVavhFkwXmDhDg
54vxMMe0oudc1S91dksT3nCQko0OI87FBzK8QlDDJLQTHgSlkJy6TP/ocO/tYVndBzXcMRKB2jU2
8ocSX0o7kqRli3xawaSJBB5ypW8tRCZqk0REdJV9B6WVsaZV2AXjoyeNIPytIbTb2BSe44Ig36JR
blFEzkY/5LMXzwRxEtVnTxjuu+1LOZX6Ts7mh04ZJJLOx3YXGFK7kdmswdMl0whzS0HBf2dqyVLX
5vGAxjQk6VQC2gno/Xei/jgiY3hFqkNs4MZE6bqpslL1gjVeYEDCSVtxNZiNKiw7+owW+ayCxI1b
otHgaZaP7QIhNgDc3sFSx47FaEEiNR3UY8bOKAVgwN9A1BAAFwrJtlGuZsRBL2dSJgyWWNiaIZln
DZrWUAbXgvtj9gSFzLLgYx+C8r6sL4ZJgvFUQGHrc3Ku0BcepTL1tDbTSPSEkDmKRN7EYvsZLzr+
TFTW7GUdw+o/wIAuyayA5cUJ7ZquehDMUDtm9Y1oGvOcJsRQYy+yWjyKyWYwflIyLHcjG5ZgGWRf
grKIJ074JWSRl7ZzRLWffwtpSg6gMPvF1Gxlzrcr95CNwG1tRWsIoTCdGJAJOxWwFEmCeCAl0OVW
3FWHgHHQev06o7fflmoJ+67sdA8awNhR+y5195bM9SEBqtpmEHTZK3wXmanChdUxtMbNtZhoyYxh
d+u1/icVQ/TtMiSfLAbz1qA+BwYuaB27CJLR1If6pHC4VIwTiGemE7woYWJ3R1luzyFkziKczx2Z
B2yhNU/Ml21qBHDZyiWFV8AEpGqh6UrmsqULdxIUbKIx1ozcbOj3kgg4WEnYEQq5yP6S/D1Gx24q
pm0S4lcChjniXVvfosIgussE46ZjBpivnNj8BG6MfdSKnBCQrJBha7xrQR9gHJIfRuE1k/sYGln6
KqiU51ocDUCZSJOXVL0JFqBqp8zhW9rpNn5oICWowi+RXj5FovUWQXJw0UZU8KEG05+a+jOs5fMQ
R6M7pOWLOVfGth1wY4zSYtuMED7KcrxZFrtu8nAJpxYCTxU687HEZDOM89FXyvAaLP3DFOOIE+oi
KoIGnZfFPC71bANSGP92v3S4ov2GUhzsS7l/rrpcvWnxj9lNGIJipVJBGHRJMtP8RO3fFiDgdtHf
rCo5lWL2IEziQyfWf1QT+DWGV0V32oRkzZIXk4i4n6cLew/cQUm4CKuJXrmAMxXBcqUDIyxcgH0T
sL9KPI9tXF16yXguImk5mVI7w52JBF+p38nxiAGbhCOgp4CCaflEH1f5ixT90E2ZjonxKy2hDv9p
VwiI/0z2u3MluUUi9TdDyUpo8Bcil5cHNWAOldMA1LnHJ7tP5m2zFAQj45Dhx6N2weNKw1sYn00x
y0Z7aRDjt9hJhyp2KWw4wnHeyYIoXvRudfLWMNbNehxqVkf0SFzqY2sun4FaJPu0Sl9gzIxnq9II
LyIIWqum6iFHWpKCZfiqymygA7iZcaidgCVu+JnrTt7SvOitqrSLRsCeS6x+Kmja7LOxAwU7CGxZ
7z/1Rm/2M+J4M5eTE6V2YsO+7X2tJ6EwK9iDdUHr6RodHimw4K+I49ei4CiNj9KLojdgHNbXYIST
29Wm5huJXHlaDjOxKIsrvLq9FLLextYCNaX/SuYeY3IV/4IaVt6BSQljAYV1PI8OWMs8zlCAN9im
YxLas1T0C16wc1c/iSkljpDjiqwpi1tJsWZPbAY2crE81RUbJTQG1ypnLRTmVvfkUgwgWT5FlSU7
FsD1Blpmcmq6AQxH0HdTk6c4ZWFbVa3W4EuCDHiSfuUJ3rxZ6SejE7dhb+ibGRggWsheTXMW6Hpr
LRJtE2VNp4SD6OowifwEzRxC3TRCimBeCgHZoTS/tQ2b31XJn8RheoKOvcmpnw6zIV7DGV2IvAzq
GSbYvDMG+ZM9FrawRm+cwoFdlNoKkq8ZqeWIavcHb+PpWOcjbkgZHvYa3yR5KmvaLlLZYODfl14p
lc/07z+6CppDCmEB6a6iu521n8sue4y7RtkwG5rSaG4qIX8llVD1jKGyxTljYz8UkJ/FiTmbPp8r
C8tXTI6sIyXFGVGjzuresWePIYJ1kuzJ6MZsKGxW81JdRdj/pZnrdtzB+pEqSQXnIJA1GYC/wgD2
U7l8RyOQiUylZ2e4ESdyCt3PgMmRVcSMVGntV7O4BhJL70LftRRx0E6slDYEPriodKHgWjF84g73
mwAD2UWqdSKTQfz6QbzQ6vYySPk2S0S/G7R4JISAJNsee1VIZMu2XAhMUGrxkuTYrVuPcdoJOyXu
gDyk2YX1kNE1OuQJsFQ3Q8palmEDVTuyrfllYaKfNLjWFs45ZmZ6gyThY4cW2GvKBEynpAo0pnrX
NXATuuAUETN2TlXxI1qNb0nIZRIg8MihjRTPqDa02p8EEbe54lE22GhOhUkAk9KwxzdmtqCWLJLH
WFXgGlMe/ckFCbutrMGOrieJljTZOMDOG+r0sMnC1S/GxFgbY6CIqLIg7vf6+gNwtNsjfAZ4uN+/
/6DGxkykeVDGNSmoUTF7qfHy3vPcxKUnCau7jMlF0VTaH+Y44cuz/rqIOxGfcvFS9+QksYrg9bne
+p/u/k+PYTFooMaI6TOvz80akJ8q1yvnf32V+98FtSST0UJOqkNFNPzHXyOawTj677M7avhNhM4V
Bs+/f/MfN/9+qFDHmRFKdLb5+2xBkAVMlYleFE2KqX9e9//6LQlRZedV4VXNJfAx13Ca/r7bP9/g
/lIprCw7VwTrnze+P1Y2yIcwTQfWUFPOO/zWuiuVrXYfCo1Cy+j+i3IdAfdbbVbTYQ9Yzv7+ommY
box1lBF3lTtS12GZfc8Tiu5RQo2ME/H9R5AUB/j5mU+WGBANU91//Lg/ZilTtAmLVIb5kEAEhDl2
z5S8Zwymq2nsP4Gfhrxqios68rI8e5bXE4pDY+l0a2jX3yTAvxF/fx9TVRPvnqH3Z4O65YAFF87f
VoGTDN2uUcNI/+4zrK/XjqylgCdI7Aw7KmRo7VAnhjjubbkMB+f+mn9/3LMB/yY83n9RYkmbGYvm
Q/GHZk+3fh/SAPGCMUVyovwrB/T++DBMljeX8vHuhtwbNPMECB0IVXiSFekPkVSUHiZ32LX+E6p5
/42Cdk+Rh2Z7/8DVeqzvt/7rrkzaCgaaB0b0UVvNk9ZPkLUYFtzNgNMVvLrfupsB3+9G1UDaZJTE
G/3f9rxIIv7l0fvPY4y7TdDbfrq70lrcX8vYvgKn2jnxgqr3Klq2n40UWdFD445eesSF8fQ67Qs7
3BFsvWk3EA9mWOBbeseJ5l2X/evo+Z0LFQwSFW5V8N2OVkAoyC549Id0nx8z0/HROLnaLbN770hy
otNvMDOdbX/ZQ/q0G/d9fbMjk3Nd2te02bwmpnOcnHT3WhibVxMJ6GX+5oF+wxuCTT5qwBzlHxTY
QkrchO3nx9fgcY1BpdCJsQMynWUf76iCb3w2yacEuPm8NlPYL0ngdr2BrOGMGxpFSNPwh2o2lfWY
L2iJORYQ0fh241tcn1TYz6oHetcu11L75vDMKf58y86C7kkd/THNl8Ia6bZ120je163bBW45e6Lg
4ak15K41X+rlqqMMC91p2YmyTpFz5r2DU9aFLjQqe7yOHqdEQtunOHVyzNItaPjwW5gOmAWsXzIb
RLjm4yufIz32ps/HgK3aQCLK7NHTWRR2ycjXwnGQtjCsZzre3OCuhdnvsluI/I1ACBBHuuolKnxx
PFgzVBubk0BJoFsnkw3zt6Kx4HqgQLK+lT6GANycmcqpRuhvmyZ9HHGKrRVHbfdxRk7FmeJ/fbPp
LGXQ3O3ybVE9iJnkevDu6K8EfRPvdJrnIDrZRrwsrGunHmFLvGNYoHgjA8yl6xwGxKwTXftoXrAT
Ny9ZgKvT5PKf+lq6ss98J99g5Wj1Jsg2S+enLzSW4xflAr5PjLdTJbb6gE2m5AynaA+z3N6rpj0+
3eUszmh+id9iv0UmPWKV/iVeMxpX42b4qSOn+ODo5PNL8MCsiPLoTKg6rXgveho2cerMX9v2SfTc
iZn1CJ4LZUNwrfynKjeysMPH4IGwh68iPyWj7uXpi9R4DZEjaX0SH2jxbsigoO8ffFMsapyvxTlX
p0g+dOfiOSMGafdLcAKmKO/Dbspunbw1vDLfacwYZF7TfWBED9G0oRnj5gre0KTxIlD5nX4VPrld
HpNPhkCvCZ5o7FQJeoPbPw7n/E+Fe+sL5EOcFXOF9iExJ3byolc3q+X8VE90HsP61hbvPL1DKI96
Blr+BX0LigXOOkotBu80fQgZjpkXxiOnrHdel7347fPL/g2s5ANVxuBAG8fgK4VBXjnZsi1+rQzv
4aV9kCpasxfeO5kZkJvsl9Nf0YteoyMdIES1wjHVCaNNZKxvqXFmVxbcKXrhy/GSXBARJ9ZoHzrY
auo6olPFmQWPgb8gelVx7cQnWWOr4rXjgWYZk8Es/woDe/n+k5HcNrThN5ZwjMITgzIzNgr2E6rH
gz0836o4mO0eMiNHqUgxqn+uqyer+sYOEyGkb+Vu3ezKZoeplwGw1Xi8ZExue/PVBqw+DYyGR6Xx
cvk4UNwP2KcUki+N81bqP5XgOiiUgMsur2/pDJ92+qiLdxEVRVZe5QrC3yLta4K6iDGyR7iBXN9S
MYOs7Ab24pHk8xJR+ecV1+TypSUtoaEQ23DtgQXi+so1mXqmzXnvFWdw1G9YZvhrkPi7XK0P88IZ
lpstx3VwPmPHvHT2OY4eNH/+5grWJfwu1wmBaWFsth2o6za3LqPqfio3xSfhInOYytPjgmUZrm7r
GTb8YT+469zNHPvOUOI9fGnffzOvTmyKZrQzzLrFr8Ydl49yLF7AmWa8Ix3cTPmmofVJBpH8KPxg
e8no4bSRSfmNbYMLYbohpJOa/Dx76qN+MU7RfWqKkV0BGKB72jMI+STkhr3R7TtzDMDdQDH8RX3r
JQQYbnCZvRF2whMzJwa/zQ65AUfL6J/5CCp/jAfz4BLl92ZO3uwhXJ+/mX2YSieutX4DtS3dYSO6
l/x15cDHaHBjh4Zv7hYvTJb9hs09vCn2ZxGrVuAavhkf9YuJffqeUS88Y8FU/AofuClgWzDsOVnA
OPIFzbIauvkO72Oenycf7+qjcPqZAlf85tD1Gz4F3VOuJC7H9eWTV5AUpl0NL28EJox6acNUfX97
BaoPsR9HknY+jQ+Xoy88oya0xzeEkx/GjeWP80iWt2ZHn+M3N/xxw1XNKoKlQZp5nV2wDrOwi5zo
dSVUMY+3pb3wTGiwaTM20JBUaEXNS2JsWMyW28IZZWjxWaEvOPmRjT3DobFNTofC4aKUTHfrV3bE
709GHsuF4dAn3tdH1i/zwlmyblz1Cytx6y1OejRuOa/HeuC/Gh9sw44VLxzhJ5nBBnMUX7wIJ+FZ
2nOS+PeavEzONwdBf5wIJCDljYWEI85Nvj9fi8HPEjpgq82leoCWiR7Slm4sL4jftPIle5EfOY3l
keU5eDROHZp1PGge+OgJUxbHyjix+mk3rjJa6+Em+YyKg8z5c+QQh5ct77j4LGWYaMx86BEhIOUJ
3xM+4YmpEpwVsyC7fXvnydQoOUPayg9MleGuWLYE77EGMkG+MA1Ke648+iVHvhlzwBuLu3Z651so
H3ybEBUliK7NwenoFHu8lfHx3rRHuGfCBz9APGdIjptVzbzJd3PoGrdeYEBXLucFn0nViz4L7dCy
Tu46F3snaoXApefDBzB8jnDebJQb8z/PwqgB/8rJY5hlv3wsFv+V42Yny7ZvtlVwbb+5rAMDKyan
WHYs2TPu6Z3LW1unwRXiHVWUcOSZs76dzMd1lKpuJvkyA/2IQVxQ7wCNCZ0rVG+8Zr9g8SbVXvhA
ev3iz8v0CH4QAbz2z6ybUGbN+oMcFVvTsFSHNniMrwkkstGHJZTvBvQLLhln/W7F9Bn1nbUhS10h
hCFxcqPBG/IkPED8gLPBIdZwmYRcD/gxgJVEbcvfNb2nDvohi2CsK2zhd9h90dSqRVgIV7gInf5U
0T7IiAZNiF45fZqPbNJxu7CZGlbnDActEvTB6Rwaz9e5fiuwOSOy5gM94oK9JpmqAlwmoUTN4KRd
tyNO47gefMy/1hINU/jH1ywHWfQomyqXZdXE6f1Rlo56fmGKMoAlxu9pL+FyHq8gQOXQEXlnOR15
mTFOIGUTNcCqNtVu4JXWqSpftJNu7StOIg0RyYdKWRRna0IXug4DszxVzYoNO89hK9mLeY4a8imu
VObi6MvlKWK4UhHj5ryBAlky+VO5cn4eQjhTrpIfovyHDELhhaUVaQA7SgYwButcp+GG1g81zTrA
jhBrefPHb8Ysyzl1NmM336ImHa+N6rXvOOEHVP6aLYl+pnn129zvxF3gcaL7fpuo3qR6rIFFQRrO
uePubTLPkuhgnkxYnq64vu8zyXXNg/CMaQMjrXxjvmIETCIGEbD/PHIwcNHiY8XVSY03lpv65ehA
bF6nlRkGqiPJO5qC7DCoViZH/GPGPhRaQXwahwMfmB0HY8uPyNVjv8PySu1my5VtPkHcXglgFMA9
y+dWOmcNxh92Rp1CIQwNHDeX00RsQbjJj+331P7mBc2/G929QuNgdtpefpI+6g0XpeGjiCdeI2oO
HYk4lMZMyOpeQfq3Zh5l4nStQaS7gMCRrzUCBG32e02QYPIZkszGVia20GFgLfuS+jwxZIsKo+hh
aQ4cCnOXf1TlbjL2qgZbBqo3NA2HdIvssKSX+Ca41JauxuDaUtgSaTccuoaElBgNI+2vU/vecbmT
jgAVi3C2B31Ly2JNWxQcfCnOuH19c8mVictFnBg4QvDaSPeSNarCxidhsSC/7UC+iJp4BW9CiRSH
Dg5Z9Xf3yzJlHKzChUoinJhMOLmR6hN6UhI1KGwzyclP4wnwkWZnexNjZ8k/aO7WezotdE8iTwRA
pHTJBWcJbXFwVd2NnBkhOy2xEbhW3814EY624EBeM1DAKFfxHQd/htDEpZzbQ//HRKdzrQU/Uj2y
IxMeiK6dCMXvZaTTre0T4Q13IEjFk3ISaqL+8Cz3hRfy+1ALF16gbFRmfkyQp7dJkx2cxtuNCLPH
+tF1ZqH3XnOwiU7Kvclv6B7Byiw86Ehqf+uiiyV+0lDnq+ixXxXbkOoZfm/p6qKXOubTg+W0XnS+
FyYyuzY7/LDOXDjGg6X5+U/4PF9Z8AjzMeODChEWZBc1MxFQwx4gBgaLENt9ccTDRhd8wZn/hID0
D726IVKNZdAuXoUe6y47eAq2bLqn3usjxKGlnu3FhPAHoRtp9ty0hxZgGP46YhYc62l9okH6MJh/
6g/4fZxrdk4RAhVqWNisjvYQ3BChKn8yxclfgg9VYMrI7ca0k8fwBL6rPVg93P4vCHFDsatqH42X
+CgttjLArT5JH8HReuhqySk7yG2NO2wTKLvKB6dZHXaxb8rHoGN+mfbMPwwFwvcoVQViXre1cdS6
M2IkuznMwy3WruH4tGRvJEaX0exH0bvCBwDRtWNyaVQST3RIB0epdZpL9r0om/5WvI8f0JiXeMMK
zCx5QJa7iY8zfGcbktmRVVkunKGzmy/+jy7ZRX7urjRiCMxMkSZAsxgwHz5DeyC2Wx2difkicQVU
Ppu4czEsx6w6+mTGQMGU4CE5kqbmQF0o4PY7eFbsdB9OJjNMTbjfx+JNR5wJmN3c7hhKzIRYj1Ae
fJr+KdwuT6mbjuwto4JQr8dpIN90E+ofsBc2dY03636bVNTK7PecJfpsBfMqGlxT1U51yg/Lg43J
eXfYWL2E5sY86c+ALC4pA1AsVI0dxl5m1L6iUMfcs6DTDnBHH9XyRJwu2F9tyRinRgk2uoAbwilG
I+alh5CC3roIh8Oc72hj6LfwQJrds9xva/jJfoqbNsDchdlUfcdU4aCRgrXNU1fZktD5YImNHR0x
J1A3mBgLB+0ibUC8mRVS/mw6lgW9zk/FjhFYF07zVuwKmj+b4L32xRoEwC9hXu4rXz32O7wT6+tj
cNY20dG4CEAKtnGBbIyUx54e420vuBFVqHzMfye2d5d62kxPsZt5cOLC5U1/Dz/6507ciNEea+pn
lSO+5RO3zkozhI/QIai3WVZfpQct5Macnkv5UJp4zjxyolGhMHvY6JUL9BRkgdgjZM8SJgbFll+e
xvo+J5aOxZx/rtAK7wy3fUteVwH0Ox2y0Jc4ysouTpi/D6UKD8OuSSutP6r4CdsMrmLpoVavM04v
hr2opLD9UnWZ2JWwKDWoXfDoZfOfi9xTRPudrRPLHxWCQEbhml4D6aOZHMwL39b/Sw1DXYqiTXI0
3WK/uGHutLvGwQBxIgVzsjNwFT4LMSOY+6AMX/AHcPrj+GZAQaCmNV8JffLXxNE+nv3mFY5CGbpq
5gxYduBIcKCZxa6Klg6ttjWWFKG93d9UHH5PskWEhAPtmeg1sXDxkij6LdLBxkCxw9WaPFNuskOf
31J5s8xYctiVa1jXRboB9Yu7Yt2zwyRxY94EOREumuNGOM3eJ6MA3i1lL6nGbFCTjwKLUwetzDna
jn9o/bFrKvB8oW9ih88ZAuhHw+1eLX0PxcKOX3rDQ1Olnko7eF9n7/C5ozVkE/35lv7Gr/1XCgoD
/L7BmwL0ZGNt09kOUFXPO7E9pvNH+4uPEMopWnrUqif8CfLa4br41Vt0vjbsAiqOowR/k0hODg7p
3EwzwCiRiwZkR5sJfhDwAQwgKgRmeRgdFUa2b9VjlDqtP9LB2Jo7ivzHhQhmJ3+AFYsgOag+yxv+
SVgu6OkB/hPgkHWOLshypWKbvZqsVaNjaqgu7OBPAmkYqwWzP7aKhgw32hT9ZtrH7/1GAClS1t1L
9DJAQpc3hN4mDwI0JrbPmOJUL0Cq311yo9ISfIzj+g7F2dkq91ILJFzRZlq2TB3pHu19QEz2sBvP
0qv53gu2X/ts76HtckCHx+5Vf4+YRWmJe2WoOaxK2rQNk2vaw17TfKgC/Q9HgF3gb36Wyx+NGJxO
PSoPE/XEM3bo8nBKP2X2vSiZGCJEcXj4YDgBrFxEj7SXX6uv6qv8tk7avmFnD65xgS4AW0CpHzMu
6H5yBntyKVV+EnxEYqrtq3VWDowOLBnBMXztMlU3FFrxvtuL0m9w7L7i5+q1cteq7BI8FQpGU5ew
tgMFI8B0owc/dYuQWF8nA5YkQscK+dnEdeOnw9HAWbbhAWjAcGVSXlyVyc2mAmAC3sb+8NXZi427
CjKjbUTT7TBtu+0EF8FZj+OWmSS8Ud6erDOCoafKK8+p8bYAo3kixjboQCFvPD5Y5/CDflVEtpb4
Lj6Csb180gDS19n2JXqlhEo4y7ytUTLTEYtleSU1QGgz7Q+vxlkrN+DiF4WZHNdPwE878RDytn5+
0l4nXFbs8kN5KJ+DXU8Uymu8n54YiT91ch2KGkD7RQ33xsOTKvDdvnFQeZZs40wU+9I6wjndC2fU
AzlDIbii8yK0zkeYVzrhRw5l0b6snjY4ZCKNOuiOvqc4A93ALaob8V1C6289wck+dkJ4DdcGUJhP
7P3vN0dl7QU1MzUkxqII1EqCfzoSJkZNy/dIggwIXgOtj5EE1ftjJMQeKng8mDyYxT6al4JW6Mrq
WnOxmflHIqv+/Zt8vfX3rhqSC56IT4Qq4J+2dufuz7//uP9ppya80pxq6GFJayfn4P97fio30i4c
97FIY6dDl/TPj3C9e38sqEZK9MjUPvGDBzZnO2z00X/86X898/4aWgkP+++rlU1QelnaPmqaCfmv
iTCPEZF0EOZ4/xHW63vcb2o07CX3ftM0UgSlhlgUfjtFh79/Pvz7Y/59zAqF+l8vcX/w/jfkCMVb
lhrv79/dH/97959bUY613H/9JlUjBYYMS9PfX5hKx5vc75cjdZlUVcSjrV/jP97+/rVhhOJeJMxc
Vm1IAck1nVfW4MKMAvxaMdy4mL2hsgD06nyXDPVW04zIo7Mv+kigTmFOzytOwK4W5UlKBerR8bGV
kMRWbP9SRd0JQ6ehcmEfhaAMT0aCAkknj0Phy0y7U6vKH5bR+XMBj7ITgdEEC16t8hopWJEptCws
wYIwooL/zAJiPri8hSMS/QXWbPpDLkkgxoPqDQMRJg20ArwbrS2+PEzJ6Ws2rgGZrbbr5gYOnvhU
3bk+GHes2p1nxZKYBcsEPTmu0gHlmVi7BaqcBOeSBANZldqyTq9J/haG1CmgHFhabTTT2gntRKmI
cW00Zo1nNTH7lfgStTnelwZzlxJel0/RVPcG/j+2lgh7lci9KhY+RX25FaQ7BuHXSOAUpjrsm5lw
LPmyNAWGB6ll0iUlVUXvu5PRSwCgC6BOYHxM0EWJ3CiuUM1Cp2wqjc0R7Eh2AHRfWUU06z0MIetV
KoBOOQ7CKcrOY2D8zN0kb9JK/gOT5CSGxluYQmGV+8Wf0m9J2mO0+036b47UEKF9G2EKnPe/GHx9
0UYuDj3uW36J56wf4e5J0PNSQ03UNLbTnQxNtyteEXXSK5f2DcopyCS7PKfPsgTHKZYf2ma4zjgz
EfgHO6rYzykdoWZ1quq8vEuJzNOpxZju0Q9y0OXn3vIH8wnFNSJtg3gZbfEl3TyEYJ6d9sFh+moh
/SF5uUhy8oUw28kmfIIWfEJkFRUMqEfOMVMS6adK+q82JJZwWlSqPdb4BpILR2zWjWNnSA2GO1p0
iBbTDjos8Waos7ZVK/qmmm51WKnfS0q7KNAe8m5+y6sGHNTqQVOVDJ5R8UOQUG5HPebEbYmVcFls
cSz1pxwYTOvZU5G8uKgUlkmCxX9UJ3/K3CHQQtyE+fiMiSWTXqfhpzW0025Ik+MEHwjfUuRkAo6x
uZhV57gV35dKTvE2MhHMK+wnc/ll6qVy1+bLR6ovTCmyBFeG4EtoAIRC5+M7e326T6EjZTAvVx2l
pag/jCRXkrqXYDQ/u1m/BHSlMYGSnUWcnqdpOODp5zZ6DXN3yAm2EU+zET4aUbHPsfUCsQL+UEb5
YXoh/hBRlDXIu4ReZiV3shPG6rNCJrpda/Jn/S0q1m+d5niplByuCRlwZMwHWZMwNEPkQXrVzOI1
BIdOQ5Yv1NOCY9deioQziYgeDN/gDPn1YCXdjzRa8iZg85BV+jNs8gYiJuxbwr5Py6B96gX0Bfy9
K1SnuJJgRSs0Il2LufyTzLk7B0p/ScXSxHjlDPn5IqFWsaVmtjyVdIFAGZPj2L9pmPXZGCTvtUzX
cTGjux2R+wUbHU/HLP9tDBSd1sgqbpq3Bo9Th9gisRh+1XZ5hO1MSCNCNvIF0bElZXLQ9fY17tld
5PKIpxKMXjrWNDvwH8GE7CWTcs3vEHtVgvAScW1ydLW3WLcqTxJAZDAnxfKWXqWOdrRPPuZReh0i
6F9y04UYjrJjRouLOGFWgIcIDAzacYdhzEkzpYMeyy07GvGcRxmV6hhey5+hqf4EHX0ejQZkvldQ
seOWGRtOZISOgTSx143WxZkQrE2T15KQjgvprXvL7D+wmAG1xL/JFph7tk0WgJhNMZq8+kOr2ue6
GM8c8/PSyNuagnbqE7qmgvgamoBeqfUUjPU1XxZfqKprrKLRFAoWhsZYRDvI4191Ij9iUu1Q0RFH
lNGVPJYUajAm5pmIhtuSsE2CYeoIGklWsr66X61R5kP2LZSI8IOl+1UxOLXrrN6FavqVMnk7nRJ9
mdjP7aAGTwcSUfEwtjZZXRJxmmKuwpw0G91j28e/XSzPV6lj9C8hbHXVGoEgWAWhPZRebpLtHWOK
ueZ6vKVTNTptRzohtgfYLFcwWPIfDYmy80dXV1Fx9J51X3q0cKmLMpZis0ikbb64EPX3cn4TguYc
TriCwa5eWaUA6lKJ5ZgcNNtgzOjWdPmLEPVfmqxUG4xvWGNXrE5tNkOekTpckplZz+NzTBoL1amF
uQWHO4A4V9H3rGYI7LIrZGiYJ8PwRUxQ0OjiDFaCmFcdIAhSOG+qyqtS0PuCilvYajC+ihOprrFq
7poSP6tiwuWDiL9XsRGp2MWCUdt3ACFN+iQu8je5Ny62fZB5sKIBrK00qqcMcokhIUAkZxSTlQQk
vWP3GYGIuWWewDcKMhxPVWLaxtZRlL3QHw0CNEmqo80QBhZckwl/rVQLTiGQo5VD+jSU+dvKQKfE
FsgI/9WbMADop+Y578u7I5fFp6VPUhTTqq6TANqr4qFv69YbVBGvmhYIwJT3YoAjmBT/P/bOZDly
ZLu2vyLTHGVwNA6HzDSJnoxgsI/M5ARGMkn0vaP9+rfAvE+qqluqa5prkpbGLiIAeHfO3muP44ZE
xZVsBEkeiMO2bVe9i1T+yiT4P0vZv7CUWbYQ5DP8z5ay88fwb9cfTfsx/d6J9o9f+4erzLN/89H7
LJkGtu0u9Pv/cpV57m+uy9eVRdyBWr7x354yWwrPU5ZLBhGZUL/zlKnfmBVwlfEd0xGmkP8bT9kS
wPInT5lvuqbHVOrz3HiOUH9C8lt1U+R25zaHdiTzd+GozoQg0cVHNABjmAmC5RDxhb3UNqMno5HB
kvmTX7dUi7s0qJ9CXz90YQ2zX8OwKloQNPGg6XeAiiZPl7ppkpXJrh0rgYVFvjhkch6D2ERAPLo7
Mc32deBKPKKASWtfVnsb2FDOgtmW06rMnYB/yHsVumdT2vk5uropWfmxPT3Wr4FI3hpVJvfswNOt
03rnIp+HhaR1gdsEUQlPBGTdfkF2LNKVxDB20WA4+y6r7lSh9Vn12ZOq5pvJ7ds9UWztFWasFfL7
i48NmvqhT8t6nD5j+Doc/rqa4ra1uAyk4Vxrp0Us1QXtPhzz2z72g6eucN4x2bzUtl+y11T9XZ2k
0Lh0CbKuVwCSYZpN6bWXFuiaLBp9Nw3lrNKyEW830Epas2lxTVOASscyR3sYGlc43J8SnNk0w2Av
u4glAlAWGz9M8n0TDs9T1wCiG/YqGApCMvjLlcRaQNhsscFij2e/NK9J0P0eVuRKtY3/hLXPYiOD
WpzKPgryUw5SGe8v6xl8C1mheMEQtq5jwVRbkqeY9MGTK2iGGENdbQtaH4lgcWaHQqENWlLv+3yZ
i0hUHdl2WVgAsWytFycmU4x4Y7x5yUGDhOMSQkxotaYlCky8pPivvTHfIa0kuDRIj5ktf2hQD3sb
fdmgy4fSjLluIP9xKfZ621OhcHLqSXL5jUHCeU4Cwh9UImjHJ3wth3O80W57p/V0MC0uR+ODj2hH
gxTrpXXfXExj5KZEV5Pmfdr4+DejD02nmy8FgJ6VO6N0TjybLrzXPLKzo0gU3IjZkyfOe6dhAJXm
TKxokxuQLSh6ugPpcG2l45a1qthPPZe3z58tb3zwm0aSV11R9qG6qSDuYUvTWxilXFoeuljYp76N
4y1BhekMHq0jtCqaYavyqGH22/MMjwhs2NoESGFmda3zhETmub6yo2GdjL7ah34+7+Z6PRXUxB1P
xBurbNXGw4AnB9u4JQ/3ezHf4t70jlnNzs7TGdvSeaShCp5mJN0g9Smv10PMM98Pb1J+rxLRP3bG
N1fMyXJTYTOgt97UtJuSJlFs8blI6Rx971rOhfYA1r+ZsMg4Nj3D3Cr3UWKVl9pLd7ADJCTAoTiM
JbdA1ktukGgeQx6FkwpQ95la7USQNPdWQJsRzie+IH1P0IC1h7ZPuc6hv+bler7JslStIrngaIxq
HzSQtW3ymuOUGhkE/r1fg0KteHhQQSLexQOG0L/JkeEFlMJ61vXMHn3cjE281R3Ho5Jz9pxtpLJe
OJXdNzYTCayYx2mYQ/KMBFHmd1NudGS7FO2jor/pTY0P5gkfQ9BN5U5xSzdm233IMvBpOZs8LC4/
BlDN3aWG9PcBMp55pC4YUuyKx54aKdEcS+OfaRFmFsGPxb5yqvvRI2NgLHAFsEF6i2FloFrkrBWm
9OPC+iltA85ILo2J2eT2JoS0kwSfdRuvTZGLFaOxo7LbG6I7OJ+hKmMkzdxn5c+HaaT37wFmcWM/
O00aoV3lRajLvJ5cjoV0ZlfzFqavvclKdTHkwCOqxHyfFtthMDDUpc8hKSQbYfRXdk6HDKUF9GsP
jWH5oTgwVgF6FMsEPhzFb8aYF5RIsoPmSHAlWyoUVpm+NS31+yHcDX1sb0zPgPOlRb92KwZQY6W3
pa7jtRMFjNMxLzdAaoiRHY+ksedbufwQ2E7y1wvaqTMwGdIz/H3qio0q5LRxh8TZolZEovdi2VaL
7LCzka3VDhjH/El1xbwb7OkE4406PFGvIOt9ejxsFelC1N1NKvyzyqklDUOQbJyyCnYdmViAOnBN
ZmW7UJ3Dj8SoSF9eJtX4Zxj1N2FV98AfTdCRgj2YmiBQGID2BokknfrKXveOsU1DlP6OUQTrogzP
qYnhQBauS3NYfcaeYZ1kafX7uZA/2sqUp1q0Fir6sFqRX2qex7je206ORxnEMYf7TJwCvOBrrNUZ
2kRd31lTvG6LDPZpU92nnlPder0Rn4os3FPO4fhmESXtz9499heq83zzpEJIPqJJ74HQeZDVqSGU
Rr13ABHdw3M7+3ZSH10vTndFrH6Oho0AwQpuwK2O+7qzPjm8uid81y7V7gzifFy3N3VbNNdzytSk
GZ6F5dAQjmN7W6vu2JbjD2yZqAZnd3kMDnnE1pgc+FXeY/V2lnWrg9zlJ+0Z/JMGLczPTTVznXdt
GDgqolKeI4lb0h5NDlzRG6t9T82WHxvzHkzca29S/elTCiMKrO1qNmugb80oqHvHD/6s0+uwu+mm
sNmzNeMDx9FzW4NoyjXCmdA0hvXXYJw7KJ6VtjbNgOaFjBSqZTS4Umc+OP2IHmJcLCjiR2aF/l5m
/plD2UT97GK16PYGn6gHGCfUtphqTP4sTzFKm3g8d4U5w/cO3hW0gVUxKTDXA6kGxdDS0nGIF+R6
otRMzIPdxw/aUChiukdAJHtHZuTcD6TMOr77OlvqiWWIdrG24c8qTGBdN47weAsUVmnfb9IaZh0H
WmurWvHJwuwIMZ2TbhHXyu6cUx2cWhtsiNb4FPPmh21rHgxm2zSAaiXSaQexAp7bJN7yIP0GfobW
PNvCZSmzo0JfW/FI340NkjsAVR5ZzT2REeljWvvClgFFEDQsg8YHPfloa+JFWfujjZfqZDKKne6i
J/z7Z5gZ0AX8iQ/GxSW2hsAfUALTJqucb5UB4nCgkEht0HWvRnXbzLq5KYW7A9t8baLKaZnk2JsY
y9RZbCPf6rZZdUX9SToNXtbJPLIWxpAVQ29VVbCMjQnOkdsNCINkbW8d5Q9XLIp418q4vG1aHJDZ
PPkPk9LvanYeZRX0d8JNdk2bqIe8eCw1ggRpxe0R0O1wHCBg+8A4S9bmnLXxoZhtLlGqIcyamb0P
9Y66vY/0xovvKqfursN0XizKazxaANJkMDw1yvZPaW3/TIJifkzL0zS25mM3Xidt2D99/TNUyfM0
Tsl58Nr+ySGIncZHCDgbSBKqEmveQetC79lwPo0Br7mSv6Sdqrg3sD+7pQObR7qCORDPVVUX9lVQ
IdOaSpNF2w2eWBLLsxMEBEb2ZLtHLhR0M8R3kDoebbEkzVEH4vQH9OXeaFBqcnT9LXpmg5PnIB7Y
KyOHzN0n053cpyAF6FCI9v7XlwBB8ZCbBdGb1G4i7TwBKWZPVpc9FMDC3LQDDKAJr/jWzjqy4CM9
PguD4SuyIME5ykeIRufdBXWxiRDASUujrqnf28rHxD9axQ10bbQD2C/Pfm5dU+FMem8+EdIczwMx
ICMF0MFMNx1tx7gn3K6gNOWVM9w9qqakYVDQh0wA6lj2z1lGclNpNxMYT7EbLed+8tJbrxuCtTEb
17RpkjW4q/BAihmCs0E/2T591rptLyS7ebTUr2RBC2LoANvOHfb0oIgvGeTphVhMPwqMMqEjrNDD
UimJS/FtoFfnREO9zyxOAEGH6i0lVMQAXg+DyDpoojVmCmRhQ2mpg1/hH4sc0yCr1pXwi2e0UCOg
K8JZq+iAlX6fS66QYLtwKBqrO3PguC/CbgfumEXP781Nx2KHkmtlOqrfJhV98ChWuDvw+QFI855y
UII48BtvPeuy3rt5uGtiH/62Jd4yJgqa/Si+cxs7fiadY8e40VCvVyGxjLsCZIfiigh3Pc1z8j3u
EjaIJdAQJtZ6G8Zwy0aJ/WWkmZwMqMfMsf+ZvLRyzu/Zi2AL5GFWaXNy7Sfp+u0RBEuy0csOpTeq
E/imp4IiKdabYu9G7hubczR3Mzo1OXbXqT+8tWll3zPdHJuamlJqoeqTSqO1x3p84jQ1CgpwmW3Z
B0CjFAKxOPte+plH1HSAeNTYVtJHM7H2MCKuFHsTEiVo0Ie2+nAlY8PkNJm3tCTaGuyfoXZGPtyP
sYka0mLojuioI3taOd9D17mxw7jd96DUAZs1kNGnedOwi9uQufzoRuK7qrgjeZrKbZ97Kxvo3Sro
w5tixtUZ9NljUPa4EoIXBch4E4/tY18EIF8n/TNk3Z0HD5A8lLx171nfVc0BNa2Qy89jhSswilKY
sd7LVPWcYkeru8JNN29dJ7yTBkmFfpajE9CpXFOKIwgWBsvJYiPBpwtxZFvwRwAWkmNoeFeEQmRh
aD/QVFiWQUqPg2IvG8afFVBEq537fR0H9N2ykmCvn543UB/OSuQ0yoKAIB3IwbzjjSAeYB2k0YAt
jSY0NhiOaQ4iVbf0vC2Zzzm8v+A5XRD1/aJLn5EVxengk9mc8K0IkCuLxFM/q31gYj1SpBkfgj7f
DJUPeC6sTlLk+nYonR/KslcyjqyzU5beIS3DW+hTxlXb6pvARHMM58mDxGdVVMa9/HaYkbuOHPpo
rL2yPXhPPSul0r6KfHnwRrQO3lwdTa99CtPFVByrBkQn9vws7fQ6pAKPWMe4uAVg14HBtRprpovY
iljx85xlrqGxm4B6S1LBJNlm1sYIW0qVFbhskebdVkL0W3/RucFr3wBAT09uA5in00cn6m7sWl3D
DWPbYMnoXFgdVEMnJ/MpZn7o6lmRZdqNG0pLw9oL2FKr2jiUFrs8mpXSqG8i1qMrnsiAJ1TcBAY0
D6KgrzoBGaUQAz5io2KMdv6zcOx6wwbro0iqt9mAI8gEDMyeEUuGALuwgZLzusPVvYII++TW74rY
rRVQiOKQ1zVNP9RO5JjWV0trGVhls++7bi05yDizwWCazR9WIfxrjNTgQwfb2qURSzkMclbmwLGP
hdPehUBE13WT/SjRUk6yXBtNWe6Q6ltAvbtWHhwTZWXWIGGpIrqihJ2jL0CeAYkQvarDPnsOm+ux
31a1g6alPWYpUzm7MGFSJoTpDZoIkL+mlcABL2v9/eyjMCmSgg5kK27SOhP353ZC1yWaCyvXZz/x
EfzUv6fJliH1Q/3TMriDsKNEhZN6Q4fz0Ja+vdW0bNeG6TzmTUCLwmFLPpsk0VnjN7D8xKvDlBeC
Chq4HjYM84djFQYjMX4J2IDDDfD3bEdee12iILRZ2O+TMnhB1UA7pkB4a2ccJtxWMWvMznvPObxL
umYLkKRdm9GbI3KxIpvHWPrXaNZAikPGi3ezZmvI0Y+Cdpjv+g5Zeveom/IoszE5CLZCm8Rp8aQJ
9w60LaMdDuOa3t8lbjnLdGwNEKCmwTWW6pQG58vsmc2P9LZwTHcdlE20Qe+vd7PxHmnKUm34QjMK
wz77/H1hlBsxVLgE7fnOKyAU9nZM5A2nV2lJDgchrXH47hxLKGdt6XFtixFTFyfKFpUTmyYbtN9A
rBc86eRtBttIA5lSzETHqpDaX+ddgMrOiimjVcHT5M7Oeorzb1+nuKQG/mnY54DFbD+HsGNdQq4c
rvPXUUK1AX+VHWNUP2u6QTuSKXzcDON1NEPQoGxjlJ2xbjPF3IfUoKVxGSZ1sWY30ewdLfEfsLWp
EtK05jo4cjxzdwGdFK9mV7jU0My5Ie+dUg0grOoA5ISmG0v/tq2RwkloFletdt4So+d4DxHXiTgj
FxbaOZVfedmjIdzvDbj6telxJC5qLCbwssKlVIn/nz6GGSJlzOWjr1Njkw44hsOsFofQqZ8m5YXH
LsnvggkfShYhsSjbHFAwQcoZB6ebvpyKPcGB70OG8iRos0enm7IjjUrSzIZT10fWqWnxiGgO3kgs
eNwKUm1w8kfTA8lc3zpapJTWp3PWVsc2HtWxlEvTsKyHHTKA6yCokMTnAIGdCpXmrAjYMt7bxC9O
4VSgJBbur+jZ/+tg/KsOBt1lksn/5w7GzWvbvr5HXfuhdfuHJsav3/xHE0P6S9dBCaWI8HWl9bse
hv2ba0pJW8Ozv9oYQPP+fxfD+k0pRRdDKuCqtmPzrQXS+QuaZ1F0AqmnbOkLx/xfdTH+mJkNFo+M
e9P3bFcsiDzTX1KHf5d179uTNFJ65ghnhnPpEMTZ0NyOKntnKOhOsYJ287uLdPcLufdvRZdjjCcc
6D///a9e0TJNB4iLRLxj/+kVs8IBMTqK6sCIJVAHr031bMnT4PSEAgRR94vp+D7+R/hR/sXL/TG/
/dcH5IV823Tg1Tpqic3+3QcMtUGGcJVWB5HtnKxkY+1NF5LEXmU9X/7+k/3FSymbhpTp8oImr/bH
l+o9ov7KBior1LPPNEs/AyP+ZCFWafj296+0vOk/wAx5nGzlssB6PAP/dNc0beWWE2Z1CAyQu76i
9dBGEo/xiLfx719K8Mz/02tJ4VPc9l0yzmma/fECVmQdU1GvDnbaWOveNi+qpkGrSCQxWclkbfar
Ul2JRrOOARz1eu9Mugek/OLm79/KH9Prv26lorPiW9xNIb9okb+/lV6fKwPxRXXwoUyZaXAju+lh
CseLMKbLWI0PreN9EOryr67AX91XCSle0lSUvv/n9HIWjNL2BHByYZCUbeory4N4VA4PtR4fmg4r
SRGekmK+JAo8I0X618Zplg4848dhrQJE/URwx9PfX42vC//nh0DC3LR9z3Mk2rA/3hi8PJ2VRSyB
X420kGAXiX8BSTwnZFPpn5150zUsmjqhtW5KlBBldo/sCoV01z8qbEvT3O0GGcL9/K9Z8C9G3F/e
JtezmJ7otTK9/PF9zeyfphheD2DoujlUvVVumq4nH2BggDuMCE7QnqV/YKCt/8XcIv4UNL9MZ0yY
//3ay/d/N9rpJjg9qcbVYXTt28FEH9SF6HzC0WCPOl5G0+dSJONhkPItjp+LBgnL33/6v3xYfvcO
/nRXhjQn6bLgHcwRxx5aWJQ0klcqchmt3PTz71+MlKt/vtqIWZXiuaRNblnen4ZnSQlZ5eAx2QhV
O6/2jrJMPwcT89Fk9gSG1QiHiRvM4udOB9SrIgN/vRoe3MY+aB9xb2dOR8XvTNl09EGorADqXBMO
sqta81KF8ZL5fA7N7sGxuwd60XCbgCenZFInr1LQgGn78TJnO78oT1W472SeE7rH31l+vpOUJug9
WgP93Ml+nCZQFCUIoladKHQca0qIIA35IVd3WF26czE38LJdwbPirsuAfsQyoMZ+eHAcedVbch0J
EFcCEX9ko/gy/eIGVnhOwUSgzp5eh3a8g8NFrg698XK8Kn3eY2GSkpoWdzRLBwSAnBByFKb0WND0
1+EBddiuTeaLrs2D0/5MO6gRHuG0Nm7G3t9BLMXeOvRby08+czf7LK3kc3meLJ9HWCxJ6nFxb7vt
u1qm4uXKkKxCDpDV7qoBF9xovRseuX5mH2HvXSIQvBustsFq4HOJUR6GsX/KdLd13aUFPF6+Jg8t
x2PUUDhBBYhTb8pfBa/pNFwgixlv8GG4Egr2IOjwTmb3Ohh8ODV3GyvBCNDDTws8noNB06cpkdqz
Yea2lODXp7y87gImsOXyB27yCccULKrx5GoK70aJ0C1vqchHn0RC31i2x3aTNt46gbUW9NW7H5HT
PS4N74Eevjublz7uz4n/MSrK264aLtHAOmFRD9Q+82LlX9eRWDIdBprvvJNAzfeAw3lg54uv+gci
zQ8UP49R2vP7SyTffdqWrC5V+AomrQZcWwM9/1n3I36+7HV5iWIeHqJhedDiDl2CeQGH/9Im2FKM
7NWezaO7XCk2P+exkmcvNS/GAILAMT7TMn0VSf7ae4BW7fFSo6OCIrJSZXhvl4i1pkY8JNQlHFPz
TIUkGHAyvU/h9dIwbXM0fDyfTktcQUa4X2GWIBqjIz0G8CtsL0geBNwS6V2N2JcqbfKacCxfszre
yrD/UDEvZ9ncrAag6Z5k0fIDZr24cz2NvBCyMOOKksUyEFI+3yj6h2XdTWpqhfGrhcFlruvXAfjj
MDknX1NgHkVWoCm1OZSYl+VRHpbF2Tbl2eiovcxBfqDDz3PKBLp3ajiPQX+xm6QCAVK2V2kyPQtU
Gidn5L0ReNfxD+7b9FMGVLKIcB55PmyOQnZy+/U41m74mSwDd6ZQgX48+25b4T2keGthhWKDWKYS
IGyf5AFe/IyxUlJJpcTcDtBLWKeEwVz8FddNsuHuK6FT+tGr7tlHYA5gcPopkQ2wYNkTfk1b/bLU
R53F0ZVHqCLYYhwzuUr0dBHLjVpD8X1HHNnH3r05U4btvO6BzI3o0ysrvEImU58mw8er0mevSV+N
2jnUsX5x4+t+Ygz0XHARpq/KwG5mmuNedixZ/sAWeFSYzYbasPdfP+CDxqwRdHZef0E2gtHT4G2N
krdu27yU4FUC1qFNw0G5pX60VtNxnPSpmjnrU8n1HJhJzXg0m5gzph/cmB3Xxp+NjprXwaX2PTae
tSnseNwNGfO2QY1w5zbjjSIxazON1kVmy+iS5NYtM6bU3UQnmJE+NlS/GoHrstIgeWMdbMoaKFBw
M7tAalNiwleVomaNUFKVznBdfcnpo+HatusrTzOL0hVgmSyxFBsmLytN44mxFe8TABY0GWANaZqV
ExpkRXQkzjTnMeolcNax8ukeJc9j2Ocrt3DwyCNxXWXChFDKuMoirhWSyouZgUz8eiC/Ni90JT+X
5QBU3KcbyoNhcmmY4rQusAFq82cdmI9JhLfUFPdD4B+nLtllQ0/FiJr0+tctmvQ3FE77kVTmr4e/
ywm3Udd2ZyCAiXmgqEe9kuo5bUVGOEc7pbupHgqqQoh5xh7r49R9dEHvU0SVj3XhT1d0sukO2AW+
cTSq2VTh10KwtLPD5rlG1L/HzkmlJT9pH69MU4s32UFFDgiWWgk/1ZtWWzjTktramAPPvB0aoKrL
mBtI4XSRSCmPTnxczRaxB5jqAdRdewPDxzUYh06gkU1R2qX6Tz24pNs1zQe0TNBPzRYig1D4nwr/
Ki7o/kYai2buReg5GISNLG+gacIr6dm2q+mjVvpMIZDJjTWToviHJF5gm9dcpD6l8pdh4EG4TTCj
y4sRboI/CbmlikGDpfhtv+5dmTGGenS2hXNpm+52HHlcdN7ADfKtV4oY5BOaMUbyGYpoQ8xFlHHb
PU+88otnyyHZpPCGg0ObfOlSAp2xxnc/cTkk+Ym/mVAi+alNnEu2yP5d6FRuxPkiGnCT59qgVMpe
NugizOIfo5mPkKvI6uNDJU75UGh5KUaGQBR0j3Mx3FvLXO5KtOQubdaWIRoO9ncP5RotWG6H2wHq
IQ0DilLAWLbobFXvVeteRk99fGU92sp89gaU+nOBEtqeKxPhgt+vs4H/cVfwYykoohwPcIbk1xw0
9YY6nbUGs0mLtjuF6BQ3OiyetKzirRfQL5BJ3mwd1kWMmrI8IJRpPUswwtkYdIzlTUH5/NQVIK7x
9mrVPxZUiByrbG+sWb1PtEmEp4a3BJMd1eTrMJzkS7jtlvhlbQxPSemc+t6uDhy+SWwe4u+qJQwq
J9zpZCj3mMZZAHs4gRNItyGoYhIER3Pjg9dbayvEmJ1FdO5IrqTCV7PUJCklR6IJxQXN3EpOCIit
MXuOWUo3ZkzOB2KqqQYt4JsZPuMZc3U1Yzwci3jf5qok4BL4toxrjOLWtC1TedVE9o3ZWo/FQBPJ
e/k6kzs89gMCY915e6qIYodTDXuBfSroq6wa17pzx4bwmbK8TSWUP9dQh4qCrj/1NK4zmh/xpC6E
+iIWTKtNnep5HebdnSl6ftjDQme14ZFK/5EIrnrXSUqIUk/9tvBx6yY10cSDRGOQQBK2aDrbsb8f
q/yI1oHQajd98KEpuvlFDZSNq2XL0IysqKnZGkiucTchsNjmAeVYwTbP9d4J8WKzSXN3p4cFrkV3
3EZ64iHjiynBA4LdmIr9Vj863x3DmFE9MJMbIZE4CcC3dW1rhr5k/E/I6/oc7RZqir1n84J+7dIn
qVwYVaDWd71Fa3CIVUHfg+cSqI9PG5Q2vNp7UwwEKiZnuUnpWmqIq4OkrdAkpnuIxmY3eFONi74l
kDDsWJEghExtv1d+c0v1M6X3jSq70FjONTbg1pvAmfU9UgRG2jzT7sh6LHEkO22ArhI6bhUHT1VE
AHuEAw1EiZIduK4XaasfNvF+6FxYGUGwblhhNjoKiBevgH4biDvjkJ2fMIK3vgV74XNRSazm1aXW
2CTqeOvK6NNuPMjHfQaDm5WusGFJVYgmNTqpNcx452puMCiG1AmYztCPFcWDVTvWfs4jgAahfeh8
exOxKuxHkmTD0YpufAl7KMDeHNSIRvv2LauhdSNCwS1tpS9lpn0a699riebetAjmFi2bIh2HewcX
qAKIgwMw3nF6k7sg7m/k1D77CiUBkOR6FcWgUtC4bEyLvcHcqYMaKQEXBdt00dmQ3ngI5mVLqQQy
pr7zjy7HB/ql4lIAw14pIgxXBttk4q+Yv6vsdVkwf1WXSKUNS7hV7H+SkseHse7Qk/7Wu9Y16E34
x8umIPXmfiVm44hGifXdYp8lMRIT9bcyB3x1RLpRbl+2rSkxxWE18c7ab5meWGE5zSS9rnZNDm/I
l7RFPH9viJF3anODBgM+iUR5slyT2VZPZKfeMSd9Ix39/LXV1QnHTDLFxxVBUBeaKRCRQ/0gaGhb
H3ric2MuePWr/bJTLgPrsgQX0E9EJlyY/T42sYnFxg/8KOxBOTSNQVhsoWVDJ3IPvsWHThsM9g0t
vT5KoD1kwS1ofSgqBV+qBlq+ed3tLLZ2TcFGI3fTjaiJUzU2tmqaU6S2DgfTHX5OWEJot3sHvqHN
7gJoOtNGYGyDKGfgou02RL3NaO+tIK6zUV5qLd1yFSLVoD2NvWc8QW9zaV5c9MiY+nBbO1z/AStv
ni9KXOkn1wSHruHrJquME8neKri4ZXbn9VhnPPcxV/LsUzlE08i0hGRX1ecyWIaYO19c1ul1Fdeb
MqFBNXX1o7scQ4YxfaqAxx6wlmZwJ1pCAVqw4n1xMjwnJ31bjdsgLn5Mztm1OF+CARNpwFmP40qo
OJray5U10EhiIVm2VLq490jargoOX1ONYLhqg7U/s6Aux1KaRC9ETxlOzD110KYvT2jYtXjT/fmY
5DSUK7Jgm5x7vbztTskKpWa47gWnhZ58dcuG0T7AVJGK44uMJ0R20nuMMwABFSu1ICDKzn0a3BG9
F3sAsAzZvGFz3HlceHb2HNB2eRx/Gj4Yp6TrH9KafU+ehVicyxtZYpomvutID/jydQ+6OA+2Nqix
qFvewzKvFuVytljOx2Y0fXPk9NrhJqEDFU9bFfjYsG0MsF+nZHthIXnG2XTZakmTYvXMOBR9xsO1
vAkL65+/HG2J9rtZNlNcJ6an5bBKL+vYuc9e4i8iwem6sBAs1oyJ1p3ua6M4ed5ES1XfWpQhJjFf
GxO/mRaL85o/vdQ/3LB/G8pnR0J5pqGEUFaeC9LCfUp65N0cyk69VEC6V5UYT2Jmszt58SsuakJ2
Q7Zkwbev8tvXmxfLmlM5PK9WTqEiYZESsfWpZbEZSn7TSHPqvD4AMd9czrvoyVoe+DSW5yCnliLG
o8rF/ShiSQlmvLETVkzDvTVQD3Dln5cJoyuq7xlUKpPZxkMpsooJ/vo6thk1Bx206yc2GmyCOet1
ip1V/fhVTSayDiGD+2IoSfHM4niZOtNxWZethZs0Fx9Nz5heDvU9cSjbTtCt8Er/5IBk0VJHax3g
fKjJl2CL4W81J2GeYH4jtONtDjMET+DXqJ2X6lhtZj8rrem4Ls+8sutj9Wug7RRE3659SUlFgcnA
YPxGVP3Ppu4flqlkuavR3B1k6b6O4FAT8Z4gwkSpDes0K5hmUI3b1o3pl9MG5SJneEoQfcvoCcfx
wfWe0i56r8VuLqiqNNIKWdWvgo4pY16uSR/cj/P4ffmYCA6oKTMpVlqeXUUx0zO490vhsmstTpPW
spA8W4yOWlKoGBwnRc/JyvXVG8AGDr5Ck0EXBDZBQGK+1Eb7OVbZQ+2Xu3kgNzJi+MME4HAfFVdj
DchqaWAkYkJB31rXiUnRqy++TzKZiZHl3LEUfNww+pwcqhpy4F1HrXFFq2cv2CR6y6P99U9MBrmA
g5Zj/qzNmNbtFB1kJs9EnANPqWkw0bDYymG882Q24dikzhU9ZS4qt8BCGFMPPHiInZYyEgnlFQ+4
mHaltdAN2Ql0nRDszKizp1Q9sND/qnjYfv5aNB0pftaup3Yi3eVszVNJNOC+NeQ+binOjV/ls2SP
LTAFGhDcDBC9ppZZ3efiJBYfk484NsMbxcNt3QzbbOmKd4KNXy7y77pH+7GMBwhk3MKGk33MgWpa
RKe5/OnOhL6l9UJGSvUuHDehq77Z0jooPS9anWX4td6THfScDZejdgB2abSza0GNsS85s00jNj9E
q8FyvGe972uYKBDlAcfN227gWCRVetUM3UM2jPupwoRtUPxfTWJRGmBvr5YdtUsV9uukFS6lsmxk
ZijwaGidAzVa1kcaLquvGmlusOrGFN0K9zQYHI8SUj+J5Gb3RpLouq9CilMRN8TNeCTr2WIipXKX
gyGFyk9AJDcvEGjwWUKROPecQX1NdMcUP7ayRh5wNSB83TVpZmwEB2TTLu8jyW6y0L2xCtqzlfC3
UVau+uSZTPF2hbFDrjI3+1k0vTh/nT2LWW5x/SOPIAaZ4Lj8udHTaUhgCkxBB4JN58iVXe/VEzk7
hnNoO2dnzD+/qjT/j73zWHIcydL1q7T1Hm0Ohza7fRckQRlaR25gkZER0Frj6edzZtdUVmZNlc1+
NjSGJAnhfs5/fqFpfOgmizc1Ch8WcRe3khhbPNQ7+JoRpaI2O0rF1K9V3K9Fa+xZ0kO3TXk6O9+c
yMXGS0FyeWBy0STuh0uExqbJcQepItx3FSBWVaDRjcGxS70M2IkaeVV4NxgFOFu1lMyq7608ZkjY
nz8TePXZI3olBQ0hEyhCbESfSXWTz2whCZxr+uSXdumuK43WOyhTmqjMYkFlezNCmLQ0eadzz1wg
yia0hSU/tSmjO8fGWAU3BgVWLwqaOnt5FEbqUDFegzKsGFbnK7vtN03obXHZhYZuYWdg9vlbg9iV
aOVIc/vL873cogWBirRcn6u58wel9Jo3lWWyNtPkgczmnjrpBs5LtqnthlDGJLjWd61bffUYMO6y
+lKfxSuKNfAGhgBBmH1x4srdGBHOBYOyFFPHxjapJMf6UBYh5khc9VN6V6f4CGluxl1ZQ4cp5lct
oFapnPhq8W5HJ9Q5AUF3Mgh1YOeVxbG/bNlLWUpRI8dFfkz4aEfC3IVb0RQ087fAcAgCKqot7fnO
CnsWN2/uIXfmLyjOSMPJt/hXDJPLpWXB5cyJ547q9yrT7G1kXQdDedBE9boojt3s0OsGHd5EZlgd
itTR0Bkkw8aC/DHKWF5OYujvZ5E/5ik69xzbHtSyVqV528Wa7iovwnAQ+G4NsbNa9XOFuU+pNU8t
wqQJRVOAYKVcjPpCN7LkOijNUw720ENG3IqhvhpIE1tp2VBtUzm4W7t3Db8KkZnVddZuM52yIemn
6zY2oCYWmC4M0bIVLpO5KggGHISgUPcGhg1xC8uXJjvq34rRIIrdRWpPKFZOUFxbaV+60lMYaZjs
l8r1/Eqkz0TzmruxJ69OD0a5M63iphjdUF+7lriza0hMxTkzsrW7Y6oerMXC8RRieiixXzw/ENTm
HPvXshh0NOkYz31/gMx47JKZ8l94GkBHYTjbYa5uszqzj+cHO+vto8WdMxI2cWjJcke5X1xnMezN
eUA4QiDBJtLxgGoi8GJCq7lh6rADIWS1C1IsBeyS/KM2y95bocljn4tXmIT9Nkti3c+jIlqd8w/O
D3EakHoOnQrbE+s4uVgV/P5w/l5SUXlEdfo1Lgssosv5wNFE6piP5vH87KcvDUQ2u9DCwKasC8Kg
+8lH/A+SWiTi+PtDNZJboZPp5JM6C4RTT3F7SIqGwqDyLW3o94aW4uAQ1bgqrFDz90Z8kYbGfT5G
7nb0+u1kTJMvIqSK3SyP54c+So1j06r7CsDf//0HScALZSmIhq4ZeD2rB+B++f1ZnxLzieKdbzqj
wiaFxLe2jusbT8MhtqzEXZvq4g5xZLhNC6DBKLAPUVE4F6mMHw27qUkO6wiqRQq7J5k1RMSNO1IX
YiYgqnthNxf8eLqyiXldGynu4x7JYACRBeo3Fx8GVyXYWbomb+OIjEE7iWKfnK1i0+lWuzWpCFh0
8PVj+OviRnL+EqC9vhl5jfNX0wj7CoRf24xe4e76nrcTovS/Wwj+u5tN0wEaB6c4f8+hDUNSad+Y
2vWEhcTtUl8Bis2Em8avpijJI99MtIY2chDibhfoqynJaeo4t0Q7A3+rp1YRfdOnEEcXpzVoAXTj
eH42qLPww/eEjV49NF/cEYUSNMt+M0rnVRNOt528tD6ZBRS0nKAmL56Og3o4P5uG6B7gbFm1FTu4
02JhEdrZZ8Kg3U8ZGx7P3zo/iNT7z5dVg5jUyarMZ9HLDpI5gwSTPFrRF97gbTpwlcsS8qKVmVfz
rdcFA9MmHtx5fmc7wpmfhFYc5TGQbe4tDVPGppz3LhmtUt3Fjro7u9mDpWkmZC21aAKxl3axfdiC
uF+Qrsl3JFRI7ifhd9OV0zd4sRnA4UaDX2bMUrOJalWfNv7c6eGxUbd4G6NctLsKm5dY6Aczvj0n
0g6p7SKAVKvNOasWSeMuTvGRMUxCetZhGkSbSkY46NFT7rJJXkVu4jNKlHuinCtCY3AtbU/8LtoQ
e/BWqfpXtkCjleTudZ900SnN9GUdL8SjDYsmKCKKdxKA+uO8M3vRHweTcKBz+HAoU2qM81MsgIZV
62JbABQxrYsgxhJoEebx/Oz8EJjNf74k+1xuc89l5+wPs1PNu6yoh2Nkm7wIUobvz87fs8LHkSyo
A+ixxz43AY+TcYp1TxUjGAzczpeaZa5avf0y6xzW2GGLnocbXIpe4C5ivTA1m6hqsOMPu0eZOpx5
6L/zjAcTFzPAwxiilHOPskclSk5UdYFcBJDODg8mLU+RIc6OK/E1cM1d4pxadFdROX3x6uppsbrn
dKJi1GdjP1KX0vnK5DhLSniSuh6tBOO+HksaVpLoWhRgGK2mgXuYX4Qko3oY2m81RXnXZGS1hrLy
P40KfzQd699xdK1DNGP1qzvQyHSMamxc/MhoxivQwSPSyr+2tvuVxmRlKcao1Ydfpzp4m81mPZGW
UITEMpWLxTxk2oZadFAfAJOOHXWZyy0xRcZuSan1kpnitndxlIF58dDhvg7Isq4GUkJZkJtkYm2r
kbMaDqEYrHaN/SXOjFdEVgkmfdGnOyn9VY9vSATUqFv5cwjPn5mG+yC98KvhdF8NEhHa+jZO8TzJ
Qio4CxMRvFmal1EjXcA4LjXe/EIy77XzhnhlLD7F3GHLWcYvrEKXqYiag6YznnLqClPx/kbWVb52
p37eL8R45I1m+sYQoPaO2eCWEjGXJrHHvp0Ka/SpZpuLxQYBZxT1mUg0ZGeUx0T/VpTipD5GpBqB
LHkYHPSBEBKpqLPzvA4FqMTnZp8Hza2OMrJ3aJ/OiF7ihZ8KCprODZUAYXGxeu5kcNQGpFCJNT41
nkDfKKBGQ7cQXUADaawtGh2p0beYCSKj1mlu0hp+vp2+xZ64NygWwQ7pmd28W8cO3koDuIB1hpCg
EvTAQlmcvcna1VZ7s/aOf823UeYRfyTDeYKuAFqTihE2dPMnflG7YAzTt8BXRmnti5lepSKfmyyf
BvkcJVyVf6XSC2hjMrazHHxCQU0eA7VeksUeJZbfUnUDUMTKnorO4HwoQ2BGfD4zYzyEknaWkkfB
wu3VlNhMmS2ayz6g31bmY8P8aRtcBH1CTSicfVxiHTWC9pSJrW/b+hUx9tuE29gaswGgg2y7sFxT
8iebvNcubGgsf31QdEXo+gMRTR0UOKS6Y1qK//gT79EJZTi7QCIoxfWnHjpRk9KyqrcEf/lSd07L
uA8xdZkmmON//dryT15bF5ACTVOHAOUJeLI/Er5ac0BYNVbZvlIT7zyg/+KF9OgJA6crTVp4zs53
NmwRJNxPriMP3jgeVRfGWPQu8MKZVlyg4xCMlLvLhoTKyQTy+et3af9CCiPhWDgWPiHCM8hH/okS
VzRTgdVQymXj8i6jjgbRbdtxxTJMMzkreK3Q03VlEzMRevCqoIzVY/qpyBxxzFnMC6YjPXbhJR0x
XIM3Q/kyuhnsT6cs3pImf8uACrkmtqakKAuT6EvZxhS3GC3RyodC9e0KDuxq86omDdZxVlNIU3jm
adAmfDIIxmEbjb0caORlmmHOzYYbLtMJnREvZkRy3Q6M4qYmuySadD/OGH7m1nA359FHXIzXr56d
3amGDZznzW7Gu6xpCV6ZnhG8jKvYrg9WQX0bvZULo8cGE5Jsir4b7vyPfF/d+IUcy8G2dGmgInOE
/QthtZriUnOBPvaxnaIqFCZKNGYdUvFNGrWS4dXFpDGvDmA06HWLOd8kmS2vdDwE7UmUbAcgyq4T
Uxln5KkVHXLrdtB2mdq55xE8Z8kzJz9GIfhJ4w13JhHJW1JrL3DIQg0ils98QZ5vwUrZ2jXuiQps
DiMQCyOMcAR/C1sNIpwOXh1z6tRAsYgByfBuoYGmRxFwVFZGTtUlAUSNRO4rB/QNmKHEumFts4X6
SXczRgymUl3pKMrsxVnoiJlpv+USZ9d4wXVhZuVpcA3ENJCqUP0cDQg4P6h/1WsfWTJWWzAHTe8q
Pym699w7w/V5LqkUDD8b410kijfEiSj8DBSFUcfISxD3Eg5inRjYhwRRjCVBIR4p9MCrQHxMoLlU
NhcaIBccBj615XV3Z6y90hDJOukhqrSPUnL5FOhAN2VgveoD5V5ANDRGODRYAl4Z8jmILAib8MXZ
ERyHM1tSo43s2I+1pDpUb/i+zMcR2hSuoxbZ39WWCcExLMev5hg1FGeYeCH4qpxDpUgCdsyooUGG
ZjTalzDnPldvFa+wMvrQxumuT8vhGn8Ad6VjqBsP/fRkBBZkjZqo0rFrjghgHv96adD/ZEfRLWmT
a2yjw7TcnxawEFFsYmptujfUR1a7gcP3qOG8b1p3KvCSt6MIdInh8yrAlQfRIp+EEHm2DsVhqLvs
b/i7vzK+PcNjk7C4jySIpPzpLeEJONpVrMf7zApfqzy5oXw+KOg7GzGyb+ZDoBhnWEs+KepV7mZv
gaifDdf6m2PzJ4u74cG3lkgksENEQ/fHxb2P+yGwizLeY5qAl0PPXdXjxduSvFDBZ4Yp/t7Qqg2L
9W43zF9CKOetwjdsxR+DT7Fucajd5IH7IPr4QZoRTofUseu4mv6Giev9QpP3sHEzFEPe05Fi/czD
pcA2GYOP6JLTBJcnpugwKzZiwCLQDaQaZtPWL6Rn+xan7VSIUySD8egIs/ElfwhAfTEjiPT72CVr
ZEEGLRUaFZOe6RrkdICz4nnUQswre+9p1TKS9MWY0zwWpbaqBq89jOn0iOVJuRELrFiZNyEQh0m8
l+U9YagUS3Enm3stzRr/jImHWszu0yx7mRJI7vaeP4wAa9lzZXXpPquL3q/6mIzykkgSmJWPdi63
du5d2Zj2XnrDsopn5haaQXySWdnHpOG2MeqqIABGx53V056bqs0Q3A6Aq554mTPIupqxV5jjmSpa
gKm5nvYQMcAV7BGRjG4GmwV5KYp7L4IbFRq4gRDyecCM66bow0+rFP3ONvZBkjV7vAkAtMsp2dY2
2i30tySsVNVdNpO9a6esVjm2p/smjj8wfyi/Vx//J436G2mUYQkJr/2/RQGbt+7tHx9sg/iavOUf
//7n0we2W0X3oyjqP3/zm7Ob/i/TMVhmDNYYm2KaQnr8aLt//xO17L9M7h/UQSYKct2yeaXfVFHW
vwTCD901LUcYumTn/00UJf/lSA8jNhNfZh39lfO/sXb7qVyTnoXKGFWFgfAKJqZQa/aPKgJ96Je4
dMF/bO/d7ZGGxrdkZuMcoMaTPxyYP1FLGL9sADbLBZ/Kw6NCcDx+Wm2DfqglSfDBHtJxupUuuecw
AYy1XjOxVPbc4lvbikPPUELMl8BVL7U2HTJcYVfkuX/JqUPKDIePZmyxfOxGYuPncGOmIbmTRfyI
gou0JqajCNFOcWZ5QCD1uOkb9laT2EhC091VYpEGF7r7sRV4Rg5z6Q9ac/PXH9T5RfjFB7UYqiBX
8jDos386quiTmD6lrrefQ3M/dbTXRuLiKBETS8S+n+J+srZi+U4n8ZnFxr6amhsBcs8ErKiglDFF
g8UcifwzNwnHzAgmdfF4WNuN5aeFhJUNxQyGCB6aJbU1zcgzU1YSb3dpn5kH9CqHgdECkTim9MvO
uHSIEM8SKFwkOul9aRw1KYijddDoKrQlW4g/JiQXdT+zHcHok6lTw0hBcyh0LJO33Q1QHKEHkjKS
Isd2wu5lru0We/16H7n6Y6FoDWHBNB964z5xcWSmP7D4k/hTJ9u+qEaWO05A1BrpBiOZefnAvPQG
d5NPO5XtCt/hewb+GzlOw5qPRRaEmb5SBrCye8MbAB2hXrjVbf7mXKmL7g8tHeeKPdfTKQKope2f
LkrRmJWBYZi3j5gAgZgHD4mRfvE6xjwFzkBFSgPaFEjRQzOxNkMtVmlJ4OJiW/tWI1ws6DsSkSOs
qQ28QJnO7hvH9pkPyI2MoRxHhe1btfsytajW0EaCyZGWkERMnwI73DVogAlN6cKtO9/qz/BFcCnB
JMFKPKbAMSrz2lHjsZLrvgbmb0YaocX0vmZYeh+NpqaxKi7wK1DMX3wvXMykIis9URg/9WNxk5dc
eI7iIc3DRaynX1qmFkE7t1tmLcN4AFvaSD27whrvupfdBZlj2YRdrqCd6QYMa/gFshA4i2YhSFNw
vVuhYycWzDonP0muPW/eoFV/UEIZt0mPnKi73OOK+Zvz9CenySWHGnGpUpeeC6gfFqrWNPDSckZv
HxtkIaJ+p1YIrXmrYx3USexr0pe/fkHl4fnLhUEXa6DGs1zV0P5xabQGHb0zVsx7YzJOlW3fLC7N
LOyLlmq7f67i4opRBEZtbv+SzlzBMZlJ+EcxU+0LTGXj8BOn/BDNzdC//vV7+7NrVqliuVowU/IM
9o0fV22ptwVsCvhDZNbgfwlRUsmC2MnwNLQcNVDDOKLAwvF//bKmwMiB0g/wwzB/6u29hgI6G+Gi
KmHQZFFqVqwH2Gp+tphb+uFEWELrPvz1i9Ie/HoiLMm3HVttU7/sUUmoS2/kxt0L5QEXh9ehyr7D
if4iqARBWJXyMsTlYG1CSXMe0sQk6WWSGK854lPXvVM+YCHisS1x2+WXdlICfLPIBCKddzH/BjHr
bvYcQi4SbIl5I4CjmZ3iS5DfwOPGpXKOn4tGuy1M+1gMHGpswrNNapc+BBDyrieQ9szEvbHCGaIR
N7ZRkl5J6UezRtKnzQYQqkK4tInHCGeZrRwMGSAeT/WasQLRTwxUbLd578RjWqXEufbjtReAhlgB
Goaldr50Y7JKLd7ZmDopbAtGPgGuEmu0o59Tb530AMf0JMYFvcrp6FNMlpmu2jEZ3GrhyaaFJEs2
A2GiJJs5bVW91RQWGk8kFRjZ/AAL8LHX1e+yta6wK79Do4NuRbkL9LH3wLiXN+ZxcK3aeLFnHBNq
tTvMwM5jjfJOEgiFwzvYGNOAHo3bZIIAZ03+N7pDXZ7Bxz8s2q4Q9B6WI9GN0zepe/eH1QCvR0wH
UJUAtoHvjsY2KYbrHv+gHbNyBhberSsmyBp6dWkYUFmizsH6ZiEdrA4P82R6pLnisoqSQDBaDFyx
111YAlme4HuUsBFRq+BWNpL9jWeFJvrwopT6I6ATdhx5Wq+zbc+Cvun6hKGryQClqMmw0ax3+m7s
NfMFfg0ABxMX8v+yTsBesvwAk8jWwEQKZ5loG+Xzp1JAOTIWG9PyvpYCsvh455VjvY0HTEpL4hpl
auJitpjfUq2FvBXMDxMMbCBUyy+5nFo1lljuDRFdZFZx59bQXO2JZpnZmAViK1+8Phu30nSYbGOT
kfUetPNE21juEsDAosQKdWIvFx1DdAhHWlGgMBu0Z1p40C/S0tzceGyX8jVgSrhuWuuZEBVQuiy+
x+MfDkm4ru2AEKLAuXCzlPzwVruql/4w5UG8GTrnltdtEUp5+7BvCNxz4axF472RwNofYt8VOdhd
Ol42c9JvkPCvnYxDZT51IxYeE614UVufSHLKXY48qyCyc6VXXrKxob0cgiS6jSis4cGoEV2qb1OP
eI5swdVxgto/BZCbnGXacKw22Vyma4GhO9yfpfcDg1wLONJVlR6mKedK5m/XEmYkpRm6M5Vt081E
T9cGkgc9IPotQcOvR7CJovrYhyS8tQygtsMSF+s0aTaoSFTOImmCzLFIjKpKskwbE++uxKAEZOAK
bSapVmEqT01hiUOlNmcDfaebRR2WfFW0SeFbzZbAMqmOnpYwu0+s+hQDASU2oGSdwlSDwbzP+5qu
1dgwqYLVbhFdyMVAJwhMrsA1a0q57Pa18KiemO/SYJO5G9qkcGvDfdgyyan05jFXgQyDbtxGo6Md
YKKfsJNc3or+CKzQr9hK7F0VmMBN1pWNRaLfklfAMmTssCfMWWRrVkGGmjuBwSwya9J1URqnKpVo
gF5RCjxLs+pxktj+LV5GLPgEWpH3+s7JCaQ2U/bSKM0xBdGcCWGjUgSQ31vMrCgzjn3DQk5bXJ2W
yLieB1p0TXvLy+mWohV2Ieye2JBUTxNCbz0YXgdZ3JGRw4dshNJETsfWEQdJjEtkUa0wPci3Ra/d
GwErM6qZa88k0KuNIwyf49sEc1Bml+NdC8uADAICC038NpemjVYIKOp1R8Q5uMWyhr32anDbrCai
/qoAW32cnC/TBA12iga5Ll/hRLXQhclHsHOIS3AXmOtmxpvXHfF9+IaaaYTOxn3sTe2utYKrrK7v
C2Z9t1AYossKRuWK2fGlQLRgJ90GC9YnsiU+age21iCCPSvbVTudert+7er+wcNBOTWPZBwd65mU
yNjDWzedHWL74IGvF2d8ziyCaToSqLJuh8rpCqsewsMLYnKTgSD2WZGBIzhm2UB2Vua9pS4Gp1Y6
3WceLpm5g+OOkdsrpxyGbcZSX2iuvGZmuWxmrF58Rs4EH0z6TpOwaBjtA7BnCEaDh1HLkTGWC6RQ
NDWVzF6TgqMTmU8VoA7WuYxwNXQRa0rbZ4zOMYtORHoLYQh1RQlS6Ok1+dsI8mCYyjSJ9trU5RtE
gAF94ypxZsi5EtJ1ZjKL5H8+umMLec0Y7uqIVAaTm7kqof7VZvfoeLgcdtU1yqsEEceAaIhBROe6
ft1CGm0X59GhvznAViVTcopZI6EEr3KMLXet25MOH2U+FhKYw0XJWxA/NK3ivM8smpGyzROCpgu6
GSEVkxnt9Ch5cGpW0qSxsZrD8gf/nA4CoTf7XQoPYADmtBzT8YfeUJJVuO/j+Fh5cAVb2RcMKPtj
rx/iUfl8z9ouRmkE2W7+qsVfuMtbP0hGghQ976lvPYjK7NWhlz62FQZDE8GJnYDYfIvZaYi5br5L
69jxjQitA+xGCNYDpKpcXAiXzo86cqUx8kPkbLxUHm5o5kpWOXQUQLcMiPiEUeSxMsJ3Q6KyD99z
05hWeQ2NjWrqsatylClIIuHJ4XAdtM9C894Ju9jb1UgbEWhPRLegkNPRGS+Q3fxySve9MF+GZn7I
WV5gEamUcezwAF33Hgmt6UgbmWbH3nM+iXwgBcNVVvND+Tx6hrZybN0fi+iqNKKXIHxp5SlDikz4
plkC2Hs7vZrwOI0kyaH87TjHBAGzvbWL58M4hYrtURqMujWvI0LW6hS763B8jmwEKY3mJpAzNaAD
x3T3Tb88Qh0irnmI9oWHeenEz2HLItlMPy2lCHVwCtvrs/5cLhFJ5MLykeJAvSFSe2GNA4vAtzF2
3dPUeJ+TerHFLbnVwuwpqjqo93BvSHh5jCTtGmFwejK+dlop2DpfZIiTk9bcJrG4y8el8TUHy0ap
LURPmyzxRZPnr2mp7XT23HFOkp09oIJAQcH4wNM/okQ0x35+QzZ4M45EN+IqLw9aNb0ger9AmHQc
igFbA5L8Skt7nOHVHiYM2+exwlObgsfXzcWEj0iQc++YN2mFWVVxMMnmPmp0ri0RIrYldkKLWtUA
Nt8foL8hni/zYdPZ1i3l6rItDfgVMEnzdX8mlUw5ru/Sqw983B4vBlgf52e/P4QKoMiTtN+IHmx1
IkH7OLghGVqZu7MttzoamaiOdk393S3l1TylyzGqu+WYQJVZe9lC3qH6524nHfz88SS2wj1erqfQ
zd1VlnVXke41rJ3FU+PmRPI1XXeMA8nOMcoI8/sImmlC3CEs98oSl6IwNrjlVhSV8jKRCDfT/JFL
nG3XhLPehYhbe1wZbWsgQkjLU8RQ3Wlxh22NWe4q1NKPvolvRmVMzZ7zYekZtg63VUzvsczhTRBM
l5RJkBOc6GZkDFO06X2dxif0Gh/NOJ1iiUCNyfc5JeHoqvZz8Jid5+WHzMIbiVmyLkdchR2HUAVY
6VQZl0Nvs6/3j1OffVBDnYZalSkmGZ9iYesDDHPhJzSzGxEDmrKYdrzKEueWX3n5F/q++WiJnhGU
0Rf+4BD/U2KbiPQZo8tOFuZhgJR5rKrdxBzi2Gs1cXlyCnw03E/ILcsjTpIlB/mgp611CjHaWaNU
JsZgdoPj+aEYM+0o4vSKujuAPswlu/QsYxnGkIA09bGBzgUjKW+YjjXlQ5J278TS9N8vmPOz87US
Lxh9x3NAnW2EfbQL9Jz8viTIj+dnzEsRdtQ2UtgIX1kyDmzkuxsrX77KEkZ1akcHRmuvYQL6Mw7F
U+AGu0IBGiJBKkC8AQ3THn8lc+1BH0es8egZfbybiWhZeoSG8cTuVohcKd7CozuD74TdSOM6EGXA
TXBIcoq4uIyQPVK6rU1EwJooLN+SyzdzHg9nDLNLXJe4T4SESCDdEtJLFVvo3/sXujbKI0idvr1c
2kFJPWhtDdZNfzzrAjk8kN0+BxNAzsKQEWKOt2oaPkBH8qNVTTpmijnFDSXm0aG9JOkpw/58ln5t
f6ZqW1fQ37lJhB7JqJ4RK5LkPRJ6fXVuuZeB/40ohkiIoTtUEq75pF4uDoxHHN18zyVaT0F4Z5iL
xJ4H5Cdf6gVlOe7AaDSz5L0NUmKQFp+EgYM98fmS5ioSGonHYTatpIBrEncCdQKE62Dkl5wZ3Q0B
qF7J7mpDKEf9GQufubTGCA9Rebhgw46xaUe8qc7sfWPLm6CD3T3OlHBJXL1BSbi3mmKfzGRWNEa6
h7b3ltvkhMQke2VA5BcyvshgHzBJI5jBZWod2XLcO+Cp3Vtb0kGpK2ZaIntTKxzTXiTUWbQXoAdN
l0NRJcvMbDBZD4VrASMAR0PIx8azENlhgiS96hWsOJYRyvRxuu2c5ltggwgU43yqIAGiVweosJP2
OXArJK0gHJYon/QeXZ0JJZYjOJ4aUwYbBAA0qA259wZFE5g78z+sFNapxpvCr/WGIOiyPfU6N/f5
9ESsNHEUd7hqJl86ToQ/LMWTFGxlCcjgaJXXiUdIcSoWInMxTVlMSE4B/OeNlRpXmuHeCgvgJMZ1
Hsmme6fFuPNNHqhEx1FxElCMzI5f4z4m9Ams93zVpROMWyhTq2CiOhkneIu6+FwW6odo+A6EpA0X
z2KEBZdXRIsFvhgxyczwleSy4Gd0bTUX1MElM1idAANH+FWpkBgnJ4uhMd+zCmyIyeMKIOkj1sRV
oZwayHmdI297PqRxouhV8VoBlXPIPWoVMJPUf8MjhdoWstoyEBCdKxxXgzdhtyJXF7g/dul9Pk1X
SQk6P5T0cnlsutCBMWRF80Ake65fZlW6LwAboCUY0l+44FdTx3k9g9sFYBzINhGlY7wWRIBsYMsW
6MN7uc8X0uHqMfHlBDBcIvDd6x3RDdmcAhvl1qHvxhrFcvIlNEFhdO1i0AElcO8+Zrl5F7h4XwPf
sx1HzgljyIhYgRIWPOx4D5b7pjWLbu8F91GLJQGJaty0xL3QfhV9mW+spEzxl6BTWLzpgKT80GjW
S8joga6g8usiOHZh+nUMU5LteqI/MhfKBxQIdQFbEcAaKWlf4jGAXoQl/FLwIim4md6I27FydrkB
OicSYKWF5ExwISALLjzwC2tdpKfzTCbTkk/gFU7z6D7EmbzKFuu2DbhsKaDaLO9gm/WUO3DlztfY
YhbjZkqMrR7UM7duI33R17dta9IJ4O8kFlbavrk0WCrRgxO5Hswwx3pdnqBXaRsAe4EjtpTI+6ch
2+RY68LRrg5zCtVIRJw6r2zfgyC4VChukF509XwXDeGzyLmpJ1tqm4yYIG9oFY5GFRwO7sEOSHOd
uZ/5hCTeVmmDk2h0ssjmoisx9H1iApBiTbDXWFPWUbTo4A+M2vJwaFXyTOCP8R3kyDcICEe22E1g
zgca/guPBDSi96DOQJYJuazIxTHnYIez+XXo7aFHHsoaR1hZb6Zym5rjLqyq8sCk4Dk2u1vRjvsS
RIrwSKK6VdywQ9ux0wus1tmcO1ys+jAUBFG8NnrGoCObH+3F2eu58za42juRYURC6poJVWrZ1sbB
1ikL4yQGisKItaG/qWTyXGWEUMfz9MWxEEq3Q3ogNPIizXX6mkIfVlDbCUuw26vAk3urkw91A8F9
ia9ETfbIHN/2BPj4WR5fLF5iE33S7L1GEBpf2l/1PnvBr+kCXXHmY0lOMh25aikxtJtAKL13bL3o
pJ1tx7a+0nAx2AHZJihHcNrQBHtd16NF8dISaxrKFLu7jTHmqJAW7eclR2xtGR/BApdyLYJ68cGZ
cZQyyuV4fghF3ec/fN2gwiBVbzxqbeme8EJpdoYW3jW8g6OeZ/PaweUSrwNtPrULhjZLWm8M1iVC
OYUgs8eYczQz0HfOX3tRcI2gkCzX3s1BF43iAuHDfhldwit7xxeABcjOJC7Do9jZSogwK0lCd1Yn
sGPqx0pJFs7Pzg+pEjTgrY20QfHxzw+BEj7USgLRKRr+7z9YUEqA+RN0nYATNqW7TVBThEpWUW2w
/kFlIc+KC1OJLwpUGJgnqda4PfRnhYZQYo1SyTYCJeX4/cFS8g5DCT0iJfmAI/Wdo/p/pIS/ISV4
usGM5H/mJGzitmvi9+4f5ec/1mXW519jiFHfWQuHb//+5/e//42fYJM859nwCVxMSrFdgGrwGz/B
+RfRdvBdhfGb/+pv/ASDgDkmJkj1jO92rxAL/kNQ4EeK+yn5oQ1AL6GI/v//9wdSY/vT1z96qKqX
/8MYDsatJUwD5hiUW9tQn/xHqH/Wi1SPMPLZa55EcMhq+WkhMg9DDNGJQsEZTJgJKnF3E+gfFoVe
O9z33PJi+SYZVLci8OOJsIM82Y/jDVYZIr7u6hfdhCAa3/xwmP+E4SDdP3u3hs1IGTqXGir/NDQs
LdvGcSrk3U7iCFQMCphXNzioLrjBvRBvcsHCSCYXjZOz13Jx57jIKJer2R32tdZ9lTlaUFPiyiz8
cCSqLgsu4WdsRyRriHUAh0ifB6jpUWt5147x0eLbn05MOIJr/k1dENCF4UhYVDfq3802U2b1PX4j
bUY8Est39TsDBitwC5HFK1jU249esBaMR9RLdeBXlXHhAoKqb6lfUf+yrvSdegduNcL+H7ejVR1B
xHxRvaM6/e83VZvFRr0n9QbPbxg35xIwxHYIcOWNx/y7kF07GO1NUPG7gEvEYK5QDoJAkfPJ8xbL
9QA8H+Bh24bEbLniWv1OlNt+Y+1qim/1Y5Mo4hClRK1+Nfwv7s6suW3kiONfxZV3oXAfD9mqmLIs
Z6P1sYqT9YsKprgkRIoUAVLHfvr8GjOQCZDW2m5V7VTGdlni0cAMevr8dw+vXVFJTB4q37yN5/dv
wu31aH3Lv5pYP9+Oq+LUv774lDYcgyI0KFw7Xs9uwEiTZOe76zihYOM1oK7ju+viTMiFVz9vb5vT
OMJ551dAa+/XfHq1eaDPC5e92/i/h3lNRH87iuK3SfNzvDpp+MZ8CQGu0d4XF19zjEQ3Vblec3T/
MiuC15ix6+Ut/d9JSkSz9v/708T/3FwRs19vyS8yAejEGEBguV/L8sjc5eLt60dX2GhzzmDlWizh
hfzMew1NwAv6pMzPfW7tIVp+jH28qnrWENwFSBhOfUyz6cstAAPqEglYTvE2312F5xfp9bFP3NMn
CFJcEMXY0A/pAkgsN003Lry60wciWT4qZr0gH351e0KbcOLlHNnC67QgfnnLOYpXf3yquIbQbea3
JxWVEDR/a0mE/Ewnv5dLqkXkrtIwGHVfpXfKaE0N8hx7uOJESRCjNHxk/YTsq5uYmUFtHmPEVMHm
V39xe3LN1+UO5Gt3i5O0+C2IKIdML05vBY9cAI+7ul2VnGP0EpDWKE6z0fWamO8NR1dMR340Oy45
RGxUb+cf7o8uzjk0ng5g0c2neUPPQ/o5FA/Ru4vrxce7m/TquEpopZEndEOjCOghO1vXgQR8Bco7
ymbh2ZYqf+LK24BY3muOtwShk+fn8+V/Q6k5Pqou1mSKSIE9+HfjJUcMUnZJjmDKhjkKZu8WQfSq
4fTIOa0CorvNewJbuN/Nq+0KiOE8eosQsy1//290qJ2I4O5etbC799tJ/fBh0mwXm0c9Iu+2TbjP
Vz/2oU4hHSZkVeefaGXww4Jo66nl9qbaO36KxqIET7i9BE2I7kzjUKC1qE8ZJLbp1D21bx/lvidw
JeBzmIsywOZywZ1F+toyPD1Ds55Pf+apGXyxLYD3Sc2HbhUyLwmlUbyAsXrTT7yQVvE+/W/N8gCs
c2v6ISBO80yMxfPIUN/BBLHv5QVdrsE4mAFidHcVsswDf4NZlvlmFQzXOcQEYOmlX7WOCRIvoft5
lkR2loOtkBVekCe0hQ/sOgGCcosXAoKUhkF/nBeiEIGQoyPA/LZjsAo5EOJYoLuATdvxVwmE8Wq7
3IhgnmI27TobbZHct3DCgMKOUCw4PAKsj5/gZOxuhKIAJJ1HYYK/0Y6/avLlpYTMrNfVm7wf5zyx
b5n+gMbO9HG1RBwm9EPfnX2WepmPnojED5Ph3Ow5G4Inpp58QSzQj9lMMgayEAC8BwQ+xzN0bftT
NJtqhWAcejxfKAkX9R5+4mFuwF0C35dhuMwhHRBgB2jNITShgP+odPii6XZXIUcHSNhC8LlmuMYE
UjitNociIjTsciqJzB6A1XurIPYCCiAAy9oOs+kc4gWiR6FWDMpWKApO9QKo346BbUjVsUcxC/hr
Stbb4RwvwAzEi3TykGqiNCJW1/HCQB6iEqm6DrENrb3gnG0IOEq9CLGH2gNsHljNNxCObAQvTYHM
cghVpzRYdYc2RFBQg6NlBd8rKAAjjTyQB0WAPAAAEnZmkXNeUsIW1s4+88JEzgIKCBDLGGwEZCGu
Mvhwqt7dFAe0fZWCfp04YLsnaRxLRP/wKqRemuBHIRm79x3bCV0MQ+UjZWz3MPUtKwz2Q5569ORA
KgIkc5MVMGCkxEHFCnHmxW1JRE5zEBlDoRj66EeJzmCRyDAXdEoo8pi0q5B4EVKBVJG1EgarwBGF
IWZ57GdWKjgnG1HsUs+l4oUw92iwIJ1BBj5jHno4pBGQZysvjBJyiAlCDGbt9OMUJuC8yKgLoQ10
QxF71E8jfm1pt1PTJ9+qfPpIAqQdjiFRoXYM5GHgoxpjqXWVCm231AH5XckAq7g/SpD3iHrCx0YS
DjwF9EEUEzWKO33hXOQQ0y1Vc0EgQXSSBZmxgX1mues14ilgPYqbYCOHZtkd2guBr1YHKTsdj1Bc
RrMVBosAqsDDREQWuBc9oxbc3pTCNCI6RsuUGPC9GUNJiM/siy4ACm6GawIhiHDilAKhdQV8qse7
IPlgFYKEZQqxCFwUiIBe1EkEnjKBYjrXHVYIGVnHgpp6IkyPXOKWWiD0VWi5II69nEqqQvoWtWOo
FhIvQw6wEVwNo4XS7E25F8gwc1gtGRPrBeypBSxE2sFITNWsknvBxJggoHYV8Js5yxPNd9hNaCNI
GSEUQa85ZiIRN7DR/h/XC3HkpXmScqCfVQwDEzHDeMBwQGZ80ZtuSQRufK8x0/eiLZAItKoM+TOc
PllXmIzGDNKVjeGebVQkxn//cR6IkIdi/AGtNJMcyMMCSRDRFoc2U0YrOLcIIEL1GTaSK1GekkSy
kJKBx0wSn7AJ4Xbp2+XWFghizHulIGQLRDmtZMiyHWSCIIgJIALDIAHr2vxDifpp50+mIMxpg2a1
XTHYBCIIATj7kk1oh1lwh7wkksPqeBGiANuPoztj6ysO5GHgp16An4AJ6dwuwGrdQ8N/tyLwiZ0S
Jo+BurdjMH/CZmCtMIloL2+Gc3sB9KF6LxBBJrnIM7ZabygKfZYplcSbs6sQYBUoJQKIqwwgZ/YI
KRisApgDPNIQeWgRKc4ZiMS3Q7VxkBMojokOATJsBwR70SPciBzwFSkssyFMet8huSjIC4S5KpKI
doyBMtKD8ys5FXYE0odYs1VEDs0/pDWo2joIPVKoEWkjbL/dx49a5DAQUnfd4zcr7dD0gQaokXdA
TsgTUcRE07lDaqGIiJ7RzVoCle1wThRQipSr1QIWIAqBOJTF1ewLRLDapJsKV3NKeW6Nd4WzBNRU
IohshkcLoLchElRjnlKnZg1J55wlgHK5WjcWngTHwFTYRRiyQgo+H6VAm2OzIQzvOSQWsJal0adO
K4BKxBRmR9hwKcva4wU2DOZDyBnYZji3CqgztWqUCBGJFTSAedQDAyHDjKJJqKkn/Va/+RsY5bHm
ZzSrFpdttU81aQ4VBX3tA12Vy/77tsJFSmQFtd77oBT/mGubWhf5/aceZrvFl+282eHN2uvYr9sJ
7l+6d61uVt2Lp9WkLusxLfvbCih7m6b/+D8W5efyutwFncOVKP4vd/L3v/Xuc4f7/4RwMx/QlXyc
mm5d/cE5LR0hWWwDCdQTnpfLpmz6lCVMpqU84kSZ31f1sl9FbUBsatp0LK/Ly1V3l7IeBjevp7xc
Tsabarzd9Ii3e19L/HiyKO/KerJL2ahZNeVvK15vd8LBirxH2f4Ud5+w6tVlnwsN8EZ7/68nq3ra
5xRbCKSlfMqKV9XuitvkqJbwm8ty1mNAG1lU010sKs4s6e9IUxagJr28rMqBFDEGjpry6q7PFsaR
0JL9eV82GTddTRgC2/H8occXpghTS/pfq23V7C2zgS5raZ+V1bInPeREi2dQL2dl/bAol5e7y0Gw
RnxB/S03TTmebZvJZtPjaetqq+lXYw6QKvvVcybxrSeNLmhWmx5nW6idnjaNo/jLYd/dGrcWlInF
PQf1Ff0QB6QlD64mzbktAxkSSrsTPeVfJp/rcmA9WUyX9qZ/mdyWfb1lceR6wncvTsvrm2ZW9dW6
zTc/B/1/Tupm0pNU1h97DuJnk/tq3FNjNjXyHMR/W9Xzji9a7jbFfWrSq3ozezEq6xWasr85TQn1
81zguJwP977JF2jJv51V/RU3yRg12fkCi6Tv1Vg4nJp0PZkOC5TbLLKW8LvJctnQPKwcuAm2I4CW
/IfZ6nLy4k2zp9tMElRL/tfV9iuMaCsYn+cC+4xow/Ra8ues/qRpJj2TwoKJ9bTv+15lZAr5tHT/
vSlnuzKFwgUBNmnJPnEimdJp+ljh2QzYOzL4RO1N/6dE7yynm/7WtHUxauIct/bi4M2bli1q+lUz
XtHYsme52dC7mvbDit4C044tRPfYatqnKR+KND2WQO7Hn7oGMIe+1g+uySfGi0lZ//Q/AAAA//8=
</cx:binary>
              </cx:geoCache>
            </cx:geography>
          </cx:layoutPr>
        </cx:series>
      </cx:plotAreaRegion>
    </cx:plotArea>
    <cx:legend pos="r" align="min" overlay="0">
      <cx:txPr>
        <a:bodyPr vertOverflow="overflow" horzOverflow="overflow" wrap="square" lIns="0" tIns="0" rIns="0" bIns="0"/>
        <a:lstStyle/>
        <a:p>
          <a:pPr algn="ctr" rtl="0">
            <a:defRPr sz="1197" b="0" i="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defRPr>
          </a:pPr>
          <a:endParaRPr lang="en-IN">
            <a:latin typeface="Times New Roman" panose="02020603050405020304" pitchFamily="18" charset="0"/>
            <a:cs typeface="Times New Roman" panose="02020603050405020304" pitchFamily="18" charset="0"/>
          </a:endParaRPr>
        </a:p>
      </cx:txPr>
    </cx:legend>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343C-34DA-4D07-81A6-F94AAEA38188}" type="datetimeFigureOut">
              <a:rPr lang="en-IN" smtClean="0"/>
              <a:t>24-07-2023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BFD09-BE1F-479E-9DB6-1744B4375553}" type="slidenum">
              <a:rPr lang="en-IN" smtClean="0"/>
              <a:t>‹#›</a:t>
            </a:fld>
            <a:endParaRPr lang="en-IN"/>
          </a:p>
        </p:txBody>
      </p:sp>
    </p:spTree>
    <p:extLst>
      <p:ext uri="{BB962C8B-B14F-4D97-AF65-F5344CB8AC3E}">
        <p14:creationId xmlns:p14="http://schemas.microsoft.com/office/powerpoint/2010/main" val="208556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A646D4D0-0CAA-27CA-1C9E-56E3813E293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7656" b="17656"/>
          <a:stretch/>
        </p:blipFill>
        <p:spPr bwMode="auto">
          <a:xfrm>
            <a:off x="0" y="0"/>
            <a:ext cx="1219200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925E675-E6A7-28A6-4125-F43D8ECFDDF4}"/>
              </a:ext>
            </a:extLst>
          </p:cNvPr>
          <p:cNvPicPr/>
          <p:nvPr userDrawn="1"/>
        </p:nvPicPr>
        <p:blipFill>
          <a:blip r:embed="rId3"/>
          <a:stretch>
            <a:fillRect/>
          </a:stretch>
        </p:blipFill>
        <p:spPr>
          <a:xfrm rot="5399995" flipV="1">
            <a:off x="8473122" y="2009474"/>
            <a:ext cx="580390" cy="6857365"/>
          </a:xfrm>
          <a:prstGeom prst="rect">
            <a:avLst/>
          </a:prstGeom>
        </p:spPr>
      </p:pic>
      <p:pic>
        <p:nvPicPr>
          <p:cNvPr id="11" name="Picture 10">
            <a:extLst>
              <a:ext uri="{FF2B5EF4-FFF2-40B4-BE49-F238E27FC236}">
                <a16:creationId xmlns:a16="http://schemas.microsoft.com/office/drawing/2014/main" id="{78306F94-F24F-E9A3-38E5-AD685CE11001}"/>
              </a:ext>
            </a:extLst>
          </p:cNvPr>
          <p:cNvPicPr/>
          <p:nvPr userDrawn="1"/>
        </p:nvPicPr>
        <p:blipFill>
          <a:blip r:embed="rId4">
            <a:duotone>
              <a:schemeClr val="accent1">
                <a:shade val="45000"/>
                <a:satMod val="135000"/>
              </a:schemeClr>
              <a:prstClr val="white"/>
            </a:duotone>
          </a:blip>
          <a:stretch>
            <a:fillRect/>
          </a:stretch>
        </p:blipFill>
        <p:spPr>
          <a:xfrm>
            <a:off x="836612" y="416573"/>
            <a:ext cx="8125460" cy="5519420"/>
          </a:xfrm>
          <a:prstGeom prst="rect">
            <a:avLst/>
          </a:prstGeom>
        </p:spPr>
      </p:pic>
      <p:sp>
        <p:nvSpPr>
          <p:cNvPr id="14" name="Picture Placeholder 2">
            <a:extLst>
              <a:ext uri="{FF2B5EF4-FFF2-40B4-BE49-F238E27FC236}">
                <a16:creationId xmlns:a16="http://schemas.microsoft.com/office/drawing/2014/main" id="{9F9C4FE2-AF99-D921-C813-12FCBB86CAA2}"/>
              </a:ext>
            </a:extLst>
          </p:cNvPr>
          <p:cNvSpPr>
            <a:spLocks noGrp="1" noChangeAspect="1"/>
          </p:cNvSpPr>
          <p:nvPr>
            <p:ph type="pic" idx="10" hasCustomPrompt="1"/>
          </p:nvPr>
        </p:nvSpPr>
        <p:spPr>
          <a:xfrm>
            <a:off x="9282896" y="5555592"/>
            <a:ext cx="2072492" cy="898726"/>
          </a:xfrm>
        </p:spPr>
        <p:txBody>
          <a:bodyPr anchor="ctr">
            <a:normAutofit/>
          </a:bodyPr>
          <a:lstStyle>
            <a:lvl1pPr marL="0" indent="0" algn="ctr">
              <a:buNone/>
              <a:defRPr sz="18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Logo</a:t>
            </a:r>
          </a:p>
        </p:txBody>
      </p:sp>
      <p:sp>
        <p:nvSpPr>
          <p:cNvPr id="16" name="Title 3">
            <a:extLst>
              <a:ext uri="{FF2B5EF4-FFF2-40B4-BE49-F238E27FC236}">
                <a16:creationId xmlns:a16="http://schemas.microsoft.com/office/drawing/2014/main" id="{5A9E0CD3-15F9-8772-53E3-E8A4D47AC9D3}"/>
              </a:ext>
            </a:extLst>
          </p:cNvPr>
          <p:cNvSpPr>
            <a:spLocks noGrp="1"/>
          </p:cNvSpPr>
          <p:nvPr>
            <p:ph type="title"/>
          </p:nvPr>
        </p:nvSpPr>
        <p:spPr>
          <a:xfrm>
            <a:off x="1524000" y="1661160"/>
            <a:ext cx="6989685" cy="3375660"/>
          </a:xfrm>
          <a:prstGeom prst="rect">
            <a:avLst/>
          </a:prstGeom>
        </p:spPr>
        <p:txBody>
          <a:bodyPr lIns="0" tIns="0" rIns="0" bIns="0" anchor="b" anchorCtr="0">
            <a:noAutofit/>
          </a:bodyPr>
          <a:lstStyle>
            <a:lvl1pPr>
              <a:defRPr sz="5400">
                <a:solidFill>
                  <a:schemeClr val="bg1"/>
                </a:solidFill>
                <a:latin typeface="Times New Roman" panose="02020603050405020304" pitchFamily="18" charset="0"/>
                <a:cs typeface="Times New Roman" panose="02020603050405020304" pitchFamily="18" charset="0"/>
              </a:defRPr>
            </a:lvl1pPr>
          </a:lstStyle>
          <a:p>
            <a:endParaRPr lang="en-IN" dirty="0"/>
          </a:p>
        </p:txBody>
      </p:sp>
      <p:grpSp>
        <p:nvGrpSpPr>
          <p:cNvPr id="24" name="Group 23">
            <a:extLst>
              <a:ext uri="{FF2B5EF4-FFF2-40B4-BE49-F238E27FC236}">
                <a16:creationId xmlns:a16="http://schemas.microsoft.com/office/drawing/2014/main" id="{9140B6A1-AA33-1081-8C72-FF4345C4848D}"/>
              </a:ext>
            </a:extLst>
          </p:cNvPr>
          <p:cNvGrpSpPr/>
          <p:nvPr userDrawn="1"/>
        </p:nvGrpSpPr>
        <p:grpSpPr>
          <a:xfrm>
            <a:off x="1524000" y="627807"/>
            <a:ext cx="3494842" cy="830997"/>
            <a:chOff x="1524000" y="607070"/>
            <a:chExt cx="3494842" cy="830997"/>
          </a:xfrm>
        </p:grpSpPr>
        <p:pic>
          <p:nvPicPr>
            <p:cNvPr id="18" name="Picture 17">
              <a:extLst>
                <a:ext uri="{FF2B5EF4-FFF2-40B4-BE49-F238E27FC236}">
                  <a16:creationId xmlns:a16="http://schemas.microsoft.com/office/drawing/2014/main" id="{A642D18C-819B-7461-2751-74090CB772C2}"/>
                </a:ext>
              </a:extLst>
            </p:cNvPr>
            <p:cNvPicPr>
              <a:picLocks noChangeAspect="1" noChangeArrowheads="1"/>
            </p:cNvPicPr>
            <p:nvPr userDrawn="1"/>
          </p:nvPicPr>
          <p:blipFill>
            <a:blip r:embed="rId5">
              <a:lum bright="70000" contrast="-70000"/>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524000" y="719729"/>
              <a:ext cx="1424981" cy="60567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BACA185-4BD7-F7E2-2010-DCD52FE54CB9}"/>
                </a:ext>
              </a:extLst>
            </p:cNvPr>
            <p:cNvSpPr txBox="1"/>
            <p:nvPr userDrawn="1"/>
          </p:nvSpPr>
          <p:spPr>
            <a:xfrm>
              <a:off x="3403402" y="607070"/>
              <a:ext cx="1615440" cy="830997"/>
            </a:xfrm>
            <a:prstGeom prst="rect">
              <a:avLst/>
            </a:prstGeom>
            <a:noFill/>
          </p:spPr>
          <p:txBody>
            <a:bodyPr wrap="square" lIns="0" tIns="0" rIns="0" bIns="0" rtlCol="0" anchor="ctr" anchorCtr="0">
              <a:spAutoFit/>
            </a:bodyPr>
            <a:lstStyle/>
            <a:p>
              <a:r>
                <a:rPr lang="en-IN" dirty="0">
                  <a:solidFill>
                    <a:schemeClr val="bg1"/>
                  </a:solidFill>
                  <a:latin typeface="Times New Roman" panose="02020603050405020304" pitchFamily="18" charset="0"/>
                  <a:cs typeface="Times New Roman" panose="02020603050405020304" pitchFamily="18" charset="0"/>
                </a:rPr>
                <a:t>Tempting</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Treats and</a:t>
              </a:r>
            </a:p>
            <a:p>
              <a:r>
                <a:rPr lang="en-IN" dirty="0">
                  <a:solidFill>
                    <a:schemeClr val="bg1"/>
                  </a:solidFill>
                  <a:latin typeface="Times New Roman" panose="02020603050405020304" pitchFamily="18" charset="0"/>
                  <a:cs typeface="Times New Roman" panose="02020603050405020304" pitchFamily="18" charset="0"/>
                </a:rPr>
                <a:t>Traditions</a:t>
              </a:r>
            </a:p>
          </p:txBody>
        </p:sp>
        <p:cxnSp>
          <p:nvCxnSpPr>
            <p:cNvPr id="21" name="Straight Connector 20">
              <a:extLst>
                <a:ext uri="{FF2B5EF4-FFF2-40B4-BE49-F238E27FC236}">
                  <a16:creationId xmlns:a16="http://schemas.microsoft.com/office/drawing/2014/main" id="{E774ECB5-54C5-CD88-577A-943E29FF9E76}"/>
                </a:ext>
              </a:extLst>
            </p:cNvPr>
            <p:cNvCxnSpPr>
              <a:cxnSpLocks/>
            </p:cNvCxnSpPr>
            <p:nvPr userDrawn="1"/>
          </p:nvCxnSpPr>
          <p:spPr>
            <a:xfrm>
              <a:off x="3176191" y="607070"/>
              <a:ext cx="0" cy="8309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253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33D04B-0D5C-48E7-976C-95A817B1E248}"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9D507D-BF8B-45A0-8604-D8C47FDF90D7}" type="slidenum">
              <a:rPr lang="en-IN" smtClean="0"/>
              <a:t>‹#›</a:t>
            </a:fld>
            <a:endParaRPr lang="en-IN"/>
          </a:p>
        </p:txBody>
      </p:sp>
      <p:sp>
        <p:nvSpPr>
          <p:cNvPr id="9" name="Rectangle 8">
            <a:extLst>
              <a:ext uri="{FF2B5EF4-FFF2-40B4-BE49-F238E27FC236}">
                <a16:creationId xmlns:a16="http://schemas.microsoft.com/office/drawing/2014/main" id="{02B2CEE9-5060-4ED2-E7E9-E4DA3F0DA064}"/>
              </a:ext>
            </a:extLst>
          </p:cNvPr>
          <p:cNvSpPr/>
          <p:nvPr userDrawn="1"/>
        </p:nvSpPr>
        <p:spPr>
          <a:xfrm>
            <a:off x="0" y="0"/>
            <a:ext cx="12192000" cy="68580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604BC408-35E0-4851-FB2A-24B8118A00CA}"/>
              </a:ext>
            </a:extLst>
          </p:cNvPr>
          <p:cNvCxnSpPr>
            <a:cxnSpLocks/>
          </p:cNvCxnSpPr>
          <p:nvPr userDrawn="1"/>
        </p:nvCxnSpPr>
        <p:spPr>
          <a:xfrm>
            <a:off x="838200" y="347370"/>
            <a:ext cx="1051560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4">
            <a:extLst>
              <a:ext uri="{FF2B5EF4-FFF2-40B4-BE49-F238E27FC236}">
                <a16:creationId xmlns:a16="http://schemas.microsoft.com/office/drawing/2014/main" id="{9A89EA47-73C2-B413-3AEE-460B9A4A755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1177" b="11177"/>
          <a:stretch/>
        </p:blipFill>
        <p:spPr bwMode="auto">
          <a:xfrm>
            <a:off x="4217147" y="2560320"/>
            <a:ext cx="7136653" cy="369417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987FEE3F-8688-62BB-704D-476BB0110C13}"/>
              </a:ext>
            </a:extLst>
          </p:cNvPr>
          <p:cNvCxnSpPr>
            <a:cxnSpLocks/>
          </p:cNvCxnSpPr>
          <p:nvPr userDrawn="1"/>
        </p:nvCxnSpPr>
        <p:spPr>
          <a:xfrm>
            <a:off x="838200" y="6266656"/>
            <a:ext cx="10515600"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3AF3861-FA0F-A3ED-F73F-C3DC65D248D4}"/>
              </a:ext>
            </a:extLst>
          </p:cNvPr>
          <p:cNvCxnSpPr>
            <a:cxnSpLocks/>
          </p:cNvCxnSpPr>
          <p:nvPr userDrawn="1"/>
        </p:nvCxnSpPr>
        <p:spPr>
          <a:xfrm>
            <a:off x="838200" y="3453406"/>
            <a:ext cx="3378947"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a:extLst>
              <a:ext uri="{FF2B5EF4-FFF2-40B4-BE49-F238E27FC236}">
                <a16:creationId xmlns:a16="http://schemas.microsoft.com/office/drawing/2014/main" id="{7BD8B709-EED1-8006-9B60-B37C6A9DCB2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 y="368897"/>
            <a:ext cx="3378947" cy="219868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04CD3D5-0DC5-2669-A77B-AA603918BD4C}"/>
              </a:ext>
            </a:extLst>
          </p:cNvPr>
          <p:cNvSpPr txBox="1"/>
          <p:nvPr userDrawn="1"/>
        </p:nvSpPr>
        <p:spPr>
          <a:xfrm>
            <a:off x="4527613" y="588454"/>
            <a:ext cx="6826187" cy="1759568"/>
          </a:xfrm>
          <a:prstGeom prst="rect">
            <a:avLst/>
          </a:prstGeom>
          <a:noFill/>
        </p:spPr>
        <p:txBody>
          <a:bodyPr wrap="square" lIns="0" tIns="0" rIns="0" bIns="0" rtlCol="0" anchor="ctr" anchorCtr="0">
            <a:noAutofit/>
          </a:bodyPr>
          <a:lstStyle/>
          <a:p>
            <a:pPr algn="ctr"/>
            <a:r>
              <a:rPr lang="en-US" sz="5400"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pic>
        <p:nvPicPr>
          <p:cNvPr id="17" name="Picture 4">
            <a:extLst>
              <a:ext uri="{FF2B5EF4-FFF2-40B4-BE49-F238E27FC236}">
                <a16:creationId xmlns:a16="http://schemas.microsoft.com/office/drawing/2014/main" id="{4B0FAF88-6C28-C79C-1478-5F468E5CA28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B25FC37-3306-46D0-5A42-560CA539EE85}"/>
              </a:ext>
            </a:extLst>
          </p:cNvPr>
          <p:cNvSpPr txBox="1"/>
          <p:nvPr userDrawn="1"/>
        </p:nvSpPr>
        <p:spPr>
          <a:xfrm>
            <a:off x="838201" y="2671939"/>
            <a:ext cx="3076852" cy="677108"/>
          </a:xfrm>
          <a:prstGeom prst="rect">
            <a:avLst/>
          </a:prstGeom>
          <a:noFill/>
        </p:spPr>
        <p:txBody>
          <a:bodyPr wrap="square" lIns="0" tIns="0" rIns="0" bIns="0" rtlCol="0" anchor="ctr" anchorCtr="0">
            <a:spAutoFit/>
          </a:bodyPr>
          <a:lstStyle/>
          <a:p>
            <a:r>
              <a:rPr lang="en-US" sz="4400" dirty="0">
                <a:latin typeface="Times New Roman" panose="02020603050405020304" pitchFamily="18" charset="0"/>
                <a:cs typeface="Times New Roman" panose="02020603050405020304" pitchFamily="18" charset="0"/>
              </a:rPr>
              <a:t>Cadbury.com</a:t>
            </a:r>
            <a:endParaRPr lang="en-IN" sz="44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953E1D4-8EFB-7D27-2AF8-71FF5B3BAD59}"/>
              </a:ext>
            </a:extLst>
          </p:cNvPr>
          <p:cNvSpPr txBox="1"/>
          <p:nvPr userDrawn="1"/>
        </p:nvSpPr>
        <p:spPr>
          <a:xfrm>
            <a:off x="838201" y="3535585"/>
            <a:ext cx="3076852" cy="2215991"/>
          </a:xfrm>
          <a:prstGeom prst="rect">
            <a:avLst/>
          </a:prstGeom>
          <a:noFill/>
        </p:spPr>
        <p:txBody>
          <a:bodyPr wrap="square" lIns="0" tIns="0" rIns="0" bIns="0" rtlCol="0" anchor="t" anchorCtr="0">
            <a:spAutoFit/>
          </a:bodyPr>
          <a:lstStyle/>
          <a:p>
            <a:r>
              <a:rPr lang="en-US" sz="1200" dirty="0">
                <a:latin typeface="Times New Roman" panose="02020603050405020304" pitchFamily="18" charset="0"/>
                <a:cs typeface="Times New Roman" panose="02020603050405020304" pitchFamily="18" charset="0"/>
              </a:rPr>
              <a:t>In this template, we delve into the captivating world of Cadbury, a renowned confectionery brand that has delighted taste buds worldwide for generations. From its humble beginnings to becoming a global icon, Cadbury’s delectable chocolates and innovative creations have earned a special place in the hearts of people of all ages. Join me as we embark on a journey to explore the sweet history, irresistible treats, and unwavering legacy of Cadbury.</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Presented by Deeptomoy Mukherjee</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06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normAutofit/>
          </a:bodyPr>
          <a:lstStyle>
            <a:lvl1pPr>
              <a:defRPr sz="34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33D04B-0D5C-48E7-976C-95A817B1E248}" type="datetimeFigureOut">
              <a:rPr lang="en-IN" smtClean="0"/>
              <a:t>24-07-2023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9D507D-BF8B-45A0-8604-D8C47FDF90D7}" type="slidenum">
              <a:rPr lang="en-IN" smtClean="0"/>
              <a:t>‹#›</a:t>
            </a:fld>
            <a:endParaRPr lang="en-IN"/>
          </a:p>
        </p:txBody>
      </p:sp>
      <p:pic>
        <p:nvPicPr>
          <p:cNvPr id="7" name="Picture 4">
            <a:extLst>
              <a:ext uri="{FF2B5EF4-FFF2-40B4-BE49-F238E27FC236}">
                <a16:creationId xmlns:a16="http://schemas.microsoft.com/office/drawing/2014/main" id="{C6C5D348-E75A-9601-E8DB-8F5E9A278CC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08FDD4F-8F63-B2A4-1F45-AE04D506D89A}"/>
              </a:ext>
            </a:extLst>
          </p:cNvPr>
          <p:cNvCxnSpPr>
            <a:cxnSpLocks/>
          </p:cNvCxnSpPr>
          <p:nvPr userDrawn="1"/>
        </p:nvCxnSpPr>
        <p:spPr>
          <a:xfrm>
            <a:off x="838200" y="1681811"/>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8D35EC-C2D7-DC87-7AD0-217EFFB9A0E2}"/>
              </a:ext>
            </a:extLst>
          </p:cNvPr>
          <p:cNvCxnSpPr>
            <a:cxnSpLocks/>
          </p:cNvCxnSpPr>
          <p:nvPr userDrawn="1"/>
        </p:nvCxnSpPr>
        <p:spPr>
          <a:xfrm>
            <a:off x="838200" y="6266656"/>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00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48"/>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33D04B-0D5C-48E7-976C-95A817B1E248}" type="datetimeFigureOut">
              <a:rPr lang="en-IN" smtClean="0"/>
              <a:t>24-07-2023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9D507D-BF8B-45A0-8604-D8C47FDF90D7}" type="slidenum">
              <a:rPr lang="en-IN" smtClean="0"/>
              <a:t>‹#›</a:t>
            </a:fld>
            <a:endParaRPr lang="en-IN"/>
          </a:p>
        </p:txBody>
      </p:sp>
      <p:pic>
        <p:nvPicPr>
          <p:cNvPr id="8" name="Picture 4">
            <a:extLst>
              <a:ext uri="{FF2B5EF4-FFF2-40B4-BE49-F238E27FC236}">
                <a16:creationId xmlns:a16="http://schemas.microsoft.com/office/drawing/2014/main" id="{6D448CC2-8F50-9BD3-F0B8-48CD82FF59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FA167178-81BB-2DFD-BC72-6CCCCFD7DD1C}"/>
              </a:ext>
            </a:extLst>
          </p:cNvPr>
          <p:cNvCxnSpPr>
            <a:cxnSpLocks/>
          </p:cNvCxnSpPr>
          <p:nvPr userDrawn="1"/>
        </p:nvCxnSpPr>
        <p:spPr>
          <a:xfrm>
            <a:off x="838200" y="1681811"/>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CD93A-B07D-2246-91B9-634A057314EF}"/>
              </a:ext>
            </a:extLst>
          </p:cNvPr>
          <p:cNvCxnSpPr>
            <a:cxnSpLocks/>
          </p:cNvCxnSpPr>
          <p:nvPr userDrawn="1"/>
        </p:nvCxnSpPr>
        <p:spPr>
          <a:xfrm>
            <a:off x="838200" y="6266656"/>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62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33D04B-0D5C-48E7-976C-95A817B1E248}" type="datetimeFigureOut">
              <a:rPr lang="en-IN" smtClean="0"/>
              <a:t>24-07-2023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9D507D-BF8B-45A0-8604-D8C47FDF90D7}" type="slidenum">
              <a:rPr lang="en-IN" smtClean="0"/>
              <a:t>‹#›</a:t>
            </a:fld>
            <a:endParaRPr lang="en-IN"/>
          </a:p>
        </p:txBody>
      </p:sp>
      <p:pic>
        <p:nvPicPr>
          <p:cNvPr id="10" name="Picture 4">
            <a:extLst>
              <a:ext uri="{FF2B5EF4-FFF2-40B4-BE49-F238E27FC236}">
                <a16:creationId xmlns:a16="http://schemas.microsoft.com/office/drawing/2014/main" id="{7A82120F-0EE0-E0B7-0D06-C33865CDAE3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465AE4A2-FE57-D522-28B1-2C288FEF86DD}"/>
              </a:ext>
            </a:extLst>
          </p:cNvPr>
          <p:cNvCxnSpPr>
            <a:cxnSpLocks/>
          </p:cNvCxnSpPr>
          <p:nvPr userDrawn="1"/>
        </p:nvCxnSpPr>
        <p:spPr>
          <a:xfrm>
            <a:off x="838200" y="1681811"/>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EB8A797-C4CD-ACD7-B0C4-5F0A757A6522}"/>
              </a:ext>
            </a:extLst>
          </p:cNvPr>
          <p:cNvCxnSpPr>
            <a:cxnSpLocks/>
          </p:cNvCxnSpPr>
          <p:nvPr userDrawn="1"/>
        </p:nvCxnSpPr>
        <p:spPr>
          <a:xfrm>
            <a:off x="838200" y="6266656"/>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430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56248"/>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33D04B-0D5C-48E7-976C-95A817B1E248}" type="datetimeFigureOut">
              <a:rPr lang="en-IN" smtClean="0"/>
              <a:t>24-07-2023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9D507D-BF8B-45A0-8604-D8C47FDF90D7}" type="slidenum">
              <a:rPr lang="en-IN" smtClean="0"/>
              <a:t>‹#›</a:t>
            </a:fld>
            <a:endParaRPr lang="en-IN"/>
          </a:p>
        </p:txBody>
      </p:sp>
      <p:pic>
        <p:nvPicPr>
          <p:cNvPr id="6" name="Picture 4">
            <a:extLst>
              <a:ext uri="{FF2B5EF4-FFF2-40B4-BE49-F238E27FC236}">
                <a16:creationId xmlns:a16="http://schemas.microsoft.com/office/drawing/2014/main" id="{33C164D4-1835-5EE9-C2B7-6BB003C185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604BC408-35E0-4851-FB2A-24B8118A00CA}"/>
              </a:ext>
            </a:extLst>
          </p:cNvPr>
          <p:cNvCxnSpPr>
            <a:cxnSpLocks/>
          </p:cNvCxnSpPr>
          <p:nvPr userDrawn="1"/>
        </p:nvCxnSpPr>
        <p:spPr>
          <a:xfrm>
            <a:off x="838200" y="1681811"/>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87FEE3F-8688-62BB-704D-476BB0110C13}"/>
              </a:ext>
            </a:extLst>
          </p:cNvPr>
          <p:cNvCxnSpPr>
            <a:cxnSpLocks/>
          </p:cNvCxnSpPr>
          <p:nvPr userDrawn="1"/>
        </p:nvCxnSpPr>
        <p:spPr>
          <a:xfrm>
            <a:off x="838200" y="6266656"/>
            <a:ext cx="10515600" cy="0"/>
          </a:xfrm>
          <a:prstGeom prst="line">
            <a:avLst/>
          </a:prstGeom>
          <a:ln w="28575">
            <a:solidFill>
              <a:srgbClr val="3E277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29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3D04B-0D5C-48E7-976C-95A817B1E248}" type="datetimeFigureOut">
              <a:rPr lang="en-IN" smtClean="0"/>
              <a:t>24-07-2023</a:t>
            </a:fld>
            <a:endParaRPr lang="en-IN"/>
          </a:p>
        </p:txBody>
      </p:sp>
      <p:sp>
        <p:nvSpPr>
          <p:cNvPr id="4" name="Slide Number Placeholder 3"/>
          <p:cNvSpPr>
            <a:spLocks noGrp="1"/>
          </p:cNvSpPr>
          <p:nvPr>
            <p:ph type="sldNum" sz="quarter" idx="12"/>
          </p:nvPr>
        </p:nvSpPr>
        <p:spPr/>
        <p:txBody>
          <a:bodyPr/>
          <a:lstStyle/>
          <a:p>
            <a:fld id="{6F9D507D-BF8B-45A0-8604-D8C47FDF90D7}" type="slidenum">
              <a:rPr lang="en-IN" smtClean="0"/>
              <a:t>‹#›</a:t>
            </a:fld>
            <a:endParaRPr lang="en-IN"/>
          </a:p>
        </p:txBody>
      </p:sp>
      <p:pic>
        <p:nvPicPr>
          <p:cNvPr id="5" name="Picture 4">
            <a:extLst>
              <a:ext uri="{FF2B5EF4-FFF2-40B4-BE49-F238E27FC236}">
                <a16:creationId xmlns:a16="http://schemas.microsoft.com/office/drawing/2014/main" id="{D26D9CB4-1D3C-8CF0-A7BF-52C0E55335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B2C2AB1-3F5C-3E03-E13E-82A1A4F0EAFE}"/>
              </a:ext>
            </a:extLst>
          </p:cNvPr>
          <p:cNvSpPr/>
          <p:nvPr userDrawn="1"/>
        </p:nvSpPr>
        <p:spPr>
          <a:xfrm>
            <a:off x="0" y="0"/>
            <a:ext cx="4070676" cy="6858000"/>
          </a:xfrm>
          <a:prstGeom prst="rect">
            <a:avLst/>
          </a:prstGeom>
          <a:gradFill flip="none" rotWithShape="1">
            <a:gsLst>
              <a:gs pos="0">
                <a:schemeClr val="accent1"/>
              </a:gs>
              <a:gs pos="97000">
                <a:schemeClr val="accent1">
                  <a:lumMod val="50000"/>
                </a:scheme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142E7A36-9EB9-1FD1-9621-C589EDF765AD}"/>
              </a:ext>
            </a:extLst>
          </p:cNvPr>
          <p:cNvSpPr>
            <a:spLocks noGrp="1"/>
          </p:cNvSpPr>
          <p:nvPr>
            <p:ph type="title" hasCustomPrompt="1"/>
          </p:nvPr>
        </p:nvSpPr>
        <p:spPr>
          <a:xfrm>
            <a:off x="838200" y="2676487"/>
            <a:ext cx="2743200" cy="1505027"/>
          </a:xfrm>
          <a:prstGeom prst="rect">
            <a:avLst/>
          </a:prstGeom>
        </p:spPr>
        <p:txBody>
          <a:bodyPr>
            <a:spAutoFit/>
          </a:bodyPr>
          <a:lstStyle>
            <a:lvl1pPr>
              <a:defRPr sz="3400">
                <a:solidFill>
                  <a:schemeClr val="bg1"/>
                </a:solidFill>
                <a:latin typeface="Times New Roman" panose="02020603050405020304" pitchFamily="18" charset="0"/>
                <a:cs typeface="Times New Roman" panose="02020603050405020304" pitchFamily="18" charset="0"/>
              </a:defRPr>
            </a:lvl1pPr>
          </a:lstStyle>
          <a:p>
            <a:r>
              <a:rPr lang="en-US" dirty="0"/>
              <a:t>Click to </a:t>
            </a:r>
            <a:br>
              <a:rPr lang="en-US" dirty="0"/>
            </a:br>
            <a:r>
              <a:rPr lang="en-US" dirty="0"/>
              <a:t>edit Master </a:t>
            </a:r>
            <a:br>
              <a:rPr lang="en-US" dirty="0"/>
            </a:br>
            <a:r>
              <a:rPr lang="en-US" dirty="0"/>
              <a:t>title style</a:t>
            </a:r>
          </a:p>
        </p:txBody>
      </p:sp>
    </p:spTree>
    <p:extLst>
      <p:ext uri="{BB962C8B-B14F-4D97-AF65-F5344CB8AC3E}">
        <p14:creationId xmlns:p14="http://schemas.microsoft.com/office/powerpoint/2010/main" val="168937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3BDD6C5-7BDB-42D0-5735-E2A495B4F987}"/>
              </a:ext>
            </a:extLst>
          </p:cNvPr>
          <p:cNvSpPr>
            <a:spLocks noGrp="1"/>
          </p:cNvSpPr>
          <p:nvPr>
            <p:ph type="dt" sz="half" idx="10"/>
          </p:nvPr>
        </p:nvSpPr>
        <p:spPr>
          <a:xfrm>
            <a:off x="838200" y="6356350"/>
            <a:ext cx="2743200" cy="365125"/>
          </a:xfrm>
        </p:spPr>
        <p:txBody>
          <a:bodyPr/>
          <a:lstStyle/>
          <a:p>
            <a:fld id="{E433D04B-0D5C-48E7-976C-95A817B1E248}" type="datetimeFigureOut">
              <a:rPr lang="en-IN" smtClean="0"/>
              <a:t>24-07-2023</a:t>
            </a:fld>
            <a:endParaRPr lang="en-IN"/>
          </a:p>
        </p:txBody>
      </p:sp>
      <p:sp>
        <p:nvSpPr>
          <p:cNvPr id="4" name="Footer Placeholder 3">
            <a:extLst>
              <a:ext uri="{FF2B5EF4-FFF2-40B4-BE49-F238E27FC236}">
                <a16:creationId xmlns:a16="http://schemas.microsoft.com/office/drawing/2014/main" id="{DFDCC766-A5D6-4B61-F49B-A00A1E3D79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28E5CB-D914-96E4-70D3-B6549297D016}"/>
              </a:ext>
            </a:extLst>
          </p:cNvPr>
          <p:cNvSpPr>
            <a:spLocks noGrp="1"/>
          </p:cNvSpPr>
          <p:nvPr>
            <p:ph type="sldNum" sz="quarter" idx="12"/>
          </p:nvPr>
        </p:nvSpPr>
        <p:spPr>
          <a:xfrm>
            <a:off x="8610600" y="6356350"/>
            <a:ext cx="2743200" cy="365125"/>
          </a:xfrm>
        </p:spPr>
        <p:txBody>
          <a:bodyPr/>
          <a:lstStyle/>
          <a:p>
            <a:fld id="{6F9D507D-BF8B-45A0-8604-D8C47FDF90D7}" type="slidenum">
              <a:rPr lang="en-IN" smtClean="0"/>
              <a:t>‹#›</a:t>
            </a:fld>
            <a:endParaRPr lang="en-IN"/>
          </a:p>
        </p:txBody>
      </p:sp>
      <p:sp>
        <p:nvSpPr>
          <p:cNvPr id="7" name="TextBox 6">
            <a:extLst>
              <a:ext uri="{FF2B5EF4-FFF2-40B4-BE49-F238E27FC236}">
                <a16:creationId xmlns:a16="http://schemas.microsoft.com/office/drawing/2014/main" id="{EB822CED-D628-B68F-6F78-3FC4D15694EF}"/>
              </a:ext>
            </a:extLst>
          </p:cNvPr>
          <p:cNvSpPr txBox="1"/>
          <p:nvPr userDrawn="1"/>
        </p:nvSpPr>
        <p:spPr>
          <a:xfrm>
            <a:off x="838200" y="3059668"/>
            <a:ext cx="2980690" cy="738664"/>
          </a:xfrm>
          <a:prstGeom prst="rect">
            <a:avLst/>
          </a:prstGeom>
          <a:noFill/>
        </p:spPr>
        <p:txBody>
          <a:bodyPr wrap="square" lIns="0" tIns="0" rIns="0" bIns="0" rtlCol="0">
            <a:spAutoFit/>
          </a:bodyPr>
          <a:lstStyle/>
          <a:p>
            <a:r>
              <a:rPr lang="en-IN" sz="4800" dirty="0">
                <a:gradFill flip="none" rotWithShape="1">
                  <a:gsLst>
                    <a:gs pos="0">
                      <a:schemeClr val="accent1"/>
                    </a:gs>
                    <a:gs pos="97000">
                      <a:schemeClr val="accent1">
                        <a:lumMod val="50000"/>
                      </a:schemeClr>
                    </a:gs>
                  </a:gsLst>
                  <a:path path="circle">
                    <a:fillToRect l="100000" t="100000"/>
                  </a:path>
                  <a:tileRect r="-100000" b="-100000"/>
                </a:gradFill>
                <a:latin typeface="Times New Roman" panose="02020603050405020304" pitchFamily="18" charset="0"/>
                <a:cs typeface="Times New Roman" panose="02020603050405020304" pitchFamily="18" charset="0"/>
              </a:rPr>
              <a:t>Disclaimer</a:t>
            </a:r>
          </a:p>
        </p:txBody>
      </p:sp>
      <p:sp>
        <p:nvSpPr>
          <p:cNvPr id="9" name="TextBox 8">
            <a:extLst>
              <a:ext uri="{FF2B5EF4-FFF2-40B4-BE49-F238E27FC236}">
                <a16:creationId xmlns:a16="http://schemas.microsoft.com/office/drawing/2014/main" id="{CEC09991-63FF-DFF9-96C5-91E8D76EBDD8}"/>
              </a:ext>
            </a:extLst>
          </p:cNvPr>
          <p:cNvSpPr txBox="1"/>
          <p:nvPr userDrawn="1"/>
        </p:nvSpPr>
        <p:spPr>
          <a:xfrm>
            <a:off x="5376672" y="1733233"/>
            <a:ext cx="5977128" cy="769441"/>
          </a:xfrm>
          <a:prstGeom prst="rect">
            <a:avLst/>
          </a:prstGeom>
          <a:noFill/>
        </p:spPr>
        <p:txBody>
          <a:bodyPr wrap="square" lIns="0" tIns="0" rIns="0" bIns="0" rtlCol="0">
            <a:spAutoFit/>
          </a:bodyPr>
          <a:lstStyle/>
          <a:p>
            <a:r>
              <a:rPr lang="en-IN" sz="1000" dirty="0">
                <a:latin typeface="Times New Roman" panose="02020603050405020304" pitchFamily="18" charset="0"/>
                <a:cs typeface="Times New Roman" panose="02020603050405020304" pitchFamily="18" charset="0"/>
              </a:rPr>
              <a:t>Lorem ipsum dolor sit amet, consectetuer adipiscing elit. Maecenas porttitor congue massa. Fusce posuere, magna sed pulvinar ultricies, purus lectus malesuada libero, sit amet commodo magna eros quis urna.</a:t>
            </a:r>
          </a:p>
          <a:p>
            <a:r>
              <a:rPr lang="en-IN" sz="1000" dirty="0">
                <a:latin typeface="Times New Roman" panose="02020603050405020304" pitchFamily="18" charset="0"/>
                <a:cs typeface="Times New Roman" panose="02020603050405020304" pitchFamily="18" charset="0"/>
              </a:rPr>
              <a:t>Nunc viverra imperdiet enim. Fusce est. Vivamus a tellus.</a:t>
            </a:r>
          </a:p>
          <a:p>
            <a:r>
              <a:rPr lang="en-IN" sz="1000" dirty="0">
                <a:latin typeface="Times New Roman" panose="02020603050405020304" pitchFamily="18" charset="0"/>
                <a:cs typeface="Times New Roman" panose="02020603050405020304" pitchFamily="18" charset="0"/>
              </a:rPr>
              <a:t>Pellentesque habitant morbi tristique senectus et netus et malesuada fames ac turpis egestas. Proin pharetra nonummy pede. Mauris et orci.</a:t>
            </a:r>
          </a:p>
        </p:txBody>
      </p:sp>
      <p:sp>
        <p:nvSpPr>
          <p:cNvPr id="12" name="TextBox 11">
            <a:extLst>
              <a:ext uri="{FF2B5EF4-FFF2-40B4-BE49-F238E27FC236}">
                <a16:creationId xmlns:a16="http://schemas.microsoft.com/office/drawing/2014/main" id="{D1885AD7-7588-4C21-8613-B7F46B97743E}"/>
              </a:ext>
            </a:extLst>
          </p:cNvPr>
          <p:cNvSpPr txBox="1"/>
          <p:nvPr userDrawn="1"/>
        </p:nvSpPr>
        <p:spPr>
          <a:xfrm>
            <a:off x="5376672" y="3044280"/>
            <a:ext cx="5977128" cy="769441"/>
          </a:xfrm>
          <a:prstGeom prst="rect">
            <a:avLst/>
          </a:prstGeom>
          <a:noFill/>
        </p:spPr>
        <p:txBody>
          <a:bodyPr wrap="square" lIns="0" tIns="0" rIns="0" bIns="0" rtlCol="0">
            <a:spAutoFit/>
          </a:bodyPr>
          <a:lstStyle/>
          <a:p>
            <a:r>
              <a:rPr lang="en-IN" sz="1000" dirty="0">
                <a:latin typeface="Times New Roman" panose="02020603050405020304" pitchFamily="18" charset="0"/>
                <a:cs typeface="Times New Roman" panose="02020603050405020304" pitchFamily="18" charset="0"/>
              </a:rPr>
              <a:t>Lorem ipsum dolor sit amet, consectetuer adipiscing elit. Maecenas porttitor congue massa. Fusce posuere, magna sed pulvinar ultricies, purus lectus malesuada libero, sit amet commodo magna eros quis urna.</a:t>
            </a:r>
          </a:p>
          <a:p>
            <a:r>
              <a:rPr lang="en-IN" sz="1000" dirty="0">
                <a:latin typeface="Times New Roman" panose="02020603050405020304" pitchFamily="18" charset="0"/>
                <a:cs typeface="Times New Roman" panose="02020603050405020304" pitchFamily="18" charset="0"/>
              </a:rPr>
              <a:t>Nunc viverra imperdiet enim. Fusce est. Vivamus a tellus.</a:t>
            </a:r>
          </a:p>
          <a:p>
            <a:r>
              <a:rPr lang="en-IN" sz="1000" dirty="0">
                <a:latin typeface="Times New Roman" panose="02020603050405020304" pitchFamily="18" charset="0"/>
                <a:cs typeface="Times New Roman" panose="02020603050405020304" pitchFamily="18" charset="0"/>
              </a:rPr>
              <a:t>Pellentesque habitant morbi tristique senectus et netus et malesuada fames ac turpis egestas. Proin pharetra nonummy pede. Mauris et orci.</a:t>
            </a:r>
          </a:p>
        </p:txBody>
      </p:sp>
      <p:sp>
        <p:nvSpPr>
          <p:cNvPr id="13" name="TextBox 12">
            <a:extLst>
              <a:ext uri="{FF2B5EF4-FFF2-40B4-BE49-F238E27FC236}">
                <a16:creationId xmlns:a16="http://schemas.microsoft.com/office/drawing/2014/main" id="{193AA978-14F2-D27C-5E73-12C93006C432}"/>
              </a:ext>
            </a:extLst>
          </p:cNvPr>
          <p:cNvSpPr txBox="1"/>
          <p:nvPr userDrawn="1"/>
        </p:nvSpPr>
        <p:spPr>
          <a:xfrm>
            <a:off x="5376672" y="4355327"/>
            <a:ext cx="5977128" cy="769441"/>
          </a:xfrm>
          <a:prstGeom prst="rect">
            <a:avLst/>
          </a:prstGeom>
          <a:noFill/>
        </p:spPr>
        <p:txBody>
          <a:bodyPr wrap="square" lIns="0" tIns="0" rIns="0" bIns="0" rtlCol="0">
            <a:spAutoFit/>
          </a:bodyPr>
          <a:lstStyle/>
          <a:p>
            <a:r>
              <a:rPr lang="en-IN" sz="1000" dirty="0">
                <a:latin typeface="Times New Roman" panose="02020603050405020304" pitchFamily="18" charset="0"/>
                <a:cs typeface="Times New Roman" panose="02020603050405020304" pitchFamily="18" charset="0"/>
              </a:rPr>
              <a:t>Lorem ipsum dolor sit amet, consectetuer adipiscing elit. Maecenas porttitor congue massa. Fusce posuere, magna sed pulvinar ultricies, purus lectus malesuada libero, sit amet commodo magna eros quis urna.</a:t>
            </a:r>
          </a:p>
          <a:p>
            <a:r>
              <a:rPr lang="en-IN" sz="1000" dirty="0">
                <a:latin typeface="Times New Roman" panose="02020603050405020304" pitchFamily="18" charset="0"/>
                <a:cs typeface="Times New Roman" panose="02020603050405020304" pitchFamily="18" charset="0"/>
              </a:rPr>
              <a:t>Nunc viverra imperdiet enim. Fusce est. Vivamus a tellus.</a:t>
            </a:r>
          </a:p>
          <a:p>
            <a:r>
              <a:rPr lang="en-IN" sz="1000" dirty="0">
                <a:latin typeface="Times New Roman" panose="02020603050405020304" pitchFamily="18" charset="0"/>
                <a:cs typeface="Times New Roman" panose="02020603050405020304" pitchFamily="18" charset="0"/>
              </a:rPr>
              <a:t>Pellentesque habitant morbi tristique senectus et netus et malesuada fames ac turpis egestas. Proin pharetra nonummy pede. Mauris et orci.</a:t>
            </a:r>
          </a:p>
        </p:txBody>
      </p:sp>
      <p:sp>
        <p:nvSpPr>
          <p:cNvPr id="16" name="Shape 3071">
            <a:extLst>
              <a:ext uri="{FF2B5EF4-FFF2-40B4-BE49-F238E27FC236}">
                <a16:creationId xmlns:a16="http://schemas.microsoft.com/office/drawing/2014/main" id="{7C486B80-05A0-0C86-3513-4D04D1786362}"/>
              </a:ext>
            </a:extLst>
          </p:cNvPr>
          <p:cNvSpPr/>
          <p:nvPr userDrawn="1"/>
        </p:nvSpPr>
        <p:spPr>
          <a:xfrm>
            <a:off x="4597781" y="1733233"/>
            <a:ext cx="0" cy="3391535"/>
          </a:xfrm>
          <a:custGeom>
            <a:avLst/>
            <a:gdLst/>
            <a:ahLst/>
            <a:cxnLst/>
            <a:rect l="0" t="0" r="0" b="0"/>
            <a:pathLst>
              <a:path h="3392170">
                <a:moveTo>
                  <a:pt x="0" y="0"/>
                </a:moveTo>
                <a:lnTo>
                  <a:pt x="0" y="3392170"/>
                </a:lnTo>
              </a:path>
            </a:pathLst>
          </a:custGeom>
          <a:ln w="9525" cap="flat">
            <a:solidFill>
              <a:schemeClr val="accent1"/>
            </a:solidFill>
            <a:miter lim="127000"/>
          </a:ln>
        </p:spPr>
        <p:style>
          <a:lnRef idx="1">
            <a:srgbClr val="29BA74"/>
          </a:lnRef>
          <a:fillRef idx="0">
            <a:srgbClr val="000000">
              <a:alpha val="0"/>
            </a:srgbClr>
          </a:fillRef>
          <a:effectRef idx="0">
            <a:scrgbClr r="0" g="0" b="0"/>
          </a:effectRef>
          <a:fontRef idx="none"/>
        </p:style>
        <p:txBody>
          <a:bodyPr/>
          <a:lstStyle/>
          <a:p>
            <a:endParaRPr lang="en-IN"/>
          </a:p>
        </p:txBody>
      </p:sp>
    </p:spTree>
    <p:extLst>
      <p:ext uri="{BB962C8B-B14F-4D97-AF65-F5344CB8AC3E}">
        <p14:creationId xmlns:p14="http://schemas.microsoft.com/office/powerpoint/2010/main" val="35328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pic>
        <p:nvPicPr>
          <p:cNvPr id="8" name="Picture 6">
            <a:extLst>
              <a:ext uri="{FF2B5EF4-FFF2-40B4-BE49-F238E27FC236}">
                <a16:creationId xmlns:a16="http://schemas.microsoft.com/office/drawing/2014/main" id="{3F5E7FF9-D884-68F2-9A06-96A1F45F37C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813" b="781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7BF6EC-4189-7EFD-70D2-731A8E157AE5}"/>
              </a:ext>
            </a:extLst>
          </p:cNvPr>
          <p:cNvPicPr/>
          <p:nvPr userDrawn="1"/>
        </p:nvPicPr>
        <p:blipFill>
          <a:blip r:embed="rId3">
            <a:duotone>
              <a:schemeClr val="accent1">
                <a:shade val="45000"/>
                <a:satMod val="135000"/>
              </a:schemeClr>
              <a:prstClr val="white"/>
            </a:duotone>
          </a:blip>
          <a:stretch>
            <a:fillRect/>
          </a:stretch>
        </p:blipFill>
        <p:spPr>
          <a:xfrm>
            <a:off x="836612" y="416573"/>
            <a:ext cx="8125460" cy="5519420"/>
          </a:xfrm>
          <a:prstGeom prst="rect">
            <a:avLst/>
          </a:prstGeom>
        </p:spPr>
      </p:pic>
      <p:grpSp>
        <p:nvGrpSpPr>
          <p:cNvPr id="3" name="Group 2">
            <a:extLst>
              <a:ext uri="{FF2B5EF4-FFF2-40B4-BE49-F238E27FC236}">
                <a16:creationId xmlns:a16="http://schemas.microsoft.com/office/drawing/2014/main" id="{08D05128-60D9-1A92-3A7D-A4815EF82601}"/>
              </a:ext>
            </a:extLst>
          </p:cNvPr>
          <p:cNvGrpSpPr/>
          <p:nvPr userDrawn="1"/>
        </p:nvGrpSpPr>
        <p:grpSpPr>
          <a:xfrm>
            <a:off x="2262676" y="2391453"/>
            <a:ext cx="5273333" cy="1569660"/>
            <a:chOff x="2264264" y="2382575"/>
            <a:chExt cx="5273333" cy="1569660"/>
          </a:xfrm>
        </p:grpSpPr>
        <p:pic>
          <p:nvPicPr>
            <p:cNvPr id="11" name="Picture 10">
              <a:extLst>
                <a:ext uri="{FF2B5EF4-FFF2-40B4-BE49-F238E27FC236}">
                  <a16:creationId xmlns:a16="http://schemas.microsoft.com/office/drawing/2014/main" id="{FED18FC4-75A5-426E-5927-D38EBC0ACA12}"/>
                </a:ext>
              </a:extLst>
            </p:cNvPr>
            <p:cNvPicPr>
              <a:picLocks noChangeAspect="1" noChangeArrowheads="1"/>
            </p:cNvPicPr>
            <p:nvPr userDrawn="1"/>
          </p:nvPicPr>
          <p:blipFill>
            <a:blip r:embed="rId4">
              <a:lum bright="70000" contrast="-70000"/>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264264" y="2594357"/>
              <a:ext cx="2696424" cy="114609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FC39591-66D1-5850-64F7-B1D2767EC319}"/>
                </a:ext>
              </a:extLst>
            </p:cNvPr>
            <p:cNvSpPr txBox="1"/>
            <p:nvPr userDrawn="1"/>
          </p:nvSpPr>
          <p:spPr>
            <a:xfrm>
              <a:off x="5423985" y="2382575"/>
              <a:ext cx="2113612" cy="1569660"/>
            </a:xfrm>
            <a:prstGeom prst="rect">
              <a:avLst/>
            </a:prstGeom>
            <a:noFill/>
          </p:spPr>
          <p:txBody>
            <a:bodyPr wrap="square" lIns="0" tIns="0" rIns="0" bIns="0" rtlCol="0" anchor="ctr" anchorCtr="0">
              <a:spAutoFit/>
            </a:bodyPr>
            <a:lstStyle/>
            <a:p>
              <a:r>
                <a:rPr lang="en-IN" sz="3400" dirty="0">
                  <a:solidFill>
                    <a:schemeClr val="bg1"/>
                  </a:solidFill>
                  <a:latin typeface="Times New Roman" panose="02020603050405020304" pitchFamily="18" charset="0"/>
                  <a:cs typeface="Times New Roman" panose="02020603050405020304" pitchFamily="18" charset="0"/>
                </a:rPr>
                <a:t>Tempting</a:t>
              </a:r>
              <a:br>
                <a:rPr lang="en-IN" sz="3400" dirty="0">
                  <a:solidFill>
                    <a:schemeClr val="bg1"/>
                  </a:solidFill>
                  <a:latin typeface="Times New Roman" panose="02020603050405020304" pitchFamily="18" charset="0"/>
                  <a:cs typeface="Times New Roman" panose="02020603050405020304" pitchFamily="18" charset="0"/>
                </a:rPr>
              </a:br>
              <a:r>
                <a:rPr lang="en-IN" sz="3400" dirty="0">
                  <a:solidFill>
                    <a:schemeClr val="bg1"/>
                  </a:solidFill>
                  <a:latin typeface="Times New Roman" panose="02020603050405020304" pitchFamily="18" charset="0"/>
                  <a:cs typeface="Times New Roman" panose="02020603050405020304" pitchFamily="18" charset="0"/>
                </a:rPr>
                <a:t>Treats and</a:t>
              </a:r>
            </a:p>
            <a:p>
              <a:r>
                <a:rPr lang="en-IN" sz="3400" dirty="0">
                  <a:solidFill>
                    <a:schemeClr val="bg1"/>
                  </a:solidFill>
                  <a:latin typeface="Times New Roman" panose="02020603050405020304" pitchFamily="18" charset="0"/>
                  <a:cs typeface="Times New Roman" panose="02020603050405020304" pitchFamily="18" charset="0"/>
                </a:rPr>
                <a:t>Traditions</a:t>
              </a:r>
            </a:p>
          </p:txBody>
        </p:sp>
        <p:cxnSp>
          <p:nvCxnSpPr>
            <p:cNvPr id="13" name="Straight Connector 12">
              <a:extLst>
                <a:ext uri="{FF2B5EF4-FFF2-40B4-BE49-F238E27FC236}">
                  <a16:creationId xmlns:a16="http://schemas.microsoft.com/office/drawing/2014/main" id="{30DD4B30-A454-720B-430B-BA8196333040}"/>
                </a:ext>
              </a:extLst>
            </p:cNvPr>
            <p:cNvCxnSpPr>
              <a:cxnSpLocks/>
            </p:cNvCxnSpPr>
            <p:nvPr userDrawn="1"/>
          </p:nvCxnSpPr>
          <p:spPr>
            <a:xfrm>
              <a:off x="5192336" y="2382575"/>
              <a:ext cx="0" cy="15696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796F2FAB-DE04-FF9A-BC45-D6D6415DA825}"/>
              </a:ext>
            </a:extLst>
          </p:cNvPr>
          <p:cNvSpPr txBox="1"/>
          <p:nvPr userDrawn="1"/>
        </p:nvSpPr>
        <p:spPr>
          <a:xfrm>
            <a:off x="1524000" y="5506525"/>
            <a:ext cx="2290438" cy="276999"/>
          </a:xfrm>
          <a:prstGeom prst="rect">
            <a:avLst/>
          </a:prstGeom>
          <a:noFill/>
        </p:spPr>
        <p:txBody>
          <a:bodyPr wrap="square" lIns="0" tIns="0" rIns="0" bIns="0" rtlCol="0" anchor="ctr" anchorCtr="0">
            <a:spAutoFit/>
          </a:bodyPr>
          <a:lstStyle/>
          <a:p>
            <a:r>
              <a:rPr lang="en-US" sz="1800" dirty="0">
                <a:solidFill>
                  <a:schemeClr val="bg1"/>
                </a:solidFill>
                <a:latin typeface="Times New Roman" panose="02020603050405020304" pitchFamily="18" charset="0"/>
                <a:cs typeface="Times New Roman" panose="02020603050405020304" pitchFamily="18" charset="0"/>
              </a:rPr>
              <a:t>Cadbury.com</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81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3D04B-0D5C-48E7-976C-95A817B1E248}" type="datetimeFigureOut">
              <a:rPr lang="en-IN" smtClean="0"/>
              <a:t>24-07-2023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9D507D-BF8B-45A0-8604-D8C47FDF90D7}" type="slidenum">
              <a:rPr lang="en-IN" smtClean="0"/>
              <a:t>‹#›</a:t>
            </a:fld>
            <a:endParaRPr lang="en-IN"/>
          </a:p>
        </p:txBody>
      </p:sp>
    </p:spTree>
    <p:extLst>
      <p:ext uri="{BB962C8B-B14F-4D97-AF65-F5344CB8AC3E}">
        <p14:creationId xmlns:p14="http://schemas.microsoft.com/office/powerpoint/2010/main" val="1002765143"/>
      </p:ext>
    </p:extLst>
  </p:cSld>
  <p:clrMap bg1="lt1" tx1="dk1" bg2="lt2" tx2="dk2" accent1="accent1" accent2="accent2" accent3="accent3" accent4="accent4" accent5="accent5" accent6="accent6" hlink="hlink" folHlink="folHlink"/>
  <p:sldLayoutIdLst>
    <p:sldLayoutId id="2147483685" r:id="rId1"/>
    <p:sldLayoutId id="2147483698" r:id="rId2"/>
    <p:sldLayoutId id="2147483686" r:id="rId3"/>
    <p:sldLayoutId id="2147483688" r:id="rId4"/>
    <p:sldLayoutId id="2147483689" r:id="rId5"/>
    <p:sldLayoutId id="2147483690" r:id="rId6"/>
    <p:sldLayoutId id="2147483691" r:id="rId7"/>
    <p:sldLayoutId id="2147483697" r:id="rId8"/>
    <p:sldLayoutId id="214748369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chart" Target="../charts/chart1.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4/relationships/chartEx" Target="../charts/chartEx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eg"/><Relationship Id="rId1" Type="http://schemas.openxmlformats.org/officeDocument/2006/relationships/slideLayout" Target="../slideLayouts/slideLayout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085AFB6-E558-BDD9-9BC6-0A0B9B283F6A}"/>
              </a:ext>
            </a:extLst>
          </p:cNvPr>
          <p:cNvSpPr>
            <a:spLocks noGrp="1"/>
          </p:cNvSpPr>
          <p:nvPr>
            <p:ph type="pic" idx="10"/>
          </p:nvPr>
        </p:nvSpPr>
        <p:spPr/>
      </p:sp>
      <p:sp>
        <p:nvSpPr>
          <p:cNvPr id="5" name="Title 4">
            <a:extLst>
              <a:ext uri="{FF2B5EF4-FFF2-40B4-BE49-F238E27FC236}">
                <a16:creationId xmlns:a16="http://schemas.microsoft.com/office/drawing/2014/main" id="{F8B44F06-5842-CFA0-108C-B801FBB2F563}"/>
              </a:ext>
            </a:extLst>
          </p:cNvPr>
          <p:cNvSpPr>
            <a:spLocks noGrp="1"/>
          </p:cNvSpPr>
          <p:nvPr>
            <p:ph type="title"/>
          </p:nvPr>
        </p:nvSpPr>
        <p:spPr>
          <a:xfrm>
            <a:off x="1524000" y="1661160"/>
            <a:ext cx="6989685" cy="3375660"/>
          </a:xfrm>
        </p:spPr>
        <p:txBody>
          <a:bodyPr/>
          <a:lstStyle/>
          <a:p>
            <a:r>
              <a:rPr lang="en-IN" dirty="0"/>
              <a:t>A Legacy of Exceptional Craftsmanship and Timeless Indulgence</a:t>
            </a:r>
          </a:p>
        </p:txBody>
      </p:sp>
      <p:sp>
        <p:nvSpPr>
          <p:cNvPr id="7" name="TextBox 6">
            <a:extLst>
              <a:ext uri="{FF2B5EF4-FFF2-40B4-BE49-F238E27FC236}">
                <a16:creationId xmlns:a16="http://schemas.microsoft.com/office/drawing/2014/main" id="{19E49CCE-A732-15CB-1AC2-94EF70E7CF34}"/>
              </a:ext>
            </a:extLst>
          </p:cNvPr>
          <p:cNvSpPr txBox="1"/>
          <p:nvPr/>
        </p:nvSpPr>
        <p:spPr>
          <a:xfrm>
            <a:off x="1524000" y="6177319"/>
            <a:ext cx="6989685" cy="276999"/>
          </a:xfrm>
          <a:prstGeom prst="rect">
            <a:avLst/>
          </a:prstGeom>
          <a:noFill/>
        </p:spPr>
        <p:txBody>
          <a:bodyPr wrap="square" lIns="0" tIns="0" rIns="0" bIns="0" rtlCol="0">
            <a:spAutoFit/>
          </a:bodyPr>
          <a:lstStyle/>
          <a:p>
            <a:r>
              <a:rPr lang="en-IN" dirty="0">
                <a:latin typeface="Times New Roman" panose="02020603050405020304" pitchFamily="18" charset="0"/>
                <a:cs typeface="Times New Roman" panose="02020603050405020304" pitchFamily="18" charset="0"/>
              </a:rPr>
              <a:t>23 July, 2023</a:t>
            </a:r>
          </a:p>
        </p:txBody>
      </p:sp>
    </p:spTree>
    <p:extLst>
      <p:ext uri="{BB962C8B-B14F-4D97-AF65-F5344CB8AC3E}">
        <p14:creationId xmlns:p14="http://schemas.microsoft.com/office/powerpoint/2010/main" val="88995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16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462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43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959712-F940-FFA8-4F72-D1BB2DF392EB}"/>
              </a:ext>
            </a:extLst>
          </p:cNvPr>
          <p:cNvSpPr>
            <a:spLocks noGrp="1"/>
          </p:cNvSpPr>
          <p:nvPr>
            <p:ph type="title"/>
          </p:nvPr>
        </p:nvSpPr>
        <p:spPr>
          <a:xfrm>
            <a:off x="838200" y="365125"/>
            <a:ext cx="10515600" cy="1325563"/>
          </a:xfrm>
        </p:spPr>
        <p:txBody>
          <a:bodyPr>
            <a:normAutofit/>
          </a:bodyPr>
          <a:lstStyle/>
          <a:p>
            <a:r>
              <a:rPr lang="en-US"/>
              <a:t>The US market is the most significant accounting for over 30% of total revenue in 2022</a:t>
            </a:r>
            <a:endParaRPr lang="en-IN" dirty="0"/>
          </a:p>
        </p:txBody>
      </p:sp>
      <p:cxnSp>
        <p:nvCxnSpPr>
          <p:cNvPr id="10" name="Straight Connector 9">
            <a:extLst>
              <a:ext uri="{FF2B5EF4-FFF2-40B4-BE49-F238E27FC236}">
                <a16:creationId xmlns:a16="http://schemas.microsoft.com/office/drawing/2014/main" id="{F23D5010-2756-EB6F-FF5A-7780D0274BB1}"/>
              </a:ext>
            </a:extLst>
          </p:cNvPr>
          <p:cNvCxnSpPr>
            <a:cxnSpLocks/>
          </p:cNvCxnSpPr>
          <p:nvPr/>
        </p:nvCxnSpPr>
        <p:spPr>
          <a:xfrm>
            <a:off x="838200" y="2220072"/>
            <a:ext cx="61724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4">
            <a:extLst>
              <a:ext uri="{FF2B5EF4-FFF2-40B4-BE49-F238E27FC236}">
                <a16:creationId xmlns:a16="http://schemas.microsoft.com/office/drawing/2014/main" id="{0C02C9E4-9718-B0DB-7B65-E2604567BDFD}"/>
              </a:ext>
            </a:extLst>
          </p:cNvPr>
          <p:cNvSpPr txBox="1">
            <a:spLocks/>
          </p:cNvSpPr>
          <p:nvPr/>
        </p:nvSpPr>
        <p:spPr>
          <a:xfrm>
            <a:off x="838200" y="1825625"/>
            <a:ext cx="6172444" cy="35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1800" dirty="0">
                <a:solidFill>
                  <a:schemeClr val="accent1"/>
                </a:solidFill>
              </a:rPr>
              <a:t>Top 6 Countries by Revenue in $ millions</a:t>
            </a:r>
            <a:endParaRPr lang="en-IN" sz="1800" dirty="0">
              <a:solidFill>
                <a:schemeClr val="accent1"/>
              </a:solidFill>
            </a:endParaRPr>
          </a:p>
        </p:txBody>
      </p:sp>
      <p:cxnSp>
        <p:nvCxnSpPr>
          <p:cNvPr id="21" name="Straight Connector 20">
            <a:extLst>
              <a:ext uri="{FF2B5EF4-FFF2-40B4-BE49-F238E27FC236}">
                <a16:creationId xmlns:a16="http://schemas.microsoft.com/office/drawing/2014/main" id="{B37D4DCA-EF68-0FE3-EF73-6C811E751897}"/>
              </a:ext>
            </a:extLst>
          </p:cNvPr>
          <p:cNvCxnSpPr>
            <a:cxnSpLocks/>
          </p:cNvCxnSpPr>
          <p:nvPr/>
        </p:nvCxnSpPr>
        <p:spPr>
          <a:xfrm>
            <a:off x="7458634" y="2220072"/>
            <a:ext cx="389516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4">
            <a:extLst>
              <a:ext uri="{FF2B5EF4-FFF2-40B4-BE49-F238E27FC236}">
                <a16:creationId xmlns:a16="http://schemas.microsoft.com/office/drawing/2014/main" id="{66CE70C2-319C-BBB6-AE46-BC97E3465FC5}"/>
              </a:ext>
            </a:extLst>
          </p:cNvPr>
          <p:cNvSpPr txBox="1">
            <a:spLocks/>
          </p:cNvSpPr>
          <p:nvPr/>
        </p:nvSpPr>
        <p:spPr>
          <a:xfrm>
            <a:off x="7458634" y="1825625"/>
            <a:ext cx="3895165" cy="35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1800" dirty="0">
                <a:solidFill>
                  <a:schemeClr val="accent1"/>
                </a:solidFill>
              </a:rPr>
              <a:t>Key Highlights</a:t>
            </a:r>
            <a:endParaRPr lang="en-IN" sz="1800" dirty="0">
              <a:solidFill>
                <a:schemeClr val="accent1"/>
              </a:solidFill>
            </a:endParaRPr>
          </a:p>
        </p:txBody>
      </p:sp>
      <p:graphicFrame>
        <p:nvGraphicFramePr>
          <p:cNvPr id="31" name="Chart 30">
            <a:extLst>
              <a:ext uri="{FF2B5EF4-FFF2-40B4-BE49-F238E27FC236}">
                <a16:creationId xmlns:a16="http://schemas.microsoft.com/office/drawing/2014/main" id="{90DBFCE1-66CF-0FC1-42FB-815D78464F04}"/>
              </a:ext>
            </a:extLst>
          </p:cNvPr>
          <p:cNvGraphicFramePr/>
          <p:nvPr>
            <p:extLst>
              <p:ext uri="{D42A27DB-BD31-4B8C-83A1-F6EECF244321}">
                <p14:modId xmlns:p14="http://schemas.microsoft.com/office/powerpoint/2010/main" val="4214335726"/>
              </p:ext>
            </p:extLst>
          </p:nvPr>
        </p:nvGraphicFramePr>
        <p:xfrm>
          <a:off x="1514793" y="2252860"/>
          <a:ext cx="5495852" cy="3977601"/>
        </p:xfrm>
        <a:graphic>
          <a:graphicData uri="http://schemas.openxmlformats.org/drawingml/2006/chart">
            <c:chart xmlns:c="http://schemas.openxmlformats.org/drawingml/2006/chart" xmlns:r="http://schemas.openxmlformats.org/officeDocument/2006/relationships" r:id="rId2"/>
          </a:graphicData>
        </a:graphic>
      </p:graphicFrame>
      <p:pic>
        <p:nvPicPr>
          <p:cNvPr id="39" name="Google Shape;100;p3" descr="Logo, company name&#10;&#10;Description automatically generated">
            <a:extLst>
              <a:ext uri="{FF2B5EF4-FFF2-40B4-BE49-F238E27FC236}">
                <a16:creationId xmlns:a16="http://schemas.microsoft.com/office/drawing/2014/main" id="{986ABBFA-8B73-6C0F-97E9-AF5F9E20D916}"/>
              </a:ext>
            </a:extLst>
          </p:cNvPr>
          <p:cNvPicPr preferRelativeResize="0"/>
          <p:nvPr/>
        </p:nvPicPr>
        <p:blipFill rotWithShape="1">
          <a:blip r:embed="rId3">
            <a:alphaModFix/>
          </a:blip>
          <a:srcRect/>
          <a:stretch/>
        </p:blipFill>
        <p:spPr>
          <a:xfrm>
            <a:off x="838200" y="3734081"/>
            <a:ext cx="676593" cy="396164"/>
          </a:xfrm>
          <a:prstGeom prst="rect">
            <a:avLst/>
          </a:prstGeom>
          <a:noFill/>
          <a:ln w="9525" cap="flat" cmpd="sng">
            <a:solidFill>
              <a:schemeClr val="dk1"/>
            </a:solidFill>
            <a:prstDash val="solid"/>
            <a:round/>
            <a:headEnd type="none" w="sm" len="sm"/>
            <a:tailEnd type="none" w="sm" len="sm"/>
          </a:ln>
        </p:spPr>
      </p:pic>
      <p:pic>
        <p:nvPicPr>
          <p:cNvPr id="40" name="Google Shape;101;p3" descr="A picture containing icon&#10;&#10;Description automatically generated">
            <a:extLst>
              <a:ext uri="{FF2B5EF4-FFF2-40B4-BE49-F238E27FC236}">
                <a16:creationId xmlns:a16="http://schemas.microsoft.com/office/drawing/2014/main" id="{1067D297-06F8-58BF-CFC5-6CEC132D13B2}"/>
              </a:ext>
            </a:extLst>
          </p:cNvPr>
          <p:cNvPicPr preferRelativeResize="0"/>
          <p:nvPr/>
        </p:nvPicPr>
        <p:blipFill rotWithShape="1">
          <a:blip r:embed="rId4">
            <a:alphaModFix/>
          </a:blip>
          <a:srcRect/>
          <a:stretch/>
        </p:blipFill>
        <p:spPr>
          <a:xfrm>
            <a:off x="838200" y="4350402"/>
            <a:ext cx="676593" cy="396164"/>
          </a:xfrm>
          <a:prstGeom prst="rect">
            <a:avLst/>
          </a:prstGeom>
          <a:noFill/>
          <a:ln w="9525" cap="flat" cmpd="sng">
            <a:solidFill>
              <a:schemeClr val="dk1"/>
            </a:solidFill>
            <a:prstDash val="solid"/>
            <a:round/>
            <a:headEnd type="none" w="sm" len="sm"/>
            <a:tailEnd type="none" w="sm" len="sm"/>
          </a:ln>
        </p:spPr>
      </p:pic>
      <p:pic>
        <p:nvPicPr>
          <p:cNvPr id="41" name="Google Shape;102;p3" descr="Shape&#10;&#10;Description automatically generated with low confidence">
            <a:extLst>
              <a:ext uri="{FF2B5EF4-FFF2-40B4-BE49-F238E27FC236}">
                <a16:creationId xmlns:a16="http://schemas.microsoft.com/office/drawing/2014/main" id="{FD651CDB-6ADB-5DBF-5EF0-F5B2FAF47046}"/>
              </a:ext>
            </a:extLst>
          </p:cNvPr>
          <p:cNvPicPr preferRelativeResize="0"/>
          <p:nvPr/>
        </p:nvPicPr>
        <p:blipFill rotWithShape="1">
          <a:blip r:embed="rId5">
            <a:alphaModFix/>
          </a:blip>
          <a:srcRect/>
          <a:stretch/>
        </p:blipFill>
        <p:spPr>
          <a:xfrm>
            <a:off x="838200" y="4966723"/>
            <a:ext cx="676593" cy="396164"/>
          </a:xfrm>
          <a:prstGeom prst="rect">
            <a:avLst/>
          </a:prstGeom>
          <a:noFill/>
          <a:ln w="9525" cap="flat" cmpd="sng">
            <a:solidFill>
              <a:schemeClr val="dk1"/>
            </a:solidFill>
            <a:prstDash val="solid"/>
            <a:round/>
            <a:headEnd type="none" w="sm" len="sm"/>
            <a:tailEnd type="none" w="sm" len="sm"/>
          </a:ln>
        </p:spPr>
      </p:pic>
      <p:pic>
        <p:nvPicPr>
          <p:cNvPr id="42" name="Google Shape;103;p3" descr="Background pattern&#10;&#10;Description automatically generated">
            <a:extLst>
              <a:ext uri="{FF2B5EF4-FFF2-40B4-BE49-F238E27FC236}">
                <a16:creationId xmlns:a16="http://schemas.microsoft.com/office/drawing/2014/main" id="{A4D99856-1EA6-143B-CE33-CBB9A1EF3834}"/>
              </a:ext>
            </a:extLst>
          </p:cNvPr>
          <p:cNvPicPr preferRelativeResize="0"/>
          <p:nvPr/>
        </p:nvPicPr>
        <p:blipFill rotWithShape="1">
          <a:blip r:embed="rId6">
            <a:alphaModFix/>
          </a:blip>
          <a:srcRect/>
          <a:stretch/>
        </p:blipFill>
        <p:spPr>
          <a:xfrm>
            <a:off x="838200" y="2501439"/>
            <a:ext cx="676593" cy="396164"/>
          </a:xfrm>
          <a:prstGeom prst="rect">
            <a:avLst/>
          </a:prstGeom>
          <a:noFill/>
          <a:ln w="9525" cap="flat" cmpd="sng">
            <a:solidFill>
              <a:schemeClr val="dk1"/>
            </a:solidFill>
            <a:prstDash val="solid"/>
            <a:round/>
            <a:headEnd type="none" w="sm" len="sm"/>
            <a:tailEnd type="none" w="sm" len="sm"/>
          </a:ln>
        </p:spPr>
      </p:pic>
      <p:pic>
        <p:nvPicPr>
          <p:cNvPr id="43" name="Google Shape;104;p3" descr="Graphical user interface&#10;&#10;Description automatically generated">
            <a:extLst>
              <a:ext uri="{FF2B5EF4-FFF2-40B4-BE49-F238E27FC236}">
                <a16:creationId xmlns:a16="http://schemas.microsoft.com/office/drawing/2014/main" id="{D1FBE9F7-3FCA-383C-71EE-D0A39E56C3D9}"/>
              </a:ext>
            </a:extLst>
          </p:cNvPr>
          <p:cNvPicPr preferRelativeResize="0"/>
          <p:nvPr/>
        </p:nvPicPr>
        <p:blipFill rotWithShape="1">
          <a:blip r:embed="rId7">
            <a:alphaModFix/>
          </a:blip>
          <a:srcRect/>
          <a:stretch/>
        </p:blipFill>
        <p:spPr>
          <a:xfrm>
            <a:off x="838200" y="3117760"/>
            <a:ext cx="676593" cy="396164"/>
          </a:xfrm>
          <a:prstGeom prst="rect">
            <a:avLst/>
          </a:prstGeom>
          <a:noFill/>
          <a:ln w="9525" cap="flat" cmpd="sng">
            <a:solidFill>
              <a:schemeClr val="dk1"/>
            </a:solidFill>
            <a:prstDash val="solid"/>
            <a:round/>
            <a:headEnd type="none" w="sm" len="sm"/>
            <a:tailEnd type="none" w="sm" len="sm"/>
          </a:ln>
        </p:spPr>
      </p:pic>
      <p:pic>
        <p:nvPicPr>
          <p:cNvPr id="44" name="Google Shape;105;p3" descr="A picture containing text, businesscard, vector graphics&#10;&#10;Description automatically generated">
            <a:extLst>
              <a:ext uri="{FF2B5EF4-FFF2-40B4-BE49-F238E27FC236}">
                <a16:creationId xmlns:a16="http://schemas.microsoft.com/office/drawing/2014/main" id="{2EA24C5B-7F50-395A-2BF0-51B2492639E2}"/>
              </a:ext>
            </a:extLst>
          </p:cNvPr>
          <p:cNvPicPr preferRelativeResize="0"/>
          <p:nvPr/>
        </p:nvPicPr>
        <p:blipFill rotWithShape="1">
          <a:blip r:embed="rId8">
            <a:alphaModFix/>
          </a:blip>
          <a:srcRect/>
          <a:stretch/>
        </p:blipFill>
        <p:spPr>
          <a:xfrm>
            <a:off x="838200" y="5583046"/>
            <a:ext cx="676593" cy="396164"/>
          </a:xfrm>
          <a:prstGeom prst="rect">
            <a:avLst/>
          </a:prstGeom>
          <a:noFill/>
          <a:ln w="9525" cap="flat" cmpd="sng">
            <a:solidFill>
              <a:schemeClr val="dk1"/>
            </a:solidFill>
            <a:prstDash val="solid"/>
            <a:round/>
            <a:headEnd type="none" w="sm" len="sm"/>
            <a:tailEnd type="none" w="sm" len="sm"/>
          </a:ln>
        </p:spPr>
      </p:pic>
      <p:sp>
        <p:nvSpPr>
          <p:cNvPr id="55" name="Google Shape;109;p3">
            <a:extLst>
              <a:ext uri="{FF2B5EF4-FFF2-40B4-BE49-F238E27FC236}">
                <a16:creationId xmlns:a16="http://schemas.microsoft.com/office/drawing/2014/main" id="{876DF4FB-E1FE-7AC4-F2A4-F75E64349F89}"/>
              </a:ext>
            </a:extLst>
          </p:cNvPr>
          <p:cNvSpPr txBox="1"/>
          <p:nvPr/>
        </p:nvSpPr>
        <p:spPr>
          <a:xfrm>
            <a:off x="7458634" y="2374865"/>
            <a:ext cx="3895165" cy="164656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Font typeface="Arial" panose="020B0604020202020204" pitchFamily="34" charset="0"/>
              <a:buChar char="•"/>
            </a:pPr>
            <a:r>
              <a:rPr lang="en-E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United States sparkling </a:t>
            </a:r>
            <a:r>
              <a:rPr lang="en-U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chocolate </a:t>
            </a:r>
            <a:r>
              <a:rPr lang="en-E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market has seen 12% growth YoY from 2012-202</a:t>
            </a:r>
            <a:r>
              <a:rPr lang="en-U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2</a:t>
            </a:r>
            <a:endParaRPr sz="1600" dirty="0">
              <a:latin typeface="Times New Roman" panose="02020603050405020304" pitchFamily="18" charset="0"/>
              <a:cs typeface="Times New Roman" panose="02020603050405020304" pitchFamily="18" charset="0"/>
            </a:endParaRPr>
          </a:p>
          <a:p>
            <a:pPr marL="285750" marR="0" lvl="0" indent="-285750" algn="l" rtl="0">
              <a:spcBef>
                <a:spcPts val="600"/>
              </a:spcBef>
              <a:spcAft>
                <a:spcPts val="0"/>
              </a:spcAft>
              <a:buClr>
                <a:schemeClr val="accent1"/>
              </a:buClr>
              <a:buFont typeface="Arial" panose="020B0604020202020204" pitchFamily="34" charset="0"/>
              <a:buChar char="•"/>
            </a:pPr>
            <a:r>
              <a:rPr lang="en-U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Chocolates</a:t>
            </a:r>
            <a:r>
              <a:rPr lang="en-E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in the European Union slashed EU growth expectations to less than 1.5% in 2022</a:t>
            </a:r>
            <a:endParaRPr sz="16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02278E14-AD65-CFFA-6F12-016F0F3A1CA6}"/>
              </a:ext>
            </a:extLst>
          </p:cNvPr>
          <p:cNvSpPr/>
          <p:nvPr/>
        </p:nvSpPr>
        <p:spPr>
          <a:xfrm>
            <a:off x="7458634" y="4092228"/>
            <a:ext cx="3895165" cy="96690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9" name="Google Shape;106;p3" descr="Icon&#10;&#10;Description automatically generated">
            <a:extLst>
              <a:ext uri="{FF2B5EF4-FFF2-40B4-BE49-F238E27FC236}">
                <a16:creationId xmlns:a16="http://schemas.microsoft.com/office/drawing/2014/main" id="{7B93F59F-486D-C5E4-BB2B-4979C4A89F1D}"/>
              </a:ext>
            </a:extLst>
          </p:cNvPr>
          <p:cNvPicPr preferRelativeResize="0"/>
          <p:nvPr/>
        </p:nvPicPr>
        <p:blipFill rotWithShape="1">
          <a:blip r:embed="rId9">
            <a:alphaModFix/>
          </a:blip>
          <a:srcRect/>
          <a:stretch/>
        </p:blipFill>
        <p:spPr>
          <a:xfrm>
            <a:off x="7541838" y="4226364"/>
            <a:ext cx="698631" cy="698631"/>
          </a:xfrm>
          <a:prstGeom prst="rect">
            <a:avLst/>
          </a:prstGeom>
          <a:noFill/>
          <a:ln>
            <a:noFill/>
          </a:ln>
        </p:spPr>
      </p:pic>
      <p:sp>
        <p:nvSpPr>
          <p:cNvPr id="60" name="Rectangle 59">
            <a:extLst>
              <a:ext uri="{FF2B5EF4-FFF2-40B4-BE49-F238E27FC236}">
                <a16:creationId xmlns:a16="http://schemas.microsoft.com/office/drawing/2014/main" id="{43679FC5-DECD-C5C6-6FDD-41806B45595E}"/>
              </a:ext>
            </a:extLst>
          </p:cNvPr>
          <p:cNvSpPr/>
          <p:nvPr/>
        </p:nvSpPr>
        <p:spPr>
          <a:xfrm>
            <a:off x="7458634" y="5175375"/>
            <a:ext cx="3895165" cy="96690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Google Shape;107;p3" descr="Logo&#10;&#10;Description automatically generated">
            <a:extLst>
              <a:ext uri="{FF2B5EF4-FFF2-40B4-BE49-F238E27FC236}">
                <a16:creationId xmlns:a16="http://schemas.microsoft.com/office/drawing/2014/main" id="{1C4761C7-1F18-0210-B3F7-758EE0B7037A}"/>
              </a:ext>
            </a:extLst>
          </p:cNvPr>
          <p:cNvPicPr preferRelativeResize="0"/>
          <p:nvPr/>
        </p:nvPicPr>
        <p:blipFill rotWithShape="1">
          <a:blip r:embed="rId10">
            <a:alphaModFix/>
          </a:blip>
          <a:srcRect/>
          <a:stretch/>
        </p:blipFill>
        <p:spPr>
          <a:xfrm>
            <a:off x="7547717" y="5315390"/>
            <a:ext cx="686873" cy="686873"/>
          </a:xfrm>
          <a:prstGeom prst="rect">
            <a:avLst/>
          </a:prstGeom>
          <a:noFill/>
          <a:ln>
            <a:noFill/>
          </a:ln>
        </p:spPr>
      </p:pic>
      <p:sp>
        <p:nvSpPr>
          <p:cNvPr id="66" name="Google Shape;112;p3">
            <a:extLst>
              <a:ext uri="{FF2B5EF4-FFF2-40B4-BE49-F238E27FC236}">
                <a16:creationId xmlns:a16="http://schemas.microsoft.com/office/drawing/2014/main" id="{DBADC327-8A87-B019-9951-EE4C93A5ECD4}"/>
              </a:ext>
            </a:extLst>
          </p:cNvPr>
          <p:cNvSpPr txBox="1"/>
          <p:nvPr/>
        </p:nvSpPr>
        <p:spPr>
          <a:xfrm>
            <a:off x="8387765" y="5264229"/>
            <a:ext cx="2837382" cy="55399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ES" sz="1200" i="1" dirty="0">
                <a:solidFill>
                  <a:schemeClr val="dk1"/>
                </a:solidFill>
                <a:latin typeface="Times New Roman" panose="02020603050405020304" pitchFamily="18" charset="0"/>
                <a:ea typeface="Calibri"/>
                <a:cs typeface="Times New Roman" panose="02020603050405020304" pitchFamily="18" charset="0"/>
                <a:sym typeface="Calibri"/>
              </a:rPr>
              <a:t>“C</a:t>
            </a:r>
            <a:r>
              <a:rPr lang="en-US" sz="1200" i="1" dirty="0">
                <a:solidFill>
                  <a:schemeClr val="dk1"/>
                </a:solidFill>
                <a:latin typeface="Times New Roman" panose="02020603050405020304" pitchFamily="18" charset="0"/>
                <a:ea typeface="Calibri"/>
                <a:cs typeface="Times New Roman" panose="02020603050405020304" pitchFamily="18" charset="0"/>
                <a:sym typeface="Calibri"/>
              </a:rPr>
              <a:t>adbury</a:t>
            </a:r>
            <a:r>
              <a:rPr lang="en-ES" sz="1200" i="1" dirty="0">
                <a:solidFill>
                  <a:schemeClr val="dk1"/>
                </a:solidFill>
                <a:latin typeface="Times New Roman" panose="02020603050405020304" pitchFamily="18" charset="0"/>
                <a:ea typeface="Calibri"/>
                <a:cs typeface="Times New Roman" panose="02020603050405020304" pitchFamily="18" charset="0"/>
                <a:sym typeface="Calibri"/>
              </a:rPr>
              <a:t> has solidified it’s position as market leader in the United States despite intense competition”</a:t>
            </a:r>
            <a:endParaRPr sz="1200" i="1" dirty="0">
              <a:latin typeface="Times New Roman" panose="02020603050405020304" pitchFamily="18" charset="0"/>
              <a:cs typeface="Times New Roman" panose="02020603050405020304" pitchFamily="18" charset="0"/>
            </a:endParaRPr>
          </a:p>
        </p:txBody>
      </p:sp>
      <p:sp>
        <p:nvSpPr>
          <p:cNvPr id="68" name="Google Shape;113;p3">
            <a:extLst>
              <a:ext uri="{FF2B5EF4-FFF2-40B4-BE49-F238E27FC236}">
                <a16:creationId xmlns:a16="http://schemas.microsoft.com/office/drawing/2014/main" id="{93CACD69-C3C5-470D-DC11-A20A4F451894}"/>
              </a:ext>
            </a:extLst>
          </p:cNvPr>
          <p:cNvSpPr txBox="1"/>
          <p:nvPr/>
        </p:nvSpPr>
        <p:spPr>
          <a:xfrm>
            <a:off x="8807241" y="5868757"/>
            <a:ext cx="2417906"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ES" sz="1200" dirty="0">
                <a:solidFill>
                  <a:schemeClr val="dk1"/>
                </a:solidFill>
                <a:latin typeface="Times New Roman" panose="02020603050405020304" pitchFamily="18" charset="0"/>
                <a:ea typeface="Calibri"/>
                <a:cs typeface="Times New Roman" panose="02020603050405020304" pitchFamily="18" charset="0"/>
                <a:sym typeface="Calibri"/>
              </a:rPr>
              <a:t>- Martha Warren, CNBC Americas</a:t>
            </a:r>
            <a:endParaRPr sz="1200" dirty="0">
              <a:latin typeface="Times New Roman" panose="02020603050405020304" pitchFamily="18" charset="0"/>
              <a:cs typeface="Times New Roman" panose="02020603050405020304" pitchFamily="18" charset="0"/>
            </a:endParaRPr>
          </a:p>
        </p:txBody>
      </p:sp>
      <p:sp>
        <p:nvSpPr>
          <p:cNvPr id="71" name="Google Shape;112;p3">
            <a:extLst>
              <a:ext uri="{FF2B5EF4-FFF2-40B4-BE49-F238E27FC236}">
                <a16:creationId xmlns:a16="http://schemas.microsoft.com/office/drawing/2014/main" id="{B8C228E6-DEFA-98A1-D160-308719681EA3}"/>
              </a:ext>
            </a:extLst>
          </p:cNvPr>
          <p:cNvSpPr txBox="1"/>
          <p:nvPr/>
        </p:nvSpPr>
        <p:spPr>
          <a:xfrm>
            <a:off x="8387765" y="4181082"/>
            <a:ext cx="2837382" cy="5539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i="1" dirty="0">
                <a:solidFill>
                  <a:schemeClr val="dk1"/>
                </a:solidFill>
                <a:latin typeface="Times New Roman" panose="02020603050405020304" pitchFamily="18" charset="0"/>
                <a:ea typeface="Calibri"/>
                <a:cs typeface="Times New Roman" panose="02020603050405020304" pitchFamily="18" charset="0"/>
                <a:sym typeface="Calibri"/>
              </a:rPr>
              <a:t>“The chocolate market has seen the massive regulatory hurdles in Europe”</a:t>
            </a:r>
          </a:p>
        </p:txBody>
      </p:sp>
      <p:sp>
        <p:nvSpPr>
          <p:cNvPr id="72" name="Google Shape;113;p3">
            <a:extLst>
              <a:ext uri="{FF2B5EF4-FFF2-40B4-BE49-F238E27FC236}">
                <a16:creationId xmlns:a16="http://schemas.microsoft.com/office/drawing/2014/main" id="{ED676026-7C44-8F68-24A8-28249898DF00}"/>
              </a:ext>
            </a:extLst>
          </p:cNvPr>
          <p:cNvSpPr txBox="1"/>
          <p:nvPr/>
        </p:nvSpPr>
        <p:spPr>
          <a:xfrm>
            <a:off x="8807241" y="4785610"/>
            <a:ext cx="2417906"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ES" sz="1200" dirty="0">
                <a:solidFill>
                  <a:schemeClr val="dk1"/>
                </a:solidFill>
                <a:latin typeface="Times New Roman" panose="02020603050405020304" pitchFamily="18" charset="0"/>
                <a:ea typeface="Calibri"/>
                <a:cs typeface="Times New Roman" panose="02020603050405020304" pitchFamily="18" charset="0"/>
                <a:sym typeface="Calibri"/>
              </a:rPr>
              <a:t>- Sam Smith, Bloomberg Europe</a:t>
            </a:r>
          </a:p>
        </p:txBody>
      </p:sp>
    </p:spTree>
    <p:extLst>
      <p:ext uri="{BB962C8B-B14F-4D97-AF65-F5344CB8AC3E}">
        <p14:creationId xmlns:p14="http://schemas.microsoft.com/office/powerpoint/2010/main" val="335451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959712-F940-FFA8-4F72-D1BB2DF392EB}"/>
              </a:ext>
            </a:extLst>
          </p:cNvPr>
          <p:cNvSpPr>
            <a:spLocks noGrp="1"/>
          </p:cNvSpPr>
          <p:nvPr>
            <p:ph type="title"/>
          </p:nvPr>
        </p:nvSpPr>
        <p:spPr>
          <a:xfrm>
            <a:off x="838200" y="365125"/>
            <a:ext cx="10515600" cy="1325563"/>
          </a:xfrm>
        </p:spPr>
        <p:txBody>
          <a:bodyPr>
            <a:normAutofit/>
          </a:bodyPr>
          <a:lstStyle/>
          <a:p>
            <a:r>
              <a:rPr lang="en-US"/>
              <a:t>Cadbury is diversified across all 50 states</a:t>
            </a:r>
            <a:endParaRPr lang="en-IN" dirty="0"/>
          </a:p>
        </p:txBody>
      </p:sp>
      <p:cxnSp>
        <p:nvCxnSpPr>
          <p:cNvPr id="10" name="Straight Connector 9">
            <a:extLst>
              <a:ext uri="{FF2B5EF4-FFF2-40B4-BE49-F238E27FC236}">
                <a16:creationId xmlns:a16="http://schemas.microsoft.com/office/drawing/2014/main" id="{F23D5010-2756-EB6F-FF5A-7780D0274BB1}"/>
              </a:ext>
            </a:extLst>
          </p:cNvPr>
          <p:cNvCxnSpPr>
            <a:cxnSpLocks/>
          </p:cNvCxnSpPr>
          <p:nvPr/>
        </p:nvCxnSpPr>
        <p:spPr>
          <a:xfrm>
            <a:off x="838200" y="2220072"/>
            <a:ext cx="617244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itle 4">
            <a:extLst>
              <a:ext uri="{FF2B5EF4-FFF2-40B4-BE49-F238E27FC236}">
                <a16:creationId xmlns:a16="http://schemas.microsoft.com/office/drawing/2014/main" id="{0C02C9E4-9718-B0DB-7B65-E2604567BDFD}"/>
              </a:ext>
            </a:extLst>
          </p:cNvPr>
          <p:cNvSpPr txBox="1">
            <a:spLocks/>
          </p:cNvSpPr>
          <p:nvPr/>
        </p:nvSpPr>
        <p:spPr>
          <a:xfrm>
            <a:off x="838200" y="1825625"/>
            <a:ext cx="6172444" cy="35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1800" dirty="0">
                <a:solidFill>
                  <a:schemeClr val="accent1"/>
                </a:solidFill>
              </a:rPr>
              <a:t>Revenue heatmap by state in 2022</a:t>
            </a:r>
            <a:endParaRPr lang="en-IN" sz="1800" dirty="0">
              <a:solidFill>
                <a:schemeClr val="accent1"/>
              </a:solidFill>
            </a:endParaRPr>
          </a:p>
        </p:txBody>
      </p:sp>
      <p:cxnSp>
        <p:nvCxnSpPr>
          <p:cNvPr id="21" name="Straight Connector 20">
            <a:extLst>
              <a:ext uri="{FF2B5EF4-FFF2-40B4-BE49-F238E27FC236}">
                <a16:creationId xmlns:a16="http://schemas.microsoft.com/office/drawing/2014/main" id="{B37D4DCA-EF68-0FE3-EF73-6C811E751897}"/>
              </a:ext>
            </a:extLst>
          </p:cNvPr>
          <p:cNvCxnSpPr>
            <a:cxnSpLocks/>
          </p:cNvCxnSpPr>
          <p:nvPr/>
        </p:nvCxnSpPr>
        <p:spPr>
          <a:xfrm>
            <a:off x="7458634" y="2220072"/>
            <a:ext cx="389516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4">
            <a:extLst>
              <a:ext uri="{FF2B5EF4-FFF2-40B4-BE49-F238E27FC236}">
                <a16:creationId xmlns:a16="http://schemas.microsoft.com/office/drawing/2014/main" id="{66CE70C2-319C-BBB6-AE46-BC97E3465FC5}"/>
              </a:ext>
            </a:extLst>
          </p:cNvPr>
          <p:cNvSpPr txBox="1">
            <a:spLocks/>
          </p:cNvSpPr>
          <p:nvPr/>
        </p:nvSpPr>
        <p:spPr>
          <a:xfrm>
            <a:off x="7458633" y="1825625"/>
            <a:ext cx="3895344" cy="3526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pPr algn="ctr"/>
            <a:r>
              <a:rPr lang="en-US" sz="1800" dirty="0">
                <a:solidFill>
                  <a:schemeClr val="accent1"/>
                </a:solidFill>
              </a:rPr>
              <a:t>Top performing states</a:t>
            </a:r>
            <a:endParaRPr lang="en-IN" sz="1800" dirty="0">
              <a:solidFill>
                <a:schemeClr val="accent1"/>
              </a:solidFill>
            </a:endParaRPr>
          </a:p>
        </p:txBody>
      </p:sp>
      <mc:AlternateContent xmlns:mc="http://schemas.openxmlformats.org/markup-compatibility/2006" xmlns:cx4="http://schemas.microsoft.com/office/drawing/2016/5/10/chartex">
        <mc:Choice Requires="cx4">
          <p:graphicFrame>
            <p:nvGraphicFramePr>
              <p:cNvPr id="4" name="Chart 3">
                <a:extLst>
                  <a:ext uri="{FF2B5EF4-FFF2-40B4-BE49-F238E27FC236}">
                    <a16:creationId xmlns:a16="http://schemas.microsoft.com/office/drawing/2014/main" id="{D27E8663-83AD-00D4-CE64-E6B639620C9A}"/>
                  </a:ext>
                </a:extLst>
              </p:cNvPr>
              <p:cNvGraphicFramePr/>
              <p:nvPr>
                <p:extLst>
                  <p:ext uri="{D42A27DB-BD31-4B8C-83A1-F6EECF244321}">
                    <p14:modId xmlns:p14="http://schemas.microsoft.com/office/powerpoint/2010/main" val="1991730352"/>
                  </p:ext>
                </p:extLst>
              </p:nvPr>
            </p:nvGraphicFramePr>
            <p:xfrm>
              <a:off x="838201" y="2304295"/>
              <a:ext cx="6172444" cy="387266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D27E8663-83AD-00D4-CE64-E6B639620C9A}"/>
                  </a:ext>
                </a:extLst>
              </p:cNvPr>
              <p:cNvPicPr>
                <a:picLocks noGrp="1" noRot="1" noChangeAspect="1" noMove="1" noResize="1" noEditPoints="1" noAdjustHandles="1" noChangeArrowheads="1" noChangeShapeType="1"/>
              </p:cNvPicPr>
              <p:nvPr/>
            </p:nvPicPr>
            <p:blipFill>
              <a:blip r:embed="rId3"/>
              <a:stretch>
                <a:fillRect/>
              </a:stretch>
            </p:blipFill>
            <p:spPr>
              <a:xfrm>
                <a:off x="838201" y="2304295"/>
                <a:ext cx="6172444" cy="3872666"/>
              </a:xfrm>
              <a:prstGeom prst="rect">
                <a:avLst/>
              </a:prstGeom>
            </p:spPr>
          </p:pic>
        </mc:Fallback>
      </mc:AlternateContent>
      <p:graphicFrame>
        <p:nvGraphicFramePr>
          <p:cNvPr id="6" name="Google Shape;128;p5">
            <a:extLst>
              <a:ext uri="{FF2B5EF4-FFF2-40B4-BE49-F238E27FC236}">
                <a16:creationId xmlns:a16="http://schemas.microsoft.com/office/drawing/2014/main" id="{CC7C04BB-8D74-F2E7-0CA2-0D8DC7DD0437}"/>
              </a:ext>
            </a:extLst>
          </p:cNvPr>
          <p:cNvGraphicFramePr/>
          <p:nvPr>
            <p:extLst>
              <p:ext uri="{D42A27DB-BD31-4B8C-83A1-F6EECF244321}">
                <p14:modId xmlns:p14="http://schemas.microsoft.com/office/powerpoint/2010/main" val="2433815561"/>
              </p:ext>
            </p:extLst>
          </p:nvPr>
        </p:nvGraphicFramePr>
        <p:xfrm>
          <a:off x="7458454" y="2403221"/>
          <a:ext cx="3895344" cy="3398520"/>
        </p:xfrm>
        <a:graphic>
          <a:graphicData uri="http://schemas.openxmlformats.org/drawingml/2006/table">
            <a:tbl>
              <a:tblPr>
                <a:noFill/>
              </a:tblPr>
              <a:tblGrid>
                <a:gridCol w="973836">
                  <a:extLst>
                    <a:ext uri="{9D8B030D-6E8A-4147-A177-3AD203B41FA5}">
                      <a16:colId xmlns:a16="http://schemas.microsoft.com/office/drawing/2014/main" val="20000"/>
                    </a:ext>
                  </a:extLst>
                </a:gridCol>
                <a:gridCol w="973836">
                  <a:extLst>
                    <a:ext uri="{9D8B030D-6E8A-4147-A177-3AD203B41FA5}">
                      <a16:colId xmlns:a16="http://schemas.microsoft.com/office/drawing/2014/main" val="20001"/>
                    </a:ext>
                  </a:extLst>
                </a:gridCol>
                <a:gridCol w="973836">
                  <a:extLst>
                    <a:ext uri="{9D8B030D-6E8A-4147-A177-3AD203B41FA5}">
                      <a16:colId xmlns:a16="http://schemas.microsoft.com/office/drawing/2014/main" val="20002"/>
                    </a:ext>
                  </a:extLst>
                </a:gridCol>
                <a:gridCol w="973836">
                  <a:extLst>
                    <a:ext uri="{9D8B030D-6E8A-4147-A177-3AD203B41FA5}">
                      <a16:colId xmlns:a16="http://schemas.microsoft.com/office/drawing/2014/main" val="20003"/>
                    </a:ext>
                  </a:extLst>
                </a:gridCol>
              </a:tblGrid>
              <a:tr h="365760">
                <a:tc>
                  <a:txBody>
                    <a:bodyPr/>
                    <a:lstStyle/>
                    <a:p>
                      <a:pPr marL="0" marR="0" lvl="0" indent="0" algn="ctr" rtl="0">
                        <a:spcBef>
                          <a:spcPts val="0"/>
                        </a:spcBef>
                        <a:spcAft>
                          <a:spcPts val="0"/>
                        </a:spcAft>
                        <a:buNone/>
                      </a:pPr>
                      <a:r>
                        <a:rPr lang="en-ES" sz="1400" u="none" strike="noStrike" cap="none" dirty="0">
                          <a:solidFill>
                            <a:schemeClr val="accent1"/>
                          </a:solidFill>
                          <a:latin typeface="Times New Roman" panose="02020603050405020304" pitchFamily="18" charset="0"/>
                          <a:cs typeface="Times New Roman" panose="02020603050405020304" pitchFamily="18" charset="0"/>
                        </a:rPr>
                        <a:t>State</a:t>
                      </a:r>
                      <a:endParaRPr sz="1400" u="none" strike="noStrike" cap="none" dirty="0">
                        <a:solidFill>
                          <a:schemeClr val="accent1"/>
                        </a:solidFill>
                        <a:latin typeface="Times New Roman" panose="02020603050405020304" pitchFamily="18" charset="0"/>
                        <a:ea typeface="Play"/>
                        <a:cs typeface="Times New Roman" panose="02020603050405020304" pitchFamily="18" charset="0"/>
                        <a:sym typeface="Play"/>
                      </a:endParaRPr>
                    </a:p>
                  </a:txBody>
                  <a:tcPr marL="27432" marR="27432" marT="0" anchor="ctr">
                    <a:lnL w="12700" cmpd="sng">
                      <a:noFill/>
                      <a:prstDash val="solid"/>
                    </a:lnL>
                    <a:lnR w="12700" cmpd="sng">
                      <a:noFill/>
                      <a:prstDash val="solid"/>
                    </a:lnR>
                    <a:lnT w="12700" cmpd="sng">
                      <a:noFill/>
                      <a:prstDash val="solid"/>
                    </a:lnT>
                    <a:lnB w="9525" cap="flat" cmpd="sng" algn="ctr">
                      <a:solidFill>
                        <a:srgbClr val="9A9A9A"/>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400" u="none" strike="noStrike" cap="none" dirty="0">
                          <a:solidFill>
                            <a:schemeClr val="accent1"/>
                          </a:solidFill>
                          <a:latin typeface="Times New Roman" panose="02020603050405020304" pitchFamily="18" charset="0"/>
                          <a:cs typeface="Times New Roman" panose="02020603050405020304" pitchFamily="18" charset="0"/>
                        </a:rPr>
                        <a:t>Population (millions)</a:t>
                      </a:r>
                      <a:endParaRPr sz="1400" u="none" strike="noStrike" cap="none" dirty="0">
                        <a:solidFill>
                          <a:schemeClr val="accent1"/>
                        </a:solidFill>
                        <a:latin typeface="Times New Roman" panose="02020603050405020304" pitchFamily="18" charset="0"/>
                        <a:ea typeface="Play"/>
                        <a:cs typeface="Times New Roman" panose="02020603050405020304" pitchFamily="18" charset="0"/>
                        <a:sym typeface="Play"/>
                      </a:endParaRPr>
                    </a:p>
                  </a:txBody>
                  <a:tcPr marL="27432" marR="27432" marT="0" anchor="ctr">
                    <a:lnL w="12700" cmpd="sng">
                      <a:noFill/>
                      <a:prstDash val="solid"/>
                    </a:lnL>
                    <a:lnR w="12700" cmpd="sng">
                      <a:noFill/>
                      <a:prstDash val="solid"/>
                    </a:lnR>
                    <a:lnT w="12700" cmpd="sng">
                      <a:noFill/>
                      <a:prstDash val="solid"/>
                    </a:lnT>
                    <a:lnB w="9525" cap="flat" cmpd="sng" algn="ctr">
                      <a:solidFill>
                        <a:srgbClr val="9A9A9A"/>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400" u="none" strike="noStrike" cap="none" dirty="0">
                          <a:solidFill>
                            <a:schemeClr val="accent1"/>
                          </a:solidFill>
                          <a:latin typeface="Times New Roman" panose="02020603050405020304" pitchFamily="18" charset="0"/>
                          <a:cs typeface="Times New Roman" panose="02020603050405020304" pitchFamily="18" charset="0"/>
                        </a:rPr>
                        <a:t>Revenue (millions)</a:t>
                      </a:r>
                      <a:endParaRPr sz="1400" u="none" strike="noStrike" cap="none" dirty="0">
                        <a:solidFill>
                          <a:schemeClr val="accent1"/>
                        </a:solidFill>
                        <a:latin typeface="Times New Roman" panose="02020603050405020304" pitchFamily="18" charset="0"/>
                        <a:ea typeface="Play"/>
                        <a:cs typeface="Times New Roman" panose="02020603050405020304" pitchFamily="18" charset="0"/>
                        <a:sym typeface="Play"/>
                      </a:endParaRPr>
                    </a:p>
                  </a:txBody>
                  <a:tcPr marL="27432" marR="27432" marT="0" anchor="ctr">
                    <a:lnL w="12700" cmpd="sng">
                      <a:noFill/>
                      <a:prstDash val="solid"/>
                    </a:lnL>
                    <a:lnR w="12700" cmpd="sng">
                      <a:noFill/>
                      <a:prstDash val="solid"/>
                    </a:lnR>
                    <a:lnT w="12700" cmpd="sng">
                      <a:noFill/>
                      <a:prstDash val="solid"/>
                    </a:lnT>
                    <a:lnB w="9525" cap="flat" cmpd="sng" algn="ctr">
                      <a:solidFill>
                        <a:srgbClr val="9A9A9A"/>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400" u="none" strike="noStrike" cap="none" dirty="0">
                          <a:solidFill>
                            <a:schemeClr val="accent1"/>
                          </a:solidFill>
                          <a:latin typeface="Times New Roman" panose="02020603050405020304" pitchFamily="18" charset="0"/>
                          <a:cs typeface="Times New Roman" panose="02020603050405020304" pitchFamily="18" charset="0"/>
                        </a:rPr>
                        <a:t>Profit Margin (%)</a:t>
                      </a:r>
                      <a:endParaRPr sz="1400" u="none" strike="noStrike" cap="none" dirty="0">
                        <a:solidFill>
                          <a:schemeClr val="accent1"/>
                        </a:solidFill>
                        <a:latin typeface="Times New Roman" panose="02020603050405020304" pitchFamily="18" charset="0"/>
                        <a:ea typeface="Play"/>
                        <a:cs typeface="Times New Roman" panose="02020603050405020304" pitchFamily="18" charset="0"/>
                        <a:sym typeface="Play"/>
                      </a:endParaRPr>
                    </a:p>
                  </a:txBody>
                  <a:tcPr marL="27432" marR="27432" marT="0" anchor="ctr">
                    <a:lnL w="12700" cmpd="sng">
                      <a:noFill/>
                      <a:prstDash val="solid"/>
                    </a:lnL>
                    <a:lnR w="12700" cmpd="sng">
                      <a:noFill/>
                      <a:prstDash val="solid"/>
                    </a:lnR>
                    <a:lnT w="12700" cmpd="sng">
                      <a:noFill/>
                      <a:prstDash val="solid"/>
                    </a:lnT>
                    <a:lnB w="9525" cap="flat" cmpd="sng" algn="ctr">
                      <a:solidFill>
                        <a:srgbClr val="9A9A9A"/>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CA</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39.4M</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$2,500</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25.6%</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olid"/>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TX</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28.6M</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a:latin typeface="Times New Roman" panose="02020603050405020304" pitchFamily="18" charset="0"/>
                          <a:cs typeface="Times New Roman" panose="02020603050405020304" pitchFamily="18" charset="0"/>
                        </a:rPr>
                        <a:t>$1,850</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26.8%</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FL</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21.2M</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a:latin typeface="Times New Roman" panose="02020603050405020304" pitchFamily="18" charset="0"/>
                          <a:cs typeface="Times New Roman" panose="02020603050405020304" pitchFamily="18" charset="0"/>
                        </a:rPr>
                        <a:t>$1,785</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24.4%</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PA</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12.79M</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a:latin typeface="Times New Roman" panose="02020603050405020304" pitchFamily="18" charset="0"/>
                          <a:cs typeface="Times New Roman" panose="02020603050405020304" pitchFamily="18" charset="0"/>
                        </a:rPr>
                        <a:t>$1,105</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26.2%</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65760">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IL</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12.72M</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$1,103</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24.2%</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65760">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NV</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a:latin typeface="Times New Roman" panose="02020603050405020304" pitchFamily="18" charset="0"/>
                          <a:cs typeface="Times New Roman" panose="02020603050405020304" pitchFamily="18" charset="0"/>
                        </a:rPr>
                        <a:t>3.03M</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$848</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32.5%</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65760">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NJ</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a:latin typeface="Times New Roman" panose="02020603050405020304" pitchFamily="18" charset="0"/>
                          <a:cs typeface="Times New Roman" panose="02020603050405020304" pitchFamily="18" charset="0"/>
                        </a:rPr>
                        <a:t>8.89M</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$841</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29.4%</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9525" cap="flat" cmpd="sng" algn="ctr">
                      <a:solidFill>
                        <a:srgbClr val="9A9A9A"/>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65760">
                <a:tc>
                  <a:txBody>
                    <a:bodyPr/>
                    <a:lstStyle/>
                    <a:p>
                      <a:pPr marL="0" marR="0" lvl="0" indent="0" algn="ctr" rtl="0">
                        <a:spcBef>
                          <a:spcPts val="0"/>
                        </a:spcBef>
                        <a:spcAft>
                          <a:spcPts val="0"/>
                        </a:spcAft>
                        <a:buNone/>
                      </a:pPr>
                      <a:r>
                        <a:rPr lang="en-ES" sz="1200" u="none" strike="noStrike" cap="none">
                          <a:latin typeface="Times New Roman" panose="02020603050405020304" pitchFamily="18" charset="0"/>
                          <a:cs typeface="Times New Roman" panose="02020603050405020304" pitchFamily="18" charset="0"/>
                        </a:rPr>
                        <a:t>NY</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a:latin typeface="Times New Roman" panose="02020603050405020304" pitchFamily="18" charset="0"/>
                          <a:cs typeface="Times New Roman" panose="02020603050405020304" pitchFamily="18" charset="0"/>
                        </a:rPr>
                        <a:t>8.38M</a:t>
                      </a:r>
                      <a:endParaRPr sz="1200" u="none" strike="noStrike" cap="none">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chemeClr val="dk1"/>
                        </a:buClr>
                        <a:buSzPts val="1100"/>
                        <a:buFont typeface="Calibri"/>
                        <a:buNone/>
                      </a:pPr>
                      <a:r>
                        <a:rPr lang="en-ES" sz="1200" u="none" strike="noStrike" cap="none" dirty="0">
                          <a:latin typeface="Times New Roman" panose="02020603050405020304" pitchFamily="18" charset="0"/>
                          <a:cs typeface="Times New Roman" panose="02020603050405020304" pitchFamily="18" charset="0"/>
                        </a:rPr>
                        <a:t>$796</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ES" sz="1200" u="none" strike="noStrike" cap="none" dirty="0">
                          <a:latin typeface="Times New Roman" panose="02020603050405020304" pitchFamily="18" charset="0"/>
                          <a:cs typeface="Times New Roman" panose="02020603050405020304" pitchFamily="18" charset="0"/>
                        </a:rPr>
                        <a:t>28.0%</a:t>
                      </a:r>
                      <a:endParaRPr sz="1200" u="none" strike="noStrike" cap="none" dirty="0">
                        <a:latin typeface="Times New Roman" panose="02020603050405020304" pitchFamily="18" charset="0"/>
                        <a:ea typeface="Play"/>
                        <a:cs typeface="Times New Roman" panose="02020603050405020304" pitchFamily="18" charset="0"/>
                        <a:sym typeface="Play"/>
                      </a:endParaRPr>
                    </a:p>
                  </a:txBody>
                  <a:tcPr marL="27432" marR="27432" marT="27432" marB="27432" anchor="ctr">
                    <a:lnL w="12700" cmpd="sng">
                      <a:noFill/>
                      <a:prstDash val="solid"/>
                    </a:lnL>
                    <a:lnR w="12700" cmpd="sng">
                      <a:noFill/>
                      <a:prstDash val="solid"/>
                    </a:lnR>
                    <a:lnT w="9525" cap="flat" cmpd="sng" algn="ctr">
                      <a:solidFill>
                        <a:srgbClr val="9A9A9A"/>
                      </a:solidFill>
                      <a:prstDash val="sysDot"/>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71013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959712-F940-FFA8-4F72-D1BB2DF392EB}"/>
              </a:ext>
            </a:extLst>
          </p:cNvPr>
          <p:cNvSpPr>
            <a:spLocks noGrp="1"/>
          </p:cNvSpPr>
          <p:nvPr>
            <p:ph type="title"/>
          </p:nvPr>
        </p:nvSpPr>
        <p:spPr>
          <a:xfrm>
            <a:off x="838200" y="365125"/>
            <a:ext cx="10515600" cy="1325563"/>
          </a:xfrm>
        </p:spPr>
        <p:txBody>
          <a:bodyPr>
            <a:normAutofit/>
          </a:bodyPr>
          <a:lstStyle/>
          <a:p>
            <a:r>
              <a:rPr lang="en-US"/>
              <a:t>The Confectionery Harmony—Cadbury, 5 Star and Fuse</a:t>
            </a:r>
            <a:endParaRPr lang="en-IN" dirty="0"/>
          </a:p>
        </p:txBody>
      </p:sp>
      <p:sp>
        <p:nvSpPr>
          <p:cNvPr id="24" name="Title 4">
            <a:extLst>
              <a:ext uri="{FF2B5EF4-FFF2-40B4-BE49-F238E27FC236}">
                <a16:creationId xmlns:a16="http://schemas.microsoft.com/office/drawing/2014/main" id="{8691329F-7642-CA40-232F-B0B46BD4FC32}"/>
              </a:ext>
            </a:extLst>
          </p:cNvPr>
          <p:cNvSpPr txBox="1">
            <a:spLocks/>
          </p:cNvSpPr>
          <p:nvPr/>
        </p:nvSpPr>
        <p:spPr>
          <a:xfrm>
            <a:off x="8193001" y="3613158"/>
            <a:ext cx="3145559" cy="222211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r>
              <a:rPr lang="en-US" sz="1600" dirty="0"/>
              <a:t>Unleash your senses with Fuse, a harmonious blend of caramel, </a:t>
            </a:r>
            <a:br>
              <a:rPr lang="en-US" sz="1600" dirty="0"/>
            </a:br>
            <a:r>
              <a:rPr lang="en-US" sz="1600" dirty="0"/>
              <a:t>peanuts, and crispy cereal. A symphony of taste and texture awaits, creating a gratifying snacking experience for moments on-the-go or pure enjoyment.</a:t>
            </a:r>
            <a:endParaRPr lang="en-IN" sz="1600" dirty="0"/>
          </a:p>
        </p:txBody>
      </p:sp>
      <p:sp>
        <p:nvSpPr>
          <p:cNvPr id="25" name="Title 4">
            <a:extLst>
              <a:ext uri="{FF2B5EF4-FFF2-40B4-BE49-F238E27FC236}">
                <a16:creationId xmlns:a16="http://schemas.microsoft.com/office/drawing/2014/main" id="{5C0C6761-5B19-34A8-55AA-D609FF096186}"/>
              </a:ext>
            </a:extLst>
          </p:cNvPr>
          <p:cNvSpPr txBox="1">
            <a:spLocks/>
          </p:cNvSpPr>
          <p:nvPr/>
        </p:nvSpPr>
        <p:spPr>
          <a:xfrm>
            <a:off x="4515600" y="3613159"/>
            <a:ext cx="3160799" cy="221599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r>
              <a:rPr lang="en-US" sz="1600" dirty="0"/>
              <a:t>Embrace the legacy of Cadbury, a distinguished confectionery brand with over two centuries of craftsmanship. Discover an extensive range of premium chocolates, including Dairy Milk, Creme Egg, Silk, and Bournville. Committed to innovation, sustainability, and enriching lives through </a:t>
            </a:r>
            <a:br>
              <a:rPr lang="en-US" sz="1600" dirty="0"/>
            </a:br>
            <a:r>
              <a:rPr lang="en-US" sz="1600" dirty="0"/>
              <a:t>delectable treats.</a:t>
            </a:r>
            <a:endParaRPr lang="en-IN" sz="1600" dirty="0"/>
          </a:p>
        </p:txBody>
      </p:sp>
      <p:sp>
        <p:nvSpPr>
          <p:cNvPr id="17" name="Title 4">
            <a:extLst>
              <a:ext uri="{FF2B5EF4-FFF2-40B4-BE49-F238E27FC236}">
                <a16:creationId xmlns:a16="http://schemas.microsoft.com/office/drawing/2014/main" id="{A723C4EF-9513-C48C-B897-497B63B89F7B}"/>
              </a:ext>
            </a:extLst>
          </p:cNvPr>
          <p:cNvSpPr txBox="1">
            <a:spLocks/>
          </p:cNvSpPr>
          <p:nvPr/>
        </p:nvSpPr>
        <p:spPr>
          <a:xfrm>
            <a:off x="838200" y="3006322"/>
            <a:ext cx="3160799" cy="470898"/>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a:solidFill>
                  <a:schemeClr val="accent1"/>
                </a:solidFill>
              </a:rPr>
              <a:t>5 Star</a:t>
            </a:r>
          </a:p>
          <a:p>
            <a:r>
              <a:rPr lang="en-IN" sz="1600" dirty="0"/>
              <a:t>An Exquisite Confection</a:t>
            </a:r>
          </a:p>
        </p:txBody>
      </p:sp>
      <p:sp>
        <p:nvSpPr>
          <p:cNvPr id="26" name="Title 4">
            <a:extLst>
              <a:ext uri="{FF2B5EF4-FFF2-40B4-BE49-F238E27FC236}">
                <a16:creationId xmlns:a16="http://schemas.microsoft.com/office/drawing/2014/main" id="{2849E650-0ACB-4C9F-0D39-AD3F612D77B5}"/>
              </a:ext>
            </a:extLst>
          </p:cNvPr>
          <p:cNvSpPr txBox="1">
            <a:spLocks/>
          </p:cNvSpPr>
          <p:nvPr/>
        </p:nvSpPr>
        <p:spPr>
          <a:xfrm>
            <a:off x="838206" y="3613159"/>
            <a:ext cx="3160799" cy="221599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r>
              <a:rPr lang="en-US" sz="1600" dirty="0"/>
              <a:t>Delight in the exquisite Cadbury chocolate bar, 5 Star. Revel in the perfect harmony of chewy caramel, crunchy nougat, and velvety milk chocolate. An unforgettable taste experience, ideal for satisfying sweet cravings and creating moments of pure indulgence.</a:t>
            </a:r>
            <a:endParaRPr lang="en-IN" sz="1600" dirty="0"/>
          </a:p>
        </p:txBody>
      </p:sp>
      <p:pic>
        <p:nvPicPr>
          <p:cNvPr id="27" name="Picture 4">
            <a:extLst>
              <a:ext uri="{FF2B5EF4-FFF2-40B4-BE49-F238E27FC236}">
                <a16:creationId xmlns:a16="http://schemas.microsoft.com/office/drawing/2014/main" id="{F0C2D623-F134-3C56-20D4-C551462F7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5600" y="2167311"/>
            <a:ext cx="1376018" cy="58486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Cadbury 5Star | Cadbury">
            <a:extLst>
              <a:ext uri="{FF2B5EF4-FFF2-40B4-BE49-F238E27FC236}">
                <a16:creationId xmlns:a16="http://schemas.microsoft.com/office/drawing/2014/main" id="{6683F92D-E876-3831-8FF5-C8FA95C5C3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45" t="30737" r="14045" b="27073"/>
          <a:stretch/>
        </p:blipFill>
        <p:spPr bwMode="auto">
          <a:xfrm>
            <a:off x="838200" y="2266157"/>
            <a:ext cx="1574033" cy="38717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Looks like Mars and Snickers have a nutty new competitor in India (2016) | Chocolate  logo, Cadbury, Chocolate">
            <a:extLst>
              <a:ext uri="{FF2B5EF4-FFF2-40B4-BE49-F238E27FC236}">
                <a16:creationId xmlns:a16="http://schemas.microsoft.com/office/drawing/2014/main" id="{4E332582-A0F5-99B7-F552-2F49833ED8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337" b="7590"/>
          <a:stretch/>
        </p:blipFill>
        <p:spPr bwMode="auto">
          <a:xfrm>
            <a:off x="8193001" y="2202657"/>
            <a:ext cx="1583402" cy="514177"/>
          </a:xfrm>
          <a:prstGeom prst="rect">
            <a:avLst/>
          </a:prstGeom>
          <a:noFill/>
          <a:extLst>
            <a:ext uri="{909E8E84-426E-40DD-AFC4-6F175D3DCCD1}">
              <a14:hiddenFill xmlns:a14="http://schemas.microsoft.com/office/drawing/2010/main">
                <a:solidFill>
                  <a:srgbClr val="FFFFFF"/>
                </a:solidFill>
              </a14:hiddenFill>
            </a:ext>
          </a:extLst>
        </p:spPr>
      </p:pic>
      <p:sp>
        <p:nvSpPr>
          <p:cNvPr id="39" name="Title 4">
            <a:extLst>
              <a:ext uri="{FF2B5EF4-FFF2-40B4-BE49-F238E27FC236}">
                <a16:creationId xmlns:a16="http://schemas.microsoft.com/office/drawing/2014/main" id="{7FAF52CE-E390-00AB-E8FA-1DE52DFA0762}"/>
              </a:ext>
            </a:extLst>
          </p:cNvPr>
          <p:cNvSpPr txBox="1">
            <a:spLocks/>
          </p:cNvSpPr>
          <p:nvPr/>
        </p:nvSpPr>
        <p:spPr>
          <a:xfrm>
            <a:off x="4515600" y="3006322"/>
            <a:ext cx="3160799" cy="470898"/>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a:solidFill>
                  <a:schemeClr val="accent1"/>
                </a:solidFill>
              </a:rPr>
              <a:t>Cadbury</a:t>
            </a:r>
          </a:p>
          <a:p>
            <a:r>
              <a:rPr lang="en-IN" sz="1600" dirty="0"/>
              <a:t>A Legacy of Excellence</a:t>
            </a:r>
          </a:p>
        </p:txBody>
      </p:sp>
      <p:sp>
        <p:nvSpPr>
          <p:cNvPr id="41" name="Title 4">
            <a:extLst>
              <a:ext uri="{FF2B5EF4-FFF2-40B4-BE49-F238E27FC236}">
                <a16:creationId xmlns:a16="http://schemas.microsoft.com/office/drawing/2014/main" id="{BA02E6AC-127B-2624-45D9-6F2A35466D02}"/>
              </a:ext>
            </a:extLst>
          </p:cNvPr>
          <p:cNvSpPr txBox="1">
            <a:spLocks/>
          </p:cNvSpPr>
          <p:nvPr/>
        </p:nvSpPr>
        <p:spPr>
          <a:xfrm>
            <a:off x="8193001" y="3006322"/>
            <a:ext cx="3160799" cy="470898"/>
          </a:xfrm>
          <a:prstGeom prst="rect">
            <a:avLst/>
          </a:prstGeom>
        </p:spPr>
        <p:txBody>
          <a:bodyPr vert="horz" lIns="0" tIns="0" rIns="0" bIns="0" rtlCol="0" anchor="ctr">
            <a:spAutoFit/>
          </a:bodyPr>
          <a:lstStyle>
            <a:lvl1pPr algn="l" defTabSz="914400" rtl="0" eaLnBrk="1" latinLnBrk="0" hangingPunct="1">
              <a:lnSpc>
                <a:spcPct val="90000"/>
              </a:lnSpc>
              <a:spcBef>
                <a:spcPct val="0"/>
              </a:spcBef>
              <a:buNone/>
              <a:defRPr sz="3400" kern="1200">
                <a:solidFill>
                  <a:schemeClr val="tx1"/>
                </a:solidFill>
                <a:latin typeface="Times New Roman" panose="02020603050405020304" pitchFamily="18" charset="0"/>
                <a:ea typeface="+mj-ea"/>
                <a:cs typeface="Times New Roman" panose="02020603050405020304" pitchFamily="18" charset="0"/>
              </a:defRPr>
            </a:lvl1pPr>
          </a:lstStyle>
          <a:p>
            <a:r>
              <a:rPr lang="en-US" sz="1800" dirty="0">
                <a:solidFill>
                  <a:schemeClr val="accent1"/>
                </a:solidFill>
              </a:rPr>
              <a:t>Fuse</a:t>
            </a:r>
          </a:p>
          <a:p>
            <a:r>
              <a:rPr lang="en-IN" sz="1600" dirty="0"/>
              <a:t>A Symphony of Flavors</a:t>
            </a:r>
          </a:p>
        </p:txBody>
      </p:sp>
    </p:spTree>
    <p:extLst>
      <p:ext uri="{BB962C8B-B14F-4D97-AF65-F5344CB8AC3E}">
        <p14:creationId xmlns:p14="http://schemas.microsoft.com/office/powerpoint/2010/main" val="74727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959712-F940-FFA8-4F72-D1BB2DF392EB}"/>
              </a:ext>
            </a:extLst>
          </p:cNvPr>
          <p:cNvSpPr>
            <a:spLocks noGrp="1"/>
          </p:cNvSpPr>
          <p:nvPr>
            <p:ph type="title"/>
          </p:nvPr>
        </p:nvSpPr>
        <p:spPr>
          <a:xfrm>
            <a:off x="838200" y="365125"/>
            <a:ext cx="10515600" cy="1325563"/>
          </a:xfrm>
        </p:spPr>
        <p:txBody>
          <a:bodyPr>
            <a:normAutofit/>
          </a:bodyPr>
          <a:lstStyle/>
          <a:p>
            <a:r>
              <a:rPr lang="en-US"/>
              <a:t>People’s </a:t>
            </a:r>
            <a:r>
              <a:rPr lang="en-US">
                <a:solidFill>
                  <a:schemeClr val="accent2"/>
                </a:solidFill>
              </a:rPr>
              <a:t>Choice</a:t>
            </a:r>
            <a:endParaRPr lang="en-IN" dirty="0">
              <a:solidFill>
                <a:schemeClr val="accent2"/>
              </a:solidFill>
            </a:endParaRPr>
          </a:p>
        </p:txBody>
      </p:sp>
      <p:sp>
        <p:nvSpPr>
          <p:cNvPr id="11" name="Google Shape;4151;p55">
            <a:extLst>
              <a:ext uri="{FF2B5EF4-FFF2-40B4-BE49-F238E27FC236}">
                <a16:creationId xmlns:a16="http://schemas.microsoft.com/office/drawing/2014/main" id="{87CCC703-0578-2A78-A01A-D3A9712772BE}"/>
              </a:ext>
            </a:extLst>
          </p:cNvPr>
          <p:cNvSpPr txBox="1"/>
          <p:nvPr/>
        </p:nvSpPr>
        <p:spPr>
          <a:xfrm>
            <a:off x="1036290" y="2202215"/>
            <a:ext cx="929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5"/>
                </a:solidFill>
                <a:latin typeface="Times New Roman" panose="02020603050405020304" pitchFamily="18" charset="0"/>
                <a:ea typeface="Fredoka One"/>
                <a:cs typeface="Times New Roman" panose="02020603050405020304" pitchFamily="18" charset="0"/>
                <a:sym typeface="Fredoka One"/>
              </a:rPr>
              <a:t>30%</a:t>
            </a:r>
            <a:endParaRPr sz="2800" b="1" dirty="0">
              <a:solidFill>
                <a:schemeClr val="accent5"/>
              </a:solidFill>
              <a:latin typeface="Times New Roman" panose="02020603050405020304" pitchFamily="18" charset="0"/>
              <a:ea typeface="Fredoka One"/>
              <a:cs typeface="Times New Roman" panose="02020603050405020304" pitchFamily="18" charset="0"/>
              <a:sym typeface="Fredoka One"/>
            </a:endParaRPr>
          </a:p>
        </p:txBody>
      </p:sp>
      <p:sp>
        <p:nvSpPr>
          <p:cNvPr id="48" name="Oval 47">
            <a:extLst>
              <a:ext uri="{FF2B5EF4-FFF2-40B4-BE49-F238E27FC236}">
                <a16:creationId xmlns:a16="http://schemas.microsoft.com/office/drawing/2014/main" id="{922BE7DA-3BF5-8F09-4B5D-D7D6B3917AEE}"/>
              </a:ext>
            </a:extLst>
          </p:cNvPr>
          <p:cNvSpPr/>
          <p:nvPr/>
        </p:nvSpPr>
        <p:spPr>
          <a:xfrm>
            <a:off x="838200" y="1824807"/>
            <a:ext cx="1325880" cy="1325880"/>
          </a:xfrm>
          <a:prstGeom prst="ellipse">
            <a:avLst/>
          </a:prstGeom>
          <a:noFill/>
          <a:ln w="4762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Google Shape;4151;p55">
            <a:extLst>
              <a:ext uri="{FF2B5EF4-FFF2-40B4-BE49-F238E27FC236}">
                <a16:creationId xmlns:a16="http://schemas.microsoft.com/office/drawing/2014/main" id="{166137EE-0D01-BB5F-2C85-3395FB7BCEDF}"/>
              </a:ext>
            </a:extLst>
          </p:cNvPr>
          <p:cNvSpPr txBox="1"/>
          <p:nvPr/>
        </p:nvSpPr>
        <p:spPr>
          <a:xfrm>
            <a:off x="1036290" y="5182553"/>
            <a:ext cx="929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4"/>
                </a:solidFill>
                <a:latin typeface="Times New Roman" panose="02020603050405020304" pitchFamily="18" charset="0"/>
                <a:ea typeface="Fredoka One"/>
                <a:cs typeface="Times New Roman" panose="02020603050405020304" pitchFamily="18" charset="0"/>
                <a:sym typeface="Fredoka One"/>
              </a:rPr>
              <a:t>20%</a:t>
            </a:r>
            <a:endParaRPr sz="2800" b="1" dirty="0">
              <a:solidFill>
                <a:schemeClr val="accent4"/>
              </a:solidFill>
              <a:latin typeface="Times New Roman" panose="02020603050405020304" pitchFamily="18" charset="0"/>
              <a:ea typeface="Fredoka One"/>
              <a:cs typeface="Times New Roman" panose="02020603050405020304" pitchFamily="18" charset="0"/>
              <a:sym typeface="Fredoka One"/>
            </a:endParaRPr>
          </a:p>
        </p:txBody>
      </p:sp>
      <p:sp>
        <p:nvSpPr>
          <p:cNvPr id="55" name="Oval 54">
            <a:extLst>
              <a:ext uri="{FF2B5EF4-FFF2-40B4-BE49-F238E27FC236}">
                <a16:creationId xmlns:a16="http://schemas.microsoft.com/office/drawing/2014/main" id="{85DA1EEC-8951-0FD9-0735-B292E1E0FDE1}"/>
              </a:ext>
            </a:extLst>
          </p:cNvPr>
          <p:cNvSpPr/>
          <p:nvPr/>
        </p:nvSpPr>
        <p:spPr>
          <a:xfrm>
            <a:off x="838200" y="4805963"/>
            <a:ext cx="1325880" cy="1325880"/>
          </a:xfrm>
          <a:prstGeom prst="ellipse">
            <a:avLst/>
          </a:prstGeom>
          <a:noFill/>
          <a:ln w="4762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6" name="Group 55">
            <a:extLst>
              <a:ext uri="{FF2B5EF4-FFF2-40B4-BE49-F238E27FC236}">
                <a16:creationId xmlns:a16="http://schemas.microsoft.com/office/drawing/2014/main" id="{87BB44C5-3D93-B4CE-FF96-ABBEA972A14E}"/>
              </a:ext>
            </a:extLst>
          </p:cNvPr>
          <p:cNvGrpSpPr/>
          <p:nvPr/>
        </p:nvGrpSpPr>
        <p:grpSpPr>
          <a:xfrm>
            <a:off x="838200" y="3342159"/>
            <a:ext cx="1325880" cy="1325880"/>
            <a:chOff x="2842260" y="2910840"/>
            <a:chExt cx="1325880" cy="1325880"/>
          </a:xfrm>
        </p:grpSpPr>
        <p:sp>
          <p:nvSpPr>
            <p:cNvPr id="57" name="Google Shape;4151;p55">
              <a:extLst>
                <a:ext uri="{FF2B5EF4-FFF2-40B4-BE49-F238E27FC236}">
                  <a16:creationId xmlns:a16="http://schemas.microsoft.com/office/drawing/2014/main" id="{A341C246-25C0-3182-2DD5-5195D3CB1A6D}"/>
                </a:ext>
              </a:extLst>
            </p:cNvPr>
            <p:cNvSpPr txBox="1"/>
            <p:nvPr/>
          </p:nvSpPr>
          <p:spPr>
            <a:xfrm>
              <a:off x="3040350" y="3287430"/>
              <a:ext cx="929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solidFill>
                    <a:schemeClr val="accent1"/>
                  </a:solidFill>
                  <a:latin typeface="Times New Roman" panose="02020603050405020304" pitchFamily="18" charset="0"/>
                  <a:ea typeface="Fredoka One"/>
                  <a:cs typeface="Times New Roman" panose="02020603050405020304" pitchFamily="18" charset="0"/>
                  <a:sym typeface="Fredoka One"/>
                </a:rPr>
                <a:t>50%</a:t>
              </a:r>
              <a:endParaRPr sz="2800" b="1" dirty="0">
                <a:solidFill>
                  <a:schemeClr val="accent1"/>
                </a:solidFill>
                <a:latin typeface="Times New Roman" panose="02020603050405020304" pitchFamily="18" charset="0"/>
                <a:ea typeface="Fredoka One"/>
                <a:cs typeface="Times New Roman" panose="02020603050405020304" pitchFamily="18" charset="0"/>
                <a:sym typeface="Fredoka One"/>
              </a:endParaRPr>
            </a:p>
          </p:txBody>
        </p:sp>
        <p:sp>
          <p:nvSpPr>
            <p:cNvPr id="58" name="Oval 57">
              <a:extLst>
                <a:ext uri="{FF2B5EF4-FFF2-40B4-BE49-F238E27FC236}">
                  <a16:creationId xmlns:a16="http://schemas.microsoft.com/office/drawing/2014/main" id="{1F19BE57-1935-18C3-96DC-A7D810F6BF72}"/>
                </a:ext>
              </a:extLst>
            </p:cNvPr>
            <p:cNvSpPr/>
            <p:nvPr/>
          </p:nvSpPr>
          <p:spPr>
            <a:xfrm>
              <a:off x="2842260" y="2910840"/>
              <a:ext cx="1325880" cy="1325880"/>
            </a:xfrm>
            <a:prstGeom prst="ellipse">
              <a:avLst/>
            </a:prstGeom>
            <a:noFill/>
            <a:ln w="476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67" name="Chart 66">
            <a:extLst>
              <a:ext uri="{FF2B5EF4-FFF2-40B4-BE49-F238E27FC236}">
                <a16:creationId xmlns:a16="http://schemas.microsoft.com/office/drawing/2014/main" id="{40FC051A-4E33-9357-8C84-2EECFD8ECDF1}"/>
              </a:ext>
            </a:extLst>
          </p:cNvPr>
          <p:cNvGraphicFramePr/>
          <p:nvPr>
            <p:extLst>
              <p:ext uri="{D42A27DB-BD31-4B8C-83A1-F6EECF244321}">
                <p14:modId xmlns:p14="http://schemas.microsoft.com/office/powerpoint/2010/main" val="1518716573"/>
              </p:ext>
            </p:extLst>
          </p:nvPr>
        </p:nvGraphicFramePr>
        <p:xfrm>
          <a:off x="7826187" y="1734905"/>
          <a:ext cx="3527613" cy="4442058"/>
        </p:xfrm>
        <a:graphic>
          <a:graphicData uri="http://schemas.openxmlformats.org/drawingml/2006/chart">
            <c:chart xmlns:c="http://schemas.openxmlformats.org/drawingml/2006/chart" xmlns:r="http://schemas.openxmlformats.org/officeDocument/2006/relationships" r:id="rId2"/>
          </a:graphicData>
        </a:graphic>
      </p:graphicFrame>
      <p:sp>
        <p:nvSpPr>
          <p:cNvPr id="78" name="Google Shape;4144;p55">
            <a:extLst>
              <a:ext uri="{FF2B5EF4-FFF2-40B4-BE49-F238E27FC236}">
                <a16:creationId xmlns:a16="http://schemas.microsoft.com/office/drawing/2014/main" id="{498003C0-3799-6929-6ECD-530670DF2C4A}"/>
              </a:ext>
            </a:extLst>
          </p:cNvPr>
          <p:cNvSpPr txBox="1"/>
          <p:nvPr/>
        </p:nvSpPr>
        <p:spPr>
          <a:xfrm>
            <a:off x="2436671" y="1824807"/>
            <a:ext cx="4770952" cy="402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2400" dirty="0">
                <a:solidFill>
                  <a:schemeClr val="accent5"/>
                </a:solidFill>
                <a:latin typeface="Times New Roman" panose="02020603050405020304" pitchFamily="18" charset="0"/>
                <a:ea typeface="Fredoka One"/>
                <a:cs typeface="Times New Roman" panose="02020603050405020304" pitchFamily="18" charset="0"/>
                <a:sym typeface="Fredoka One"/>
              </a:rPr>
              <a:t>5 Star</a:t>
            </a:r>
            <a:endParaRPr sz="2400" dirty="0">
              <a:solidFill>
                <a:schemeClr val="accent5"/>
              </a:solidFill>
              <a:latin typeface="Times New Roman" panose="02020603050405020304" pitchFamily="18" charset="0"/>
              <a:ea typeface="Fredoka One"/>
              <a:cs typeface="Times New Roman" panose="02020603050405020304" pitchFamily="18" charset="0"/>
              <a:sym typeface="Fredoka One"/>
            </a:endParaRPr>
          </a:p>
        </p:txBody>
      </p:sp>
      <p:sp>
        <p:nvSpPr>
          <p:cNvPr id="79" name="Google Shape;4145;p55">
            <a:extLst>
              <a:ext uri="{FF2B5EF4-FFF2-40B4-BE49-F238E27FC236}">
                <a16:creationId xmlns:a16="http://schemas.microsoft.com/office/drawing/2014/main" id="{024D26CC-C070-1019-139F-1CF9825E602A}"/>
              </a:ext>
            </a:extLst>
          </p:cNvPr>
          <p:cNvSpPr txBox="1"/>
          <p:nvPr/>
        </p:nvSpPr>
        <p:spPr>
          <a:xfrm>
            <a:off x="2436670" y="2319690"/>
            <a:ext cx="4770953" cy="83099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dirty="0">
                <a:solidFill>
                  <a:schemeClr val="dk1"/>
                </a:solidFill>
                <a:latin typeface="Times New Roman" panose="02020603050405020304" pitchFamily="18" charset="0"/>
                <a:ea typeface="Nunito"/>
                <a:cs typeface="Times New Roman" panose="02020603050405020304" pitchFamily="18" charset="0"/>
                <a:sym typeface="Nunito"/>
              </a:rPr>
              <a:t>“Indulge in the decadent and heavenly experience of our 5 Star chocolate, a luxurious and exquisite delight that’s simple irresistible”. </a:t>
            </a:r>
            <a:endParaRPr dirty="0">
              <a:solidFill>
                <a:schemeClr val="dk1"/>
              </a:solidFill>
              <a:latin typeface="Times New Roman" panose="02020603050405020304" pitchFamily="18" charset="0"/>
              <a:ea typeface="Nunito"/>
              <a:cs typeface="Times New Roman" panose="02020603050405020304" pitchFamily="18" charset="0"/>
              <a:sym typeface="Nunito"/>
            </a:endParaRPr>
          </a:p>
        </p:txBody>
      </p:sp>
      <p:sp>
        <p:nvSpPr>
          <p:cNvPr id="82" name="Google Shape;4144;p55">
            <a:extLst>
              <a:ext uri="{FF2B5EF4-FFF2-40B4-BE49-F238E27FC236}">
                <a16:creationId xmlns:a16="http://schemas.microsoft.com/office/drawing/2014/main" id="{8DD3B629-A709-3584-829F-F7A550EAD47B}"/>
              </a:ext>
            </a:extLst>
          </p:cNvPr>
          <p:cNvSpPr txBox="1"/>
          <p:nvPr/>
        </p:nvSpPr>
        <p:spPr>
          <a:xfrm>
            <a:off x="2436671" y="3342159"/>
            <a:ext cx="4770952" cy="402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2400" dirty="0">
                <a:solidFill>
                  <a:schemeClr val="accent1"/>
                </a:solidFill>
                <a:latin typeface="Times New Roman" panose="02020603050405020304" pitchFamily="18" charset="0"/>
                <a:ea typeface="Fredoka One"/>
                <a:cs typeface="Times New Roman" panose="02020603050405020304" pitchFamily="18" charset="0"/>
                <a:sym typeface="Fredoka One"/>
              </a:rPr>
              <a:t>Cadbury</a:t>
            </a:r>
            <a:endParaRPr sz="2400" dirty="0">
              <a:solidFill>
                <a:schemeClr val="accent1"/>
              </a:solidFill>
              <a:latin typeface="Times New Roman" panose="02020603050405020304" pitchFamily="18" charset="0"/>
              <a:ea typeface="Fredoka One"/>
              <a:cs typeface="Times New Roman" panose="02020603050405020304" pitchFamily="18" charset="0"/>
              <a:sym typeface="Fredoka One"/>
            </a:endParaRPr>
          </a:p>
        </p:txBody>
      </p:sp>
      <p:sp>
        <p:nvSpPr>
          <p:cNvPr id="83" name="Google Shape;4145;p55">
            <a:extLst>
              <a:ext uri="{FF2B5EF4-FFF2-40B4-BE49-F238E27FC236}">
                <a16:creationId xmlns:a16="http://schemas.microsoft.com/office/drawing/2014/main" id="{558C8F94-9831-EEB1-CECB-5D55C04595D6}"/>
              </a:ext>
            </a:extLst>
          </p:cNvPr>
          <p:cNvSpPr txBox="1"/>
          <p:nvPr/>
        </p:nvSpPr>
        <p:spPr>
          <a:xfrm>
            <a:off x="2436670" y="3837042"/>
            <a:ext cx="4770953" cy="83099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dirty="0">
                <a:solidFill>
                  <a:schemeClr val="dk1"/>
                </a:solidFill>
                <a:latin typeface="Times New Roman" panose="02020603050405020304" pitchFamily="18" charset="0"/>
                <a:ea typeface="Nunito"/>
                <a:cs typeface="Times New Roman" panose="02020603050405020304" pitchFamily="18" charset="0"/>
                <a:sym typeface="Nunito"/>
              </a:rPr>
              <a:t>“Savor the rich and velvety taste of Cadbury, an opulent and mouthwatering chocolate that promises a delightful and unforgettable experience”.</a:t>
            </a:r>
            <a:endParaRPr dirty="0">
              <a:solidFill>
                <a:schemeClr val="dk1"/>
              </a:solidFill>
              <a:latin typeface="Times New Roman" panose="02020603050405020304" pitchFamily="18" charset="0"/>
              <a:ea typeface="Nunito"/>
              <a:cs typeface="Times New Roman" panose="02020603050405020304" pitchFamily="18" charset="0"/>
              <a:sym typeface="Nunito"/>
            </a:endParaRPr>
          </a:p>
        </p:txBody>
      </p:sp>
      <p:sp>
        <p:nvSpPr>
          <p:cNvPr id="85" name="Google Shape;4144;p55">
            <a:extLst>
              <a:ext uri="{FF2B5EF4-FFF2-40B4-BE49-F238E27FC236}">
                <a16:creationId xmlns:a16="http://schemas.microsoft.com/office/drawing/2014/main" id="{E1607C15-3A9C-5651-7F7E-44596F5390E1}"/>
              </a:ext>
            </a:extLst>
          </p:cNvPr>
          <p:cNvSpPr txBox="1"/>
          <p:nvPr/>
        </p:nvSpPr>
        <p:spPr>
          <a:xfrm>
            <a:off x="2436671" y="4805963"/>
            <a:ext cx="4770952" cy="4023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2400" dirty="0">
                <a:solidFill>
                  <a:schemeClr val="accent4"/>
                </a:solidFill>
                <a:latin typeface="Times New Roman" panose="02020603050405020304" pitchFamily="18" charset="0"/>
                <a:ea typeface="Fredoka One"/>
                <a:cs typeface="Times New Roman" panose="02020603050405020304" pitchFamily="18" charset="0"/>
                <a:sym typeface="Fredoka One"/>
              </a:rPr>
              <a:t>Fuse</a:t>
            </a:r>
            <a:endParaRPr sz="2400" dirty="0">
              <a:solidFill>
                <a:schemeClr val="accent4"/>
              </a:solidFill>
              <a:latin typeface="Times New Roman" panose="02020603050405020304" pitchFamily="18" charset="0"/>
              <a:ea typeface="Fredoka One"/>
              <a:cs typeface="Times New Roman" panose="02020603050405020304" pitchFamily="18" charset="0"/>
              <a:sym typeface="Fredoka One"/>
            </a:endParaRPr>
          </a:p>
        </p:txBody>
      </p:sp>
      <p:sp>
        <p:nvSpPr>
          <p:cNvPr id="86" name="Google Shape;4145;p55">
            <a:extLst>
              <a:ext uri="{FF2B5EF4-FFF2-40B4-BE49-F238E27FC236}">
                <a16:creationId xmlns:a16="http://schemas.microsoft.com/office/drawing/2014/main" id="{4A114D33-D5D2-431D-9345-742BA0FCF43B}"/>
              </a:ext>
            </a:extLst>
          </p:cNvPr>
          <p:cNvSpPr txBox="1"/>
          <p:nvPr/>
        </p:nvSpPr>
        <p:spPr>
          <a:xfrm>
            <a:off x="2436670" y="5300846"/>
            <a:ext cx="4770953" cy="83099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dirty="0">
                <a:solidFill>
                  <a:schemeClr val="dk1"/>
                </a:solidFill>
                <a:latin typeface="Times New Roman" panose="02020603050405020304" pitchFamily="18" charset="0"/>
                <a:ea typeface="Nunito"/>
                <a:cs typeface="Times New Roman" panose="02020603050405020304" pitchFamily="18" charset="0"/>
                <a:sym typeface="Nunito"/>
              </a:rPr>
              <a:t>“Discover the sensational fusion of flavors in Fuse, an extravagant and delectable chocolate bar that’s truly sublime”.</a:t>
            </a:r>
            <a:endParaRPr dirty="0">
              <a:solidFill>
                <a:schemeClr val="dk1"/>
              </a:solidFill>
              <a:latin typeface="Times New Roman" panose="02020603050405020304" pitchFamily="18" charset="0"/>
              <a:ea typeface="Nunito"/>
              <a:cs typeface="Times New Roman" panose="02020603050405020304" pitchFamily="18" charset="0"/>
              <a:sym typeface="Nunito"/>
            </a:endParaRPr>
          </a:p>
        </p:txBody>
      </p:sp>
      <p:cxnSp>
        <p:nvCxnSpPr>
          <p:cNvPr id="93" name="Straight Connector 92">
            <a:extLst>
              <a:ext uri="{FF2B5EF4-FFF2-40B4-BE49-F238E27FC236}">
                <a16:creationId xmlns:a16="http://schemas.microsoft.com/office/drawing/2014/main" id="{B138F0DF-9320-09AB-9211-2142E49ADE8D}"/>
              </a:ext>
            </a:extLst>
          </p:cNvPr>
          <p:cNvCxnSpPr>
            <a:cxnSpLocks/>
          </p:cNvCxnSpPr>
          <p:nvPr/>
        </p:nvCxnSpPr>
        <p:spPr>
          <a:xfrm>
            <a:off x="2436671" y="3246423"/>
            <a:ext cx="4770952" cy="0"/>
          </a:xfrm>
          <a:prstGeom prst="line">
            <a:avLst/>
          </a:prstGeom>
          <a:ln>
            <a:solidFill>
              <a:srgbClr val="9A9A9A"/>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09B693-DF6C-3979-0E11-952E3A749D90}"/>
              </a:ext>
            </a:extLst>
          </p:cNvPr>
          <p:cNvCxnSpPr>
            <a:cxnSpLocks/>
          </p:cNvCxnSpPr>
          <p:nvPr/>
        </p:nvCxnSpPr>
        <p:spPr>
          <a:xfrm>
            <a:off x="2436671" y="4737001"/>
            <a:ext cx="4770952" cy="0"/>
          </a:xfrm>
          <a:prstGeom prst="line">
            <a:avLst/>
          </a:prstGeom>
          <a:ln>
            <a:solidFill>
              <a:srgbClr val="9A9A9A"/>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273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959712-F940-FFA8-4F72-D1BB2DF392EB}"/>
              </a:ext>
            </a:extLst>
          </p:cNvPr>
          <p:cNvSpPr>
            <a:spLocks noGrp="1"/>
          </p:cNvSpPr>
          <p:nvPr>
            <p:ph type="title"/>
          </p:nvPr>
        </p:nvSpPr>
        <p:spPr>
          <a:xfrm>
            <a:off x="838200" y="365125"/>
            <a:ext cx="10515600" cy="1325563"/>
          </a:xfrm>
        </p:spPr>
        <p:txBody>
          <a:bodyPr>
            <a:normAutofit/>
          </a:bodyPr>
          <a:lstStyle/>
          <a:p>
            <a:r>
              <a:rPr lang="en-US"/>
              <a:t>All Cadbury brands in the US show revenue growth of over 15% from 2021-2022</a:t>
            </a:r>
            <a:endParaRPr lang="en-IN" dirty="0"/>
          </a:p>
        </p:txBody>
      </p:sp>
      <p:sp>
        <p:nvSpPr>
          <p:cNvPr id="2" name="Google Shape;145;p7">
            <a:extLst>
              <a:ext uri="{FF2B5EF4-FFF2-40B4-BE49-F238E27FC236}">
                <a16:creationId xmlns:a16="http://schemas.microsoft.com/office/drawing/2014/main" id="{20C52B66-BBEF-5033-8A0F-C40B630E854A}"/>
              </a:ext>
            </a:extLst>
          </p:cNvPr>
          <p:cNvSpPr txBox="1"/>
          <p:nvPr/>
        </p:nvSpPr>
        <p:spPr>
          <a:xfrm>
            <a:off x="838200" y="1825625"/>
            <a:ext cx="10515600" cy="836867"/>
          </a:xfrm>
          <a:prstGeom prst="rect">
            <a:avLst/>
          </a:prstGeom>
          <a:solidFill>
            <a:schemeClr val="bg2"/>
          </a:solidFill>
          <a:ln>
            <a:noFill/>
          </a:ln>
        </p:spPr>
        <p:txBody>
          <a:bodyPr spcFirstLastPara="1" wrap="square" lIns="91440" tIns="91440" rIns="91440" bIns="9144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ES" sz="1800" dirty="0">
                <a:solidFill>
                  <a:schemeClr val="dk1"/>
                </a:solidFill>
                <a:latin typeface="Times New Roman" panose="02020603050405020304" pitchFamily="18" charset="0"/>
                <a:ea typeface="Calibri"/>
                <a:cs typeface="Times New Roman" panose="02020603050405020304" pitchFamily="18" charset="0"/>
                <a:sym typeface="Calibri"/>
              </a:rPr>
              <a:t>Boosted by the inflationary trends, the top three brands by revenue are C</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adbury</a:t>
            </a:r>
            <a:r>
              <a:rPr lang="en-ES" sz="1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5 Star</a:t>
            </a:r>
            <a:r>
              <a:rPr lang="en-ES" sz="1800" dirty="0">
                <a:solidFill>
                  <a:schemeClr val="dk1"/>
                </a:solidFill>
                <a:latin typeface="Times New Roman" panose="02020603050405020304" pitchFamily="18" charset="0"/>
                <a:ea typeface="Calibri"/>
                <a:cs typeface="Times New Roman" panose="02020603050405020304" pitchFamily="18" charset="0"/>
                <a:sym typeface="Calibri"/>
              </a:rPr>
              <a:t>, and </a:t>
            </a:r>
            <a:r>
              <a:rPr lang="en-US" dirty="0">
                <a:solidFill>
                  <a:schemeClr val="dk1"/>
                </a:solidFill>
                <a:latin typeface="Times New Roman" panose="02020603050405020304" pitchFamily="18" charset="0"/>
                <a:ea typeface="Calibri"/>
                <a:cs typeface="Times New Roman" panose="02020603050405020304" pitchFamily="18" charset="0"/>
                <a:sym typeface="Calibri"/>
              </a:rPr>
              <a:t>Fuse</a:t>
            </a:r>
            <a:r>
              <a:rPr lang="en-ES" sz="1800" dirty="0">
                <a:solidFill>
                  <a:schemeClr val="dk1"/>
                </a:solidFill>
                <a:latin typeface="Times New Roman" panose="02020603050405020304" pitchFamily="18" charset="0"/>
                <a:ea typeface="Calibri"/>
                <a:cs typeface="Times New Roman" panose="02020603050405020304" pitchFamily="18" charset="0"/>
                <a:sym typeface="Calibri"/>
              </a:rPr>
              <a:t>, with the latter recording an </a:t>
            </a:r>
            <a:r>
              <a:rPr lang="en-ES" sz="1800" b="1" dirty="0">
                <a:solidFill>
                  <a:schemeClr val="dk1"/>
                </a:solidFill>
                <a:latin typeface="Times New Roman" panose="02020603050405020304" pitchFamily="18" charset="0"/>
                <a:ea typeface="Calibri"/>
                <a:cs typeface="Times New Roman" panose="02020603050405020304" pitchFamily="18" charset="0"/>
                <a:sym typeface="Calibri"/>
              </a:rPr>
              <a:t>all-time high $3.9B in revenue </a:t>
            </a:r>
            <a:r>
              <a:rPr lang="en-ES" sz="1800" dirty="0">
                <a:solidFill>
                  <a:schemeClr val="dk1"/>
                </a:solidFill>
                <a:latin typeface="Times New Roman" panose="02020603050405020304" pitchFamily="18" charset="0"/>
                <a:ea typeface="Calibri"/>
                <a:cs typeface="Times New Roman" panose="02020603050405020304" pitchFamily="18" charset="0"/>
                <a:sym typeface="Calibri"/>
              </a:rPr>
              <a:t>in 202</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2</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5" name="Oval 24">
            <a:extLst>
              <a:ext uri="{FF2B5EF4-FFF2-40B4-BE49-F238E27FC236}">
                <a16:creationId xmlns:a16="http://schemas.microsoft.com/office/drawing/2014/main" id="{E30AFE2E-D1D7-DA4B-A18E-4BF6D970F572}"/>
              </a:ext>
            </a:extLst>
          </p:cNvPr>
          <p:cNvSpPr>
            <a:spLocks noChangeAspect="1"/>
          </p:cNvSpPr>
          <p:nvPr/>
        </p:nvSpPr>
        <p:spPr>
          <a:xfrm>
            <a:off x="5455069" y="3472030"/>
            <a:ext cx="2213490" cy="2213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C46EB1B4-9460-7548-7426-6528B7ECCCB4}"/>
              </a:ext>
            </a:extLst>
          </p:cNvPr>
          <p:cNvSpPr>
            <a:spLocks noChangeAspect="1"/>
          </p:cNvSpPr>
          <p:nvPr/>
        </p:nvSpPr>
        <p:spPr>
          <a:xfrm>
            <a:off x="4523441" y="3472031"/>
            <a:ext cx="1475660" cy="1475661"/>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4">
            <a:extLst>
              <a:ext uri="{FF2B5EF4-FFF2-40B4-BE49-F238E27FC236}">
                <a16:creationId xmlns:a16="http://schemas.microsoft.com/office/drawing/2014/main" id="{E98756BD-6090-2FF1-3FBD-C01AFFACA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714" y="3972025"/>
            <a:ext cx="1119115" cy="475673"/>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421C2F2-92C7-C41F-67C1-6EE59A75F063}"/>
              </a:ext>
            </a:extLst>
          </p:cNvPr>
          <p:cNvSpPr txBox="1"/>
          <p:nvPr/>
        </p:nvSpPr>
        <p:spPr>
          <a:xfrm>
            <a:off x="4895511" y="4574584"/>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$6.0B</a:t>
            </a:r>
            <a:endParaRPr lang="en-IN" sz="16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AB3AE7A8-E3BA-03CC-9BF2-6960714E629A}"/>
              </a:ext>
            </a:extLst>
          </p:cNvPr>
          <p:cNvSpPr>
            <a:spLocks noChangeAspect="1"/>
          </p:cNvSpPr>
          <p:nvPr/>
        </p:nvSpPr>
        <p:spPr>
          <a:xfrm>
            <a:off x="1769828" y="3472030"/>
            <a:ext cx="2213490" cy="2213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FCE6C137-D572-6E80-9F8C-1A1EB31F662D}"/>
              </a:ext>
            </a:extLst>
          </p:cNvPr>
          <p:cNvSpPr>
            <a:spLocks noChangeAspect="1"/>
          </p:cNvSpPr>
          <p:nvPr/>
        </p:nvSpPr>
        <p:spPr>
          <a:xfrm>
            <a:off x="838200" y="3472031"/>
            <a:ext cx="1475660" cy="1475661"/>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4CC87153-EF02-D365-8144-C5705F7E43E4}"/>
              </a:ext>
            </a:extLst>
          </p:cNvPr>
          <p:cNvSpPr txBox="1"/>
          <p:nvPr/>
        </p:nvSpPr>
        <p:spPr>
          <a:xfrm>
            <a:off x="1210270" y="4574584"/>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$3.0B</a:t>
            </a:r>
            <a:endParaRPr lang="en-IN" sz="1600" dirty="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F11C5419-ABB3-B7C9-3546-AB56EFD7E86F}"/>
              </a:ext>
            </a:extLst>
          </p:cNvPr>
          <p:cNvSpPr>
            <a:spLocks noChangeAspect="1"/>
          </p:cNvSpPr>
          <p:nvPr/>
        </p:nvSpPr>
        <p:spPr>
          <a:xfrm>
            <a:off x="9140310" y="3472030"/>
            <a:ext cx="2213490" cy="221349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6778D16C-2850-AA0A-B7FA-B145DBCE0738}"/>
              </a:ext>
            </a:extLst>
          </p:cNvPr>
          <p:cNvSpPr>
            <a:spLocks noChangeAspect="1"/>
          </p:cNvSpPr>
          <p:nvPr/>
        </p:nvSpPr>
        <p:spPr>
          <a:xfrm>
            <a:off x="8208682" y="3472031"/>
            <a:ext cx="1475660" cy="1475661"/>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E810EAB7-4CBF-0849-CE0B-C6ADD9C893F1}"/>
              </a:ext>
            </a:extLst>
          </p:cNvPr>
          <p:cNvSpPr txBox="1"/>
          <p:nvPr/>
        </p:nvSpPr>
        <p:spPr>
          <a:xfrm>
            <a:off x="8580752" y="4574584"/>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$3.0B</a:t>
            </a:r>
            <a:endParaRPr lang="en-IN" sz="1600" dirty="0">
              <a:latin typeface="Times New Roman" panose="02020603050405020304" pitchFamily="18" charset="0"/>
              <a:cs typeface="Times New Roman" panose="02020603050405020304" pitchFamily="18" charset="0"/>
            </a:endParaRPr>
          </a:p>
        </p:txBody>
      </p:sp>
      <p:pic>
        <p:nvPicPr>
          <p:cNvPr id="37" name="Picture 2" descr="Cadbury 5Star | Cadbury">
            <a:extLst>
              <a:ext uri="{FF2B5EF4-FFF2-40B4-BE49-F238E27FC236}">
                <a16:creationId xmlns:a16="http://schemas.microsoft.com/office/drawing/2014/main" id="{8480B4A2-AE94-14D8-BC50-8B0C6A35CE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045" t="30737" r="14045" b="27073"/>
          <a:stretch/>
        </p:blipFill>
        <p:spPr bwMode="auto">
          <a:xfrm>
            <a:off x="935950" y="4052416"/>
            <a:ext cx="1280160" cy="31489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Looks like Mars and Snickers have a nutty new competitor in India (2016) | Chocolate  logo, Cadbury, Chocolate">
            <a:extLst>
              <a:ext uri="{FF2B5EF4-FFF2-40B4-BE49-F238E27FC236}">
                <a16:creationId xmlns:a16="http://schemas.microsoft.com/office/drawing/2014/main" id="{C5FA33B7-4BDD-B422-65B4-18F7BED430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337" b="7590"/>
          <a:stretch/>
        </p:blipFill>
        <p:spPr bwMode="auto">
          <a:xfrm>
            <a:off x="8302622" y="4000771"/>
            <a:ext cx="1287780" cy="41818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4A3DC543-CAB5-CC24-1669-74DBFD984FC3}"/>
              </a:ext>
            </a:extLst>
          </p:cNvPr>
          <p:cNvSpPr txBox="1"/>
          <p:nvPr/>
        </p:nvSpPr>
        <p:spPr>
          <a:xfrm>
            <a:off x="4895511" y="5008307"/>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F12B1D1F-72B5-B2CA-CE33-D167930A6173}"/>
              </a:ext>
            </a:extLst>
          </p:cNvPr>
          <p:cNvSpPr txBox="1"/>
          <p:nvPr/>
        </p:nvSpPr>
        <p:spPr>
          <a:xfrm>
            <a:off x="1210270" y="5008307"/>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B699BB27-E128-3CAB-8BBD-7F826E43D6DF}"/>
              </a:ext>
            </a:extLst>
          </p:cNvPr>
          <p:cNvSpPr txBox="1"/>
          <p:nvPr/>
        </p:nvSpPr>
        <p:spPr>
          <a:xfrm>
            <a:off x="8580752" y="5008307"/>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FF682A8-E2E6-17CD-37C2-ECC4801584C4}"/>
              </a:ext>
            </a:extLst>
          </p:cNvPr>
          <p:cNvSpPr txBox="1"/>
          <p:nvPr/>
        </p:nvSpPr>
        <p:spPr>
          <a:xfrm>
            <a:off x="2510813" y="5297593"/>
            <a:ext cx="731520" cy="246221"/>
          </a:xfrm>
          <a:prstGeom prst="rect">
            <a:avLst/>
          </a:prstGeom>
          <a:noFill/>
        </p:spPr>
        <p:txBody>
          <a:bodyPr wrap="square" lIns="0" tIns="0" rIns="0" bIns="0" rtlCol="0" anchor="ctr" anchorCtr="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$4.5B</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4A79E064-5387-78A1-C87C-4253DFEE75F8}"/>
              </a:ext>
            </a:extLst>
          </p:cNvPr>
          <p:cNvSpPr txBox="1"/>
          <p:nvPr/>
        </p:nvSpPr>
        <p:spPr>
          <a:xfrm>
            <a:off x="6196054" y="5297593"/>
            <a:ext cx="731520" cy="246221"/>
          </a:xfrm>
          <a:prstGeom prst="rect">
            <a:avLst/>
          </a:prstGeom>
          <a:noFill/>
        </p:spPr>
        <p:txBody>
          <a:bodyPr wrap="square" lIns="0" tIns="0" rIns="0" bIns="0" rtlCol="0" anchor="ctr" anchorCtr="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$7.2B</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6D6E74D-E2E1-E8B3-237E-362C18E778B7}"/>
              </a:ext>
            </a:extLst>
          </p:cNvPr>
          <p:cNvSpPr txBox="1"/>
          <p:nvPr/>
        </p:nvSpPr>
        <p:spPr>
          <a:xfrm>
            <a:off x="9881295" y="5297593"/>
            <a:ext cx="731520" cy="246221"/>
          </a:xfrm>
          <a:prstGeom prst="rect">
            <a:avLst/>
          </a:prstGeom>
          <a:noFill/>
        </p:spPr>
        <p:txBody>
          <a:bodyPr wrap="square" lIns="0" tIns="0" rIns="0" bIns="0" rtlCol="0" anchor="ctr" anchorCtr="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$3.9B</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BF61DA0B-111D-DC20-29A9-7A65F320BC99}"/>
              </a:ext>
            </a:extLst>
          </p:cNvPr>
          <p:cNvSpPr txBox="1"/>
          <p:nvPr/>
        </p:nvSpPr>
        <p:spPr>
          <a:xfrm>
            <a:off x="2510813" y="4332555"/>
            <a:ext cx="731520" cy="492443"/>
          </a:xfrm>
          <a:prstGeom prst="rect">
            <a:avLst/>
          </a:prstGeom>
          <a:noFill/>
        </p:spPr>
        <p:txBody>
          <a:bodyPr wrap="square" lIns="0" tIns="0" rIns="0" bIns="0" rtlCol="0" anchor="ctr" anchorCtr="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1.5x</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D1E35306-14CB-DAEB-F42E-CDB0A7CB75CB}"/>
              </a:ext>
            </a:extLst>
          </p:cNvPr>
          <p:cNvSpPr txBox="1"/>
          <p:nvPr/>
        </p:nvSpPr>
        <p:spPr>
          <a:xfrm>
            <a:off x="6196054" y="4332555"/>
            <a:ext cx="731520" cy="492443"/>
          </a:xfrm>
          <a:prstGeom prst="rect">
            <a:avLst/>
          </a:prstGeom>
          <a:noFill/>
        </p:spPr>
        <p:txBody>
          <a:bodyPr wrap="square" lIns="0" tIns="0" rIns="0" bIns="0" rtlCol="0" anchor="ctr" anchorCtr="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1.2x</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A969A52C-3767-9F6D-0F2B-7826C991D7F1}"/>
              </a:ext>
            </a:extLst>
          </p:cNvPr>
          <p:cNvSpPr txBox="1"/>
          <p:nvPr/>
        </p:nvSpPr>
        <p:spPr>
          <a:xfrm>
            <a:off x="9881295" y="4332555"/>
            <a:ext cx="731520" cy="492443"/>
          </a:xfrm>
          <a:prstGeom prst="rect">
            <a:avLst/>
          </a:prstGeom>
          <a:noFill/>
        </p:spPr>
        <p:txBody>
          <a:bodyPr wrap="square" lIns="0" tIns="0" rIns="0" bIns="0" rtlCol="0" anchor="ctr" anchorCtr="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1.3x</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F3041526-92DB-E37D-721E-3EC64F3DFA39}"/>
              </a:ext>
            </a:extLst>
          </p:cNvPr>
          <p:cNvSpPr txBox="1"/>
          <p:nvPr/>
        </p:nvSpPr>
        <p:spPr>
          <a:xfrm>
            <a:off x="2510813" y="5747775"/>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FEB00DF4-2A21-E6E2-494A-D23A5ED2CFD8}"/>
              </a:ext>
            </a:extLst>
          </p:cNvPr>
          <p:cNvSpPr txBox="1"/>
          <p:nvPr/>
        </p:nvSpPr>
        <p:spPr>
          <a:xfrm>
            <a:off x="6196054" y="5747775"/>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CC0F850B-0298-DF25-6938-33CDDA2E8295}"/>
              </a:ext>
            </a:extLst>
          </p:cNvPr>
          <p:cNvSpPr txBox="1"/>
          <p:nvPr/>
        </p:nvSpPr>
        <p:spPr>
          <a:xfrm>
            <a:off x="9881295" y="5747775"/>
            <a:ext cx="731520" cy="246221"/>
          </a:xfrm>
          <a:prstGeom prst="rect">
            <a:avLst/>
          </a:prstGeom>
          <a:noFill/>
        </p:spPr>
        <p:txBody>
          <a:bodyPr wrap="square" lIns="0" tIns="0" rIns="0" bIns="0" rtlCol="0" anchor="ctr" anchorCtr="0">
            <a:spAutoFit/>
          </a:bodyPr>
          <a:lstStyle/>
          <a:p>
            <a:pPr algn="ctr"/>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B7549BC2-EDE5-261C-EB69-8C7DF9C1F3AC}"/>
              </a:ext>
            </a:extLst>
          </p:cNvPr>
          <p:cNvSpPr txBox="1"/>
          <p:nvPr/>
        </p:nvSpPr>
        <p:spPr>
          <a:xfrm>
            <a:off x="838200" y="2928761"/>
            <a:ext cx="3145118" cy="276999"/>
          </a:xfrm>
          <a:prstGeom prst="rect">
            <a:avLst/>
          </a:prstGeom>
          <a:noFill/>
        </p:spPr>
        <p:txBody>
          <a:bodyPr wrap="square" lIns="0" tIns="0" rIns="0" bIns="0" rtlCol="0" anchor="ctr" anchorCtr="0">
            <a:spAutoFit/>
          </a:bodyPr>
          <a:lstStyle/>
          <a:p>
            <a:pPr algn="ctr"/>
            <a:r>
              <a:rPr lang="en-US" dirty="0">
                <a:latin typeface="Times New Roman" panose="02020603050405020304" pitchFamily="18" charset="0"/>
                <a:cs typeface="Times New Roman" panose="02020603050405020304" pitchFamily="18" charset="0"/>
              </a:rPr>
              <a:t>5 Star Revenue in the US</a:t>
            </a:r>
            <a:endParaRPr lang="en-IN"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9C33971F-37C6-7CE7-05BA-66792EB042BB}"/>
              </a:ext>
            </a:extLst>
          </p:cNvPr>
          <p:cNvSpPr txBox="1"/>
          <p:nvPr/>
        </p:nvSpPr>
        <p:spPr>
          <a:xfrm>
            <a:off x="4523441" y="2928761"/>
            <a:ext cx="3145118" cy="276999"/>
          </a:xfrm>
          <a:prstGeom prst="rect">
            <a:avLst/>
          </a:prstGeom>
          <a:noFill/>
        </p:spPr>
        <p:txBody>
          <a:bodyPr wrap="square" lIns="0" tIns="0" rIns="0" bIns="0" rtlCol="0" anchor="ctr" anchorCtr="0">
            <a:spAutoFit/>
          </a:bodyPr>
          <a:lstStyle/>
          <a:p>
            <a:pPr algn="ctr"/>
            <a:r>
              <a:rPr lang="en-US" dirty="0">
                <a:latin typeface="Times New Roman" panose="02020603050405020304" pitchFamily="18" charset="0"/>
                <a:cs typeface="Times New Roman" panose="02020603050405020304" pitchFamily="18" charset="0"/>
              </a:rPr>
              <a:t>Cadbury Revenue in the US</a:t>
            </a:r>
            <a:endParaRPr lang="en-IN"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281972FD-CABA-BDF2-2818-8BF869FE343B}"/>
              </a:ext>
            </a:extLst>
          </p:cNvPr>
          <p:cNvSpPr txBox="1"/>
          <p:nvPr/>
        </p:nvSpPr>
        <p:spPr>
          <a:xfrm>
            <a:off x="8208682" y="2928761"/>
            <a:ext cx="3145118" cy="276999"/>
          </a:xfrm>
          <a:prstGeom prst="rect">
            <a:avLst/>
          </a:prstGeom>
          <a:noFill/>
        </p:spPr>
        <p:txBody>
          <a:bodyPr wrap="square" lIns="0" tIns="0" rIns="0" bIns="0" rtlCol="0" anchor="ctr" anchorCtr="0">
            <a:spAutoFit/>
          </a:bodyPr>
          <a:lstStyle/>
          <a:p>
            <a:pPr algn="ctr"/>
            <a:r>
              <a:rPr lang="en-US" dirty="0">
                <a:latin typeface="Times New Roman" panose="02020603050405020304" pitchFamily="18" charset="0"/>
                <a:cs typeface="Times New Roman" panose="02020603050405020304" pitchFamily="18" charset="0"/>
              </a:rPr>
              <a:t>Fuse Revenue in the US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401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37C427-2AAF-51E2-4BCC-2A507706E0AF}"/>
              </a:ext>
            </a:extLst>
          </p:cNvPr>
          <p:cNvSpPr>
            <a:spLocks noGrp="1"/>
          </p:cNvSpPr>
          <p:nvPr>
            <p:ph type="title"/>
          </p:nvPr>
        </p:nvSpPr>
        <p:spPr>
          <a:xfrm>
            <a:off x="838200" y="2676487"/>
            <a:ext cx="2743200" cy="1505027"/>
          </a:xfrm>
        </p:spPr>
        <p:txBody>
          <a:bodyPr lIns="0" tIns="0" rIns="0" bIns="0">
            <a:spAutoFit/>
          </a:bodyPr>
          <a:lstStyle/>
          <a:p>
            <a:r>
              <a:rPr lang="en-US"/>
              <a:t>Why Cadbury Stands Out: </a:t>
            </a:r>
            <a:br>
              <a:rPr lang="en-US"/>
            </a:br>
            <a:r>
              <a:rPr lang="en-US"/>
              <a:t>A Recipe </a:t>
            </a:r>
            <a:br>
              <a:rPr lang="en-US"/>
            </a:br>
            <a:r>
              <a:rPr lang="en-US"/>
              <a:t>for Success</a:t>
            </a:r>
            <a:endParaRPr lang="en-IN" dirty="0"/>
          </a:p>
        </p:txBody>
      </p:sp>
      <p:sp>
        <p:nvSpPr>
          <p:cNvPr id="6" name="Google Shape;145;p7">
            <a:extLst>
              <a:ext uri="{FF2B5EF4-FFF2-40B4-BE49-F238E27FC236}">
                <a16:creationId xmlns:a16="http://schemas.microsoft.com/office/drawing/2014/main" id="{1C747BDF-A3BD-FD53-6382-C428B224419E}"/>
              </a:ext>
            </a:extLst>
          </p:cNvPr>
          <p:cNvSpPr txBox="1"/>
          <p:nvPr/>
        </p:nvSpPr>
        <p:spPr>
          <a:xfrm>
            <a:off x="4446494" y="548212"/>
            <a:ext cx="6907306" cy="5761577"/>
          </a:xfrm>
          <a:prstGeom prst="rect">
            <a:avLst/>
          </a:prstGeom>
          <a:noFill/>
          <a:ln>
            <a:noFill/>
          </a:ln>
        </p:spPr>
        <p:txBody>
          <a:bodyPr spcFirstLastPara="1" wrap="square" lIns="0" tIns="0" rIns="0" bIns="0" anchor="ctr" anchorCtr="0">
            <a:spAutoFit/>
          </a:bodyPr>
          <a:lstStyle/>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Rich legacy and long-standing presence in the market</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Premium quality chocolates and confectionery products</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Iconic chocolates like Dairy Milk and Creme Egg</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Commitment to sustainability through the “Cocoa Life” program</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Philanthropic initiatives and community engagement</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Emotional marketing campaigns that create a strong connection with consumers</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Extensive global reach in over 160 countries</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Diverse product range catering to different tastes and preferences</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Trust and loyalty fostered through consistent quality and </a:t>
            </a:r>
            <a:br>
              <a:rPr lang="en-US" sz="2000" dirty="0">
                <a:solidFill>
                  <a:schemeClr val="dk1"/>
                </a:solidFill>
                <a:latin typeface="Times New Roman" panose="02020603050405020304" pitchFamily="18" charset="0"/>
                <a:ea typeface="Calibri"/>
                <a:cs typeface="Times New Roman" panose="02020603050405020304" pitchFamily="18" charset="0"/>
                <a:sym typeface="Calibri"/>
              </a:rPr>
            </a:b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ethical practices</a:t>
            </a:r>
          </a:p>
          <a:p>
            <a:pPr marR="0" lvl="0" algn="l" rtl="0">
              <a:lnSpc>
                <a:spcPct val="90000"/>
              </a:lnSpc>
              <a:spcBef>
                <a:spcPts val="0"/>
              </a:spcBef>
              <a:spcAft>
                <a:spcPts val="0"/>
              </a:spcAft>
              <a:buClr>
                <a:schemeClr val="accent1"/>
              </a:buClr>
              <a:buSzPts val="1800"/>
            </a:pPr>
            <a:endParaRPr lang="en-US"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lnSpc>
                <a:spcPct val="90000"/>
              </a:lnSpc>
              <a:spcBef>
                <a:spcPts val="0"/>
              </a:spcBef>
              <a:spcAft>
                <a:spcPts val="0"/>
              </a:spcAft>
              <a:buClr>
                <a:schemeClr val="accent1"/>
              </a:buClr>
              <a:buSzPts val="1800"/>
            </a:pPr>
            <a:r>
              <a:rPr lang="en-US" sz="2000" dirty="0">
                <a:solidFill>
                  <a:schemeClr val="dk1"/>
                </a:solidFill>
                <a:latin typeface="Times New Roman" panose="02020603050405020304" pitchFamily="18" charset="0"/>
                <a:ea typeface="Calibri"/>
                <a:cs typeface="Times New Roman" panose="02020603050405020304" pitchFamily="18" charset="0"/>
                <a:sym typeface="Calibri"/>
              </a:rPr>
              <a:t>Innovative offerings that cater to changing consumer preferences</a:t>
            </a:r>
            <a:endParaRPr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51861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44F56B6-D043-E511-21F7-810558BD9A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93" b="1249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3334F76-9B8E-B421-BBCC-62B4A08BE8D0}"/>
              </a:ext>
            </a:extLst>
          </p:cNvPr>
          <p:cNvSpPr/>
          <p:nvPr/>
        </p:nvSpPr>
        <p:spPr>
          <a:xfrm>
            <a:off x="0" y="0"/>
            <a:ext cx="12192000" cy="6858000"/>
          </a:xfrm>
          <a:prstGeom prst="rect">
            <a:avLst/>
          </a:prstGeom>
          <a:solidFill>
            <a:srgbClr val="00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F555CA4-9B49-9E40-0A50-A5B5EAF82072}"/>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521714" y="6360787"/>
            <a:ext cx="832086" cy="353673"/>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823;p47">
            <a:extLst>
              <a:ext uri="{FF2B5EF4-FFF2-40B4-BE49-F238E27FC236}">
                <a16:creationId xmlns:a16="http://schemas.microsoft.com/office/drawing/2014/main" id="{A68A5BD0-7A4B-F50A-61FF-3A41912A64CB}"/>
              </a:ext>
            </a:extLst>
          </p:cNvPr>
          <p:cNvSpPr txBox="1">
            <a:spLocks/>
          </p:cNvSpPr>
          <p:nvPr/>
        </p:nvSpPr>
        <p:spPr>
          <a:xfrm>
            <a:off x="969100" y="667025"/>
            <a:ext cx="8124100" cy="1403431"/>
          </a:xfrm>
          <a:prstGeom prst="rect">
            <a:avLst/>
          </a:prstGeom>
        </p:spPr>
        <p:txBody>
          <a:bodyPr spcFirstLastPara="1" wrap="square" lIns="91425" tIns="91425" rIns="91425" bIns="91425" anchor="t"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dirty="0">
                <a:solidFill>
                  <a:schemeClr val="bg1"/>
                </a:solidFill>
                <a:latin typeface="Times New Roman" panose="02020603050405020304" pitchFamily="18" charset="0"/>
                <a:cs typeface="Times New Roman" panose="02020603050405020304" pitchFamily="18" charset="0"/>
              </a:rPr>
              <a:t>A PICTURE IS WORTH A </a:t>
            </a:r>
            <a:r>
              <a:rPr lang="en-US" dirty="0">
                <a:solidFill>
                  <a:schemeClr val="accent5"/>
                </a:solidFill>
                <a:latin typeface="Times New Roman" panose="02020603050405020304" pitchFamily="18" charset="0"/>
                <a:cs typeface="Times New Roman" panose="02020603050405020304" pitchFamily="18" charset="0"/>
              </a:rPr>
              <a:t>THOUSAND WORDS</a:t>
            </a:r>
          </a:p>
        </p:txBody>
      </p:sp>
    </p:spTree>
    <p:extLst>
      <p:ext uri="{BB962C8B-B14F-4D97-AF65-F5344CB8AC3E}">
        <p14:creationId xmlns:p14="http://schemas.microsoft.com/office/powerpoint/2010/main" val="379650095"/>
      </p:ext>
    </p:extLst>
  </p:cSld>
  <p:clrMapOvr>
    <a:masterClrMapping/>
  </p:clrMapOvr>
</p:sld>
</file>

<file path=ppt/theme/theme1.xml><?xml version="1.0" encoding="utf-8"?>
<a:theme xmlns:a="http://schemas.openxmlformats.org/drawingml/2006/main" name="Office Theme">
  <a:themeElements>
    <a:clrScheme name="Cadbury">
      <a:dk1>
        <a:sysClr val="windowText" lastClr="000000"/>
      </a:dk1>
      <a:lt1>
        <a:sysClr val="window" lastClr="FFFFFF"/>
      </a:lt1>
      <a:dk2>
        <a:srgbClr val="44546A"/>
      </a:dk2>
      <a:lt2>
        <a:srgbClr val="E7E6E6"/>
      </a:lt2>
      <a:accent1>
        <a:srgbClr val="3E2774"/>
      </a:accent1>
      <a:accent2>
        <a:srgbClr val="986828"/>
      </a:accent2>
      <a:accent3>
        <a:srgbClr val="A5A5A5"/>
      </a:accent3>
      <a:accent4>
        <a:srgbClr val="E94B86"/>
      </a:accent4>
      <a:accent5>
        <a:srgbClr val="F2841A"/>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598</TotalTime>
  <Words>615</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A Legacy of Exceptional Craftsmanship and Timeless Indulgence</vt:lpstr>
      <vt:lpstr>PowerPoint Presentation</vt:lpstr>
      <vt:lpstr>The US market is the most significant accounting for over 30% of total revenue in 2022</vt:lpstr>
      <vt:lpstr>Cadbury is diversified across all 50 states</vt:lpstr>
      <vt:lpstr>The Confectionery Harmony—Cadbury, 5 Star and Fuse</vt:lpstr>
      <vt:lpstr>People’s Choice</vt:lpstr>
      <vt:lpstr>All Cadbury brands in the US show revenue growth of over 15% from 2021-2022</vt:lpstr>
      <vt:lpstr>Why Cadbury Stands Out:  A Recipe  for Success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Deeptomoy Mukherjee</dc:creator>
  <cp:lastModifiedBy>Deeptomoy Mukherjee</cp:lastModifiedBy>
  <cp:revision>2</cp:revision>
  <dcterms:created xsi:type="dcterms:W3CDTF">2023-07-24T05:27:24Z</dcterms:created>
  <dcterms:modified xsi:type="dcterms:W3CDTF">2023-07-24T18:04:40Z</dcterms:modified>
</cp:coreProperties>
</file>