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6" r:id="rId13"/>
    <p:sldId id="298" r:id="rId14"/>
    <p:sldId id="299" r:id="rId15"/>
    <p:sldId id="268" r:id="rId16"/>
    <p:sldId id="269" r:id="rId17"/>
    <p:sldId id="270" r:id="rId18"/>
    <p:sldId id="271" r:id="rId19"/>
    <p:sldId id="291" r:id="rId20"/>
    <p:sldId id="289" r:id="rId21"/>
    <p:sldId id="290" r:id="rId22"/>
    <p:sldId id="292" r:id="rId23"/>
    <p:sldId id="293" r:id="rId24"/>
    <p:sldId id="294" r:id="rId25"/>
    <p:sldId id="295" r:id="rId26"/>
    <p:sldId id="296" r:id="rId27"/>
    <p:sldId id="297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9144000" cy="6858000" type="screen4x3"/>
  <p:notesSz cx="67849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BC4BF7BD-B577-4FEA-86FD-0A064BD06026}">
          <p14:sldIdLst>
            <p14:sldId id="256"/>
            <p14:sldId id="258"/>
            <p14:sldId id="259"/>
            <p14:sldId id="274"/>
            <p14:sldId id="260"/>
            <p14:sldId id="261"/>
            <p14:sldId id="275"/>
            <p14:sldId id="276"/>
            <p14:sldId id="277"/>
            <p14:sldId id="278"/>
            <p14:sldId id="279"/>
            <p14:sldId id="262"/>
            <p14:sldId id="263"/>
            <p14:sldId id="281"/>
            <p14:sldId id="280"/>
            <p14:sldId id="282"/>
            <p14:sldId id="284"/>
            <p14:sldId id="285"/>
            <p14:sldId id="288"/>
            <p14:sldId id="264"/>
            <p14:sldId id="265"/>
            <p14:sldId id="289"/>
            <p14:sldId id="290"/>
            <p14:sldId id="292"/>
            <p14:sldId id="291"/>
            <p14:sldId id="293"/>
            <p14:sldId id="294"/>
            <p14:sldId id="266"/>
            <p14:sldId id="267"/>
            <p14:sldId id="299"/>
            <p14:sldId id="268"/>
            <p14:sldId id="269"/>
            <p14:sldId id="295"/>
            <p14:sldId id="296"/>
            <p14:sldId id="297"/>
            <p14:sldId id="298"/>
            <p14:sldId id="270"/>
            <p14:sldId id="271"/>
            <p14:sldId id="272"/>
            <p14:sldId id="273"/>
            <p14:sldId id="28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an S. Jensen" initials="cs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99"/>
    <a:srgbClr val="FF6600"/>
    <a:srgbClr val="000000"/>
    <a:srgbClr val="00FF00"/>
    <a:srgbClr val="9900CC"/>
    <a:srgbClr val="FF00FF"/>
    <a:srgbClr val="FF99FF"/>
    <a:srgbClr val="F98545"/>
    <a:srgbClr val="E1E1FF"/>
    <a:srgbClr val="D9D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79" autoAdjust="0"/>
    <p:restoredTop sz="96608" autoAdjust="0"/>
  </p:normalViewPr>
  <p:slideViewPr>
    <p:cSldViewPr>
      <p:cViewPr>
        <p:scale>
          <a:sx n="80" d="100"/>
          <a:sy n="80" d="100"/>
        </p:scale>
        <p:origin x="-9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91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3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3249" y="0"/>
            <a:ext cx="2940156" cy="493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1FF1D-3D34-4712-A3E8-24A59F6579B3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1822"/>
            <a:ext cx="2940156" cy="493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3249" y="9361822"/>
            <a:ext cx="2940156" cy="493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12E6A-063A-40AB-B735-2173DC347C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1706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3249" y="0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44EE5-59CE-40DD-BC77-5EFB3EF69A44}" type="datetimeFigureOut">
              <a:rPr lang="zh-CN" altLang="en-US" smtClean="0"/>
              <a:pPr/>
              <a:t>2013/2/5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498" y="4681976"/>
            <a:ext cx="5427980" cy="4435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3249" y="9362238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B84C4-1D8A-43C4-8832-FEC711807B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322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0034CA-906F-4F7A-B7A2-5E602896819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39775"/>
            <a:ext cx="4927600" cy="36957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767" y="4683276"/>
            <a:ext cx="5428614" cy="4434214"/>
          </a:xfrm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0" y="0"/>
          <a:ext cx="9144000" cy="6856413"/>
        </p:xfrm>
        <a:graphic>
          <a:graphicData uri="http://schemas.openxmlformats.org/presentationml/2006/ole">
            <p:oleObj spid="_x0000_s3310" name="Image" r:id="rId3" imgW="2621063" imgH="1965964" progId="">
              <p:embed/>
            </p:oleObj>
          </a:graphicData>
        </a:graphic>
      </p:graphicFrame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68575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78581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33600"/>
            <a:ext cx="8229600" cy="4191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5029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5029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858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6962"/>
            <a:ext cx="82296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8200" y="1828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599"/>
            <a:ext cx="4041775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95400"/>
            <a:ext cx="511175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209800"/>
            <a:ext cx="3008313" cy="3929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0" y="0"/>
          <a:ext cx="9144000" cy="6856413"/>
        </p:xfrm>
        <a:graphic>
          <a:graphicData uri="http://schemas.openxmlformats.org/presentationml/2006/ole">
            <p:oleObj spid="_x0000_s2286" name="Image" r:id="rId14" imgW="2621063" imgH="1965964" progId="">
              <p:embed/>
            </p:oleObj>
          </a:graphicData>
        </a:graphic>
      </p:graphicFrame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6788"/>
            <a:ext cx="82296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66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FF66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FF66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FF66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FF66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FF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i="1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133600"/>
            <a:ext cx="8097838" cy="1582738"/>
          </a:xfrm>
        </p:spPr>
        <p:txBody>
          <a:bodyPr/>
          <a:lstStyle/>
          <a:p>
            <a:pPr eaLnBrk="1" hangingPunct="1"/>
            <a:r>
              <a:rPr lang="en-US" sz="3200" dirty="0"/>
              <a:t>Redesign of Database Algorithms for</a:t>
            </a:r>
            <a:br>
              <a:rPr lang="en-US" sz="3200" dirty="0"/>
            </a:br>
            <a:r>
              <a:rPr lang="en-US" sz="3200" dirty="0" smtClean="0"/>
              <a:t>Next Generation</a:t>
            </a:r>
            <a:br>
              <a:rPr lang="en-US" sz="3200" dirty="0" smtClean="0"/>
            </a:br>
            <a:r>
              <a:rPr lang="en-US" sz="3200" dirty="0" smtClean="0"/>
              <a:t>Non-volatile Memory Technology</a:t>
            </a:r>
            <a:endParaRPr lang="en-GB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90800" y="41910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Weiwei</a:t>
            </a:r>
            <a:r>
              <a:rPr lang="en-US" sz="2000" dirty="0"/>
              <a:t> Hu</a:t>
            </a:r>
          </a:p>
          <a:p>
            <a:pPr algn="ctr"/>
            <a:r>
              <a:rPr lang="en-US" sz="2000" dirty="0"/>
              <a:t>Supervisor: Prof. </a:t>
            </a:r>
            <a:r>
              <a:rPr lang="en-US" sz="2000" dirty="0" err="1"/>
              <a:t>Beng</a:t>
            </a:r>
            <a:r>
              <a:rPr lang="en-US" sz="2000" dirty="0"/>
              <a:t> Chin </a:t>
            </a:r>
            <a:r>
              <a:rPr lang="en-US" sz="2000" dirty="0" err="1"/>
              <a:t>Ooi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019300" y="5373469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solidFill>
                  <a:srgbClr val="333399"/>
                </a:solidFill>
              </a:rPr>
              <a:t>School of Computing</a:t>
            </a:r>
          </a:p>
          <a:p>
            <a:pPr lvl="0" algn="ctr"/>
            <a:r>
              <a:rPr lang="en-US" dirty="0" smtClean="0">
                <a:solidFill>
                  <a:srgbClr val="333399"/>
                </a:solidFill>
              </a:rPr>
              <a:t>National University of Singapore</a:t>
            </a:r>
          </a:p>
        </p:txBody>
      </p:sp>
    </p:spTree>
  </p:cSld>
  <p:clrMapOvr>
    <a:masterClrMapping/>
  </p:clrMapOvr>
  <p:transition advTm="1882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with PCM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disadvantage – Writes</a:t>
            </a:r>
          </a:p>
          <a:p>
            <a:r>
              <a:rPr lang="en-US" i="1" dirty="0" smtClean="0"/>
              <a:t>High energy consumption</a:t>
            </a:r>
          </a:p>
          <a:p>
            <a:pPr lvl="1"/>
            <a:r>
              <a:rPr lang="en-US" dirty="0" smtClean="0"/>
              <a:t>Incur high voltage, high current</a:t>
            </a:r>
          </a:p>
          <a:p>
            <a:r>
              <a:rPr lang="en-US" i="1" dirty="0" smtClean="0"/>
              <a:t>High latency and low bandwidth</a:t>
            </a:r>
          </a:p>
          <a:p>
            <a:pPr lvl="1"/>
            <a:r>
              <a:rPr lang="en-US" dirty="0" smtClean="0"/>
              <a:t>Longer SET time</a:t>
            </a:r>
          </a:p>
          <a:p>
            <a:pPr lvl="1"/>
            <a:r>
              <a:rPr lang="en-US" dirty="0" smtClean="0"/>
              <a:t>Limited number of bits per iteration</a:t>
            </a:r>
          </a:p>
          <a:p>
            <a:r>
              <a:rPr lang="en-US" i="1" dirty="0" smtClean="0"/>
              <a:t>Limited endurance</a:t>
            </a:r>
          </a:p>
          <a:p>
            <a:pPr lvl="1"/>
            <a:r>
              <a:rPr lang="en-US" dirty="0" smtClean="0"/>
              <a:t>Wear leveling at the memory controller</a:t>
            </a:r>
            <a:endParaRPr lang="en-US" dirty="0"/>
          </a:p>
        </p:txBody>
      </p:sp>
      <p:pic>
        <p:nvPicPr>
          <p:cNvPr id="4098" name="Picture 2" descr="C:\Users\workshop\Desktop\word_challenge_faq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355725"/>
            <a:ext cx="2857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4280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PCM-Friendly DB Algorithms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/>
          <a:lstStyle/>
          <a:p>
            <a:r>
              <a:rPr lang="en-US" dirty="0" smtClean="0"/>
              <a:t>Design Goals</a:t>
            </a:r>
          </a:p>
          <a:p>
            <a:pPr lvl="1"/>
            <a:r>
              <a:rPr lang="en-US" dirty="0" smtClean="0"/>
              <a:t>Minimize PCM writes </a:t>
            </a:r>
          </a:p>
          <a:p>
            <a:pPr lvl="1"/>
            <a:r>
              <a:rPr lang="en-US" dirty="0" smtClean="0"/>
              <a:t>Good CPU cache performance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Analytical Metrics</a:t>
            </a:r>
          </a:p>
          <a:p>
            <a:pPr lvl="1"/>
            <a:r>
              <a:rPr lang="en-US" dirty="0" smtClean="0"/>
              <a:t>Total PCM access latency</a:t>
            </a:r>
          </a:p>
          <a:p>
            <a:pPr lvl="1"/>
            <a:r>
              <a:rPr lang="en-US" dirty="0" smtClean="0"/>
              <a:t>Energy consumption</a:t>
            </a:r>
          </a:p>
        </p:txBody>
      </p:sp>
      <p:pic>
        <p:nvPicPr>
          <p:cNvPr id="5123" name="Picture 3" descr="C:\Users\workshop\Desktop\Goal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064" r="16905"/>
          <a:stretch/>
        </p:blipFill>
        <p:spPr bwMode="auto">
          <a:xfrm>
            <a:off x="5715000" y="1866900"/>
            <a:ext cx="272193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8698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PCM-Friendly DB Algorithms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/>
          <a:lstStyle/>
          <a:p>
            <a:r>
              <a:rPr lang="en-US" dirty="0" smtClean="0"/>
              <a:t>Algorithm analysis</a:t>
            </a:r>
          </a:p>
          <a:p>
            <a:pPr lvl="1"/>
            <a:r>
              <a:rPr lang="en-US" dirty="0" smtClean="0"/>
              <a:t>Cache lines</a:t>
            </a:r>
          </a:p>
          <a:p>
            <a:pPr lvl="2"/>
            <a:r>
              <a:rPr lang="en-US" dirty="0" smtClean="0"/>
              <a:t>Fetch: N1, T1 are the number and latency resp.</a:t>
            </a:r>
          </a:p>
          <a:p>
            <a:pPr lvl="2"/>
            <a:r>
              <a:rPr lang="en-US" dirty="0" smtClean="0"/>
              <a:t>Write back: N2, T2 are the number and latency resp.</a:t>
            </a:r>
          </a:p>
          <a:p>
            <a:pPr lvl="1"/>
            <a:r>
              <a:rPr lang="en-US" dirty="0" smtClean="0"/>
              <a:t>Bits</a:t>
            </a:r>
          </a:p>
          <a:p>
            <a:pPr lvl="2"/>
            <a:r>
              <a:rPr lang="en-US" dirty="0" smtClean="0"/>
              <a:t>E1, E2 are the energy for reading and writing a PCM bit resp.</a:t>
            </a:r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L is the number of bits in a cache line, </a:t>
            </a:r>
            <a:r>
              <a:rPr lang="en-US" altLang="zh-CN" dirty="0" smtClean="0"/>
              <a:t>λ is the average number of modified bits per written cache line</a:t>
            </a:r>
          </a:p>
          <a:p>
            <a:pPr lvl="1"/>
            <a:r>
              <a:rPr lang="en-US" dirty="0" smtClean="0"/>
              <a:t>Total PCM access latency = N1 * T1 + N2 * T2</a:t>
            </a:r>
          </a:p>
          <a:p>
            <a:pPr lvl="1"/>
            <a:r>
              <a:rPr lang="en-US" dirty="0" smtClean="0"/>
              <a:t>Energy consumption = T1 * L * E1 + T2 * </a:t>
            </a:r>
            <a:r>
              <a:rPr lang="en-US" altLang="zh-CN" dirty="0" smtClean="0"/>
              <a:t>λ * E2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8698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Literature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HDD</a:t>
            </a:r>
          </a:p>
          <a:p>
            <a:pPr lvl="1"/>
            <a:r>
              <a:rPr lang="en-US" dirty="0" smtClean="0"/>
              <a:t>Log-Structured Merge Tree (LSM-tree) </a:t>
            </a:r>
            <a:r>
              <a:rPr lang="en-US" baseline="30000" dirty="0" smtClean="0"/>
              <a:t>[5]</a:t>
            </a:r>
          </a:p>
          <a:p>
            <a:pPr lvl="1"/>
            <a:r>
              <a:rPr lang="en-US" dirty="0" smtClean="0"/>
              <a:t>The Buffer Tree </a:t>
            </a:r>
            <a:r>
              <a:rPr lang="en-US" baseline="30000" dirty="0" smtClean="0"/>
              <a:t>[6] </a:t>
            </a:r>
          </a:p>
          <a:p>
            <a:r>
              <a:rPr lang="en-US" dirty="0" smtClean="0"/>
              <a:t>SSD</a:t>
            </a:r>
          </a:p>
          <a:p>
            <a:pPr lvl="1"/>
            <a:r>
              <a:rPr lang="en-US" dirty="0" smtClean="0"/>
              <a:t>B-Tree layer for </a:t>
            </a:r>
            <a:r>
              <a:rPr lang="en-US" dirty="0" err="1" smtClean="0"/>
              <a:t>ﬂash</a:t>
            </a:r>
            <a:r>
              <a:rPr lang="en-US" dirty="0" smtClean="0"/>
              <a:t>-memory storage systems (BFTL) </a:t>
            </a:r>
            <a:r>
              <a:rPr lang="en-US" baseline="30000" dirty="0" smtClean="0"/>
              <a:t>[7]</a:t>
            </a:r>
          </a:p>
          <a:p>
            <a:pPr lvl="1"/>
            <a:r>
              <a:rPr lang="en-US" dirty="0" smtClean="0"/>
              <a:t>FD-tree</a:t>
            </a:r>
            <a:r>
              <a:rPr lang="en-US" sz="2000" dirty="0" smtClean="0"/>
              <a:t> </a:t>
            </a:r>
            <a:r>
              <a:rPr lang="en-US" sz="2000" baseline="30000" dirty="0" smtClean="0"/>
              <a:t>[9]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788"/>
            <a:ext cx="8458200" cy="785812"/>
          </a:xfrm>
        </p:spPr>
        <p:txBody>
          <a:bodyPr/>
          <a:lstStyle/>
          <a:p>
            <a:r>
              <a:rPr lang="en-US" altLang="zh-CN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PCM-based Indexing </a:t>
            </a:r>
            <a:r>
              <a:rPr lang="en-US" baseline="30000" dirty="0" smtClean="0"/>
              <a:t>[10]</a:t>
            </a:r>
          </a:p>
          <a:p>
            <a:pPr lvl="1"/>
            <a:r>
              <a:rPr lang="en-US" dirty="0" smtClean="0"/>
              <a:t>Outline new database algorithms design consideration</a:t>
            </a:r>
          </a:p>
          <a:p>
            <a:pPr lvl="1"/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-Tree related proposals</a:t>
            </a:r>
          </a:p>
          <a:p>
            <a:pPr lvl="2"/>
            <a:r>
              <a:rPr lang="en-US" dirty="0" smtClean="0"/>
              <a:t>Sorted</a:t>
            </a:r>
          </a:p>
          <a:p>
            <a:pPr lvl="2"/>
            <a:r>
              <a:rPr lang="en-US" dirty="0" smtClean="0"/>
              <a:t>Unsorted</a:t>
            </a:r>
          </a:p>
          <a:p>
            <a:pPr lvl="2"/>
            <a:r>
              <a:rPr lang="en-US" dirty="0"/>
              <a:t>Unsorted </a:t>
            </a:r>
            <a:r>
              <a:rPr lang="en-US" dirty="0" smtClean="0"/>
              <a:t>leaf</a:t>
            </a:r>
          </a:p>
          <a:p>
            <a:pPr lvl="2"/>
            <a:r>
              <a:rPr lang="en-US" dirty="0"/>
              <a:t>Unsorted </a:t>
            </a:r>
            <a:r>
              <a:rPr lang="en-US" dirty="0" smtClean="0"/>
              <a:t>leaf with bitmap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24200"/>
            <a:ext cx="30861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0" y="5029200"/>
            <a:ext cx="1511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Execution Time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486400"/>
            <a:ext cx="45148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932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Focuses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2286000"/>
          </a:xfrm>
        </p:spPr>
        <p:txBody>
          <a:bodyPr/>
          <a:lstStyle/>
          <a:p>
            <a:r>
              <a:rPr lang="en-US" dirty="0" smtClean="0"/>
              <a:t>Indexing Techniques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Query Processing Algorithms</a:t>
            </a:r>
          </a:p>
          <a:p>
            <a:pPr lvl="1"/>
            <a:r>
              <a:rPr lang="en-US" dirty="0" smtClean="0"/>
              <a:t>Buffer Management</a:t>
            </a:r>
          </a:p>
        </p:txBody>
      </p:sp>
      <p:pic>
        <p:nvPicPr>
          <p:cNvPr id="6146" name="Picture 2" descr="C:\Users\workshop\Desktop\6a00e54f8c25c9883401676355388a970b-800w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9322" y="2571744"/>
            <a:ext cx="2438400" cy="194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0034" y="1857364"/>
            <a:ext cx="82296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 smtClean="0">
                <a:solidFill>
                  <a:schemeClr val="accent2"/>
                </a:solidFill>
              </a:rPr>
              <a:t>How to make existing algorithms write-optimized? </a:t>
            </a:r>
          </a:p>
        </p:txBody>
      </p:sp>
    </p:spTree>
    <p:extLst>
      <p:ext uri="{BB962C8B-B14F-4D97-AF65-F5344CB8AC3E}">
        <p14:creationId xmlns:p14="http://schemas.microsoft.com/office/powerpoint/2010/main" xmlns="" val="179606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2" y="1428736"/>
            <a:ext cx="7329510" cy="4495800"/>
          </a:xfrm>
        </p:spPr>
        <p:txBody>
          <a:bodyPr/>
          <a:lstStyle/>
          <a:p>
            <a:pPr>
              <a:buNone/>
            </a:pPr>
            <a:endParaRPr lang="en-US" altLang="zh-CN" sz="3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3400" dirty="0" smtClean="0"/>
              <a:t>    </a:t>
            </a:r>
            <a:r>
              <a:rPr lang="en-US" altLang="zh-CN" sz="4000" dirty="0" smtClean="0"/>
              <a:t>Why?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4000" dirty="0" smtClean="0"/>
              <a:t>		     		What?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4000" dirty="0" smtClean="0"/>
              <a:t>					             How?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931 -0.15741 " pathEditMode="relative" ptsTypes="AA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00"/>
              </a:spcAft>
            </a:pPr>
            <a:r>
              <a:rPr lang="en-US" dirty="0"/>
              <a:t>Indexing </a:t>
            </a:r>
            <a:r>
              <a:rPr lang="en-US" dirty="0" smtClean="0"/>
              <a:t>Algorithm – Predictive B</a:t>
            </a:r>
            <a:r>
              <a:rPr lang="en-US" baseline="30000" dirty="0" smtClean="0"/>
              <a:t>+</a:t>
            </a:r>
            <a:r>
              <a:rPr lang="en-US" dirty="0" smtClean="0"/>
              <a:t>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Principle</a:t>
            </a:r>
          </a:p>
          <a:p>
            <a:pPr lvl="1"/>
            <a:r>
              <a:rPr lang="en-US" dirty="0" smtClean="0"/>
              <a:t>Reduce the number of writes for data insertions and updates without sacrificing the performance of searches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Adopt the unsorted leaf strategy</a:t>
            </a:r>
          </a:p>
          <a:p>
            <a:pPr lvl="1"/>
            <a:r>
              <a:rPr lang="en-US" dirty="0" smtClean="0"/>
              <a:t>Develop a scheme to minimize data movements by node splitting and merging</a:t>
            </a:r>
          </a:p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Predict the data distribution based on the previous insertions and pre-allocate space on PCM for accommodating future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29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00"/>
              </a:spcAft>
            </a:pPr>
            <a:r>
              <a:rPr lang="en-US" dirty="0" smtClean="0"/>
              <a:t>Predictive B</a:t>
            </a:r>
            <a:r>
              <a:rPr lang="en-US" baseline="30000" dirty="0" smtClean="0"/>
              <a:t>+</a:t>
            </a:r>
            <a:r>
              <a:rPr lang="en-US" dirty="0" smtClean="0"/>
              <a:t>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Components</a:t>
            </a:r>
          </a:p>
          <a:p>
            <a:pPr lvl="1"/>
            <a:r>
              <a:rPr lang="en-US" dirty="0" smtClean="0"/>
              <a:t>DRAM buffer</a:t>
            </a:r>
          </a:p>
          <a:p>
            <a:pPr lvl="1"/>
            <a:r>
              <a:rPr lang="en-US" dirty="0" err="1" smtClean="0"/>
              <a:t>B</a:t>
            </a:r>
            <a:r>
              <a:rPr lang="en-US" baseline="30000" dirty="0" err="1" smtClean="0"/>
              <a:t>p</a:t>
            </a:r>
            <a:r>
              <a:rPr lang="en-US" dirty="0" smtClean="0"/>
              <a:t>-tree on PCM</a:t>
            </a:r>
          </a:p>
          <a:p>
            <a:r>
              <a:rPr lang="en-US" dirty="0" smtClean="0"/>
              <a:t>Construction</a:t>
            </a:r>
          </a:p>
          <a:p>
            <a:pPr lvl="1"/>
            <a:r>
              <a:rPr lang="en-US" dirty="0" smtClean="0"/>
              <a:t>Warm-up phase</a:t>
            </a:r>
          </a:p>
          <a:p>
            <a:pPr lvl="1"/>
            <a:r>
              <a:rPr lang="en-US" dirty="0" smtClean="0"/>
              <a:t>Update phase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57400"/>
            <a:ext cx="479318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374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DRAM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Small standard B</a:t>
            </a:r>
            <a:r>
              <a:rPr lang="en-US" altLang="zh-CN" b="0" baseline="30000" dirty="0" smtClean="0"/>
              <a:t>+</a:t>
            </a:r>
            <a:r>
              <a:rPr lang="en-US" altLang="zh-CN" b="0" dirty="0" smtClean="0"/>
              <a:t>-tree</a:t>
            </a:r>
          </a:p>
          <a:p>
            <a:r>
              <a:rPr lang="en-US" altLang="zh-CN" b="0" dirty="0" smtClean="0"/>
              <a:t>New keys inserted into DRAM buffer first</a:t>
            </a:r>
          </a:p>
          <a:p>
            <a:r>
              <a:rPr lang="en-US" altLang="zh-CN" b="0" dirty="0" smtClean="0"/>
              <a:t>When buffer is full, flush the keys to PCM</a:t>
            </a:r>
          </a:p>
          <a:p>
            <a:r>
              <a:rPr lang="en-US" altLang="zh-CN" b="0" dirty="0" smtClean="0"/>
              <a:t>Histogram to capture the data distribution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Acknowledgement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Prof. </a:t>
            </a:r>
            <a:r>
              <a:rPr lang="en-US" dirty="0" err="1" smtClean="0"/>
              <a:t>Beng</a:t>
            </a:r>
            <a:r>
              <a:rPr lang="en-US" dirty="0" smtClean="0"/>
              <a:t> Chin </a:t>
            </a:r>
            <a:r>
              <a:rPr lang="en-US" dirty="0" err="1" smtClean="0"/>
              <a:t>Ooi</a:t>
            </a:r>
            <a:endParaRPr lang="en-US" dirty="0" smtClean="0"/>
          </a:p>
          <a:p>
            <a:r>
              <a:rPr lang="en-US" altLang="zh-CN" dirty="0" smtClean="0"/>
              <a:t>Prof. </a:t>
            </a:r>
            <a:r>
              <a:rPr lang="en-US" altLang="zh-CN" dirty="0" err="1" smtClean="0"/>
              <a:t>Kian</a:t>
            </a:r>
            <a:r>
              <a:rPr lang="en-US" altLang="zh-CN" dirty="0" smtClean="0"/>
              <a:t>-Lee Tan</a:t>
            </a:r>
          </a:p>
          <a:p>
            <a:r>
              <a:rPr lang="en-US" altLang="zh-CN" dirty="0" err="1" smtClean="0"/>
              <a:t>Guoliang</a:t>
            </a:r>
            <a:r>
              <a:rPr lang="en-US" altLang="zh-CN" dirty="0" smtClean="0"/>
              <a:t> Li (</a:t>
            </a:r>
            <a:r>
              <a:rPr lang="en-US" altLang="zh-CN" dirty="0" err="1" smtClean="0"/>
              <a:t>Tsinghua</a:t>
            </a:r>
            <a:r>
              <a:rPr lang="en-US" altLang="zh-CN" dirty="0" smtClean="0"/>
              <a:t> University)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Warm-up phase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918" y="1828800"/>
            <a:ext cx="8686800" cy="4495800"/>
          </a:xfrm>
        </p:spPr>
        <p:txBody>
          <a:bodyPr/>
          <a:lstStyle/>
          <a:p>
            <a:r>
              <a:rPr lang="en-US" altLang="zh-CN" dirty="0" smtClean="0"/>
              <a:t>For the first time that the DRAM buffer is full, all the keys in the buffer will be moved to the PCM</a:t>
            </a:r>
          </a:p>
          <a:p>
            <a:r>
              <a:rPr lang="en-US" altLang="zh-CN" dirty="0" smtClean="0"/>
              <a:t>Construct the skeleton of B</a:t>
            </a:r>
            <a:r>
              <a:rPr lang="en-US" altLang="zh-CN" baseline="30000" dirty="0" smtClean="0"/>
              <a:t>p</a:t>
            </a:r>
            <a:r>
              <a:rPr lang="en-US" altLang="zh-CN" dirty="0" smtClean="0"/>
              <a:t>-tree</a:t>
            </a:r>
          </a:p>
          <a:p>
            <a:pPr lvl="1"/>
            <a:r>
              <a:rPr lang="en-US" altLang="zh-CN" dirty="0" smtClean="0"/>
              <a:t>Enlarge the node size by K</a:t>
            </a:r>
          </a:p>
          <a:p>
            <a:pPr lvl="2"/>
            <a:r>
              <a:rPr lang="en-US" altLang="zh-CN" dirty="0" smtClean="0"/>
              <a:t>Set by administrator</a:t>
            </a:r>
          </a:p>
          <a:p>
            <a:pPr lvl="2"/>
            <a:r>
              <a:rPr lang="en-US" altLang="zh-CN" dirty="0" smtClean="0"/>
              <a:t>Estimated based on the distribution</a:t>
            </a:r>
          </a:p>
          <a:p>
            <a:pPr lvl="3"/>
            <a:r>
              <a:rPr lang="en-US" altLang="zh-CN" dirty="0" smtClean="0"/>
              <a:t>Width of a bucket W = (U-L) / |B|, current number of keys is N, maximum number of keys among all the current buckets is A</a:t>
            </a:r>
          </a:p>
          <a:p>
            <a:pPr lvl="3"/>
            <a:r>
              <a:rPr lang="en-US" altLang="zh-CN" dirty="0" smtClean="0"/>
              <a:t>Estimate the total number of possible keys is T = N * W / A</a:t>
            </a:r>
          </a:p>
          <a:p>
            <a:pPr lvl="3"/>
            <a:r>
              <a:rPr lang="en-US" altLang="zh-CN" dirty="0" smtClean="0"/>
              <a:t>Estimate K = </a:t>
            </a:r>
            <a:r>
              <a:rPr lang="en-US" altLang="zh-CN" dirty="0" err="1" smtClean="0"/>
              <a:t>log</a:t>
            </a:r>
            <a:r>
              <a:rPr lang="en-US" altLang="zh-CN" baseline="-25000" dirty="0" err="1" smtClean="0"/>
              <a:t>h</a:t>
            </a:r>
            <a:r>
              <a:rPr lang="en-US" altLang="zh-CN" dirty="0" smtClean="0"/>
              <a:t>(T/N) = </a:t>
            </a:r>
            <a:r>
              <a:rPr lang="en-US" altLang="zh-CN" dirty="0" err="1" smtClean="0"/>
              <a:t>log</a:t>
            </a:r>
            <a:r>
              <a:rPr lang="en-US" altLang="zh-CN" baseline="-25000" dirty="0" err="1" smtClean="0"/>
              <a:t>h</a:t>
            </a:r>
            <a:r>
              <a:rPr lang="en-US" altLang="zh-CN" dirty="0" smtClean="0"/>
              <a:t>(W/A)</a:t>
            </a:r>
          </a:p>
          <a:p>
            <a:pPr lvl="1"/>
            <a:r>
              <a:rPr lang="en-US" altLang="zh-CN" dirty="0" smtClean="0"/>
              <a:t>Split the node in an eager manner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 phase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97" y="1785958"/>
            <a:ext cx="745957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Update phase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Keys are first inserted into the buffer</a:t>
            </a:r>
          </a:p>
          <a:p>
            <a:r>
              <a:rPr lang="en-US" b="0" dirty="0" smtClean="0"/>
              <a:t>Each time the buffer is full, update the predictive model first</a:t>
            </a:r>
          </a:p>
          <a:p>
            <a:r>
              <a:rPr lang="en-US" b="0" dirty="0" smtClean="0"/>
              <a:t>Merge the buffer tree to the main B</a:t>
            </a:r>
            <a:r>
              <a:rPr lang="en-US" b="0" baseline="30000" dirty="0" smtClean="0"/>
              <a:t>p</a:t>
            </a:r>
            <a:r>
              <a:rPr lang="en-US" b="0" dirty="0" smtClean="0"/>
              <a:t>-tree according to the predictive model</a:t>
            </a:r>
          </a:p>
          <a:p>
            <a:r>
              <a:rPr lang="en-US" b="0" dirty="0" smtClean="0"/>
              <a:t>Main concern: determine whether a node needs to be split even it is not full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phase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Search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428867"/>
            <a:ext cx="5500726" cy="2922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phase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Deletion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357430"/>
            <a:ext cx="5143536" cy="381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phase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Insertion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643050"/>
            <a:ext cx="4143404" cy="460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Predictive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Number of keys that can be accommodated in node n: </a:t>
            </a:r>
            <a:r>
              <a:rPr lang="en-US" altLang="zh-CN" dirty="0" err="1" smtClean="0"/>
              <a:t>ANO</a:t>
            </a:r>
            <a:r>
              <a:rPr lang="en-US" altLang="zh-CN" baseline="-25000" dirty="0" err="1" smtClean="0"/>
              <a:t>n</a:t>
            </a:r>
            <a:endParaRPr lang="en-US" altLang="zh-CN" baseline="-25000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Number of possible keys that could fall in node n based on the predictive model: </a:t>
            </a:r>
            <a:r>
              <a:rPr lang="en-US" altLang="zh-CN" dirty="0" err="1" smtClean="0"/>
              <a:t>PNO</a:t>
            </a:r>
            <a:r>
              <a:rPr lang="en-US" altLang="zh-CN" baseline="-25000" dirty="0" err="1" smtClean="0"/>
              <a:t>n</a:t>
            </a:r>
            <a:endParaRPr lang="en-US" altLang="zh-CN" baseline="-25000" dirty="0" smtClean="0"/>
          </a:p>
          <a:p>
            <a:pPr lvl="1"/>
            <a:r>
              <a:rPr lang="en-US" altLang="zh-CN" dirty="0" smtClean="0"/>
              <a:t>For node n, extent is [</a:t>
            </a:r>
            <a:r>
              <a:rPr lang="en-US" altLang="zh-CN" dirty="0" err="1" smtClean="0"/>
              <a:t>key</a:t>
            </a:r>
            <a:r>
              <a:rPr lang="en-US" altLang="zh-CN" baseline="-25000" dirty="0" err="1" smtClean="0"/>
              <a:t>min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key</a:t>
            </a:r>
            <a:r>
              <a:rPr lang="en-US" altLang="zh-CN" baseline="-25000" dirty="0" err="1" smtClean="0"/>
              <a:t>max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 err="1" smtClean="0"/>
              <a:t>key</a:t>
            </a:r>
            <a:r>
              <a:rPr lang="en-US" altLang="zh-CN" baseline="-25000" dirty="0" err="1" smtClean="0"/>
              <a:t>min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key</a:t>
            </a:r>
            <a:r>
              <a:rPr lang="en-US" altLang="zh-CN" baseline="-25000" dirty="0" err="1" smtClean="0"/>
              <a:t>max</a:t>
            </a:r>
            <a:r>
              <a:rPr lang="en-US" altLang="zh-CN" dirty="0" smtClean="0"/>
              <a:t> are in the same bucket B</a:t>
            </a:r>
            <a:r>
              <a:rPr lang="en-US" altLang="zh-CN" baseline="-25000" dirty="0" smtClean="0"/>
              <a:t>s</a:t>
            </a:r>
            <a:r>
              <a:rPr lang="en-US" altLang="zh-CN" dirty="0" smtClean="0"/>
              <a:t>,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Otherwise, in two different buckets B</a:t>
            </a:r>
            <a:r>
              <a:rPr lang="en-US" altLang="zh-CN" baseline="-25000" dirty="0" smtClean="0"/>
              <a:t>s</a:t>
            </a:r>
            <a:r>
              <a:rPr lang="en-US" altLang="zh-CN" dirty="0" smtClean="0"/>
              <a:t> and B</a:t>
            </a:r>
            <a:r>
              <a:rPr lang="en-US" altLang="zh-CN" baseline="-25000" dirty="0" smtClean="0"/>
              <a:t>e</a:t>
            </a:r>
            <a:r>
              <a:rPr lang="en-US" altLang="zh-CN" dirty="0" smtClean="0"/>
              <a:t>, 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71802" y="2446186"/>
          <a:ext cx="2428892" cy="625624"/>
        </p:xfrm>
        <a:graphic>
          <a:graphicData uri="http://schemas.openxmlformats.org/presentationml/2006/ole">
            <p:oleObj spid="_x0000_s4098" name="Equation" r:id="rId3" imgW="1676160" imgH="431640" progId="Equation.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857488" y="4783157"/>
          <a:ext cx="2928958" cy="574669"/>
        </p:xfrm>
        <a:graphic>
          <a:graphicData uri="http://schemas.openxmlformats.org/presentationml/2006/ole">
            <p:oleObj spid="_x0000_s4099" name="Equation" r:id="rId4" imgW="2006280" imgH="39348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071670" y="5929329"/>
          <a:ext cx="5143536" cy="626811"/>
        </p:xfrm>
        <a:graphic>
          <a:graphicData uri="http://schemas.openxmlformats.org/presentationml/2006/ole">
            <p:oleObj spid="_x0000_s4100" name="Equation" r:id="rId5" imgW="35431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Predictive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 the ``middle’’ key in node n</a:t>
            </a:r>
          </a:p>
          <a:p>
            <a:pPr lvl="1"/>
            <a:r>
              <a:rPr lang="en-US" altLang="zh-CN" dirty="0" smtClean="0"/>
              <a:t>Suppose the existing keys on node n is key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key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dirty="0" err="1" smtClean="0"/>
              <a:t>key</a:t>
            </a:r>
            <a:r>
              <a:rPr lang="en-US" altLang="zh-CN" baseline="-25000" dirty="0" err="1" smtClean="0"/>
              <a:t>|n</a:t>
            </a:r>
            <a:r>
              <a:rPr lang="en-US" altLang="zh-CN" baseline="-25000" dirty="0" smtClean="0"/>
              <a:t>|</a:t>
            </a:r>
          </a:p>
          <a:p>
            <a:pPr lvl="1"/>
            <a:r>
              <a:rPr lang="en-US" altLang="zh-CN" dirty="0" smtClean="0"/>
              <a:t>A key </a:t>
            </a:r>
            <a:r>
              <a:rPr lang="en-US" altLang="zh-CN" dirty="0" err="1" smtClean="0"/>
              <a:t>key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is called a middle key if 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where P(</a:t>
            </a:r>
            <a:r>
              <a:rPr lang="en-US" altLang="zh-CN" dirty="0" err="1" smtClean="0"/>
              <a:t>key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key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) denote the number of predicted keys between </a:t>
            </a:r>
            <a:r>
              <a:rPr lang="en-US" altLang="zh-CN" dirty="0" err="1" smtClean="0"/>
              <a:t>key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key</a:t>
            </a:r>
            <a:r>
              <a:rPr lang="en-US" altLang="zh-CN" baseline="-25000" dirty="0" err="1" smtClean="0"/>
              <a:t>j</a:t>
            </a:r>
            <a:endParaRPr lang="zh-CN" altLang="en-US" baseline="-25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00298" y="3500437"/>
          <a:ext cx="3862119" cy="1428761"/>
        </p:xfrm>
        <a:graphic>
          <a:graphicData uri="http://schemas.openxmlformats.org/presentationml/2006/ole">
            <p:oleObj spid="_x0000_s5122" name="Equation" r:id="rId3" imgW="219708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00"/>
              </a:spcAft>
            </a:pPr>
            <a:r>
              <a:rPr lang="en-US" dirty="0" smtClean="0"/>
              <a:t>Predictive B</a:t>
            </a:r>
            <a:r>
              <a:rPr lang="en-US" baseline="30000" dirty="0" smtClean="0"/>
              <a:t>+</a:t>
            </a:r>
            <a:r>
              <a:rPr lang="en-US" dirty="0" smtClean="0"/>
              <a:t>-Tree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Evaluating </a:t>
                </a:r>
                <a:r>
                  <a:rPr lang="en-US" dirty="0" err="1" smtClean="0"/>
                  <a:t>B</a:t>
                </a:r>
                <a:r>
                  <a:rPr lang="en-US" baseline="30000" dirty="0" err="1" smtClean="0"/>
                  <a:t>p</a:t>
                </a:r>
                <a:r>
                  <a:rPr lang="en-US" dirty="0" smtClean="0"/>
                  <a:t>-tree</a:t>
                </a:r>
              </a:p>
              <a:p>
                <a:pPr lvl="1"/>
                <a:r>
                  <a:rPr lang="en-US" dirty="0" smtClean="0"/>
                  <a:t>Metrics to evaluate state of the current tree and guide the future prediction </a:t>
                </a:r>
              </a:p>
              <a:p>
                <a:pPr lvl="2"/>
                <a:r>
                  <a:rPr lang="en-US" dirty="0" smtClean="0"/>
                  <a:t>Insertion overflow</a:t>
                </a:r>
              </a:p>
              <a:p>
                <a:pPr lvl="2"/>
                <a:r>
                  <a:rPr lang="en-US" dirty="0" smtClean="0"/>
                  <a:t>Unqualified-node ratio</a:t>
                </a:r>
              </a:p>
              <a:p>
                <a:pPr lvl="1"/>
                <a:r>
                  <a:rPr lang="en-US" dirty="0" smtClean="0"/>
                  <a:t>Combine the two metrics to evaluate a </a:t>
                </a:r>
                <a:r>
                  <a:rPr lang="en-US" dirty="0" err="1" smtClean="0"/>
                  <a:t>B</a:t>
                </a:r>
                <a:r>
                  <a:rPr lang="en-US" baseline="30000" dirty="0" err="1" smtClean="0"/>
                  <a:t>p</a:t>
                </a:r>
                <a:r>
                  <a:rPr lang="en-US" dirty="0" smtClean="0"/>
                  <a:t>-tree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𝑘𝑒𝑦𝑠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𝑘𝑒𝑦𝑠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𝑘𝑒𝑦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𝑘𝑒𝑦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𝑘𝑒𝑦𝑠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×2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𝑘𝑒𝑦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𝑘𝑒𝑦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𝑘𝑒𝑦𝑠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𝑘𝑒𝑦𝑠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×2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545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00"/>
              </a:spcAft>
            </a:pPr>
            <a:r>
              <a:rPr lang="en-US" dirty="0" smtClean="0"/>
              <a:t>Experimental </a:t>
            </a:r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</a:p>
          <a:p>
            <a:pPr lvl="1"/>
            <a:r>
              <a:rPr lang="en-US" dirty="0" smtClean="0"/>
              <a:t>Simulation – calculate number of writes based on both bits and cache lines</a:t>
            </a:r>
          </a:p>
          <a:p>
            <a:pPr lvl="1"/>
            <a:r>
              <a:rPr lang="en-US" dirty="0" smtClean="0"/>
              <a:t>Datasets and workloads – two datasets with uniform and skewed distribution separately, workloads include insertions, updates and searches</a:t>
            </a:r>
          </a:p>
          <a:p>
            <a:pPr lvl="1"/>
            <a:r>
              <a:rPr lang="en-US" dirty="0" smtClean="0"/>
              <a:t>Algorithms compared – our </a:t>
            </a:r>
            <a:r>
              <a:rPr lang="en-US" dirty="0" err="1" smtClean="0"/>
              <a:t>B</a:t>
            </a:r>
            <a:r>
              <a:rPr lang="en-US" baseline="30000" dirty="0" err="1" smtClean="0"/>
              <a:t>p</a:t>
            </a:r>
            <a:r>
              <a:rPr lang="en-US" dirty="0" smtClean="0"/>
              <a:t>-tree, standard B</a:t>
            </a:r>
            <a:r>
              <a:rPr lang="en-US" baseline="30000" dirty="0" smtClean="0"/>
              <a:t>+</a:t>
            </a:r>
            <a:r>
              <a:rPr lang="en-US" dirty="0" smtClean="0"/>
              <a:t>-tree, the unsorted leaf tree and our </a:t>
            </a:r>
            <a:r>
              <a:rPr lang="en-US" dirty="0" err="1" smtClean="0"/>
              <a:t>B</a:t>
            </a:r>
            <a:r>
              <a:rPr lang="en-US" baseline="30000" dirty="0" err="1" smtClean="0"/>
              <a:t>p</a:t>
            </a:r>
            <a:r>
              <a:rPr lang="en-US" dirty="0" smtClean="0"/>
              <a:t>-tree with sorted leaf nodes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29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2" y="1428736"/>
            <a:ext cx="7329510" cy="4495800"/>
          </a:xfrm>
        </p:spPr>
        <p:txBody>
          <a:bodyPr/>
          <a:lstStyle/>
          <a:p>
            <a:pPr>
              <a:buNone/>
            </a:pPr>
            <a:endParaRPr lang="en-US" altLang="zh-CN" sz="3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3400" dirty="0" smtClean="0"/>
              <a:t>    </a:t>
            </a:r>
            <a:r>
              <a:rPr lang="en-US" altLang="zh-CN" sz="4000" dirty="0" smtClean="0"/>
              <a:t>Why?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4000" dirty="0" smtClean="0"/>
              <a:t>		     		What?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4000" dirty="0" smtClean="0"/>
              <a:t>					             How?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99 0.14699 " pathEditMode="relative" ptsTypes="AA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00"/>
              </a:spcAft>
            </a:pPr>
            <a:r>
              <a:rPr lang="en-US" dirty="0" smtClean="0"/>
              <a:t>Experimental </a:t>
            </a:r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performance</a:t>
            </a:r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516"/>
            <a:ext cx="8915400" cy="2550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0910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00"/>
              </a:spcAft>
            </a:pPr>
            <a:r>
              <a:rPr lang="en-US" dirty="0" smtClean="0"/>
              <a:t>Experimental </a:t>
            </a:r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performance</a:t>
            </a:r>
          </a:p>
          <a:p>
            <a:pPr lvl="1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585158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377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00"/>
              </a:spcAft>
            </a:pPr>
            <a:r>
              <a:rPr lang="en-US" dirty="0" smtClean="0"/>
              <a:t>Experimental </a:t>
            </a:r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Leaf node utilization</a:t>
            </a:r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4038600" cy="2910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3504" y="5000636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(m)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1978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00"/>
              </a:spcAft>
            </a:pPr>
            <a:r>
              <a:rPr lang="en-US" dirty="0" smtClean="0"/>
              <a:t>Experimental </a:t>
            </a:r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to data distribution changes</a:t>
            </a:r>
          </a:p>
          <a:p>
            <a:pPr lvl="1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286000"/>
            <a:ext cx="62103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89783" y="5490069"/>
            <a:ext cx="500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(m)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11978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00"/>
              </a:spcAft>
            </a:pPr>
            <a:r>
              <a:rPr lang="en-US" dirty="0"/>
              <a:t>Conclusion and 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</a:p>
          <a:p>
            <a:pPr lvl="1"/>
            <a:r>
              <a:rPr lang="en-US" dirty="0" smtClean="0"/>
              <a:t>Described </a:t>
            </a:r>
            <a:r>
              <a:rPr lang="en-US" dirty="0" smtClean="0"/>
              <a:t>the characteristics of PCM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 smtClean="0"/>
              <a:t>the analytic metrics to design algorithms for PCM-based database systems</a:t>
            </a:r>
          </a:p>
          <a:p>
            <a:pPr lvl="1"/>
            <a:r>
              <a:rPr lang="en-US" dirty="0" smtClean="0"/>
              <a:t>Proposed </a:t>
            </a:r>
            <a:r>
              <a:rPr lang="en-US" dirty="0" smtClean="0"/>
              <a:t>B</a:t>
            </a:r>
            <a:r>
              <a:rPr lang="en-US" baseline="30000" dirty="0" smtClean="0"/>
              <a:t>p</a:t>
            </a:r>
            <a:r>
              <a:rPr lang="en-US" dirty="0" smtClean="0"/>
              <a:t>-tree indexing technique</a:t>
            </a:r>
          </a:p>
          <a:p>
            <a:r>
              <a:rPr lang="en-US" dirty="0" smtClean="0"/>
              <a:t>Future research directions</a:t>
            </a:r>
          </a:p>
          <a:p>
            <a:pPr lvl="1"/>
            <a:r>
              <a:rPr lang="en-US" dirty="0" smtClean="0"/>
              <a:t>Buffer pool designing</a:t>
            </a:r>
          </a:p>
          <a:p>
            <a:pPr lvl="1"/>
            <a:r>
              <a:rPr lang="en-US" dirty="0" smtClean="0"/>
              <a:t>Query processing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29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685800" y="2568575"/>
            <a:ext cx="77724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mtClean="0">
                <a:ea typeface="宋体" pitchFamily="2" charset="-122"/>
              </a:rPr>
              <a:t>Thank You!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/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3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534400" cy="4495800"/>
          </a:xfrm>
        </p:spPr>
        <p:txBody>
          <a:bodyPr/>
          <a:lstStyle/>
          <a:p>
            <a:pPr>
              <a:buNone/>
            </a:pPr>
            <a:r>
              <a:rPr lang="en-US" sz="1600" b="0" dirty="0"/>
              <a:t>[1] </a:t>
            </a:r>
            <a:r>
              <a:rPr lang="en-US" sz="1600" b="0" dirty="0" smtClean="0"/>
              <a:t> F</a:t>
            </a:r>
            <a:r>
              <a:rPr lang="en-US" sz="1600" b="0" dirty="0"/>
              <a:t>. </a:t>
            </a:r>
            <a:r>
              <a:rPr lang="en-US" sz="1600" b="0" dirty="0" err="1"/>
              <a:t>Bedeschi</a:t>
            </a:r>
            <a:r>
              <a:rPr lang="en-US" sz="1600" b="0" dirty="0"/>
              <a:t>, R. </a:t>
            </a:r>
            <a:r>
              <a:rPr lang="en-US" sz="1600" b="0" dirty="0" err="1"/>
              <a:t>Fackenthal</a:t>
            </a:r>
            <a:r>
              <a:rPr lang="en-US" sz="1600" b="0" dirty="0"/>
              <a:t>, C. </a:t>
            </a:r>
            <a:r>
              <a:rPr lang="en-US" sz="1600" b="0" dirty="0" err="1"/>
              <a:t>Resta</a:t>
            </a:r>
            <a:r>
              <a:rPr lang="en-US" sz="1600" b="0" dirty="0"/>
              <a:t>, E. </a:t>
            </a:r>
            <a:r>
              <a:rPr lang="en-US" sz="1600" b="0" dirty="0" err="1"/>
              <a:t>Donze</a:t>
            </a:r>
            <a:r>
              <a:rPr lang="en-US" sz="1600" b="0" dirty="0"/>
              <a:t>, M. </a:t>
            </a:r>
            <a:r>
              <a:rPr lang="en-US" sz="1600" b="0" dirty="0" err="1"/>
              <a:t>Jagasivamani</a:t>
            </a:r>
            <a:r>
              <a:rPr lang="en-US" sz="1600" b="0" dirty="0"/>
              <a:t>, E. </a:t>
            </a:r>
            <a:r>
              <a:rPr lang="en-US" sz="1600" b="0" dirty="0" smtClean="0"/>
              <a:t>Buda, F</a:t>
            </a:r>
            <a:r>
              <a:rPr lang="en-US" sz="1600" b="0" dirty="0"/>
              <a:t>. </a:t>
            </a:r>
            <a:r>
              <a:rPr lang="en-US" sz="1600" b="0" dirty="0" err="1" smtClean="0"/>
              <a:t>Pellizzer</a:t>
            </a:r>
            <a:r>
              <a:rPr lang="en-US" sz="1600" b="0" dirty="0" smtClean="0"/>
              <a:t>, D</a:t>
            </a:r>
            <a:r>
              <a:rPr lang="en-US" sz="1600" b="0" dirty="0"/>
              <a:t>. Chow, A. Cabrini, G. </a:t>
            </a:r>
            <a:r>
              <a:rPr lang="en-US" sz="1600" b="0" dirty="0" err="1"/>
              <a:t>Calvi</a:t>
            </a:r>
            <a:r>
              <a:rPr lang="en-US" sz="1600" b="0" dirty="0"/>
              <a:t>, et al. A </a:t>
            </a:r>
            <a:r>
              <a:rPr lang="en-US" sz="1600" b="0" dirty="0" smtClean="0"/>
              <a:t>multi-level-cell bipolar-selected </a:t>
            </a:r>
            <a:r>
              <a:rPr lang="en-US" sz="1600" b="0" dirty="0"/>
              <a:t>phase-change memory. In Solid-State Circuits </a:t>
            </a:r>
            <a:r>
              <a:rPr lang="en-US" sz="1600" b="0" dirty="0" smtClean="0"/>
              <a:t>Conference, </a:t>
            </a:r>
            <a:r>
              <a:rPr lang="en-US" sz="1600" b="0" dirty="0"/>
              <a:t>ISSCC </a:t>
            </a:r>
            <a:r>
              <a:rPr lang="en-US" sz="1600" b="0" dirty="0" smtClean="0"/>
              <a:t>2008.</a:t>
            </a:r>
          </a:p>
          <a:p>
            <a:pPr>
              <a:buNone/>
            </a:pPr>
            <a:r>
              <a:rPr lang="en-US" sz="1600" b="0" dirty="0" smtClean="0"/>
              <a:t>[2</a:t>
            </a:r>
            <a:r>
              <a:rPr lang="en-US" sz="1600" b="0" dirty="0"/>
              <a:t>] </a:t>
            </a:r>
            <a:r>
              <a:rPr lang="en-US" sz="1600" b="0" dirty="0" smtClean="0"/>
              <a:t> S</a:t>
            </a:r>
            <a:r>
              <a:rPr lang="en-US" sz="1600" b="0" dirty="0"/>
              <a:t>. Chen, P. Gibbons, and S. </a:t>
            </a:r>
            <a:r>
              <a:rPr lang="en-US" sz="1600" b="0" dirty="0" err="1"/>
              <a:t>Nath</a:t>
            </a:r>
            <a:r>
              <a:rPr lang="en-US" sz="1600" b="0" dirty="0"/>
              <a:t>. Rethinking Database Algorithms </a:t>
            </a:r>
            <a:r>
              <a:rPr lang="en-US" sz="1600" b="0" dirty="0" smtClean="0"/>
              <a:t>for Phase </a:t>
            </a:r>
            <a:r>
              <a:rPr lang="en-US" sz="1600" b="0" dirty="0"/>
              <a:t>Change Memory. </a:t>
            </a:r>
            <a:r>
              <a:rPr lang="en-US" sz="1600" b="0" dirty="0" smtClean="0"/>
              <a:t>CIDR </a:t>
            </a:r>
            <a:r>
              <a:rPr lang="en-US" sz="1600" b="0" dirty="0"/>
              <a:t>2011</a:t>
            </a:r>
            <a:r>
              <a:rPr lang="en-US" sz="1600" b="0" dirty="0" smtClean="0"/>
              <a:t>.</a:t>
            </a:r>
          </a:p>
          <a:p>
            <a:pPr>
              <a:buNone/>
            </a:pPr>
            <a:r>
              <a:rPr lang="en-US" sz="1600" b="0" dirty="0"/>
              <a:t>[3] </a:t>
            </a:r>
            <a:r>
              <a:rPr lang="en-US" sz="1600" b="0" dirty="0" smtClean="0"/>
              <a:t> M</a:t>
            </a:r>
            <a:r>
              <a:rPr lang="en-US" sz="1600" b="0" dirty="0"/>
              <a:t>. K. </a:t>
            </a:r>
            <a:r>
              <a:rPr lang="en-US" sz="1600" b="0" dirty="0" err="1"/>
              <a:t>Qureshi</a:t>
            </a:r>
            <a:r>
              <a:rPr lang="en-US" sz="1600" b="0" dirty="0"/>
              <a:t>, V. </a:t>
            </a:r>
            <a:r>
              <a:rPr lang="en-US" sz="1600" b="0" dirty="0" err="1"/>
              <a:t>Srinivasan</a:t>
            </a:r>
            <a:r>
              <a:rPr lang="en-US" sz="1600" b="0" dirty="0"/>
              <a:t>, and J. A. Rivers. Scalable high </a:t>
            </a:r>
            <a:r>
              <a:rPr lang="en-US" sz="1600" b="0" dirty="0" smtClean="0"/>
              <a:t>performance main </a:t>
            </a:r>
            <a:r>
              <a:rPr lang="en-US" sz="1600" b="0" dirty="0"/>
              <a:t>memory system using phase-change memory technology. </a:t>
            </a:r>
            <a:r>
              <a:rPr lang="en-US" sz="1600" b="0" dirty="0" smtClean="0"/>
              <a:t>In Proceedings </a:t>
            </a:r>
            <a:r>
              <a:rPr lang="en-US" sz="1600" b="0" dirty="0"/>
              <a:t>of the 36th annual international symposium on </a:t>
            </a:r>
            <a:r>
              <a:rPr lang="en-US" sz="1600" b="0" dirty="0" smtClean="0"/>
              <a:t>Computer architecture</a:t>
            </a:r>
            <a:r>
              <a:rPr lang="en-US" sz="1600" b="0" dirty="0"/>
              <a:t>, </a:t>
            </a:r>
            <a:r>
              <a:rPr lang="en-US" sz="1600" b="0" dirty="0" smtClean="0"/>
              <a:t>ISCA 2009.</a:t>
            </a:r>
          </a:p>
          <a:p>
            <a:pPr>
              <a:buNone/>
            </a:pPr>
            <a:r>
              <a:rPr lang="en-US" sz="1600" b="0" dirty="0"/>
              <a:t>[4] </a:t>
            </a:r>
            <a:r>
              <a:rPr lang="en-US" sz="1600" b="0" dirty="0" smtClean="0"/>
              <a:t> L</a:t>
            </a:r>
            <a:r>
              <a:rPr lang="en-US" sz="1600" b="0" dirty="0"/>
              <a:t>. E. Ramos, E. </a:t>
            </a:r>
            <a:r>
              <a:rPr lang="en-US" sz="1600" b="0" dirty="0" err="1"/>
              <a:t>Gorbatov</a:t>
            </a:r>
            <a:r>
              <a:rPr lang="en-US" sz="1600" b="0" dirty="0"/>
              <a:t>, and R. </a:t>
            </a:r>
            <a:r>
              <a:rPr lang="en-US" sz="1600" b="0" dirty="0" err="1"/>
              <a:t>Bianchini</a:t>
            </a:r>
            <a:r>
              <a:rPr lang="en-US" sz="1600" b="0" dirty="0"/>
              <a:t>. Page placement in </a:t>
            </a:r>
            <a:r>
              <a:rPr lang="en-US" sz="1600" b="0" dirty="0" smtClean="0"/>
              <a:t>hybrid memory </a:t>
            </a:r>
            <a:r>
              <a:rPr lang="en-US" sz="1600" b="0" dirty="0"/>
              <a:t>systems. In Proceedings of the international conference </a:t>
            </a:r>
            <a:r>
              <a:rPr lang="en-US" sz="1600" b="0" dirty="0" smtClean="0"/>
              <a:t>on Supercomputing</a:t>
            </a:r>
            <a:r>
              <a:rPr lang="en-US" sz="1600" b="0" dirty="0"/>
              <a:t>, </a:t>
            </a:r>
            <a:r>
              <a:rPr lang="en-US" sz="1600" b="0" dirty="0" smtClean="0"/>
              <a:t>ICS 2011.</a:t>
            </a:r>
          </a:p>
          <a:p>
            <a:pPr>
              <a:buNone/>
            </a:pPr>
            <a:r>
              <a:rPr lang="en-US" sz="1600" b="0" dirty="0"/>
              <a:t>[5] </a:t>
            </a:r>
            <a:r>
              <a:rPr lang="en-US" sz="1600" b="0" dirty="0" smtClean="0"/>
              <a:t> P</a:t>
            </a:r>
            <a:r>
              <a:rPr lang="en-US" sz="1600" b="0" dirty="0"/>
              <a:t>. O’Neil, E. Cheng, D. </a:t>
            </a:r>
            <a:r>
              <a:rPr lang="en-US" sz="1600" b="0" dirty="0" err="1"/>
              <a:t>Gawlick</a:t>
            </a:r>
            <a:r>
              <a:rPr lang="en-US" sz="1600" b="0" dirty="0"/>
              <a:t>, and E. O’Neil. The </a:t>
            </a:r>
            <a:r>
              <a:rPr lang="en-US" sz="1600" b="0" dirty="0" smtClean="0"/>
              <a:t>log-structured merge-tree </a:t>
            </a:r>
            <a:r>
              <a:rPr lang="en-US" sz="1600" b="0" dirty="0"/>
              <a:t>(</a:t>
            </a:r>
            <a:r>
              <a:rPr lang="en-US" sz="1600" b="0" dirty="0" err="1"/>
              <a:t>lsm</a:t>
            </a:r>
            <a:r>
              <a:rPr lang="en-US" sz="1600" b="0" dirty="0"/>
              <a:t>-tree). </a:t>
            </a:r>
            <a:r>
              <a:rPr lang="en-US" sz="1600" b="0" dirty="0" err="1"/>
              <a:t>Acta</a:t>
            </a:r>
            <a:r>
              <a:rPr lang="en-US" sz="1600" b="0" dirty="0"/>
              <a:t> </a:t>
            </a:r>
            <a:r>
              <a:rPr lang="en-US" sz="1600" b="0" dirty="0" err="1"/>
              <a:t>Informatica</a:t>
            </a:r>
            <a:r>
              <a:rPr lang="en-US" sz="1600" b="0" dirty="0"/>
              <a:t>, 33(4):351–385, 1996</a:t>
            </a:r>
            <a:r>
              <a:rPr lang="en-US" sz="1600" b="0" dirty="0" smtClean="0"/>
              <a:t>.</a:t>
            </a:r>
          </a:p>
          <a:p>
            <a:pPr>
              <a:buNone/>
            </a:pPr>
            <a:r>
              <a:rPr lang="en-US" sz="1600" b="0" dirty="0"/>
              <a:t>[6] </a:t>
            </a:r>
            <a:r>
              <a:rPr lang="en-US" sz="1600" b="0" dirty="0" smtClean="0"/>
              <a:t> L</a:t>
            </a:r>
            <a:r>
              <a:rPr lang="en-US" sz="1600" b="0" dirty="0"/>
              <a:t>. </a:t>
            </a:r>
            <a:r>
              <a:rPr lang="en-US" sz="1600" b="0" dirty="0" err="1"/>
              <a:t>Arge</a:t>
            </a:r>
            <a:r>
              <a:rPr lang="en-US" sz="1600" b="0" dirty="0"/>
              <a:t>. The buffer tree: A new technique for optimal </a:t>
            </a:r>
            <a:r>
              <a:rPr lang="en-US" sz="1600" b="0" dirty="0" err="1" smtClean="0"/>
              <a:t>i</a:t>
            </a:r>
            <a:r>
              <a:rPr lang="en-US" sz="1600" b="0" dirty="0" smtClean="0"/>
              <a:t>/o-algorithms. In </a:t>
            </a:r>
            <a:r>
              <a:rPr lang="en-US" sz="1600" b="0" dirty="0"/>
              <a:t>WADS, pages 334–345, 1995</a:t>
            </a:r>
            <a:r>
              <a:rPr lang="en-US" sz="1600" b="0" dirty="0" smtClean="0"/>
              <a:t>.</a:t>
            </a:r>
          </a:p>
          <a:p>
            <a:pPr>
              <a:buNone/>
            </a:pPr>
            <a:r>
              <a:rPr lang="en-US" sz="1600" b="0" dirty="0"/>
              <a:t>[7] </a:t>
            </a:r>
            <a:r>
              <a:rPr lang="en-US" sz="1600" b="0" dirty="0" smtClean="0"/>
              <a:t> C</a:t>
            </a:r>
            <a:r>
              <a:rPr lang="en-US" sz="1600" b="0" dirty="0"/>
              <a:t>.-H. Wu, T.-W. </a:t>
            </a:r>
            <a:r>
              <a:rPr lang="en-US" sz="1600" b="0" dirty="0" err="1"/>
              <a:t>Kuo</a:t>
            </a:r>
            <a:r>
              <a:rPr lang="en-US" sz="1600" b="0" dirty="0"/>
              <a:t>, and L. P. Chang. An efficient b-tree layer </a:t>
            </a:r>
            <a:r>
              <a:rPr lang="en-US" sz="1600" b="0" dirty="0" smtClean="0"/>
              <a:t>implementation for </a:t>
            </a:r>
            <a:r>
              <a:rPr lang="en-US" sz="1600" b="0" dirty="0"/>
              <a:t>flash-memory storage systems. ACM Transactions </a:t>
            </a:r>
            <a:r>
              <a:rPr lang="en-US" sz="1600" b="0" dirty="0" smtClean="0"/>
              <a:t>on Embedded </a:t>
            </a:r>
            <a:r>
              <a:rPr lang="en-US" sz="1600" b="0" dirty="0"/>
              <a:t>Computing Systems (TECS), 6(3):19–</a:t>
            </a:r>
            <a:r>
              <a:rPr lang="en-US" sz="1600" b="0" dirty="0" err="1"/>
              <a:t>es</a:t>
            </a:r>
            <a:r>
              <a:rPr lang="en-US" sz="1600" b="0" dirty="0"/>
              <a:t>, 2007.</a:t>
            </a:r>
            <a:endParaRPr lang="en-US" sz="16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298039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534400" cy="4495800"/>
          </a:xfrm>
        </p:spPr>
        <p:txBody>
          <a:bodyPr/>
          <a:lstStyle/>
          <a:p>
            <a:pPr>
              <a:buNone/>
            </a:pPr>
            <a:r>
              <a:rPr lang="en-US" sz="1600" b="0" dirty="0"/>
              <a:t>[8] </a:t>
            </a:r>
            <a:r>
              <a:rPr lang="en-US" sz="1600" b="0" dirty="0" smtClean="0"/>
              <a:t> S</a:t>
            </a:r>
            <a:r>
              <a:rPr lang="en-US" sz="1600" b="0" dirty="0"/>
              <a:t>. </a:t>
            </a:r>
            <a:r>
              <a:rPr lang="en-US" sz="1600" b="0" dirty="0" err="1"/>
              <a:t>Nath</a:t>
            </a:r>
            <a:r>
              <a:rPr lang="en-US" sz="1600" b="0" dirty="0"/>
              <a:t> and A. </a:t>
            </a:r>
            <a:r>
              <a:rPr lang="en-US" sz="1600" b="0" dirty="0" err="1"/>
              <a:t>Kansal</a:t>
            </a:r>
            <a:r>
              <a:rPr lang="en-US" sz="1600" b="0" dirty="0"/>
              <a:t>. </a:t>
            </a:r>
            <a:r>
              <a:rPr lang="en-US" sz="1600" b="0" dirty="0" err="1"/>
              <a:t>Flashdb</a:t>
            </a:r>
            <a:r>
              <a:rPr lang="en-US" sz="1600" b="0" dirty="0"/>
              <a:t>: dynamic self-tuning database for </a:t>
            </a:r>
            <a:r>
              <a:rPr lang="en-US" sz="1600" b="0" dirty="0" err="1" smtClean="0"/>
              <a:t>nand</a:t>
            </a:r>
            <a:r>
              <a:rPr lang="en-US" sz="1600" b="0" dirty="0" smtClean="0"/>
              <a:t> flash</a:t>
            </a:r>
            <a:r>
              <a:rPr lang="en-US" sz="1600" b="0" dirty="0"/>
              <a:t>. In Proceedings of the 6th international conference on </a:t>
            </a:r>
            <a:r>
              <a:rPr lang="en-US" sz="1600" b="0" dirty="0" smtClean="0"/>
              <a:t>Information processing </a:t>
            </a:r>
            <a:r>
              <a:rPr lang="en-US" sz="1600" b="0" dirty="0"/>
              <a:t>in sensor networks, IPSN ’07, pages 410–419. ACM, 2007</a:t>
            </a:r>
            <a:r>
              <a:rPr lang="en-US" sz="1600" b="0" dirty="0" smtClean="0"/>
              <a:t>.</a:t>
            </a:r>
          </a:p>
          <a:p>
            <a:pPr>
              <a:buNone/>
            </a:pPr>
            <a:r>
              <a:rPr lang="en-US" sz="1600" b="0" dirty="0"/>
              <a:t>[9] </a:t>
            </a:r>
            <a:r>
              <a:rPr lang="en-US" sz="1600" b="0" dirty="0" smtClean="0"/>
              <a:t> Y</a:t>
            </a:r>
            <a:r>
              <a:rPr lang="en-US" sz="1600" b="0" dirty="0"/>
              <a:t>. Li, B. He, R. J. Yang, Q. </a:t>
            </a:r>
            <a:r>
              <a:rPr lang="en-US" sz="1600" b="0" dirty="0" err="1"/>
              <a:t>Luo</a:t>
            </a:r>
            <a:r>
              <a:rPr lang="en-US" sz="1600" b="0" dirty="0"/>
              <a:t>, and K. Yi. Tree indexing on </a:t>
            </a:r>
            <a:r>
              <a:rPr lang="en-US" sz="1600" b="0" dirty="0" smtClean="0"/>
              <a:t>solid state </a:t>
            </a:r>
            <a:r>
              <a:rPr lang="en-US" sz="1600" b="0" dirty="0"/>
              <a:t>drives. PVLDB, 3(1):1195–1206, 2010</a:t>
            </a:r>
            <a:r>
              <a:rPr lang="en-US" sz="1600" b="0" dirty="0" smtClean="0"/>
              <a:t>.</a:t>
            </a:r>
          </a:p>
          <a:p>
            <a:pPr>
              <a:buNone/>
            </a:pPr>
            <a:r>
              <a:rPr lang="en-US" sz="1600" b="0" dirty="0"/>
              <a:t>[10] </a:t>
            </a:r>
            <a:r>
              <a:rPr lang="en-US" sz="1600" b="0" dirty="0" smtClean="0"/>
              <a:t> S</a:t>
            </a:r>
            <a:r>
              <a:rPr lang="en-US" sz="1600" b="0" dirty="0"/>
              <a:t>. Chen, P. Gibbons, and S. </a:t>
            </a:r>
            <a:r>
              <a:rPr lang="en-US" sz="1600" b="0" dirty="0" err="1"/>
              <a:t>Nath</a:t>
            </a:r>
            <a:r>
              <a:rPr lang="en-US" sz="1600" b="0" dirty="0"/>
              <a:t>. Rethinking Database Algorithms </a:t>
            </a:r>
            <a:r>
              <a:rPr lang="en-US" sz="1600" b="0" dirty="0" smtClean="0"/>
              <a:t>for Phase </a:t>
            </a:r>
            <a:r>
              <a:rPr lang="en-US" sz="1600" b="0" dirty="0"/>
              <a:t>Change Memory. CIDR, 2011</a:t>
            </a:r>
            <a:r>
              <a:rPr lang="en-US" sz="1600" b="0" dirty="0" smtClean="0"/>
              <a:t>.</a:t>
            </a:r>
          </a:p>
          <a:p>
            <a:pPr>
              <a:buNone/>
            </a:pPr>
            <a:r>
              <a:rPr lang="en-US" sz="1600" b="0" dirty="0" smtClean="0"/>
              <a:t>[11] </a:t>
            </a:r>
            <a:r>
              <a:rPr lang="en-US" sz="1600" b="0" dirty="0"/>
              <a:t>D. </a:t>
            </a:r>
            <a:r>
              <a:rPr lang="en-US" sz="1600" b="0" dirty="0" err="1"/>
              <a:t>Tsirogiannis</a:t>
            </a:r>
            <a:r>
              <a:rPr lang="en-US" sz="1600" b="0" dirty="0"/>
              <a:t>, S. </a:t>
            </a:r>
            <a:r>
              <a:rPr lang="en-US" sz="1600" b="0" dirty="0" err="1"/>
              <a:t>Harizopoulos</a:t>
            </a:r>
            <a:r>
              <a:rPr lang="en-US" sz="1600" b="0" dirty="0"/>
              <a:t>, M. Shah, J. Wiener, and G. </a:t>
            </a:r>
            <a:r>
              <a:rPr lang="en-US" sz="1600" b="0" dirty="0" err="1" smtClean="0"/>
              <a:t>Graefe</a:t>
            </a:r>
            <a:r>
              <a:rPr lang="en-US" sz="1600" b="0" dirty="0" smtClean="0"/>
              <a:t>. Query </a:t>
            </a:r>
            <a:r>
              <a:rPr lang="en-US" sz="1600" b="0" dirty="0"/>
              <a:t>processing techniques for solid state drives. </a:t>
            </a:r>
            <a:r>
              <a:rPr lang="en-US" sz="1600" b="0" dirty="0" smtClean="0"/>
              <a:t>In SIGMOD, </a:t>
            </a:r>
            <a:r>
              <a:rPr lang="en-US" sz="1600" b="0" dirty="0"/>
              <a:t>2009</a:t>
            </a:r>
            <a:r>
              <a:rPr lang="en-US" sz="1600" b="0" dirty="0" smtClean="0"/>
              <a:t>.</a:t>
            </a:r>
          </a:p>
          <a:p>
            <a:pPr>
              <a:buNone/>
            </a:pPr>
            <a:r>
              <a:rPr lang="en-US" sz="1600" b="0" dirty="0"/>
              <a:t>[</a:t>
            </a:r>
            <a:r>
              <a:rPr lang="en-US" sz="1600" b="0" dirty="0" smtClean="0"/>
              <a:t>12] </a:t>
            </a:r>
            <a:r>
              <a:rPr lang="en-US" sz="1600" b="0" dirty="0"/>
              <a:t>M. Shah, S. </a:t>
            </a:r>
            <a:r>
              <a:rPr lang="en-US" sz="1600" b="0" dirty="0" err="1"/>
              <a:t>Harizopoulos</a:t>
            </a:r>
            <a:r>
              <a:rPr lang="en-US" sz="1600" b="0" dirty="0"/>
              <a:t>, J. Wiener, and G. </a:t>
            </a:r>
            <a:r>
              <a:rPr lang="en-US" sz="1600" b="0" dirty="0" err="1"/>
              <a:t>Graefe</a:t>
            </a:r>
            <a:r>
              <a:rPr lang="en-US" sz="1600" b="0" dirty="0"/>
              <a:t>. Fast scans and </a:t>
            </a:r>
            <a:r>
              <a:rPr lang="en-US" sz="1600" b="0" dirty="0" smtClean="0"/>
              <a:t>joins using </a:t>
            </a:r>
            <a:r>
              <a:rPr lang="en-US" sz="1600" b="0" dirty="0"/>
              <a:t>flash drives. In Proceedings of the 4th international workshop </a:t>
            </a:r>
            <a:r>
              <a:rPr lang="en-US" sz="1600" b="0" dirty="0" smtClean="0"/>
              <a:t>on Data </a:t>
            </a:r>
            <a:r>
              <a:rPr lang="en-US" sz="1600" b="0" dirty="0"/>
              <a:t>management on new hardware, pages 17–24. ACM, 2008.</a:t>
            </a:r>
          </a:p>
          <a:p>
            <a:pPr>
              <a:buNone/>
            </a:pPr>
            <a:endParaRPr lang="en-US" sz="16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9389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memory technologies </a:t>
            </a:r>
          </a:p>
          <a:p>
            <a:pPr lvl="1"/>
            <a:r>
              <a:rPr lang="en-US" dirty="0" smtClean="0"/>
              <a:t>DRAM is volatile</a:t>
            </a:r>
          </a:p>
          <a:p>
            <a:pPr lvl="1"/>
            <a:r>
              <a:rPr lang="en-US" dirty="0" smtClean="0"/>
              <a:t>Flash has limited write endurance and high write latency</a:t>
            </a:r>
          </a:p>
          <a:p>
            <a:endParaRPr lang="en-US" dirty="0" smtClean="0"/>
          </a:p>
          <a:p>
            <a:r>
              <a:rPr lang="en-US" dirty="0" smtClean="0"/>
              <a:t>Emerging next-generation memory technologies</a:t>
            </a:r>
          </a:p>
          <a:p>
            <a:pPr lvl="1"/>
            <a:r>
              <a:rPr lang="en-US" dirty="0" smtClean="0"/>
              <a:t>Non-volatile memory (NVM)</a:t>
            </a:r>
          </a:p>
          <a:p>
            <a:pPr lvl="1"/>
            <a:r>
              <a:rPr lang="en-US" dirty="0" smtClean="0"/>
              <a:t>Phase change memory (PCM)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Change Memory (PCM)</a:t>
            </a:r>
          </a:p>
          <a:p>
            <a:pPr lvl="1"/>
            <a:r>
              <a:rPr lang="en-US" dirty="0" smtClean="0"/>
              <a:t>Non-volatile</a:t>
            </a:r>
          </a:p>
          <a:p>
            <a:pPr lvl="1"/>
            <a:r>
              <a:rPr lang="en-US" dirty="0" smtClean="0"/>
              <a:t>Byte-addressable</a:t>
            </a:r>
          </a:p>
          <a:p>
            <a:pPr lvl="1"/>
            <a:r>
              <a:rPr lang="en-US" dirty="0" smtClean="0"/>
              <a:t>Denser than DRAM</a:t>
            </a:r>
          </a:p>
          <a:p>
            <a:pPr lvl="1"/>
            <a:r>
              <a:rPr lang="en-US" dirty="0" smtClean="0"/>
              <a:t>More energy efficient than DRAM</a:t>
            </a:r>
          </a:p>
          <a:p>
            <a:pPr lvl="1"/>
            <a:r>
              <a:rPr lang="en-US" dirty="0" smtClean="0"/>
              <a:t>Better read/write latency and endurance than Flash</a:t>
            </a:r>
          </a:p>
          <a:p>
            <a:r>
              <a:rPr lang="en-US" dirty="0" smtClean="0"/>
              <a:t>Can PCM replace DRAM to be in main memory?</a:t>
            </a:r>
          </a:p>
          <a:p>
            <a:pPr lvl="1"/>
            <a:r>
              <a:rPr lang="en-US" dirty="0" smtClean="0"/>
              <a:t>“how should database systems be modified to best take advantage of this emerging trend towards PCM?”</a:t>
            </a:r>
            <a:endParaRPr lang="en-US" dirty="0"/>
          </a:p>
        </p:txBody>
      </p:sp>
      <p:pic>
        <p:nvPicPr>
          <p:cNvPr id="4" name="Picture 4" descr="C:\Documents and Settings\gali\Local Settings\Temporary Internet Files\Content.IE5\MAUJVXS6\MC90044193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1" y="5257800"/>
            <a:ext cx="1219200" cy="11761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2525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2" y="1428736"/>
            <a:ext cx="7329510" cy="4495800"/>
          </a:xfrm>
        </p:spPr>
        <p:txBody>
          <a:bodyPr/>
          <a:lstStyle/>
          <a:p>
            <a:pPr>
              <a:buNone/>
            </a:pPr>
            <a:endParaRPr lang="en-US" altLang="zh-CN" sz="3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3400" dirty="0" smtClean="0"/>
              <a:t>    </a:t>
            </a:r>
            <a:r>
              <a:rPr lang="en-US" altLang="zh-CN" sz="4000" dirty="0" smtClean="0"/>
              <a:t>Why?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4000" dirty="0" smtClean="0"/>
              <a:t>		     		What?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4000" dirty="0" smtClean="0"/>
              <a:t>					             How?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PCM </a:t>
            </a:r>
            <a:r>
              <a:rPr lang="en-US" dirty="0" smtClean="0"/>
              <a:t>Technology – What is PCM?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byte addressable non-volatile memory</a:t>
            </a:r>
          </a:p>
          <a:p>
            <a:r>
              <a:rPr lang="en-US" dirty="0" smtClean="0"/>
              <a:t>Phase change material</a:t>
            </a:r>
          </a:p>
          <a:p>
            <a:pPr lvl="1"/>
            <a:r>
              <a:rPr lang="en-US" dirty="0" smtClean="0"/>
              <a:t>Large resistance contrast between amorphous and crystalline states</a:t>
            </a:r>
          </a:p>
          <a:p>
            <a:pPr lvl="1"/>
            <a:r>
              <a:rPr lang="en-US" dirty="0" smtClean="0"/>
              <a:t>SET and RESET operation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932654"/>
            <a:ext cx="4800600" cy="242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477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PCM vs. Other Technologies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39290697"/>
              </p:ext>
            </p:extLst>
          </p:nvPr>
        </p:nvGraphicFramePr>
        <p:xfrm>
          <a:off x="457200" y="18288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PCM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NAND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HDD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Density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2-4X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 Latency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20-50ns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~50ns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~25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~5ms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Write Latency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20-50ns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~1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~500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~5ms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Energy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0.8J/GB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1J/GB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1.5J/GB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r>
                        <a:rPr lang="en-US" altLang="zh-CN" dirty="0" smtClean="0"/>
                        <a:t>J/GB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Write Energy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1.2J/GB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6J/GB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17.5J/GB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65J/GB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Idle power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∼100mW/GB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∼1mW/GB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1∼10mW/GB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∼10W/TB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Endurance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 </a:t>
                      </a:r>
                      <a:r>
                        <a:rPr lang="en-US" baseline="0" dirty="0" smtClean="0"/>
                        <a:t>- 10</a:t>
                      </a:r>
                      <a:r>
                        <a:rPr lang="en-US" baseline="30000" dirty="0" smtClean="0"/>
                        <a:t>8</a:t>
                      </a:r>
                      <a:endParaRPr lang="en-US" baseline="30000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5</a:t>
                      </a:r>
                      <a:r>
                        <a:rPr lang="en-US" dirty="0" smtClean="0"/>
                        <a:t> - 10</a:t>
                      </a:r>
                      <a:r>
                        <a:rPr lang="en-US" baseline="30000" dirty="0" smtClean="0"/>
                        <a:t>6</a:t>
                      </a:r>
                      <a:endParaRPr lang="en-US" baseline="30000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85776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3">
                    <a:lumMod val="50000"/>
                  </a:schemeClr>
                </a:solidFill>
              </a:rPr>
              <a:t>Note: The table contents are mainly based on [1, 2, 3] </a:t>
            </a:r>
            <a:endParaRPr lang="en-US" sz="1400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810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PCM in Main 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295400"/>
          </a:xfrm>
        </p:spPr>
        <p:txBody>
          <a:bodyPr/>
          <a:lstStyle/>
          <a:p>
            <a:pPr marL="457200" indent="-457200">
              <a:buAutoNum type="alphaLcPeriod"/>
            </a:pPr>
            <a:r>
              <a:rPr lang="en-US" sz="1600" dirty="0" smtClean="0">
                <a:solidFill>
                  <a:srgbClr val="7030A0"/>
                </a:solidFill>
              </a:rPr>
              <a:t>Replace DRAM with PCM</a:t>
            </a:r>
          </a:p>
          <a:p>
            <a:pPr marL="457200" indent="-457200">
              <a:buAutoNum type="alphaLcPeriod"/>
            </a:pPr>
            <a:r>
              <a:rPr lang="en-US" sz="1600" dirty="0" smtClean="0">
                <a:solidFill>
                  <a:srgbClr val="7030A0"/>
                </a:solidFill>
              </a:rPr>
              <a:t>PCM + software controlled DRAM buffer</a:t>
            </a:r>
          </a:p>
          <a:p>
            <a:pPr marL="457200" indent="-457200">
              <a:buAutoNum type="alphaLcPeriod"/>
            </a:pPr>
            <a:r>
              <a:rPr lang="en-US" sz="1600" dirty="0" smtClean="0">
                <a:solidFill>
                  <a:srgbClr val="7030A0"/>
                </a:solidFill>
              </a:rPr>
              <a:t>PCM + DRAM buffer as hardware level cache</a:t>
            </a:r>
          </a:p>
          <a:p>
            <a:pPr marL="0" indent="0">
              <a:buNone/>
            </a:pPr>
            <a:r>
              <a:rPr lang="en-US" sz="1400" b="0" i="1" kern="1200" dirty="0">
                <a:solidFill>
                  <a:schemeClr val="accent3">
                    <a:lumMod val="50000"/>
                  </a:schemeClr>
                </a:solidFill>
              </a:rPr>
              <a:t>Note: In previous study </a:t>
            </a:r>
            <a:r>
              <a:rPr lang="en-US" sz="1400" b="0" i="1" kern="1200" dirty="0" smtClean="0">
                <a:solidFill>
                  <a:schemeClr val="accent3">
                    <a:lumMod val="50000"/>
                  </a:schemeClr>
                </a:solidFill>
              </a:rPr>
              <a:t>[3, 4], </a:t>
            </a:r>
            <a:r>
              <a:rPr lang="en-US" sz="1400" b="0" i="1" kern="1200" dirty="0">
                <a:solidFill>
                  <a:schemeClr val="accent3">
                    <a:lumMod val="50000"/>
                  </a:schemeClr>
                </a:solidFill>
              </a:rPr>
              <a:t>DRAM buffer is 3% - 8% size of the PCM capacity</a:t>
            </a:r>
          </a:p>
        </p:txBody>
      </p:sp>
      <p:pic>
        <p:nvPicPr>
          <p:cNvPr id="4" name="Picture 3" descr="mem-or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752600"/>
            <a:ext cx="746654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10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 item 2 - Policy on Approving and Signing Authority">
  <a:themeElements>
    <a:clrScheme name="SAM item 2 - Policy on Approving and Signing Authorit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 item 2 - Policy on Approving and Signing Authori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FF6600">
                <a:tint val="66000"/>
                <a:satMod val="160000"/>
              </a:srgbClr>
            </a:gs>
            <a:gs pos="50000">
              <a:srgbClr val="FF6600">
                <a:tint val="44500"/>
                <a:satMod val="160000"/>
              </a:srgbClr>
            </a:gs>
            <a:gs pos="100000">
              <a:srgbClr val="FF6600">
                <a:tint val="23500"/>
                <a:satMod val="160000"/>
              </a:srgbClr>
            </a:gs>
          </a:gsLst>
          <a:path path="circle">
            <a:fillToRect l="100000" t="100000"/>
          </a:path>
          <a:tileRect r="-100000" b="-100000"/>
        </a:gradFill>
        <a:ln>
          <a:solidFill>
            <a:srgbClr val="FF660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SAM item 2 - Policy on Approving and Signing Authorit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 item 2 - Policy on Approving and Signing Authorit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 item 2 - Policy on Approving and Signing Authorit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 item 2 - Policy on Approving and Signing Authorit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 item 2 - Policy on Approving and Signing Authorit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 item 2 - Policy on Approving and Signing Authorit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 item 2 - Policy on Approving and Signing Authorit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 item 2 - Policy on Approving and Signing Authorit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 item 2 - Policy on Approving and Signing Authorit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 item 2 - Policy on Approving and Signing Authorit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 item 2 - Policy on Approving and Signing Authorit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 item 2 - Policy on Approving and Signing Authorit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33154</TotalTime>
  <Words>1523</Words>
  <Application>Microsoft Office PowerPoint</Application>
  <PresentationFormat>全屏显示(4:3)</PresentationFormat>
  <Paragraphs>240</Paragraphs>
  <Slides>37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0" baseType="lpstr">
      <vt:lpstr>SAM item 2 - Policy on Approving and Signing Authority</vt:lpstr>
      <vt:lpstr>Image</vt:lpstr>
      <vt:lpstr>Equation</vt:lpstr>
      <vt:lpstr>Redesign of Database Algorithms for Next Generation Non-volatile Memory Technology</vt:lpstr>
      <vt:lpstr>Acknowledgement</vt:lpstr>
      <vt:lpstr>幻灯片 3</vt:lpstr>
      <vt:lpstr>Motivation</vt:lpstr>
      <vt:lpstr>Motivation</vt:lpstr>
      <vt:lpstr>幻灯片 6</vt:lpstr>
      <vt:lpstr>PCM Technology – What is PCM?</vt:lpstr>
      <vt:lpstr>PCM vs. Other Technologies </vt:lpstr>
      <vt:lpstr>PCM in Main Memory Hierarchy</vt:lpstr>
      <vt:lpstr>Challenges with PCM</vt:lpstr>
      <vt:lpstr>PCM-Friendly DB Algorithms Design</vt:lpstr>
      <vt:lpstr>PCM-Friendly DB Algorithms Design</vt:lpstr>
      <vt:lpstr>Literature Review</vt:lpstr>
      <vt:lpstr>Literature Review</vt:lpstr>
      <vt:lpstr>Our Focuses</vt:lpstr>
      <vt:lpstr>幻灯片 16</vt:lpstr>
      <vt:lpstr>Indexing Algorithm – Predictive B+-Tree</vt:lpstr>
      <vt:lpstr>Predictive B+-Tree</vt:lpstr>
      <vt:lpstr>DRAM Buffer</vt:lpstr>
      <vt:lpstr>Warm-up phase</vt:lpstr>
      <vt:lpstr>Warm-up phase</vt:lpstr>
      <vt:lpstr>Update phase</vt:lpstr>
      <vt:lpstr>Update phase</vt:lpstr>
      <vt:lpstr>Update phase</vt:lpstr>
      <vt:lpstr>Update phase</vt:lpstr>
      <vt:lpstr>Predictive Model</vt:lpstr>
      <vt:lpstr>Predictive Model</vt:lpstr>
      <vt:lpstr>Predictive B+-Tree</vt:lpstr>
      <vt:lpstr>Experimental Evaluation</vt:lpstr>
      <vt:lpstr>Experimental Evaluation</vt:lpstr>
      <vt:lpstr>Experimental Evaluation</vt:lpstr>
      <vt:lpstr>Experimental Evaluation</vt:lpstr>
      <vt:lpstr>Experimental Evaluation</vt:lpstr>
      <vt:lpstr>Conclusion and Future Work</vt:lpstr>
      <vt:lpstr>幻灯片 35</vt:lpstr>
      <vt:lpstr>References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Redesign of Database Algorithms for Phase Change Memory</dc:title>
  <dc:creator>huweiwei</dc:creator>
  <cp:lastModifiedBy>cinderella</cp:lastModifiedBy>
  <cp:revision>2670</cp:revision>
  <cp:lastPrinted>2012-04-26T01:21:28Z</cp:lastPrinted>
  <dcterms:created xsi:type="dcterms:W3CDTF">2006-08-16T00:00:00Z</dcterms:created>
  <dcterms:modified xsi:type="dcterms:W3CDTF">2013-02-05T02:35:40Z</dcterms:modified>
</cp:coreProperties>
</file>