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76" r:id="rId5"/>
    <p:sldId id="277" r:id="rId6"/>
    <p:sldId id="278" r:id="rId7"/>
    <p:sldId id="279" r:id="rId8"/>
    <p:sldId id="280" r:id="rId9"/>
    <p:sldId id="281" r:id="rId10"/>
    <p:sldId id="282" r:id="rId11"/>
    <p:sldId id="283" r:id="rId12"/>
    <p:sldId id="284" r:id="rId13"/>
    <p:sldId id="285" r:id="rId14"/>
    <p:sldId id="286" r:id="rId15"/>
    <p:sldId id="270" r:id="rId16"/>
    <p:sldId id="271" r:id="rId17"/>
    <p:sldId id="260" r:id="rId18"/>
    <p:sldId id="261" r:id="rId19"/>
    <p:sldId id="262" r:id="rId20"/>
    <p:sldId id="265" r:id="rId21"/>
    <p:sldId id="266" r:id="rId22"/>
    <p:sldId id="268" r:id="rId23"/>
    <p:sldId id="269" r:id="rId24"/>
    <p:sldId id="273" r:id="rId25"/>
    <p:sldId id="274" r:id="rId26"/>
    <p:sldId id="272" r:id="rId27"/>
    <p:sldId id="275" r:id="rId28"/>
    <p:sldId id="267"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9892383-8914-4075-A5B2-E14029925DDC}" type="datetimeFigureOut">
              <a:rPr lang="en-IN" smtClean="0"/>
              <a:t>19-09-2022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FBDFFB3-D047-4F4E-BB6C-10BE6F642DB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88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92383-8914-4075-A5B2-E14029925DDC}"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BDFFB3-D047-4F4E-BB6C-10BE6F642DB6}" type="slidenum">
              <a:rPr lang="en-IN" smtClean="0"/>
              <a:t>‹#›</a:t>
            </a:fld>
            <a:endParaRPr lang="en-IN"/>
          </a:p>
        </p:txBody>
      </p:sp>
    </p:spTree>
    <p:extLst>
      <p:ext uri="{BB962C8B-B14F-4D97-AF65-F5344CB8AC3E}">
        <p14:creationId xmlns:p14="http://schemas.microsoft.com/office/powerpoint/2010/main" val="313051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92383-8914-4075-A5B2-E14029925DDC}"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BDFFB3-D047-4F4E-BB6C-10BE6F642DB6}" type="slidenum">
              <a:rPr lang="en-IN" smtClean="0"/>
              <a:t>‹#›</a:t>
            </a:fld>
            <a:endParaRPr lang="en-IN"/>
          </a:p>
        </p:txBody>
      </p:sp>
    </p:spTree>
    <p:extLst>
      <p:ext uri="{BB962C8B-B14F-4D97-AF65-F5344CB8AC3E}">
        <p14:creationId xmlns:p14="http://schemas.microsoft.com/office/powerpoint/2010/main" val="240093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92383-8914-4075-A5B2-E14029925DDC}"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BDFFB3-D047-4F4E-BB6C-10BE6F642DB6}" type="slidenum">
              <a:rPr lang="en-IN" smtClean="0"/>
              <a:t>‹#›</a:t>
            </a:fld>
            <a:endParaRPr lang="en-IN"/>
          </a:p>
        </p:txBody>
      </p:sp>
    </p:spTree>
    <p:extLst>
      <p:ext uri="{BB962C8B-B14F-4D97-AF65-F5344CB8AC3E}">
        <p14:creationId xmlns:p14="http://schemas.microsoft.com/office/powerpoint/2010/main" val="333975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92383-8914-4075-A5B2-E14029925DDC}"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BDFFB3-D047-4F4E-BB6C-10BE6F642DB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81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892383-8914-4075-A5B2-E14029925DDC}"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BDFFB3-D047-4F4E-BB6C-10BE6F642DB6}" type="slidenum">
              <a:rPr lang="en-IN" smtClean="0"/>
              <a:t>‹#›</a:t>
            </a:fld>
            <a:endParaRPr lang="en-IN"/>
          </a:p>
        </p:txBody>
      </p:sp>
    </p:spTree>
    <p:extLst>
      <p:ext uri="{BB962C8B-B14F-4D97-AF65-F5344CB8AC3E}">
        <p14:creationId xmlns:p14="http://schemas.microsoft.com/office/powerpoint/2010/main" val="395430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892383-8914-4075-A5B2-E14029925DDC}" type="datetimeFigureOut">
              <a:rPr lang="en-IN" smtClean="0"/>
              <a:t>19-09-2022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BDFFB3-D047-4F4E-BB6C-10BE6F642DB6}" type="slidenum">
              <a:rPr lang="en-IN" smtClean="0"/>
              <a:t>‹#›</a:t>
            </a:fld>
            <a:endParaRPr lang="en-IN"/>
          </a:p>
        </p:txBody>
      </p:sp>
    </p:spTree>
    <p:extLst>
      <p:ext uri="{BB962C8B-B14F-4D97-AF65-F5344CB8AC3E}">
        <p14:creationId xmlns:p14="http://schemas.microsoft.com/office/powerpoint/2010/main" val="164143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892383-8914-4075-A5B2-E14029925DDC}" type="datetimeFigureOut">
              <a:rPr lang="en-IN" smtClean="0"/>
              <a:t>19-09-2022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BDFFB3-D047-4F4E-BB6C-10BE6F642DB6}" type="slidenum">
              <a:rPr lang="en-IN" smtClean="0"/>
              <a:t>‹#›</a:t>
            </a:fld>
            <a:endParaRPr lang="en-IN"/>
          </a:p>
        </p:txBody>
      </p:sp>
    </p:spTree>
    <p:extLst>
      <p:ext uri="{BB962C8B-B14F-4D97-AF65-F5344CB8AC3E}">
        <p14:creationId xmlns:p14="http://schemas.microsoft.com/office/powerpoint/2010/main" val="151937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92383-8914-4075-A5B2-E14029925DDC}" type="datetimeFigureOut">
              <a:rPr lang="en-IN" smtClean="0"/>
              <a:t>19-09-2022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BDFFB3-D047-4F4E-BB6C-10BE6F642DB6}" type="slidenum">
              <a:rPr lang="en-IN" smtClean="0"/>
              <a:t>‹#›</a:t>
            </a:fld>
            <a:endParaRPr lang="en-IN"/>
          </a:p>
        </p:txBody>
      </p:sp>
    </p:spTree>
    <p:extLst>
      <p:ext uri="{BB962C8B-B14F-4D97-AF65-F5344CB8AC3E}">
        <p14:creationId xmlns:p14="http://schemas.microsoft.com/office/powerpoint/2010/main" val="1579374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92383-8914-4075-A5B2-E14029925DDC}"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BDFFB3-D047-4F4E-BB6C-10BE6F642DB6}" type="slidenum">
              <a:rPr lang="en-IN" smtClean="0"/>
              <a:t>‹#›</a:t>
            </a:fld>
            <a:endParaRPr lang="en-IN"/>
          </a:p>
        </p:txBody>
      </p:sp>
    </p:spTree>
    <p:extLst>
      <p:ext uri="{BB962C8B-B14F-4D97-AF65-F5344CB8AC3E}">
        <p14:creationId xmlns:p14="http://schemas.microsoft.com/office/powerpoint/2010/main" val="253978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92383-8914-4075-A5B2-E14029925DDC}"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BDFFB3-D047-4F4E-BB6C-10BE6F642DB6}" type="slidenum">
              <a:rPr lang="en-IN" smtClean="0"/>
              <a:t>‹#›</a:t>
            </a:fld>
            <a:endParaRPr lang="en-IN"/>
          </a:p>
        </p:txBody>
      </p:sp>
    </p:spTree>
    <p:extLst>
      <p:ext uri="{BB962C8B-B14F-4D97-AF65-F5344CB8AC3E}">
        <p14:creationId xmlns:p14="http://schemas.microsoft.com/office/powerpoint/2010/main" val="297609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9892383-8914-4075-A5B2-E14029925DDC}" type="datetimeFigureOut">
              <a:rPr lang="en-IN" smtClean="0"/>
              <a:t>19-09-2022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FBDFFB3-D047-4F4E-BB6C-10BE6F642DB6}" type="slidenum">
              <a:rPr lang="en-IN" smtClean="0"/>
              <a:t>‹#›</a:t>
            </a:fld>
            <a:endParaRPr lang="en-IN"/>
          </a:p>
        </p:txBody>
      </p:sp>
    </p:spTree>
    <p:extLst>
      <p:ext uri="{BB962C8B-B14F-4D97-AF65-F5344CB8AC3E}">
        <p14:creationId xmlns:p14="http://schemas.microsoft.com/office/powerpoint/2010/main" val="38018705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AB02-250E-787C-7280-080C67951FFE}"/>
              </a:ext>
            </a:extLst>
          </p:cNvPr>
          <p:cNvSpPr>
            <a:spLocks noGrp="1"/>
          </p:cNvSpPr>
          <p:nvPr>
            <p:ph type="ctrTitle"/>
          </p:nvPr>
        </p:nvSpPr>
        <p:spPr/>
        <p:txBody>
          <a:bodyPr/>
          <a:lstStyle/>
          <a:p>
            <a:r>
              <a:rPr lang="en-IN" dirty="0"/>
              <a:t>Auto dataset	</a:t>
            </a:r>
          </a:p>
        </p:txBody>
      </p:sp>
      <p:sp>
        <p:nvSpPr>
          <p:cNvPr id="3" name="Subtitle 2">
            <a:extLst>
              <a:ext uri="{FF2B5EF4-FFF2-40B4-BE49-F238E27FC236}">
                <a16:creationId xmlns:a16="http://schemas.microsoft.com/office/drawing/2014/main" id="{1F6A9E96-135B-B1D5-7A28-CD6712450FBB}"/>
              </a:ext>
            </a:extLst>
          </p:cNvPr>
          <p:cNvSpPr>
            <a:spLocks noGrp="1"/>
          </p:cNvSpPr>
          <p:nvPr>
            <p:ph type="subTitle" idx="1"/>
          </p:nvPr>
        </p:nvSpPr>
        <p:spPr/>
        <p:txBody>
          <a:bodyPr/>
          <a:lstStyle/>
          <a:p>
            <a:r>
              <a:rPr lang="en-IN" dirty="0"/>
              <a:t>Deepa Prakash</a:t>
            </a:r>
          </a:p>
        </p:txBody>
      </p:sp>
    </p:spTree>
    <p:extLst>
      <p:ext uri="{BB962C8B-B14F-4D97-AF65-F5344CB8AC3E}">
        <p14:creationId xmlns:p14="http://schemas.microsoft.com/office/powerpoint/2010/main" val="382040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EDB0-482F-BA08-4DBC-49E0D8156794}"/>
              </a:ext>
            </a:extLst>
          </p:cNvPr>
          <p:cNvSpPr>
            <a:spLocks noGrp="1"/>
          </p:cNvSpPr>
          <p:nvPr>
            <p:ph type="title"/>
          </p:nvPr>
        </p:nvSpPr>
        <p:spPr/>
        <p:txBody>
          <a:bodyPr/>
          <a:lstStyle/>
          <a:p>
            <a:r>
              <a:rPr lang="en-IN" dirty="0"/>
              <a:t>Profit making models</a:t>
            </a:r>
          </a:p>
        </p:txBody>
      </p:sp>
      <p:pic>
        <p:nvPicPr>
          <p:cNvPr id="5" name="Content Placeholder 4">
            <a:extLst>
              <a:ext uri="{FF2B5EF4-FFF2-40B4-BE49-F238E27FC236}">
                <a16:creationId xmlns:a16="http://schemas.microsoft.com/office/drawing/2014/main" id="{2CD66883-1AD4-4786-D7AD-538B49D17608}"/>
              </a:ext>
            </a:extLst>
          </p:cNvPr>
          <p:cNvPicPr>
            <a:picLocks noGrp="1" noChangeAspect="1"/>
          </p:cNvPicPr>
          <p:nvPr>
            <p:ph idx="1"/>
          </p:nvPr>
        </p:nvPicPr>
        <p:blipFill>
          <a:blip r:embed="rId2"/>
          <a:stretch>
            <a:fillRect/>
          </a:stretch>
        </p:blipFill>
        <p:spPr>
          <a:xfrm>
            <a:off x="1252983" y="1789981"/>
            <a:ext cx="7340816" cy="4038600"/>
          </a:xfrm>
        </p:spPr>
      </p:pic>
    </p:spTree>
    <p:extLst>
      <p:ext uri="{BB962C8B-B14F-4D97-AF65-F5344CB8AC3E}">
        <p14:creationId xmlns:p14="http://schemas.microsoft.com/office/powerpoint/2010/main" val="197636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8697-59FB-D586-50F1-8519D51A582B}"/>
              </a:ext>
            </a:extLst>
          </p:cNvPr>
          <p:cNvSpPr>
            <a:spLocks noGrp="1"/>
          </p:cNvSpPr>
          <p:nvPr>
            <p:ph type="title"/>
          </p:nvPr>
        </p:nvSpPr>
        <p:spPr>
          <a:xfrm>
            <a:off x="901460" y="431320"/>
            <a:ext cx="10537166" cy="695517"/>
          </a:xfrm>
        </p:spPr>
        <p:txBody>
          <a:bodyPr>
            <a:normAutofit/>
          </a:bodyPr>
          <a:lstStyle/>
          <a:p>
            <a:r>
              <a:rPr lang="en-IN" sz="2400" dirty="0"/>
              <a:t>Customer segments price comparison</a:t>
            </a:r>
          </a:p>
        </p:txBody>
      </p:sp>
      <p:pic>
        <p:nvPicPr>
          <p:cNvPr id="5" name="Content Placeholder 4">
            <a:extLst>
              <a:ext uri="{FF2B5EF4-FFF2-40B4-BE49-F238E27FC236}">
                <a16:creationId xmlns:a16="http://schemas.microsoft.com/office/drawing/2014/main" id="{62A7DD80-BE5F-54C9-06BC-FBD7A9DCF83D}"/>
              </a:ext>
            </a:extLst>
          </p:cNvPr>
          <p:cNvPicPr>
            <a:picLocks noGrp="1" noChangeAspect="1"/>
          </p:cNvPicPr>
          <p:nvPr>
            <p:ph idx="1"/>
          </p:nvPr>
        </p:nvPicPr>
        <p:blipFill>
          <a:blip r:embed="rId2"/>
          <a:stretch>
            <a:fillRect/>
          </a:stretch>
        </p:blipFill>
        <p:spPr>
          <a:xfrm>
            <a:off x="985080" y="1126838"/>
            <a:ext cx="4826248" cy="1869332"/>
          </a:xfrm>
        </p:spPr>
      </p:pic>
      <p:sp>
        <p:nvSpPr>
          <p:cNvPr id="8" name="Title 1">
            <a:extLst>
              <a:ext uri="{FF2B5EF4-FFF2-40B4-BE49-F238E27FC236}">
                <a16:creationId xmlns:a16="http://schemas.microsoft.com/office/drawing/2014/main" id="{AD07A203-430B-5EA7-4098-6B828C9A1D4F}"/>
              </a:ext>
            </a:extLst>
          </p:cNvPr>
          <p:cNvSpPr txBox="1">
            <a:spLocks/>
          </p:cNvSpPr>
          <p:nvPr/>
        </p:nvSpPr>
        <p:spPr>
          <a:xfrm>
            <a:off x="901460" y="2993294"/>
            <a:ext cx="10537166" cy="6955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2400" dirty="0"/>
              <a:t>Customer group price comparison</a:t>
            </a:r>
          </a:p>
        </p:txBody>
      </p:sp>
      <p:pic>
        <p:nvPicPr>
          <p:cNvPr id="10" name="Picture 9">
            <a:extLst>
              <a:ext uri="{FF2B5EF4-FFF2-40B4-BE49-F238E27FC236}">
                <a16:creationId xmlns:a16="http://schemas.microsoft.com/office/drawing/2014/main" id="{B9D791DB-7835-04A1-A2BD-74A8AC832B90}"/>
              </a:ext>
            </a:extLst>
          </p:cNvPr>
          <p:cNvPicPr>
            <a:picLocks noChangeAspect="1"/>
          </p:cNvPicPr>
          <p:nvPr/>
        </p:nvPicPr>
        <p:blipFill>
          <a:blip r:embed="rId3"/>
          <a:stretch>
            <a:fillRect/>
          </a:stretch>
        </p:blipFill>
        <p:spPr>
          <a:xfrm>
            <a:off x="985080" y="3585218"/>
            <a:ext cx="4813547" cy="2965602"/>
          </a:xfrm>
          <a:prstGeom prst="rect">
            <a:avLst/>
          </a:prstGeom>
        </p:spPr>
      </p:pic>
    </p:spTree>
    <p:extLst>
      <p:ext uri="{BB962C8B-B14F-4D97-AF65-F5344CB8AC3E}">
        <p14:creationId xmlns:p14="http://schemas.microsoft.com/office/powerpoint/2010/main" val="19522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9B92-B084-1745-A5D8-C6A4A1A8C703}"/>
              </a:ext>
            </a:extLst>
          </p:cNvPr>
          <p:cNvSpPr>
            <a:spLocks noGrp="1"/>
          </p:cNvSpPr>
          <p:nvPr>
            <p:ph type="title"/>
          </p:nvPr>
        </p:nvSpPr>
        <p:spPr/>
        <p:txBody>
          <a:bodyPr>
            <a:normAutofit/>
          </a:bodyPr>
          <a:lstStyle/>
          <a:p>
            <a:r>
              <a:rPr lang="en-IN" sz="2800" dirty="0"/>
              <a:t>Revenue per Country and units sold per Country</a:t>
            </a:r>
          </a:p>
        </p:txBody>
      </p:sp>
      <p:pic>
        <p:nvPicPr>
          <p:cNvPr id="4" name="Content Placeholder 3">
            <a:extLst>
              <a:ext uri="{FF2B5EF4-FFF2-40B4-BE49-F238E27FC236}">
                <a16:creationId xmlns:a16="http://schemas.microsoft.com/office/drawing/2014/main" id="{216B5167-6E50-219E-5666-0F0B185EC727}"/>
              </a:ext>
            </a:extLst>
          </p:cNvPr>
          <p:cNvPicPr>
            <a:picLocks noGrp="1" noChangeAspect="1"/>
          </p:cNvPicPr>
          <p:nvPr>
            <p:ph idx="1"/>
          </p:nvPr>
        </p:nvPicPr>
        <p:blipFill>
          <a:blip r:embed="rId2"/>
          <a:stretch>
            <a:fillRect/>
          </a:stretch>
        </p:blipFill>
        <p:spPr>
          <a:xfrm>
            <a:off x="702034" y="1755689"/>
            <a:ext cx="5378726" cy="3346622"/>
          </a:xfrm>
          <a:prstGeom prst="rect">
            <a:avLst/>
          </a:prstGeom>
        </p:spPr>
      </p:pic>
      <p:pic>
        <p:nvPicPr>
          <p:cNvPr id="8" name="Picture 7">
            <a:extLst>
              <a:ext uri="{FF2B5EF4-FFF2-40B4-BE49-F238E27FC236}">
                <a16:creationId xmlns:a16="http://schemas.microsoft.com/office/drawing/2014/main" id="{A01FB171-5028-1EAC-7E6B-3623274CC66D}"/>
              </a:ext>
            </a:extLst>
          </p:cNvPr>
          <p:cNvPicPr>
            <a:picLocks noChangeAspect="1"/>
          </p:cNvPicPr>
          <p:nvPr/>
        </p:nvPicPr>
        <p:blipFill>
          <a:blip r:embed="rId3"/>
          <a:stretch>
            <a:fillRect/>
          </a:stretch>
        </p:blipFill>
        <p:spPr>
          <a:xfrm>
            <a:off x="6205783" y="1793791"/>
            <a:ext cx="5594638" cy="3270418"/>
          </a:xfrm>
          <a:prstGeom prst="rect">
            <a:avLst/>
          </a:prstGeom>
        </p:spPr>
      </p:pic>
    </p:spTree>
    <p:extLst>
      <p:ext uri="{BB962C8B-B14F-4D97-AF65-F5344CB8AC3E}">
        <p14:creationId xmlns:p14="http://schemas.microsoft.com/office/powerpoint/2010/main" val="868185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BB8AF2-FCC8-B7B7-46C5-4566B1A46A65}"/>
              </a:ext>
            </a:extLst>
          </p:cNvPr>
          <p:cNvSpPr>
            <a:spLocks noGrp="1"/>
          </p:cNvSpPr>
          <p:nvPr>
            <p:ph type="title"/>
          </p:nvPr>
        </p:nvSpPr>
        <p:spPr/>
        <p:txBody>
          <a:bodyPr/>
          <a:lstStyle/>
          <a:p>
            <a:r>
              <a:rPr lang="en-IN" dirty="0"/>
              <a:t>FEATURE ENGINEERING</a:t>
            </a:r>
          </a:p>
        </p:txBody>
      </p:sp>
      <p:sp>
        <p:nvSpPr>
          <p:cNvPr id="5" name="Text Placeholder 4">
            <a:extLst>
              <a:ext uri="{FF2B5EF4-FFF2-40B4-BE49-F238E27FC236}">
                <a16:creationId xmlns:a16="http://schemas.microsoft.com/office/drawing/2014/main" id="{13C9B592-132A-7034-F629-9F6E2407ED2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397286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6D3D03C-5495-1255-F5CE-CA796C5BDE0B}"/>
              </a:ext>
            </a:extLst>
          </p:cNvPr>
          <p:cNvSpPr>
            <a:spLocks noGrp="1"/>
          </p:cNvSpPr>
          <p:nvPr>
            <p:ph idx="1"/>
          </p:nvPr>
        </p:nvSpPr>
        <p:spPr>
          <a:xfrm>
            <a:off x="1181819" y="750498"/>
            <a:ext cx="9834052" cy="5345502"/>
          </a:xfrm>
        </p:spPr>
        <p:txBody>
          <a:bodyPr/>
          <a:lstStyle/>
          <a:p>
            <a:r>
              <a:rPr lang="en-IN" dirty="0"/>
              <a:t>Categorical variables were converted to numeric values using factorize method, which converts the textual values into numeric values.</a:t>
            </a:r>
          </a:p>
          <a:p>
            <a:r>
              <a:rPr lang="en-IN" dirty="0"/>
              <a:t>Created variables day, month and weekday from the feature </a:t>
            </a:r>
            <a:r>
              <a:rPr lang="en-IN" dirty="0" err="1"/>
              <a:t>date_of_sale</a:t>
            </a:r>
            <a:r>
              <a:rPr lang="en-IN" dirty="0"/>
              <a:t>.</a:t>
            </a:r>
          </a:p>
          <a:p>
            <a:r>
              <a:rPr lang="en-IN" dirty="0"/>
              <a:t>Generated features rolling_mean_t7, rolling_mean_t30, rolling_mean_t90, rolling_mean_t60, rolling_mean_t90 , rolling_mean_t180 which gives the unit price means for the last 7 days, 30 days and so on.</a:t>
            </a:r>
          </a:p>
          <a:p>
            <a:r>
              <a:rPr lang="en-IN" dirty="0"/>
              <a:t>This feature will help in evaluating the recent transactions importance.</a:t>
            </a:r>
          </a:p>
          <a:p>
            <a:r>
              <a:rPr lang="en-IN" dirty="0"/>
              <a:t>Next, lets move on to the model building and addressing different hypothesis tests.</a:t>
            </a:r>
          </a:p>
          <a:p>
            <a:endParaRPr lang="en-IN" dirty="0"/>
          </a:p>
          <a:p>
            <a:pPr marL="45720" indent="0">
              <a:buNone/>
            </a:pPr>
            <a:r>
              <a:rPr lang="en-IN" dirty="0"/>
              <a:t>** Time series analysis was not considered because no seasonality was observed and the data provided was only for 2 years .</a:t>
            </a:r>
          </a:p>
        </p:txBody>
      </p:sp>
    </p:spTree>
    <p:extLst>
      <p:ext uri="{BB962C8B-B14F-4D97-AF65-F5344CB8AC3E}">
        <p14:creationId xmlns:p14="http://schemas.microsoft.com/office/powerpoint/2010/main" val="197362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188F-F1C7-FC44-7567-E4687C32F498}"/>
              </a:ext>
            </a:extLst>
          </p:cNvPr>
          <p:cNvSpPr>
            <a:spLocks noGrp="1"/>
          </p:cNvSpPr>
          <p:nvPr>
            <p:ph type="title"/>
          </p:nvPr>
        </p:nvSpPr>
        <p:spPr/>
        <p:txBody>
          <a:bodyPr/>
          <a:lstStyle/>
          <a:p>
            <a:r>
              <a:rPr lang="en-IN" dirty="0"/>
              <a:t>Model building</a:t>
            </a:r>
          </a:p>
        </p:txBody>
      </p:sp>
      <p:sp>
        <p:nvSpPr>
          <p:cNvPr id="3" name="Text Placeholder 2">
            <a:extLst>
              <a:ext uri="{FF2B5EF4-FFF2-40B4-BE49-F238E27FC236}">
                <a16:creationId xmlns:a16="http://schemas.microsoft.com/office/drawing/2014/main" id="{74867D90-E56F-F966-2382-0B3C912606F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05600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549BE47-4EF5-4F12-F705-CBE999D8124C}"/>
              </a:ext>
            </a:extLst>
          </p:cNvPr>
          <p:cNvSpPr>
            <a:spLocks noGrp="1"/>
          </p:cNvSpPr>
          <p:nvPr>
            <p:ph idx="1"/>
          </p:nvPr>
        </p:nvSpPr>
        <p:spPr>
          <a:xfrm>
            <a:off x="1143000" y="603849"/>
            <a:ext cx="9872871" cy="5492151"/>
          </a:xfrm>
        </p:spPr>
        <p:txBody>
          <a:bodyPr>
            <a:normAutofit lnSpcReduction="10000"/>
          </a:bodyPr>
          <a:lstStyle/>
          <a:p>
            <a:pPr marL="45720" indent="0">
              <a:buNone/>
            </a:pPr>
            <a:r>
              <a:rPr lang="en-IN" dirty="0"/>
              <a:t>Approaches taken for the model building and the reasoning behind it.</a:t>
            </a:r>
          </a:p>
          <a:p>
            <a:pPr marL="502920" indent="-457200">
              <a:buAutoNum type="arabicPeriod"/>
            </a:pPr>
            <a:r>
              <a:rPr lang="en-IN" dirty="0"/>
              <a:t>OLS model with raw features generated in the EDA step to create a baseline model.</a:t>
            </a:r>
          </a:p>
          <a:p>
            <a:pPr marL="502920" indent="-457200">
              <a:buAutoNum type="arabicPeriod"/>
            </a:pPr>
            <a:r>
              <a:rPr lang="en-IN" dirty="0"/>
              <a:t>OLS model with introduction of dummy variables to for 2 categorical values item_class_l2 and month.  These 2 categorical were chosen because, from the summary statistics of the baseline model and evaluating VIF to eliminate multicollinearity, these 2 variables had more prominence and we had to study the impact of the car brand and car model value on the pricing. </a:t>
            </a:r>
          </a:p>
          <a:p>
            <a:pPr marL="502920" indent="-457200">
              <a:buAutoNum type="arabicPeriod"/>
            </a:pPr>
            <a:r>
              <a:rPr lang="en-IN" dirty="0" err="1"/>
              <a:t>CatBoost</a:t>
            </a:r>
            <a:r>
              <a:rPr lang="en-IN" dirty="0"/>
              <a:t> model,  as the name suggests it’s a boosting algorithm and manages the categorical variables with minimal data preparation.</a:t>
            </a:r>
          </a:p>
          <a:p>
            <a:pPr marL="502920" indent="-457200">
              <a:buAutoNum type="arabicPeriod"/>
            </a:pPr>
            <a:r>
              <a:rPr lang="en-IN" dirty="0" err="1"/>
              <a:t>XGBoost</a:t>
            </a:r>
            <a:r>
              <a:rPr lang="en-IN" dirty="0"/>
              <a:t> model, created a separate </a:t>
            </a:r>
            <a:r>
              <a:rPr lang="en-IN" dirty="0" err="1"/>
              <a:t>streamlit</a:t>
            </a:r>
            <a:r>
              <a:rPr lang="en-IN" dirty="0"/>
              <a:t> app to train and </a:t>
            </a:r>
            <a:r>
              <a:rPr lang="en-IN"/>
              <a:t>test model.</a:t>
            </a:r>
            <a:endParaRPr lang="en-IN" dirty="0"/>
          </a:p>
          <a:p>
            <a:pPr marL="502920" indent="-457200">
              <a:buAutoNum type="arabicPeriod"/>
            </a:pPr>
            <a:endParaRPr lang="en-IN" dirty="0"/>
          </a:p>
          <a:p>
            <a:pPr marL="45720" indent="0">
              <a:buNone/>
            </a:pPr>
            <a:r>
              <a:rPr lang="en-IN" dirty="0"/>
              <a:t>Let’s see which of these performs better and explain the different hypothesis tests. Note that, I have used OLS model to extract the impact of predictors on the output variable and </a:t>
            </a:r>
            <a:r>
              <a:rPr lang="en-IN" dirty="0" err="1"/>
              <a:t>shap</a:t>
            </a:r>
            <a:r>
              <a:rPr lang="en-IN" dirty="0"/>
              <a:t> values were extracted from the </a:t>
            </a:r>
            <a:r>
              <a:rPr lang="en-IN" dirty="0" err="1"/>
              <a:t>CatBoost</a:t>
            </a:r>
            <a:r>
              <a:rPr lang="en-IN" dirty="0"/>
              <a:t> model to prove the hypothesis.</a:t>
            </a:r>
          </a:p>
        </p:txBody>
      </p:sp>
    </p:spTree>
    <p:extLst>
      <p:ext uri="{BB962C8B-B14F-4D97-AF65-F5344CB8AC3E}">
        <p14:creationId xmlns:p14="http://schemas.microsoft.com/office/powerpoint/2010/main" val="2933121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D7ADB4-657D-7504-15AF-1F1D448D986B}"/>
              </a:ext>
            </a:extLst>
          </p:cNvPr>
          <p:cNvSpPr>
            <a:spLocks noGrp="1"/>
          </p:cNvSpPr>
          <p:nvPr>
            <p:ph type="title"/>
          </p:nvPr>
        </p:nvSpPr>
        <p:spPr/>
        <p:txBody>
          <a:bodyPr/>
          <a:lstStyle/>
          <a:p>
            <a:r>
              <a:rPr lang="en-IN" dirty="0"/>
              <a:t>Hypothesis</a:t>
            </a:r>
          </a:p>
        </p:txBody>
      </p:sp>
      <p:sp>
        <p:nvSpPr>
          <p:cNvPr id="5" name="Text Placeholder 4">
            <a:extLst>
              <a:ext uri="{FF2B5EF4-FFF2-40B4-BE49-F238E27FC236}">
                <a16:creationId xmlns:a16="http://schemas.microsoft.com/office/drawing/2014/main" id="{B4B56617-CDF5-5EC1-527C-923BD0FFC7F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996867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606A6-7933-22EA-D276-BE4042E6711C}"/>
              </a:ext>
            </a:extLst>
          </p:cNvPr>
          <p:cNvSpPr>
            <a:spLocks noGrp="1"/>
          </p:cNvSpPr>
          <p:nvPr>
            <p:ph type="title"/>
          </p:nvPr>
        </p:nvSpPr>
        <p:spPr/>
        <p:txBody>
          <a:bodyPr/>
          <a:lstStyle/>
          <a:p>
            <a:r>
              <a:rPr lang="en-IN" dirty="0"/>
              <a:t>Hypothesis 1</a:t>
            </a:r>
          </a:p>
        </p:txBody>
      </p:sp>
      <p:sp>
        <p:nvSpPr>
          <p:cNvPr id="5" name="Content Placeholder 4">
            <a:extLst>
              <a:ext uri="{FF2B5EF4-FFF2-40B4-BE49-F238E27FC236}">
                <a16:creationId xmlns:a16="http://schemas.microsoft.com/office/drawing/2014/main" id="{9474E6C2-69F8-0FEB-40BB-1814699A798A}"/>
              </a:ext>
            </a:extLst>
          </p:cNvPr>
          <p:cNvSpPr>
            <a:spLocks noGrp="1"/>
          </p:cNvSpPr>
          <p:nvPr>
            <p:ph idx="1"/>
          </p:nvPr>
        </p:nvSpPr>
        <p:spPr>
          <a:xfrm>
            <a:off x="1143001" y="2057400"/>
            <a:ext cx="6203760" cy="3829247"/>
          </a:xfrm>
        </p:spPr>
        <p:txBody>
          <a:bodyPr>
            <a:normAutofit lnSpcReduction="10000"/>
          </a:bodyPr>
          <a:lstStyle/>
          <a:p>
            <a:pPr marL="4572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Variables item_class_l2 and item_class_l3 represents brand and the actual model respectively. </a:t>
            </a:r>
          </a:p>
          <a:p>
            <a:pPr marL="4572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Let us evaluate their impact on the pricing thus determining if they are to be considered in the pricing strategies.</a:t>
            </a:r>
          </a:p>
          <a:p>
            <a:pPr marL="4572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-Considering OLS model followed  by mining out important features that push the dependent variable in the positive direction we can conclude that item_class_l2 has more positive influence on the pricing, whereas item_class_l3 has a negative impact, meaning,  the every unit increase in item_class_l3, brings down the unit price by -7.86 k</a:t>
            </a:r>
          </a:p>
          <a:p>
            <a:pPr marL="4572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Whereas item_class_l2 has a positive impact on the pricing, every unit increase in item_class_l2, price increases by 52.78k, which is  good factor to consider for pricing strategies. </a:t>
            </a:r>
          </a:p>
          <a:p>
            <a:pPr marL="45720"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IN" dirty="0"/>
          </a:p>
        </p:txBody>
      </p:sp>
      <p:pic>
        <p:nvPicPr>
          <p:cNvPr id="9" name="Picture 8">
            <a:extLst>
              <a:ext uri="{FF2B5EF4-FFF2-40B4-BE49-F238E27FC236}">
                <a16:creationId xmlns:a16="http://schemas.microsoft.com/office/drawing/2014/main" id="{16D99CF6-E3EC-3ED1-25A7-181DBB630CBD}"/>
              </a:ext>
            </a:extLst>
          </p:cNvPr>
          <p:cNvPicPr>
            <a:picLocks noChangeAspect="1"/>
          </p:cNvPicPr>
          <p:nvPr/>
        </p:nvPicPr>
        <p:blipFill>
          <a:blip r:embed="rId2"/>
          <a:stretch>
            <a:fillRect/>
          </a:stretch>
        </p:blipFill>
        <p:spPr>
          <a:xfrm>
            <a:off x="7625057" y="1725063"/>
            <a:ext cx="3670489" cy="3873699"/>
          </a:xfrm>
          <a:prstGeom prst="rect">
            <a:avLst/>
          </a:prstGeom>
        </p:spPr>
      </p:pic>
    </p:spTree>
    <p:extLst>
      <p:ext uri="{BB962C8B-B14F-4D97-AF65-F5344CB8AC3E}">
        <p14:creationId xmlns:p14="http://schemas.microsoft.com/office/powerpoint/2010/main" val="3405574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B48E-2A73-0888-F7FA-AB39FDEA7ABA}"/>
              </a:ext>
            </a:extLst>
          </p:cNvPr>
          <p:cNvSpPr>
            <a:spLocks noGrp="1"/>
          </p:cNvSpPr>
          <p:nvPr>
            <p:ph type="title"/>
          </p:nvPr>
        </p:nvSpPr>
        <p:spPr>
          <a:xfrm>
            <a:off x="1143000" y="609600"/>
            <a:ext cx="9875520" cy="969034"/>
          </a:xfrm>
        </p:spPr>
        <p:txBody>
          <a:bodyPr/>
          <a:lstStyle/>
          <a:p>
            <a:r>
              <a:rPr lang="en-IN" dirty="0"/>
              <a:t>Hypothesis 2</a:t>
            </a:r>
          </a:p>
        </p:txBody>
      </p:sp>
      <p:sp>
        <p:nvSpPr>
          <p:cNvPr id="3" name="Content Placeholder 2">
            <a:extLst>
              <a:ext uri="{FF2B5EF4-FFF2-40B4-BE49-F238E27FC236}">
                <a16:creationId xmlns:a16="http://schemas.microsoft.com/office/drawing/2014/main" id="{369F6569-100D-4987-2889-30CE80D47482}"/>
              </a:ext>
            </a:extLst>
          </p:cNvPr>
          <p:cNvSpPr>
            <a:spLocks noGrp="1"/>
          </p:cNvSpPr>
          <p:nvPr>
            <p:ph idx="1"/>
          </p:nvPr>
        </p:nvSpPr>
        <p:spPr>
          <a:xfrm>
            <a:off x="1143000" y="1798608"/>
            <a:ext cx="9872871" cy="4038600"/>
          </a:xfrm>
        </p:spPr>
        <p:txBody>
          <a:bodyPr>
            <a:normAutofit/>
          </a:bodyPr>
          <a:lstStyle/>
          <a:p>
            <a:pPr marL="45720" indent="0">
              <a:buNone/>
            </a:pPr>
            <a:r>
              <a:rPr lang="en-US" sz="2000" dirty="0">
                <a:latin typeface="Calibri" panose="020F0502020204030204" pitchFamily="34" charset="0"/>
                <a:ea typeface="Calibri" panose="020F0502020204030204" pitchFamily="34" charset="0"/>
                <a:cs typeface="Times New Roman" panose="02020603050405020304" pitchFamily="18" charset="0"/>
              </a:rPr>
              <a:t>Null hypothesis: Ho : Unit price is not impacted by recent purchases.</a:t>
            </a:r>
          </a:p>
          <a:p>
            <a:pPr marL="4572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Alternate hypothesis: Ha : Unit price is impacted by recent purchases</a:t>
            </a:r>
          </a:p>
          <a:p>
            <a:pPr marL="45720" indent="0">
              <a:buNone/>
            </a:pPr>
            <a:r>
              <a:rPr lang="en-US" sz="2000" dirty="0">
                <a:latin typeface="Calibri" panose="020F0502020204030204" pitchFamily="34" charset="0"/>
                <a:ea typeface="Calibri" panose="020F0502020204030204" pitchFamily="34" charset="0"/>
                <a:cs typeface="Times New Roman" panose="02020603050405020304" pitchFamily="18" charset="0"/>
              </a:rPr>
              <a:t>In order to test this scenario, we will have to look at the recent purchases made by the customer and measure their impact on the unit prices, looking at the model statistics and measuring their significance, it can be concluded that recent transactions have higher weightage or </a:t>
            </a:r>
            <a:r>
              <a:rPr lang="en-US" sz="2000" dirty="0" err="1">
                <a:latin typeface="Calibri" panose="020F0502020204030204" pitchFamily="34" charset="0"/>
                <a:ea typeface="Calibri" panose="020F0502020204030204" pitchFamily="34" charset="0"/>
                <a:cs typeface="Times New Roman" panose="02020603050405020304" pitchFamily="18" charset="0"/>
              </a:rPr>
              <a:t>explanability</a:t>
            </a:r>
            <a:r>
              <a:rPr lang="en-US" sz="2000" dirty="0">
                <a:latin typeface="Calibri" panose="020F0502020204030204" pitchFamily="34" charset="0"/>
                <a:ea typeface="Calibri" panose="020F0502020204030204" pitchFamily="34" charset="0"/>
                <a:cs typeface="Times New Roman" panose="02020603050405020304" pitchFamily="18" charset="0"/>
              </a:rPr>
              <a:t> on the dependent variable(</a:t>
            </a:r>
            <a:r>
              <a:rPr lang="en-US" sz="2000" dirty="0" err="1">
                <a:latin typeface="Calibri" panose="020F0502020204030204" pitchFamily="34" charset="0"/>
                <a:ea typeface="Calibri" panose="020F0502020204030204" pitchFamily="34" charset="0"/>
                <a:cs typeface="Times New Roman" panose="02020603050405020304" pitchFamily="18" charset="0"/>
              </a:rPr>
              <a:t>unit_price</a:t>
            </a:r>
            <a:r>
              <a:rPr lang="en-US" sz="2000" dirty="0">
                <a:latin typeface="Calibri" panose="020F0502020204030204" pitchFamily="34" charset="0"/>
                <a:ea typeface="Calibri" panose="020F0502020204030204" pitchFamily="34" charset="0"/>
                <a:cs typeface="Times New Roman" panose="02020603050405020304" pitchFamily="18" charset="0"/>
              </a:rPr>
              <a:t>). Please refer the screenshot below. When the model is regressed with recent transactions average prices of 7,30,60,90,180 days, it shows that price goes up by .266k units for every unit increase in the recent transactions made in 7 </a:t>
            </a:r>
            <a:r>
              <a:rPr lang="en-US" sz="2000" dirty="0" err="1">
                <a:latin typeface="Calibri" panose="020F0502020204030204" pitchFamily="34" charset="0"/>
                <a:ea typeface="Calibri" panose="020F0502020204030204" pitchFamily="34" charset="0"/>
                <a:cs typeface="Times New Roman" panose="02020603050405020304" pitchFamily="18" charset="0"/>
              </a:rPr>
              <a:t>days.Intercept</a:t>
            </a:r>
            <a:r>
              <a:rPr lang="en-US" sz="2000" dirty="0">
                <a:latin typeface="Calibri" panose="020F0502020204030204" pitchFamily="34" charset="0"/>
                <a:ea typeface="Calibri" panose="020F0502020204030204" pitchFamily="34" charset="0"/>
                <a:cs typeface="Times New Roman" panose="02020603050405020304" pitchFamily="18" charset="0"/>
              </a:rPr>
              <a:t> value is 1146.9932,</a:t>
            </a:r>
          </a:p>
          <a:p>
            <a:pPr marL="45720" indent="0">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pic>
        <p:nvPicPr>
          <p:cNvPr id="9" name="Picture 8">
            <a:extLst>
              <a:ext uri="{FF2B5EF4-FFF2-40B4-BE49-F238E27FC236}">
                <a16:creationId xmlns:a16="http://schemas.microsoft.com/office/drawing/2014/main" id="{5E25474B-A5FD-EC11-9F69-E9BDB0E243CC}"/>
              </a:ext>
            </a:extLst>
          </p:cNvPr>
          <p:cNvPicPr>
            <a:picLocks noChangeAspect="1"/>
          </p:cNvPicPr>
          <p:nvPr/>
        </p:nvPicPr>
        <p:blipFill>
          <a:blip r:embed="rId2"/>
          <a:stretch>
            <a:fillRect/>
          </a:stretch>
        </p:blipFill>
        <p:spPr>
          <a:xfrm>
            <a:off x="1249236" y="5182553"/>
            <a:ext cx="5409753" cy="847311"/>
          </a:xfrm>
          <a:prstGeom prst="rect">
            <a:avLst/>
          </a:prstGeom>
        </p:spPr>
      </p:pic>
    </p:spTree>
    <p:extLst>
      <p:ext uri="{BB962C8B-B14F-4D97-AF65-F5344CB8AC3E}">
        <p14:creationId xmlns:p14="http://schemas.microsoft.com/office/powerpoint/2010/main" val="74248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1BD59-1181-6AFA-35E4-2DD8F1721BF5}"/>
              </a:ext>
            </a:extLst>
          </p:cNvPr>
          <p:cNvSpPr>
            <a:spLocks noGrp="1"/>
          </p:cNvSpPr>
          <p:nvPr>
            <p:ph idx="1"/>
          </p:nvPr>
        </p:nvSpPr>
        <p:spPr>
          <a:xfrm>
            <a:off x="556464" y="565030"/>
            <a:ext cx="10088533" cy="4395158"/>
          </a:xfrm>
        </p:spPr>
        <p:txBody>
          <a:bodyPr>
            <a:normAutofit/>
          </a:bodyPr>
          <a:lstStyle/>
          <a:p>
            <a:pPr marL="45720" indent="0">
              <a:buNone/>
            </a:pPr>
            <a:r>
              <a:rPr lang="en-IN" sz="3100" dirty="0"/>
              <a:t>Challenges faced:</a:t>
            </a:r>
            <a:endParaRPr lang="en-IN" sz="2600" dirty="0"/>
          </a:p>
          <a:p>
            <a:pPr marL="45720" indent="0">
              <a:buNone/>
            </a:pPr>
            <a:r>
              <a:rPr lang="en-IN" dirty="0"/>
              <a:t>Pricing in the automobile industry is always a challenging task because the customers always look for the best of the features in a car that are affordable and most of the brands try to place themselves in an area where their brand packages these most desired features in a car with most competitive prices.</a:t>
            </a:r>
          </a:p>
          <a:p>
            <a:pPr marL="45720" indent="0">
              <a:buNone/>
            </a:pPr>
            <a:r>
              <a:rPr lang="en-IN" sz="3100" dirty="0"/>
              <a:t>Problem formulation:</a:t>
            </a:r>
            <a:endParaRPr lang="en-IN" dirty="0"/>
          </a:p>
          <a:p>
            <a:pPr marL="45720" indent="0">
              <a:buNone/>
            </a:pPr>
            <a:r>
              <a:rPr lang="en-IN" dirty="0"/>
              <a:t>Determining pricing based on transactions, these transactions have few features such as </a:t>
            </a:r>
            <a:r>
              <a:rPr lang="en-IN" dirty="0" err="1"/>
              <a:t>date_of_sale</a:t>
            </a:r>
            <a:r>
              <a:rPr lang="en-IN" dirty="0"/>
              <a:t>, brand, number of units sold across different cities and location, how soon the delivery of the purchase expected which shows demand.</a:t>
            </a:r>
          </a:p>
          <a:p>
            <a:pPr marL="4572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1004862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F042-A78D-3CEF-9734-E0ACDEAADC4D}"/>
              </a:ext>
            </a:extLst>
          </p:cNvPr>
          <p:cNvSpPr>
            <a:spLocks noGrp="1"/>
          </p:cNvSpPr>
          <p:nvPr>
            <p:ph type="title"/>
          </p:nvPr>
        </p:nvSpPr>
        <p:spPr/>
        <p:txBody>
          <a:bodyPr/>
          <a:lstStyle/>
          <a:p>
            <a:r>
              <a:rPr lang="en-IN" dirty="0"/>
              <a:t>Hypothesis 2 </a:t>
            </a:r>
            <a:r>
              <a:rPr lang="en-IN" dirty="0" err="1"/>
              <a:t>contd</a:t>
            </a:r>
            <a:r>
              <a:rPr lang="en-IN" dirty="0"/>
              <a:t>…</a:t>
            </a:r>
          </a:p>
        </p:txBody>
      </p:sp>
      <p:sp>
        <p:nvSpPr>
          <p:cNvPr id="3" name="Content Placeholder 2">
            <a:extLst>
              <a:ext uri="{FF2B5EF4-FFF2-40B4-BE49-F238E27FC236}">
                <a16:creationId xmlns:a16="http://schemas.microsoft.com/office/drawing/2014/main" id="{860CEE06-744F-AD98-DD6C-FA500467D0A7}"/>
              </a:ext>
            </a:extLst>
          </p:cNvPr>
          <p:cNvSpPr>
            <a:spLocks noGrp="1"/>
          </p:cNvSpPr>
          <p:nvPr>
            <p:ph idx="1"/>
          </p:nvPr>
        </p:nvSpPr>
        <p:spPr>
          <a:xfrm>
            <a:off x="1143000" y="2057400"/>
            <a:ext cx="5395823" cy="3808562"/>
          </a:xfrm>
        </p:spPr>
        <p:txBody>
          <a:bodyPr>
            <a:normAutofit/>
          </a:bodyPr>
          <a:lstStyle/>
          <a:p>
            <a:pPr marL="4572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Further, when I regressed it with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catboost</a:t>
            </a:r>
            <a:r>
              <a:rPr lang="en-US" sz="2000" dirty="0">
                <a:effectLst/>
                <a:latin typeface="Calibri" panose="020F0502020204030204" pitchFamily="34" charset="0"/>
                <a:ea typeface="Calibri" panose="020F0502020204030204" pitchFamily="34" charset="0"/>
                <a:cs typeface="Times New Roman" panose="02020603050405020304" pitchFamily="18" charset="0"/>
              </a:rPr>
              <a:t> algorithm, I see that the variable rolling_mean_t7 has a higher influence than the old transactions.</a:t>
            </a:r>
          </a:p>
          <a:p>
            <a:pPr marL="45720" indent="0">
              <a:buNone/>
            </a:pPr>
            <a:r>
              <a:rPr lang="en-US" sz="2000" dirty="0">
                <a:latin typeface="Calibri" panose="020F0502020204030204" pitchFamily="34" charset="0"/>
                <a:ea typeface="Calibri" panose="020F0502020204030204" pitchFamily="34" charset="0"/>
                <a:cs typeface="Times New Roman" panose="02020603050405020304" pitchFamily="18" charset="0"/>
              </a:rPr>
              <a:t>We can clearly conclude that the recent transactions do have an impact on the pricing, where as old prices are not to be considered as they have a negative push to the dependent variable.</a:t>
            </a:r>
          </a:p>
          <a:p>
            <a:pPr marL="45720" indent="0">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780F88B6-E6E3-2817-EB78-ADEE34AD1269}"/>
              </a:ext>
            </a:extLst>
          </p:cNvPr>
          <p:cNvPicPr>
            <a:picLocks noChangeAspect="1"/>
          </p:cNvPicPr>
          <p:nvPr/>
        </p:nvPicPr>
        <p:blipFill>
          <a:blip r:embed="rId2"/>
          <a:stretch>
            <a:fillRect/>
          </a:stretch>
        </p:blipFill>
        <p:spPr>
          <a:xfrm>
            <a:off x="6741315" y="1022089"/>
            <a:ext cx="4178515" cy="5073911"/>
          </a:xfrm>
          <a:prstGeom prst="rect">
            <a:avLst/>
          </a:prstGeom>
        </p:spPr>
      </p:pic>
    </p:spTree>
    <p:extLst>
      <p:ext uri="{BB962C8B-B14F-4D97-AF65-F5344CB8AC3E}">
        <p14:creationId xmlns:p14="http://schemas.microsoft.com/office/powerpoint/2010/main" val="1423018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5D91-0282-B88E-6436-0628803010F5}"/>
              </a:ext>
            </a:extLst>
          </p:cNvPr>
          <p:cNvSpPr>
            <a:spLocks noGrp="1"/>
          </p:cNvSpPr>
          <p:nvPr>
            <p:ph type="title"/>
          </p:nvPr>
        </p:nvSpPr>
        <p:spPr/>
        <p:txBody>
          <a:bodyPr/>
          <a:lstStyle/>
          <a:p>
            <a:r>
              <a:rPr lang="en-IN" dirty="0"/>
              <a:t>Hypothesis 3:</a:t>
            </a:r>
          </a:p>
        </p:txBody>
      </p:sp>
      <p:sp>
        <p:nvSpPr>
          <p:cNvPr id="3" name="Content Placeholder 2">
            <a:extLst>
              <a:ext uri="{FF2B5EF4-FFF2-40B4-BE49-F238E27FC236}">
                <a16:creationId xmlns:a16="http://schemas.microsoft.com/office/drawing/2014/main" id="{7F33DF40-06EF-9101-F88D-AE828E3AAF7D}"/>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Pricing differs depending on size of customer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1800" dirty="0">
                <a:effectLst/>
                <a:latin typeface="Calibri" panose="020F0502020204030204" pitchFamily="34" charset="0"/>
                <a:ea typeface="Calibri" panose="020F0502020204030204" pitchFamily="34" charset="0"/>
                <a:cs typeface="Times New Roman" panose="02020603050405020304" pitchFamily="18" charset="0"/>
              </a:rPr>
              <a:t> size of their past purchases in terms of volume or total spend- they are not sure which one)</a:t>
            </a:r>
          </a:p>
          <a:p>
            <a:r>
              <a:rPr lang="en-US" sz="1800" dirty="0">
                <a:latin typeface="Calibri" panose="020F0502020204030204" pitchFamily="34" charset="0"/>
                <a:ea typeface="Calibri" panose="020F0502020204030204" pitchFamily="34" charset="0"/>
                <a:cs typeface="Times New Roman" panose="02020603050405020304" pitchFamily="18" charset="0"/>
              </a:rPr>
              <a:t>Looking at the OLS model summary, we can conclude that the number of units (volume) does not really have a significant effect on the pricing.</a:t>
            </a:r>
          </a:p>
          <a:p>
            <a:r>
              <a:rPr lang="en-US" sz="1800" dirty="0">
                <a:latin typeface="Calibri" panose="020F0502020204030204" pitchFamily="34" charset="0"/>
                <a:ea typeface="Calibri" panose="020F0502020204030204" pitchFamily="34" charset="0"/>
                <a:cs typeface="Times New Roman" panose="02020603050405020304" pitchFamily="18" charset="0"/>
              </a:rPr>
              <a:t>We can further look at the </a:t>
            </a:r>
            <a:r>
              <a:rPr lang="en-US" sz="1800" dirty="0" err="1">
                <a:latin typeface="Calibri" panose="020F0502020204030204" pitchFamily="34" charset="0"/>
                <a:ea typeface="Calibri" panose="020F0502020204030204" pitchFamily="34" charset="0"/>
                <a:cs typeface="Times New Roman" panose="02020603050405020304" pitchFamily="18" charset="0"/>
              </a:rPr>
              <a:t>shap</a:t>
            </a:r>
            <a:r>
              <a:rPr lang="en-US" sz="1800" dirty="0">
                <a:latin typeface="Calibri" panose="020F0502020204030204" pitchFamily="34" charset="0"/>
                <a:ea typeface="Calibri" panose="020F0502020204030204" pitchFamily="34" charset="0"/>
                <a:cs typeface="Times New Roman" panose="02020603050405020304" pitchFamily="18" charset="0"/>
              </a:rPr>
              <a:t> value model explanation , where the number of units sold have a negative influence on unit prices.</a:t>
            </a:r>
          </a:p>
          <a:p>
            <a:endParaRPr lang="en-IN" dirty="0"/>
          </a:p>
        </p:txBody>
      </p:sp>
      <p:pic>
        <p:nvPicPr>
          <p:cNvPr id="7" name="Picture 6">
            <a:extLst>
              <a:ext uri="{FF2B5EF4-FFF2-40B4-BE49-F238E27FC236}">
                <a16:creationId xmlns:a16="http://schemas.microsoft.com/office/drawing/2014/main" id="{CDD5400B-BF6D-13A2-391B-D4828BAB2EF1}"/>
              </a:ext>
            </a:extLst>
          </p:cNvPr>
          <p:cNvPicPr>
            <a:picLocks noChangeAspect="1"/>
          </p:cNvPicPr>
          <p:nvPr/>
        </p:nvPicPr>
        <p:blipFill rotWithShape="1">
          <a:blip r:embed="rId2"/>
          <a:srcRect b="70551"/>
          <a:stretch/>
        </p:blipFill>
        <p:spPr>
          <a:xfrm>
            <a:off x="6566879" y="4408962"/>
            <a:ext cx="4259272" cy="1288712"/>
          </a:xfrm>
          <a:prstGeom prst="rect">
            <a:avLst/>
          </a:prstGeom>
        </p:spPr>
      </p:pic>
      <p:pic>
        <p:nvPicPr>
          <p:cNvPr id="9" name="Picture 8">
            <a:extLst>
              <a:ext uri="{FF2B5EF4-FFF2-40B4-BE49-F238E27FC236}">
                <a16:creationId xmlns:a16="http://schemas.microsoft.com/office/drawing/2014/main" id="{E7D8D32B-3372-3C8C-EA57-283CC1D5D187}"/>
              </a:ext>
            </a:extLst>
          </p:cNvPr>
          <p:cNvPicPr>
            <a:picLocks noChangeAspect="1"/>
          </p:cNvPicPr>
          <p:nvPr/>
        </p:nvPicPr>
        <p:blipFill rotWithShape="1">
          <a:blip r:embed="rId3"/>
          <a:srcRect b="10370"/>
          <a:stretch/>
        </p:blipFill>
        <p:spPr>
          <a:xfrm>
            <a:off x="1649818" y="4408961"/>
            <a:ext cx="4663199" cy="1155077"/>
          </a:xfrm>
          <a:prstGeom prst="rect">
            <a:avLst/>
          </a:prstGeom>
        </p:spPr>
      </p:pic>
    </p:spTree>
    <p:extLst>
      <p:ext uri="{BB962C8B-B14F-4D97-AF65-F5344CB8AC3E}">
        <p14:creationId xmlns:p14="http://schemas.microsoft.com/office/powerpoint/2010/main" val="2598072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7AEF-EB4B-9C77-830E-BBB2F29FBDFC}"/>
              </a:ext>
            </a:extLst>
          </p:cNvPr>
          <p:cNvSpPr>
            <a:spLocks noGrp="1"/>
          </p:cNvSpPr>
          <p:nvPr>
            <p:ph type="title"/>
          </p:nvPr>
        </p:nvSpPr>
        <p:spPr/>
        <p:txBody>
          <a:bodyPr/>
          <a:lstStyle/>
          <a:p>
            <a:r>
              <a:rPr lang="en-IN" dirty="0"/>
              <a:t>Hypothesis 4:</a:t>
            </a:r>
          </a:p>
        </p:txBody>
      </p:sp>
      <p:sp>
        <p:nvSpPr>
          <p:cNvPr id="3" name="Content Placeholder 2">
            <a:extLst>
              <a:ext uri="{FF2B5EF4-FFF2-40B4-BE49-F238E27FC236}">
                <a16:creationId xmlns:a16="http://schemas.microsoft.com/office/drawing/2014/main" id="{16D150F8-5BA0-FB32-E1A1-87E5CEE95F73}"/>
              </a:ext>
            </a:extLst>
          </p:cNvPr>
          <p:cNvSpPr>
            <a:spLocks noGrp="1"/>
          </p:cNvSpPr>
          <p:nvPr>
            <p:ph idx="1"/>
          </p:nvPr>
        </p:nvSpPr>
        <p:spPr>
          <a:xfrm>
            <a:off x="1143000" y="1673525"/>
            <a:ext cx="10442275" cy="4413849"/>
          </a:xfrm>
        </p:spPr>
        <p:txBody>
          <a:bodyPr>
            <a:normAutofit/>
          </a:bodyPr>
          <a:lstStyle/>
          <a:p>
            <a:pPr marL="45720" indent="0">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price that a customer last paid for a car is an important factor in pricing. Few colleagues say that they first estimate a price based on gut feel and then compare their estimate against the last price the customer paid for the same product. In case the last price is higher, they go with that and not the price they estimated. </a:t>
            </a:r>
          </a:p>
          <a:p>
            <a:pPr marL="45720" indent="0">
              <a:buNone/>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gn="l" rtl="0" eaLnBrk="1" fontAlgn="t" latinLnBrk="0" hangingPunct="1">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Recent transactions shows higher prediction power for pricing, </a:t>
            </a:r>
          </a:p>
          <a:p>
            <a:pPr marL="0" indent="0" algn="l" rtl="0" eaLnBrk="1" fontAlgn="t" latinLnBrk="0" hangingPunct="1">
              <a:spcBef>
                <a:spcPts val="0"/>
              </a:spcBef>
              <a:spcAft>
                <a:spcPts val="0"/>
              </a:spcAft>
              <a:buNone/>
            </a:pPr>
            <a:r>
              <a:rPr lang="en-US" sz="1600" dirty="0">
                <a:effectLst/>
                <a:latin typeface="Calibri" panose="020F0502020204030204" pitchFamily="34" charset="0"/>
                <a:ea typeface="Calibri" panose="020F0502020204030204" pitchFamily="34" charset="0"/>
                <a:cs typeface="Times New Roman" panose="02020603050405020304" pitchFamily="18" charset="0"/>
              </a:rPr>
              <a:t>lets look at how the difference between actual and the predicted values look like for each model. </a:t>
            </a:r>
          </a:p>
          <a:p>
            <a:pPr marL="0" indent="0" algn="l" rtl="0" eaLnBrk="1" fontAlgn="t" latinLnBrk="0" hangingPunct="1">
              <a:spcBef>
                <a:spcPts val="0"/>
              </a:spcBef>
              <a:spcAft>
                <a:spcPts val="0"/>
              </a:spcAft>
              <a:buNone/>
            </a:pPr>
            <a:endParaRPr lang="en-IN" sz="1800" dirty="0">
              <a:latin typeface="Corbel" panose="020B0503020204020204" pitchFamily="34" charset="0"/>
              <a:ea typeface="Calibri" panose="020F0502020204030204" pitchFamily="34" charset="0"/>
              <a:cs typeface="Times New Roman" panose="02020603050405020304" pitchFamily="18" charset="0"/>
            </a:endParaRPr>
          </a:p>
          <a:p>
            <a:pPr marL="0" algn="l" rtl="0" eaLnBrk="1" fontAlgn="t" latinLnBrk="0" hangingPunct="1">
              <a:spcBef>
                <a:spcPts val="0"/>
              </a:spcBef>
              <a:spcAft>
                <a:spcPts val="0"/>
              </a:spcAft>
            </a:pPr>
            <a:r>
              <a:rPr lang="en-US" sz="1600" i="0" u="none" strike="noStrike" kern="1200" dirty="0">
                <a:latin typeface="Calibri" panose="020F0502020204030204" pitchFamily="34" charset="0"/>
                <a:cs typeface="Times New Roman" panose="02020603050405020304" pitchFamily="18" charset="0"/>
              </a:rPr>
              <a:t> Difference between the actual and predicted values in the </a:t>
            </a:r>
            <a:r>
              <a:rPr lang="en-US" sz="1600" i="0" u="none" strike="noStrike" kern="1200" dirty="0" err="1">
                <a:latin typeface="Calibri" panose="020F0502020204030204" pitchFamily="34" charset="0"/>
                <a:cs typeface="Times New Roman" panose="02020603050405020304" pitchFamily="18" charset="0"/>
              </a:rPr>
              <a:t>catboost</a:t>
            </a:r>
            <a:r>
              <a:rPr lang="en-US" sz="1600" i="0" u="none" strike="noStrike" kern="1200" dirty="0">
                <a:latin typeface="Calibri" panose="020F0502020204030204" pitchFamily="34" charset="0"/>
                <a:cs typeface="Times New Roman" panose="02020603050405020304" pitchFamily="18" charset="0"/>
              </a:rPr>
              <a:t> model shows we are over-estimating the values marginally</a:t>
            </a:r>
            <a:r>
              <a:rPr lang="en-US" sz="1600" dirty="0">
                <a:latin typeface="Calibri" panose="020F0502020204030204" pitchFamily="34" charset="0"/>
                <a:cs typeface="Times New Roman" panose="02020603050405020304" pitchFamily="18" charset="0"/>
              </a:rPr>
              <a:t>, please keep in mind we have regressed this model with recent transactions metric which already suggests that the predictions are based on the estimates and not on any other basis.</a:t>
            </a:r>
            <a:endParaRPr lang="en-IN" sz="1800" i="0" u="none" strike="noStrike" kern="1200" dirty="0">
              <a:effectLst/>
              <a:latin typeface="Corbel" panose="020B0503020204020204" pitchFamily="34" charset="0"/>
              <a:cs typeface="Times New Roman" panose="02020603050405020304" pitchFamily="18" charset="0"/>
            </a:endParaRPr>
          </a:p>
        </p:txBody>
      </p:sp>
      <p:graphicFrame>
        <p:nvGraphicFramePr>
          <p:cNvPr id="4" name="Table 5">
            <a:extLst>
              <a:ext uri="{FF2B5EF4-FFF2-40B4-BE49-F238E27FC236}">
                <a16:creationId xmlns:a16="http://schemas.microsoft.com/office/drawing/2014/main" id="{60FA5BD2-95E8-6F28-A95E-304209118F47}"/>
              </a:ext>
            </a:extLst>
          </p:cNvPr>
          <p:cNvGraphicFramePr>
            <a:graphicFrameLocks/>
          </p:cNvGraphicFramePr>
          <p:nvPr>
            <p:extLst>
              <p:ext uri="{D42A27DB-BD31-4B8C-83A1-F6EECF244321}">
                <p14:modId xmlns:p14="http://schemas.microsoft.com/office/powerpoint/2010/main" val="1607767429"/>
              </p:ext>
            </p:extLst>
          </p:nvPr>
        </p:nvGraphicFramePr>
        <p:xfrm>
          <a:off x="1597960" y="4287194"/>
          <a:ext cx="4482800" cy="1659282"/>
        </p:xfrm>
        <a:graphic>
          <a:graphicData uri="http://schemas.openxmlformats.org/drawingml/2006/table">
            <a:tbl>
              <a:tblPr firstRow="1" bandRow="1">
                <a:tableStyleId>{5C22544A-7EE6-4342-B048-85BDC9FD1C3A}</a:tableStyleId>
              </a:tblPr>
              <a:tblGrid>
                <a:gridCol w="2241400">
                  <a:extLst>
                    <a:ext uri="{9D8B030D-6E8A-4147-A177-3AD203B41FA5}">
                      <a16:colId xmlns:a16="http://schemas.microsoft.com/office/drawing/2014/main" val="3997476752"/>
                    </a:ext>
                  </a:extLst>
                </a:gridCol>
                <a:gridCol w="2241400">
                  <a:extLst>
                    <a:ext uri="{9D8B030D-6E8A-4147-A177-3AD203B41FA5}">
                      <a16:colId xmlns:a16="http://schemas.microsoft.com/office/drawing/2014/main" val="3803854919"/>
                    </a:ext>
                  </a:extLst>
                </a:gridCol>
              </a:tblGrid>
              <a:tr h="596877">
                <a:tc>
                  <a:txBody>
                    <a:bodyPr/>
                    <a:lstStyle/>
                    <a:p>
                      <a:r>
                        <a:rPr lang="en-IN" sz="1400" dirty="0"/>
                        <a:t>Model</a:t>
                      </a:r>
                    </a:p>
                  </a:txBody>
                  <a:tcPr/>
                </a:tc>
                <a:tc>
                  <a:txBody>
                    <a:bodyPr/>
                    <a:lstStyle/>
                    <a:p>
                      <a:r>
                        <a:rPr lang="en-IN" sz="1400" dirty="0"/>
                        <a:t>Revenue difference b/w actual and predicted</a:t>
                      </a:r>
                    </a:p>
                  </a:txBody>
                  <a:tcPr/>
                </a:tc>
                <a:extLst>
                  <a:ext uri="{0D108BD9-81ED-4DB2-BD59-A6C34878D82A}">
                    <a16:rowId xmlns:a16="http://schemas.microsoft.com/office/drawing/2014/main" val="1638141242"/>
                  </a:ext>
                </a:extLst>
              </a:tr>
              <a:tr h="353081">
                <a:tc>
                  <a:txBody>
                    <a:bodyPr/>
                    <a:lstStyle/>
                    <a:p>
                      <a:r>
                        <a:rPr lang="en-IN" sz="1400" dirty="0"/>
                        <a:t>OLS  Baseline</a:t>
                      </a:r>
                    </a:p>
                  </a:txBody>
                  <a:tcPr/>
                </a:tc>
                <a:tc>
                  <a:txBody>
                    <a:bodyPr/>
                    <a:lstStyle/>
                    <a:p>
                      <a:r>
                        <a:rPr lang="en-IN" sz="1400" dirty="0"/>
                        <a:t>16946.04</a:t>
                      </a:r>
                    </a:p>
                  </a:txBody>
                  <a:tcPr/>
                </a:tc>
                <a:extLst>
                  <a:ext uri="{0D108BD9-81ED-4DB2-BD59-A6C34878D82A}">
                    <a16:rowId xmlns:a16="http://schemas.microsoft.com/office/drawing/2014/main" val="2510629107"/>
                  </a:ext>
                </a:extLst>
              </a:tr>
              <a:tr h="361080">
                <a:tc>
                  <a:txBody>
                    <a:bodyPr/>
                    <a:lstStyle/>
                    <a:p>
                      <a:r>
                        <a:rPr lang="en-IN" sz="1400" dirty="0"/>
                        <a:t>OLS with Dummy variables</a:t>
                      </a:r>
                    </a:p>
                  </a:txBody>
                  <a:tcPr/>
                </a:tc>
                <a:tc>
                  <a:txBody>
                    <a:bodyPr/>
                    <a:lstStyle/>
                    <a:p>
                      <a:r>
                        <a:rPr lang="en-IN" sz="1400" dirty="0"/>
                        <a:t>14744.82</a:t>
                      </a:r>
                    </a:p>
                  </a:txBody>
                  <a:tcPr/>
                </a:tc>
                <a:extLst>
                  <a:ext uri="{0D108BD9-81ED-4DB2-BD59-A6C34878D82A}">
                    <a16:rowId xmlns:a16="http://schemas.microsoft.com/office/drawing/2014/main" val="1853951490"/>
                  </a:ext>
                </a:extLst>
              </a:tr>
              <a:tr h="348244">
                <a:tc>
                  <a:txBody>
                    <a:bodyPr/>
                    <a:lstStyle/>
                    <a:p>
                      <a:r>
                        <a:rPr lang="en-IN" sz="1400" dirty="0" err="1"/>
                        <a:t>Catboost</a:t>
                      </a:r>
                      <a:endParaRPr lang="en-IN" sz="1400" dirty="0"/>
                    </a:p>
                  </a:txBody>
                  <a:tcPr/>
                </a:tc>
                <a:tc>
                  <a:txBody>
                    <a:bodyPr/>
                    <a:lstStyle/>
                    <a:p>
                      <a:r>
                        <a:rPr lang="en-IN" sz="1400" dirty="0"/>
                        <a:t>-9124.40</a:t>
                      </a:r>
                    </a:p>
                  </a:txBody>
                  <a:tcPr/>
                </a:tc>
                <a:extLst>
                  <a:ext uri="{0D108BD9-81ED-4DB2-BD59-A6C34878D82A}">
                    <a16:rowId xmlns:a16="http://schemas.microsoft.com/office/drawing/2014/main" val="3510021832"/>
                  </a:ext>
                </a:extLst>
              </a:tr>
            </a:tbl>
          </a:graphicData>
        </a:graphic>
      </p:graphicFrame>
    </p:spTree>
    <p:extLst>
      <p:ext uri="{BB962C8B-B14F-4D97-AF65-F5344CB8AC3E}">
        <p14:creationId xmlns:p14="http://schemas.microsoft.com/office/powerpoint/2010/main" val="4074991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68E3-9148-EBA3-4E93-189E00BF3515}"/>
              </a:ext>
            </a:extLst>
          </p:cNvPr>
          <p:cNvSpPr>
            <a:spLocks noGrp="1"/>
          </p:cNvSpPr>
          <p:nvPr>
            <p:ph type="title"/>
          </p:nvPr>
        </p:nvSpPr>
        <p:spPr/>
        <p:txBody>
          <a:bodyPr>
            <a:normAutofit/>
          </a:bodyPr>
          <a:lstStyle/>
          <a:p>
            <a:pPr>
              <a:lnSpc>
                <a:spcPct val="107000"/>
              </a:lnSpc>
              <a:spcAft>
                <a:spcPts val="24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Model Evaluation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Table 5">
            <a:extLst>
              <a:ext uri="{FF2B5EF4-FFF2-40B4-BE49-F238E27FC236}">
                <a16:creationId xmlns:a16="http://schemas.microsoft.com/office/drawing/2014/main" id="{985325FD-C7F0-19C8-3193-8FB4F471337B}"/>
              </a:ext>
            </a:extLst>
          </p:cNvPr>
          <p:cNvGraphicFramePr>
            <a:graphicFrameLocks noGrp="1"/>
          </p:cNvGraphicFramePr>
          <p:nvPr>
            <p:ph idx="1"/>
            <p:extLst>
              <p:ext uri="{D42A27DB-BD31-4B8C-83A1-F6EECF244321}">
                <p14:modId xmlns:p14="http://schemas.microsoft.com/office/powerpoint/2010/main" val="2018112764"/>
              </p:ext>
            </p:extLst>
          </p:nvPr>
        </p:nvGraphicFramePr>
        <p:xfrm>
          <a:off x="1143000" y="2057400"/>
          <a:ext cx="7898128" cy="2382520"/>
        </p:xfrm>
        <a:graphic>
          <a:graphicData uri="http://schemas.openxmlformats.org/drawingml/2006/table">
            <a:tbl>
              <a:tblPr firstRow="1" bandRow="1">
                <a:tableStyleId>{5C22544A-7EE6-4342-B048-85BDC9FD1C3A}</a:tableStyleId>
              </a:tblPr>
              <a:tblGrid>
                <a:gridCol w="1974532">
                  <a:extLst>
                    <a:ext uri="{9D8B030D-6E8A-4147-A177-3AD203B41FA5}">
                      <a16:colId xmlns:a16="http://schemas.microsoft.com/office/drawing/2014/main" val="3997476752"/>
                    </a:ext>
                  </a:extLst>
                </a:gridCol>
                <a:gridCol w="1974532">
                  <a:extLst>
                    <a:ext uri="{9D8B030D-6E8A-4147-A177-3AD203B41FA5}">
                      <a16:colId xmlns:a16="http://schemas.microsoft.com/office/drawing/2014/main" val="13394832"/>
                    </a:ext>
                  </a:extLst>
                </a:gridCol>
                <a:gridCol w="1974532">
                  <a:extLst>
                    <a:ext uri="{9D8B030D-6E8A-4147-A177-3AD203B41FA5}">
                      <a16:colId xmlns:a16="http://schemas.microsoft.com/office/drawing/2014/main" val="3243977726"/>
                    </a:ext>
                  </a:extLst>
                </a:gridCol>
                <a:gridCol w="1974532">
                  <a:extLst>
                    <a:ext uri="{9D8B030D-6E8A-4147-A177-3AD203B41FA5}">
                      <a16:colId xmlns:a16="http://schemas.microsoft.com/office/drawing/2014/main" val="417196027"/>
                    </a:ext>
                  </a:extLst>
                </a:gridCol>
              </a:tblGrid>
              <a:tr h="370840">
                <a:tc>
                  <a:txBody>
                    <a:bodyPr/>
                    <a:lstStyle/>
                    <a:p>
                      <a:r>
                        <a:rPr lang="en-IN" dirty="0"/>
                        <a:t>Model</a:t>
                      </a:r>
                    </a:p>
                  </a:txBody>
                  <a:tcPr/>
                </a:tc>
                <a:tc>
                  <a:txBody>
                    <a:bodyPr/>
                    <a:lstStyle/>
                    <a:p>
                      <a:r>
                        <a:rPr lang="en-IN" dirty="0"/>
                        <a:t>R square</a:t>
                      </a:r>
                    </a:p>
                  </a:txBody>
                  <a:tcPr/>
                </a:tc>
                <a:tc>
                  <a:txBody>
                    <a:bodyPr/>
                    <a:lstStyle/>
                    <a:p>
                      <a:r>
                        <a:rPr lang="en-IN" dirty="0"/>
                        <a:t>Adjusted R Square</a:t>
                      </a:r>
                    </a:p>
                  </a:txBody>
                  <a:tcPr/>
                </a:tc>
                <a:tc>
                  <a:txBody>
                    <a:bodyPr/>
                    <a:lstStyle/>
                    <a:p>
                      <a:r>
                        <a:rPr lang="en-IN" dirty="0"/>
                        <a:t>RMSE</a:t>
                      </a:r>
                    </a:p>
                  </a:txBody>
                  <a:tcPr/>
                </a:tc>
                <a:extLst>
                  <a:ext uri="{0D108BD9-81ED-4DB2-BD59-A6C34878D82A}">
                    <a16:rowId xmlns:a16="http://schemas.microsoft.com/office/drawing/2014/main" val="1638141242"/>
                  </a:ext>
                </a:extLst>
              </a:tr>
              <a:tr h="370840">
                <a:tc>
                  <a:txBody>
                    <a:bodyPr/>
                    <a:lstStyle/>
                    <a:p>
                      <a:r>
                        <a:rPr lang="en-IN" dirty="0"/>
                        <a:t>OLS  Baseline</a:t>
                      </a:r>
                    </a:p>
                  </a:txBody>
                  <a:tcPr/>
                </a:tc>
                <a:tc>
                  <a:txBody>
                    <a:bodyPr/>
                    <a:lstStyle/>
                    <a:p>
                      <a:r>
                        <a:rPr lang="en-IN" dirty="0"/>
                        <a:t>0.449</a:t>
                      </a:r>
                    </a:p>
                  </a:txBody>
                  <a:tcPr/>
                </a:tc>
                <a:tc>
                  <a:txBody>
                    <a:bodyPr/>
                    <a:lstStyle/>
                    <a:p>
                      <a:r>
                        <a:rPr lang="en-IN" dirty="0"/>
                        <a:t>0.448</a:t>
                      </a:r>
                    </a:p>
                  </a:txBody>
                  <a:tcPr/>
                </a:tc>
                <a:tc>
                  <a:txBody>
                    <a:bodyPr/>
                    <a:lstStyle/>
                    <a:p>
                      <a:r>
                        <a:rPr lang="en-IN" dirty="0"/>
                        <a:t>1296.58</a:t>
                      </a:r>
                    </a:p>
                  </a:txBody>
                  <a:tcPr/>
                </a:tc>
                <a:extLst>
                  <a:ext uri="{0D108BD9-81ED-4DB2-BD59-A6C34878D82A}">
                    <a16:rowId xmlns:a16="http://schemas.microsoft.com/office/drawing/2014/main" val="2510629107"/>
                  </a:ext>
                </a:extLst>
              </a:tr>
              <a:tr h="370840">
                <a:tc>
                  <a:txBody>
                    <a:bodyPr/>
                    <a:lstStyle/>
                    <a:p>
                      <a:r>
                        <a:rPr lang="en-IN" dirty="0"/>
                        <a:t>OLS with Dummy variables</a:t>
                      </a:r>
                    </a:p>
                  </a:txBody>
                  <a:tcPr/>
                </a:tc>
                <a:tc>
                  <a:txBody>
                    <a:bodyPr/>
                    <a:lstStyle/>
                    <a:p>
                      <a:r>
                        <a:rPr lang="en-IN" dirty="0"/>
                        <a:t>0.5</a:t>
                      </a:r>
                    </a:p>
                  </a:txBody>
                  <a:tcPr/>
                </a:tc>
                <a:tc>
                  <a:txBody>
                    <a:bodyPr/>
                    <a:lstStyle/>
                    <a:p>
                      <a:r>
                        <a:rPr lang="en-IN" dirty="0"/>
                        <a:t>0.499</a:t>
                      </a:r>
                    </a:p>
                  </a:txBody>
                  <a:tcPr/>
                </a:tc>
                <a:tc>
                  <a:txBody>
                    <a:bodyPr/>
                    <a:lstStyle/>
                    <a:p>
                      <a:r>
                        <a:rPr lang="en-IN" dirty="0"/>
                        <a:t>1232.35</a:t>
                      </a:r>
                    </a:p>
                  </a:txBody>
                  <a:tcPr/>
                </a:tc>
                <a:extLst>
                  <a:ext uri="{0D108BD9-81ED-4DB2-BD59-A6C34878D82A}">
                    <a16:rowId xmlns:a16="http://schemas.microsoft.com/office/drawing/2014/main" val="1853951490"/>
                  </a:ext>
                </a:extLst>
              </a:tr>
              <a:tr h="0">
                <a:tc>
                  <a:txBody>
                    <a:bodyPr/>
                    <a:lstStyle/>
                    <a:p>
                      <a:r>
                        <a:rPr lang="en-IN" dirty="0" err="1"/>
                        <a:t>Catboost</a:t>
                      </a:r>
                      <a:endParaRPr lang="en-IN" dirty="0"/>
                    </a:p>
                  </a:txBody>
                  <a:tcPr/>
                </a:tc>
                <a:tc>
                  <a:txBody>
                    <a:bodyPr/>
                    <a:lstStyle/>
                    <a:p>
                      <a:r>
                        <a:rPr lang="en-IN" dirty="0"/>
                        <a:t>0.91</a:t>
                      </a:r>
                    </a:p>
                  </a:txBody>
                  <a:tcPr/>
                </a:tc>
                <a:tc>
                  <a:txBody>
                    <a:bodyPr/>
                    <a:lstStyle/>
                    <a:p>
                      <a:r>
                        <a:rPr lang="en-IN" dirty="0"/>
                        <a:t>NA</a:t>
                      </a:r>
                    </a:p>
                  </a:txBody>
                  <a:tcPr/>
                </a:tc>
                <a:tc>
                  <a:txBody>
                    <a:bodyPr/>
                    <a:lstStyle/>
                    <a:p>
                      <a:r>
                        <a:rPr lang="en-IN" dirty="0"/>
                        <a:t>542.26</a:t>
                      </a:r>
                    </a:p>
                  </a:txBody>
                  <a:tcPr/>
                </a:tc>
                <a:extLst>
                  <a:ext uri="{0D108BD9-81ED-4DB2-BD59-A6C34878D82A}">
                    <a16:rowId xmlns:a16="http://schemas.microsoft.com/office/drawing/2014/main" val="3510021832"/>
                  </a:ext>
                </a:extLst>
              </a:tr>
              <a:tr h="0">
                <a:tc>
                  <a:txBody>
                    <a:bodyPr/>
                    <a:lstStyle/>
                    <a:p>
                      <a:r>
                        <a:rPr lang="en-IN" dirty="0" err="1"/>
                        <a:t>XGBoost</a:t>
                      </a:r>
                      <a:endParaRPr lang="en-IN" dirty="0"/>
                    </a:p>
                  </a:txBody>
                  <a:tcPr/>
                </a:tc>
                <a:tc>
                  <a:txBody>
                    <a:bodyPr/>
                    <a:lstStyle/>
                    <a:p>
                      <a:r>
                        <a:rPr lang="en-IN" dirty="0"/>
                        <a:t>0.91</a:t>
                      </a:r>
                    </a:p>
                  </a:txBody>
                  <a:tcPr/>
                </a:tc>
                <a:tc>
                  <a:txBody>
                    <a:bodyPr/>
                    <a:lstStyle/>
                    <a:p>
                      <a:r>
                        <a:rPr lang="en-IN" dirty="0"/>
                        <a:t>NA</a:t>
                      </a:r>
                    </a:p>
                  </a:txBody>
                  <a:tcPr/>
                </a:tc>
                <a:tc>
                  <a:txBody>
                    <a:bodyPr/>
                    <a:lstStyle/>
                    <a:p>
                      <a:r>
                        <a:rPr lang="en-IN" dirty="0"/>
                        <a:t>545.10</a:t>
                      </a:r>
                    </a:p>
                  </a:txBody>
                  <a:tcPr/>
                </a:tc>
                <a:extLst>
                  <a:ext uri="{0D108BD9-81ED-4DB2-BD59-A6C34878D82A}">
                    <a16:rowId xmlns:a16="http://schemas.microsoft.com/office/drawing/2014/main" val="3189339075"/>
                  </a:ext>
                </a:extLst>
              </a:tr>
            </a:tbl>
          </a:graphicData>
        </a:graphic>
      </p:graphicFrame>
      <p:sp>
        <p:nvSpPr>
          <p:cNvPr id="6" name="TextBox 5">
            <a:extLst>
              <a:ext uri="{FF2B5EF4-FFF2-40B4-BE49-F238E27FC236}">
                <a16:creationId xmlns:a16="http://schemas.microsoft.com/office/drawing/2014/main" id="{7C47C3A7-980D-CA56-6BA6-930B1C3B0108}"/>
              </a:ext>
            </a:extLst>
          </p:cNvPr>
          <p:cNvSpPr txBox="1"/>
          <p:nvPr/>
        </p:nvSpPr>
        <p:spPr>
          <a:xfrm>
            <a:off x="1000664" y="5020574"/>
            <a:ext cx="9549442" cy="646331"/>
          </a:xfrm>
          <a:prstGeom prst="rect">
            <a:avLst/>
          </a:prstGeom>
          <a:noFill/>
        </p:spPr>
        <p:txBody>
          <a:bodyPr wrap="square" rtlCol="0">
            <a:spAutoFit/>
          </a:bodyPr>
          <a:lstStyle/>
          <a:p>
            <a:r>
              <a:rPr lang="en-IN" dirty="0"/>
              <a:t>Please note the R2 , RMSE for </a:t>
            </a:r>
            <a:r>
              <a:rPr lang="en-IN" dirty="0" err="1"/>
              <a:t>Catboost</a:t>
            </a:r>
            <a:r>
              <a:rPr lang="en-IN" dirty="0"/>
              <a:t> model. Hence, we can conclude that gives the best performance out of the 3 models.</a:t>
            </a:r>
          </a:p>
        </p:txBody>
      </p:sp>
    </p:spTree>
    <p:extLst>
      <p:ext uri="{BB962C8B-B14F-4D97-AF65-F5344CB8AC3E}">
        <p14:creationId xmlns:p14="http://schemas.microsoft.com/office/powerpoint/2010/main" val="1986794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031D-D9E4-0471-7CC4-044FB201E850}"/>
              </a:ext>
            </a:extLst>
          </p:cNvPr>
          <p:cNvSpPr>
            <a:spLocks noGrp="1"/>
          </p:cNvSpPr>
          <p:nvPr>
            <p:ph type="title"/>
          </p:nvPr>
        </p:nvSpPr>
        <p:spPr/>
        <p:txBody>
          <a:bodyPr/>
          <a:lstStyle/>
          <a:p>
            <a:r>
              <a:rPr lang="en-IN" dirty="0"/>
              <a:t>Model </a:t>
            </a:r>
            <a:r>
              <a:rPr lang="en-IN" dirty="0" err="1"/>
              <a:t>Explainability</a:t>
            </a:r>
            <a:r>
              <a:rPr lang="en-IN" dirty="0"/>
              <a:t> using </a:t>
            </a:r>
            <a:r>
              <a:rPr lang="en-IN" dirty="0" err="1"/>
              <a:t>shap</a:t>
            </a:r>
            <a:r>
              <a:rPr lang="en-IN" dirty="0"/>
              <a:t> values</a:t>
            </a:r>
          </a:p>
        </p:txBody>
      </p:sp>
      <p:sp>
        <p:nvSpPr>
          <p:cNvPr id="3" name="Content Placeholder 2">
            <a:extLst>
              <a:ext uri="{FF2B5EF4-FFF2-40B4-BE49-F238E27FC236}">
                <a16:creationId xmlns:a16="http://schemas.microsoft.com/office/drawing/2014/main" id="{71050E57-8D67-309F-6B02-797BEB6EFCEB}"/>
              </a:ext>
            </a:extLst>
          </p:cNvPr>
          <p:cNvSpPr>
            <a:spLocks noGrp="1"/>
          </p:cNvSpPr>
          <p:nvPr>
            <p:ph idx="1"/>
          </p:nvPr>
        </p:nvSpPr>
        <p:spPr/>
        <p:txBody>
          <a:bodyPr/>
          <a:lstStyle/>
          <a:p>
            <a:pPr marL="45720" indent="0">
              <a:buNone/>
            </a:pPr>
            <a:r>
              <a:rPr lang="en-IN" dirty="0"/>
              <a:t>Shap values are pivotal in understanding the model output interpretation, it shows how significant are the predictors thus helping us understand the features that are a value add to the model.</a:t>
            </a:r>
          </a:p>
          <a:p>
            <a:pPr marL="45720" indent="0">
              <a:buNone/>
            </a:pPr>
            <a:r>
              <a:rPr lang="en-IN" dirty="0"/>
              <a:t>Lets have a look at some plots and try to deduce the model output from each of these contributing factors</a:t>
            </a:r>
          </a:p>
        </p:txBody>
      </p:sp>
    </p:spTree>
    <p:extLst>
      <p:ext uri="{BB962C8B-B14F-4D97-AF65-F5344CB8AC3E}">
        <p14:creationId xmlns:p14="http://schemas.microsoft.com/office/powerpoint/2010/main" val="2609088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AB50-140C-2C37-D744-7DF3AAE1D3A7}"/>
              </a:ext>
            </a:extLst>
          </p:cNvPr>
          <p:cNvSpPr>
            <a:spLocks noGrp="1"/>
          </p:cNvSpPr>
          <p:nvPr>
            <p:ph type="title"/>
          </p:nvPr>
        </p:nvSpPr>
        <p:spPr>
          <a:xfrm>
            <a:off x="703053" y="431321"/>
            <a:ext cx="9875520" cy="511834"/>
          </a:xfrm>
        </p:spPr>
        <p:txBody>
          <a:bodyPr>
            <a:normAutofit/>
          </a:bodyPr>
          <a:lstStyle/>
          <a:p>
            <a:r>
              <a:rPr lang="en-IN" sz="2800" dirty="0"/>
              <a:t>Summary plot and decision plots</a:t>
            </a:r>
          </a:p>
        </p:txBody>
      </p:sp>
      <p:pic>
        <p:nvPicPr>
          <p:cNvPr id="5" name="Content Placeholder 4">
            <a:extLst>
              <a:ext uri="{FF2B5EF4-FFF2-40B4-BE49-F238E27FC236}">
                <a16:creationId xmlns:a16="http://schemas.microsoft.com/office/drawing/2014/main" id="{C0A7789B-1007-AACD-1C0B-1A89E64B8CD3}"/>
              </a:ext>
            </a:extLst>
          </p:cNvPr>
          <p:cNvPicPr>
            <a:picLocks noGrp="1" noChangeAspect="1"/>
          </p:cNvPicPr>
          <p:nvPr>
            <p:ph idx="1"/>
          </p:nvPr>
        </p:nvPicPr>
        <p:blipFill>
          <a:blip r:embed="rId2"/>
          <a:stretch>
            <a:fillRect/>
          </a:stretch>
        </p:blipFill>
        <p:spPr>
          <a:xfrm>
            <a:off x="1061338" y="1866182"/>
            <a:ext cx="3372281" cy="4038600"/>
          </a:xfrm>
        </p:spPr>
      </p:pic>
      <p:pic>
        <p:nvPicPr>
          <p:cNvPr id="7" name="Picture 6">
            <a:extLst>
              <a:ext uri="{FF2B5EF4-FFF2-40B4-BE49-F238E27FC236}">
                <a16:creationId xmlns:a16="http://schemas.microsoft.com/office/drawing/2014/main" id="{CF86258D-546C-1CAE-FA2A-C1EC81318AC6}"/>
              </a:ext>
            </a:extLst>
          </p:cNvPr>
          <p:cNvPicPr>
            <a:picLocks noChangeAspect="1"/>
          </p:cNvPicPr>
          <p:nvPr/>
        </p:nvPicPr>
        <p:blipFill>
          <a:blip r:embed="rId3"/>
          <a:stretch>
            <a:fillRect/>
          </a:stretch>
        </p:blipFill>
        <p:spPr>
          <a:xfrm>
            <a:off x="6182370" y="1866182"/>
            <a:ext cx="4288661" cy="4038600"/>
          </a:xfrm>
          <a:prstGeom prst="rect">
            <a:avLst/>
          </a:prstGeom>
        </p:spPr>
      </p:pic>
      <p:sp>
        <p:nvSpPr>
          <p:cNvPr id="8" name="TextBox 7">
            <a:extLst>
              <a:ext uri="{FF2B5EF4-FFF2-40B4-BE49-F238E27FC236}">
                <a16:creationId xmlns:a16="http://schemas.microsoft.com/office/drawing/2014/main" id="{693D229E-B81F-1467-05C9-67D25D27B13D}"/>
              </a:ext>
            </a:extLst>
          </p:cNvPr>
          <p:cNvSpPr txBox="1"/>
          <p:nvPr/>
        </p:nvSpPr>
        <p:spPr>
          <a:xfrm>
            <a:off x="1061338" y="1136620"/>
            <a:ext cx="3624183" cy="430887"/>
          </a:xfrm>
          <a:prstGeom prst="rect">
            <a:avLst/>
          </a:prstGeom>
          <a:noFill/>
        </p:spPr>
        <p:txBody>
          <a:bodyPr wrap="square" rtlCol="0">
            <a:spAutoFit/>
          </a:bodyPr>
          <a:lstStyle/>
          <a:p>
            <a:r>
              <a:rPr lang="en-US" sz="1100" dirty="0">
                <a:solidFill>
                  <a:srgbClr val="333333"/>
                </a:solidFill>
                <a:latin typeface="Helvetica Neue"/>
              </a:rPr>
              <a:t>S</a:t>
            </a:r>
            <a:r>
              <a:rPr lang="en-US" sz="1100" b="0" i="0" dirty="0">
                <a:solidFill>
                  <a:srgbClr val="333333"/>
                </a:solidFill>
                <a:effectLst/>
                <a:latin typeface="Helvetica Neue"/>
              </a:rPr>
              <a:t>ummary plot shows the relationship between the value of a feature and the impact on the prediction.</a:t>
            </a:r>
            <a:endParaRPr lang="en-IN" sz="1100" dirty="0"/>
          </a:p>
        </p:txBody>
      </p:sp>
      <p:sp>
        <p:nvSpPr>
          <p:cNvPr id="9" name="TextBox 8">
            <a:extLst>
              <a:ext uri="{FF2B5EF4-FFF2-40B4-BE49-F238E27FC236}">
                <a16:creationId xmlns:a16="http://schemas.microsoft.com/office/drawing/2014/main" id="{874C76F2-267C-C930-5690-B7B1A2A5096A}"/>
              </a:ext>
            </a:extLst>
          </p:cNvPr>
          <p:cNvSpPr txBox="1"/>
          <p:nvPr/>
        </p:nvSpPr>
        <p:spPr>
          <a:xfrm>
            <a:off x="6389588" y="1171598"/>
            <a:ext cx="3624183" cy="430887"/>
          </a:xfrm>
          <a:prstGeom prst="rect">
            <a:avLst/>
          </a:prstGeom>
          <a:noFill/>
        </p:spPr>
        <p:txBody>
          <a:bodyPr wrap="square" rtlCol="0">
            <a:spAutoFit/>
          </a:bodyPr>
          <a:lstStyle/>
          <a:p>
            <a:r>
              <a:rPr lang="en-US" sz="1100" b="0" i="0" dirty="0">
                <a:solidFill>
                  <a:srgbClr val="404040"/>
                </a:solidFill>
                <a:effectLst/>
                <a:latin typeface="Lato" panose="020F0502020204030203" pitchFamily="34" charset="0"/>
              </a:rPr>
              <a:t>The x-axis represents the model’s output. In this case, the units are log odds.</a:t>
            </a:r>
            <a:endParaRPr lang="en-IN" sz="1100" dirty="0"/>
          </a:p>
        </p:txBody>
      </p:sp>
    </p:spTree>
    <p:extLst>
      <p:ext uri="{BB962C8B-B14F-4D97-AF65-F5344CB8AC3E}">
        <p14:creationId xmlns:p14="http://schemas.microsoft.com/office/powerpoint/2010/main" val="48806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1A25CA-145C-9C13-DE35-0D46B9A03C96}"/>
              </a:ext>
            </a:extLst>
          </p:cNvPr>
          <p:cNvPicPr>
            <a:picLocks noGrp="1" noChangeAspect="1"/>
          </p:cNvPicPr>
          <p:nvPr>
            <p:ph idx="1"/>
          </p:nvPr>
        </p:nvPicPr>
        <p:blipFill>
          <a:blip r:embed="rId2"/>
          <a:stretch>
            <a:fillRect/>
          </a:stretch>
        </p:blipFill>
        <p:spPr>
          <a:xfrm>
            <a:off x="6366333" y="1776738"/>
            <a:ext cx="5133134" cy="2971814"/>
          </a:xfrm>
        </p:spPr>
      </p:pic>
      <p:pic>
        <p:nvPicPr>
          <p:cNvPr id="7" name="Picture 6">
            <a:extLst>
              <a:ext uri="{FF2B5EF4-FFF2-40B4-BE49-F238E27FC236}">
                <a16:creationId xmlns:a16="http://schemas.microsoft.com/office/drawing/2014/main" id="{E7DC14BE-DBFC-3232-9124-2CAE4D4CA8EB}"/>
              </a:ext>
            </a:extLst>
          </p:cNvPr>
          <p:cNvPicPr>
            <a:picLocks noChangeAspect="1"/>
          </p:cNvPicPr>
          <p:nvPr/>
        </p:nvPicPr>
        <p:blipFill>
          <a:blip r:embed="rId3"/>
          <a:stretch>
            <a:fillRect/>
          </a:stretch>
        </p:blipFill>
        <p:spPr>
          <a:xfrm>
            <a:off x="624425" y="1776738"/>
            <a:ext cx="5741908" cy="2971814"/>
          </a:xfrm>
          <a:prstGeom prst="rect">
            <a:avLst/>
          </a:prstGeom>
        </p:spPr>
      </p:pic>
      <p:sp>
        <p:nvSpPr>
          <p:cNvPr id="8" name="TextBox 7">
            <a:extLst>
              <a:ext uri="{FF2B5EF4-FFF2-40B4-BE49-F238E27FC236}">
                <a16:creationId xmlns:a16="http://schemas.microsoft.com/office/drawing/2014/main" id="{6B738B9B-E4F9-D18F-792E-7A4A7E6FB835}"/>
              </a:ext>
            </a:extLst>
          </p:cNvPr>
          <p:cNvSpPr txBox="1"/>
          <p:nvPr/>
        </p:nvSpPr>
        <p:spPr>
          <a:xfrm>
            <a:off x="740740" y="620240"/>
            <a:ext cx="9875519" cy="923330"/>
          </a:xfrm>
          <a:prstGeom prst="rect">
            <a:avLst/>
          </a:prstGeom>
          <a:noFill/>
        </p:spPr>
        <p:txBody>
          <a:bodyPr wrap="square" rtlCol="0">
            <a:spAutoFit/>
          </a:bodyPr>
          <a:lstStyle/>
          <a:p>
            <a:r>
              <a:rPr lang="en-IN" dirty="0"/>
              <a:t>Further, the </a:t>
            </a:r>
            <a:r>
              <a:rPr lang="en-IN" dirty="0" err="1"/>
              <a:t>shap</a:t>
            </a:r>
            <a:r>
              <a:rPr lang="en-IN" dirty="0"/>
              <a:t> plots from the </a:t>
            </a:r>
            <a:r>
              <a:rPr lang="en-IN" dirty="0" err="1"/>
              <a:t>catboost</a:t>
            </a:r>
            <a:r>
              <a:rPr lang="en-IN" dirty="0"/>
              <a:t> algorithm suggests a positive push for the variable item_class_l2 and item_class_l3, suggesting both the brand and the brand model are an influence on the model output.</a:t>
            </a:r>
          </a:p>
        </p:txBody>
      </p:sp>
    </p:spTree>
    <p:extLst>
      <p:ext uri="{BB962C8B-B14F-4D97-AF65-F5344CB8AC3E}">
        <p14:creationId xmlns:p14="http://schemas.microsoft.com/office/powerpoint/2010/main" val="309534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35C0A5-49AE-C813-0CCF-F98F623129E5}"/>
              </a:ext>
            </a:extLst>
          </p:cNvPr>
          <p:cNvSpPr>
            <a:spLocks noGrp="1"/>
          </p:cNvSpPr>
          <p:nvPr>
            <p:ph type="title"/>
          </p:nvPr>
        </p:nvSpPr>
        <p:spPr/>
        <p:txBody>
          <a:bodyPr/>
          <a:lstStyle/>
          <a:p>
            <a:r>
              <a:rPr lang="en-IN" dirty="0"/>
              <a:t>Customer </a:t>
            </a:r>
            <a:r>
              <a:rPr lang="en-IN"/>
              <a:t>segmenTation</a:t>
            </a:r>
            <a:endParaRPr lang="en-IN" dirty="0"/>
          </a:p>
        </p:txBody>
      </p:sp>
      <p:sp>
        <p:nvSpPr>
          <p:cNvPr id="5" name="Text Placeholder 4">
            <a:extLst>
              <a:ext uri="{FF2B5EF4-FFF2-40B4-BE49-F238E27FC236}">
                <a16:creationId xmlns:a16="http://schemas.microsoft.com/office/drawing/2014/main" id="{58F902C8-AF00-5ACB-4D09-D92AF16C4C08}"/>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23932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9464B-005F-4771-FB97-F85CF399827A}"/>
              </a:ext>
            </a:extLst>
          </p:cNvPr>
          <p:cNvSpPr>
            <a:spLocks noGrp="1"/>
          </p:cNvSpPr>
          <p:nvPr>
            <p:ph type="title"/>
          </p:nvPr>
        </p:nvSpPr>
        <p:spPr/>
        <p:txBody>
          <a:bodyPr/>
          <a:lstStyle/>
          <a:p>
            <a:r>
              <a:rPr lang="en-IN" dirty="0"/>
              <a:t>Customer Segmentation</a:t>
            </a:r>
          </a:p>
        </p:txBody>
      </p:sp>
      <p:sp>
        <p:nvSpPr>
          <p:cNvPr id="3" name="Content Placeholder 2">
            <a:extLst>
              <a:ext uri="{FF2B5EF4-FFF2-40B4-BE49-F238E27FC236}">
                <a16:creationId xmlns:a16="http://schemas.microsoft.com/office/drawing/2014/main" id="{EBE734E2-E610-72B9-C4BB-9F0BF4433629}"/>
              </a:ext>
            </a:extLst>
          </p:cNvPr>
          <p:cNvSpPr>
            <a:spLocks noGrp="1"/>
          </p:cNvSpPr>
          <p:nvPr>
            <p:ph idx="1"/>
          </p:nvPr>
        </p:nvSpPr>
        <p:spPr/>
        <p:txBody>
          <a:bodyPr/>
          <a:lstStyle/>
          <a:p>
            <a:pPr marL="45720" indent="0">
              <a:buNone/>
            </a:pPr>
            <a:r>
              <a:rPr lang="en-IN" sz="2400" dirty="0">
                <a:latin typeface="Calibri" panose="020F0502020204030204" pitchFamily="34" charset="0"/>
                <a:ea typeface="Calibri" panose="020F0502020204030204" pitchFamily="34" charset="0"/>
                <a:cs typeface="Times New Roman" panose="02020603050405020304" pitchFamily="18" charset="0"/>
              </a:rPr>
              <a:t>We can use the Recency, frequency and Monetary(RFM) model to understand the  customer engagement and high revenue generation, where high engagement, and most recent customers have higher revenue generation than the others.</a:t>
            </a:r>
            <a:endParaRPr lang="en-IN" dirty="0"/>
          </a:p>
        </p:txBody>
      </p:sp>
      <p:pic>
        <p:nvPicPr>
          <p:cNvPr id="4" name="Picture 3">
            <a:extLst>
              <a:ext uri="{FF2B5EF4-FFF2-40B4-BE49-F238E27FC236}">
                <a16:creationId xmlns:a16="http://schemas.microsoft.com/office/drawing/2014/main" id="{EE5746E7-60DA-8052-CC9F-9427AF94ECC4}"/>
              </a:ext>
            </a:extLst>
          </p:cNvPr>
          <p:cNvPicPr>
            <a:picLocks noChangeAspect="1"/>
          </p:cNvPicPr>
          <p:nvPr/>
        </p:nvPicPr>
        <p:blipFill>
          <a:blip r:embed="rId2"/>
          <a:stretch>
            <a:fillRect/>
          </a:stretch>
        </p:blipFill>
        <p:spPr>
          <a:xfrm>
            <a:off x="1571816" y="3429000"/>
            <a:ext cx="6062561" cy="2171802"/>
          </a:xfrm>
          <a:prstGeom prst="rect">
            <a:avLst/>
          </a:prstGeom>
        </p:spPr>
      </p:pic>
    </p:spTree>
    <p:extLst>
      <p:ext uri="{BB962C8B-B14F-4D97-AF65-F5344CB8AC3E}">
        <p14:creationId xmlns:p14="http://schemas.microsoft.com/office/powerpoint/2010/main" val="3050654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7428-57C2-0A0A-DE43-7BBA29AC39B6}"/>
              </a:ext>
            </a:extLst>
          </p:cNvPr>
          <p:cNvSpPr>
            <a:spLocks noGrp="1"/>
          </p:cNvSpPr>
          <p:nvPr>
            <p:ph type="title"/>
          </p:nvPr>
        </p:nvSpPr>
        <p:spPr/>
        <p:txBody>
          <a:bodyPr/>
          <a:lstStyle/>
          <a:p>
            <a:r>
              <a:rPr lang="en-IN" dirty="0"/>
              <a:t>Further Enhancements</a:t>
            </a:r>
          </a:p>
        </p:txBody>
      </p:sp>
      <p:sp>
        <p:nvSpPr>
          <p:cNvPr id="3" name="Content Placeholder 2">
            <a:extLst>
              <a:ext uri="{FF2B5EF4-FFF2-40B4-BE49-F238E27FC236}">
                <a16:creationId xmlns:a16="http://schemas.microsoft.com/office/drawing/2014/main" id="{82279DA1-F377-A5A0-3516-4F97CA202115}"/>
              </a:ext>
            </a:extLst>
          </p:cNvPr>
          <p:cNvSpPr>
            <a:spLocks noGrp="1"/>
          </p:cNvSpPr>
          <p:nvPr>
            <p:ph idx="1"/>
          </p:nvPr>
        </p:nvSpPr>
        <p:spPr/>
        <p:txBody>
          <a:bodyPr/>
          <a:lstStyle/>
          <a:p>
            <a:r>
              <a:rPr lang="en-IN" dirty="0"/>
              <a:t>There are a considerable cars that are not sold and hence loss making, causality analysis can help deducing the reasons for no sale and try to strategize the manufacturing of such cars.</a:t>
            </a:r>
          </a:p>
          <a:p>
            <a:r>
              <a:rPr lang="en-IN" dirty="0"/>
              <a:t>Customer segmentation can be expanded more to have a more focused groups such as high risk customers, lazy customers for target marketing and high value customers group identification to reward them and keep them from leaving.</a:t>
            </a:r>
          </a:p>
          <a:p>
            <a:r>
              <a:rPr lang="en-IN" dirty="0"/>
              <a:t>Any pricing strategy will hold good in an environment that the markets are already familiar with, if we have features that indicate any external influences like the pandemic, inflation it will be easier to estimate demands and control pricing accordingly.</a:t>
            </a:r>
          </a:p>
          <a:p>
            <a:endParaRPr lang="en-IN" dirty="0"/>
          </a:p>
        </p:txBody>
      </p:sp>
    </p:spTree>
    <p:extLst>
      <p:ext uri="{BB962C8B-B14F-4D97-AF65-F5344CB8AC3E}">
        <p14:creationId xmlns:p14="http://schemas.microsoft.com/office/powerpoint/2010/main" val="202748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483F-06D2-8E09-8710-8730908E7053}"/>
              </a:ext>
            </a:extLst>
          </p:cNvPr>
          <p:cNvSpPr>
            <a:spLocks noGrp="1"/>
          </p:cNvSpPr>
          <p:nvPr>
            <p:ph type="title"/>
          </p:nvPr>
        </p:nvSpPr>
        <p:spPr/>
        <p:txBody>
          <a:bodyPr/>
          <a:lstStyle/>
          <a:p>
            <a:r>
              <a:rPr lang="en-IN" dirty="0"/>
              <a:t>Data Preparation	</a:t>
            </a:r>
          </a:p>
        </p:txBody>
      </p:sp>
      <p:sp>
        <p:nvSpPr>
          <p:cNvPr id="4" name="Text Placeholder 3">
            <a:extLst>
              <a:ext uri="{FF2B5EF4-FFF2-40B4-BE49-F238E27FC236}">
                <a16:creationId xmlns:a16="http://schemas.microsoft.com/office/drawing/2014/main" id="{4477E979-C3A8-7715-4917-5FC4162CBE39}"/>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13382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B3C6D5-CF3F-0E9D-7B99-0D3C4C48B21F}"/>
              </a:ext>
            </a:extLst>
          </p:cNvPr>
          <p:cNvSpPr>
            <a:spLocks noGrp="1"/>
          </p:cNvSpPr>
          <p:nvPr>
            <p:ph type="title"/>
          </p:nvPr>
        </p:nvSpPr>
        <p:spPr/>
        <p:txBody>
          <a:bodyPr/>
          <a:lstStyle/>
          <a:p>
            <a:r>
              <a:rPr lang="en-IN" dirty="0"/>
              <a:t>THANK YOU</a:t>
            </a:r>
          </a:p>
        </p:txBody>
      </p:sp>
      <p:sp>
        <p:nvSpPr>
          <p:cNvPr id="5" name="Text Placeholder 4">
            <a:extLst>
              <a:ext uri="{FF2B5EF4-FFF2-40B4-BE49-F238E27FC236}">
                <a16:creationId xmlns:a16="http://schemas.microsoft.com/office/drawing/2014/main" id="{831600AC-65EF-CB72-7E62-BC65A3010E0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5945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4F1A7B-A82F-6704-874B-4E3D7F2B75DE}"/>
              </a:ext>
            </a:extLst>
          </p:cNvPr>
          <p:cNvSpPr>
            <a:spLocks noGrp="1"/>
          </p:cNvSpPr>
          <p:nvPr>
            <p:ph type="title"/>
          </p:nvPr>
        </p:nvSpPr>
        <p:spPr/>
        <p:txBody>
          <a:bodyPr/>
          <a:lstStyle/>
          <a:p>
            <a:r>
              <a:rPr lang="en-IN" dirty="0"/>
              <a:t>Data Preparation</a:t>
            </a:r>
          </a:p>
        </p:txBody>
      </p:sp>
      <p:sp>
        <p:nvSpPr>
          <p:cNvPr id="5" name="Content Placeholder 4">
            <a:extLst>
              <a:ext uri="{FF2B5EF4-FFF2-40B4-BE49-F238E27FC236}">
                <a16:creationId xmlns:a16="http://schemas.microsoft.com/office/drawing/2014/main" id="{8A9FB52F-961A-E798-2F61-4F84740F0FD7}"/>
              </a:ext>
            </a:extLst>
          </p:cNvPr>
          <p:cNvSpPr>
            <a:spLocks noGrp="1"/>
          </p:cNvSpPr>
          <p:nvPr>
            <p:ph idx="1"/>
          </p:nvPr>
        </p:nvSpPr>
        <p:spPr/>
        <p:txBody>
          <a:bodyPr/>
          <a:lstStyle/>
          <a:p>
            <a:r>
              <a:rPr lang="en-IN" dirty="0"/>
              <a:t>Filter data based on the type of sale as ‘Retail’</a:t>
            </a:r>
          </a:p>
          <a:p>
            <a:r>
              <a:rPr lang="en-IN" dirty="0"/>
              <a:t>Altered column names to increase the readability.</a:t>
            </a:r>
          </a:p>
          <a:p>
            <a:r>
              <a:rPr lang="en-IN" dirty="0"/>
              <a:t>Identified numerical and categorical variables, there are approximately 20 categorical variables with 2 continuous variables.</a:t>
            </a:r>
          </a:p>
          <a:p>
            <a:r>
              <a:rPr lang="en-US" dirty="0"/>
              <a:t>Huge chunk of feature color had .(dot), assuming most favored color as Black, replaced values to 'Black' to increase the readability</a:t>
            </a:r>
            <a:endParaRPr lang="en-IN" dirty="0"/>
          </a:p>
        </p:txBody>
      </p:sp>
    </p:spTree>
    <p:extLst>
      <p:ext uri="{BB962C8B-B14F-4D97-AF65-F5344CB8AC3E}">
        <p14:creationId xmlns:p14="http://schemas.microsoft.com/office/powerpoint/2010/main" val="361984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307CB-05F5-638E-6AA3-8089D63BD77F}"/>
              </a:ext>
            </a:extLst>
          </p:cNvPr>
          <p:cNvSpPr>
            <a:spLocks noGrp="1"/>
          </p:cNvSpPr>
          <p:nvPr>
            <p:ph idx="1"/>
          </p:nvPr>
        </p:nvSpPr>
        <p:spPr>
          <a:xfrm>
            <a:off x="1143000" y="500332"/>
            <a:ext cx="9872871" cy="5595668"/>
          </a:xfrm>
        </p:spPr>
        <p:txBody>
          <a:bodyPr>
            <a:normAutofit/>
          </a:bodyPr>
          <a:lstStyle/>
          <a:p>
            <a:r>
              <a:rPr lang="en-IN" sz="1800" dirty="0"/>
              <a:t>Missing values : No considerable missing values found, filled the null values with their respective mode values( frequently occurring values)</a:t>
            </a:r>
          </a:p>
          <a:p>
            <a:r>
              <a:rPr lang="en-IN" sz="1800" dirty="0"/>
              <a:t>Outliers: </a:t>
            </a:r>
            <a:r>
              <a:rPr lang="en-US" sz="1800" dirty="0"/>
              <a:t>A single record observed with an extreme high price which was an influence of the price distribution and was dragging data to extreme ranges and mean value would increase drastically. Since the presence of this ‘brand’ which is 'Aspark7' are more frequent in ‘wholesales’ type of sale not in retail, eliminated that record.</a:t>
            </a:r>
          </a:p>
          <a:p>
            <a:r>
              <a:rPr lang="en-US" sz="1800" dirty="0"/>
              <a:t>Attaching screenshots of boxplots for unit price($000) before and after outlier treatment, the graph on the left hand-side shows distribution with the influence point whereas the right hand-sided graph is the box plot after removing the influential point</a:t>
            </a:r>
          </a:p>
          <a:p>
            <a:endParaRPr lang="en-US" sz="1800" dirty="0"/>
          </a:p>
          <a:p>
            <a:endParaRPr lang="en-IN" sz="1800" dirty="0"/>
          </a:p>
        </p:txBody>
      </p:sp>
      <p:pic>
        <p:nvPicPr>
          <p:cNvPr id="7" name="Picture 6">
            <a:extLst>
              <a:ext uri="{FF2B5EF4-FFF2-40B4-BE49-F238E27FC236}">
                <a16:creationId xmlns:a16="http://schemas.microsoft.com/office/drawing/2014/main" id="{DD64B792-3EA4-FEA2-38AF-879E2878A80B}"/>
              </a:ext>
            </a:extLst>
          </p:cNvPr>
          <p:cNvPicPr>
            <a:picLocks noChangeAspect="1"/>
          </p:cNvPicPr>
          <p:nvPr/>
        </p:nvPicPr>
        <p:blipFill>
          <a:blip r:embed="rId2"/>
          <a:stretch>
            <a:fillRect/>
          </a:stretch>
        </p:blipFill>
        <p:spPr>
          <a:xfrm>
            <a:off x="6079435" y="3568674"/>
            <a:ext cx="5635446" cy="2788993"/>
          </a:xfrm>
          <a:prstGeom prst="rect">
            <a:avLst/>
          </a:prstGeom>
        </p:spPr>
      </p:pic>
      <p:pic>
        <p:nvPicPr>
          <p:cNvPr id="9" name="Picture 8">
            <a:extLst>
              <a:ext uri="{FF2B5EF4-FFF2-40B4-BE49-F238E27FC236}">
                <a16:creationId xmlns:a16="http://schemas.microsoft.com/office/drawing/2014/main" id="{C9364CD3-742C-39AA-CC6E-695A39E67BEA}"/>
              </a:ext>
            </a:extLst>
          </p:cNvPr>
          <p:cNvPicPr>
            <a:picLocks noChangeAspect="1"/>
          </p:cNvPicPr>
          <p:nvPr/>
        </p:nvPicPr>
        <p:blipFill>
          <a:blip r:embed="rId3"/>
          <a:stretch>
            <a:fillRect/>
          </a:stretch>
        </p:blipFill>
        <p:spPr>
          <a:xfrm>
            <a:off x="1095465" y="3568674"/>
            <a:ext cx="5148397" cy="2659598"/>
          </a:xfrm>
          <a:prstGeom prst="rect">
            <a:avLst/>
          </a:prstGeom>
        </p:spPr>
      </p:pic>
    </p:spTree>
    <p:extLst>
      <p:ext uri="{BB962C8B-B14F-4D97-AF65-F5344CB8AC3E}">
        <p14:creationId xmlns:p14="http://schemas.microsoft.com/office/powerpoint/2010/main" val="1681420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1B40-18E4-1586-7C34-6F1EA6223D8F}"/>
              </a:ext>
            </a:extLst>
          </p:cNvPr>
          <p:cNvSpPr>
            <a:spLocks noGrp="1"/>
          </p:cNvSpPr>
          <p:nvPr>
            <p:ph type="title"/>
          </p:nvPr>
        </p:nvSpPr>
        <p:spPr/>
        <p:txBody>
          <a:bodyPr/>
          <a:lstStyle/>
          <a:p>
            <a:r>
              <a:rPr lang="en-IN" dirty="0"/>
              <a:t>Univariate Analysis</a:t>
            </a:r>
          </a:p>
        </p:txBody>
      </p:sp>
      <p:pic>
        <p:nvPicPr>
          <p:cNvPr id="5" name="Content Placeholder 4">
            <a:extLst>
              <a:ext uri="{FF2B5EF4-FFF2-40B4-BE49-F238E27FC236}">
                <a16:creationId xmlns:a16="http://schemas.microsoft.com/office/drawing/2014/main" id="{0B577C96-7590-4C98-43D1-DF902EB1149F}"/>
              </a:ext>
            </a:extLst>
          </p:cNvPr>
          <p:cNvPicPr>
            <a:picLocks noGrp="1" noChangeAspect="1"/>
          </p:cNvPicPr>
          <p:nvPr>
            <p:ph idx="1"/>
          </p:nvPr>
        </p:nvPicPr>
        <p:blipFill>
          <a:blip r:embed="rId2"/>
          <a:stretch>
            <a:fillRect/>
          </a:stretch>
        </p:blipFill>
        <p:spPr>
          <a:xfrm>
            <a:off x="1471492" y="2738750"/>
            <a:ext cx="2952902" cy="3003704"/>
          </a:xfrm>
        </p:spPr>
      </p:pic>
      <p:pic>
        <p:nvPicPr>
          <p:cNvPr id="7" name="Picture 6">
            <a:extLst>
              <a:ext uri="{FF2B5EF4-FFF2-40B4-BE49-F238E27FC236}">
                <a16:creationId xmlns:a16="http://schemas.microsoft.com/office/drawing/2014/main" id="{9C8AEA9E-E8B3-5620-938D-C8F0AB8A9C72}"/>
              </a:ext>
            </a:extLst>
          </p:cNvPr>
          <p:cNvPicPr>
            <a:picLocks noChangeAspect="1"/>
          </p:cNvPicPr>
          <p:nvPr/>
        </p:nvPicPr>
        <p:blipFill>
          <a:blip r:embed="rId3"/>
          <a:stretch>
            <a:fillRect/>
          </a:stretch>
        </p:blipFill>
        <p:spPr>
          <a:xfrm>
            <a:off x="5123534" y="2767326"/>
            <a:ext cx="2997354" cy="2946551"/>
          </a:xfrm>
          <a:prstGeom prst="rect">
            <a:avLst/>
          </a:prstGeom>
        </p:spPr>
      </p:pic>
      <p:sp>
        <p:nvSpPr>
          <p:cNvPr id="8" name="TextBox 7">
            <a:extLst>
              <a:ext uri="{FF2B5EF4-FFF2-40B4-BE49-F238E27FC236}">
                <a16:creationId xmlns:a16="http://schemas.microsoft.com/office/drawing/2014/main" id="{9A8D9439-1DA6-A529-86F7-1D0C9E0DE3F6}"/>
              </a:ext>
            </a:extLst>
          </p:cNvPr>
          <p:cNvSpPr txBox="1"/>
          <p:nvPr/>
        </p:nvSpPr>
        <p:spPr>
          <a:xfrm>
            <a:off x="1371600" y="1733909"/>
            <a:ext cx="7806906" cy="646331"/>
          </a:xfrm>
          <a:prstGeom prst="rect">
            <a:avLst/>
          </a:prstGeom>
          <a:noFill/>
        </p:spPr>
        <p:txBody>
          <a:bodyPr wrap="square" rtlCol="0">
            <a:spAutoFit/>
          </a:bodyPr>
          <a:lstStyle/>
          <a:p>
            <a:r>
              <a:rPr lang="en-IN" dirty="0"/>
              <a:t>Univariate distribution of 2 continuous variables which are </a:t>
            </a:r>
            <a:r>
              <a:rPr lang="en-IN" dirty="0" err="1">
                <a:solidFill>
                  <a:schemeClr val="accent1"/>
                </a:solidFill>
              </a:rPr>
              <a:t>unit_price_k</a:t>
            </a:r>
            <a:r>
              <a:rPr lang="en-IN" dirty="0">
                <a:solidFill>
                  <a:schemeClr val="accent1"/>
                </a:solidFill>
              </a:rPr>
              <a:t> </a:t>
            </a:r>
            <a:r>
              <a:rPr lang="en-IN" dirty="0"/>
              <a:t>and </a:t>
            </a:r>
            <a:r>
              <a:rPr lang="en-IN" b="1" dirty="0" err="1">
                <a:solidFill>
                  <a:schemeClr val="accent1"/>
                </a:solidFill>
              </a:rPr>
              <a:t>no_units</a:t>
            </a:r>
            <a:r>
              <a:rPr lang="en-IN" b="1" dirty="0">
                <a:solidFill>
                  <a:schemeClr val="accent1"/>
                </a:solidFill>
              </a:rPr>
              <a:t>. </a:t>
            </a:r>
            <a:r>
              <a:rPr lang="en-IN" dirty="0"/>
              <a:t>Both these variables are right skewed.</a:t>
            </a:r>
          </a:p>
        </p:txBody>
      </p:sp>
    </p:spTree>
    <p:extLst>
      <p:ext uri="{BB962C8B-B14F-4D97-AF65-F5344CB8AC3E}">
        <p14:creationId xmlns:p14="http://schemas.microsoft.com/office/powerpoint/2010/main" val="365082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1B40-18E4-1586-7C34-6F1EA6223D8F}"/>
              </a:ext>
            </a:extLst>
          </p:cNvPr>
          <p:cNvSpPr>
            <a:spLocks noGrp="1"/>
          </p:cNvSpPr>
          <p:nvPr>
            <p:ph type="title"/>
          </p:nvPr>
        </p:nvSpPr>
        <p:spPr>
          <a:xfrm>
            <a:off x="547778" y="195819"/>
            <a:ext cx="9875520" cy="1356360"/>
          </a:xfrm>
        </p:spPr>
        <p:txBody>
          <a:bodyPr/>
          <a:lstStyle/>
          <a:p>
            <a:r>
              <a:rPr lang="en-IN" dirty="0"/>
              <a:t>Bivariate Analysis</a:t>
            </a:r>
          </a:p>
        </p:txBody>
      </p:sp>
      <p:sp>
        <p:nvSpPr>
          <p:cNvPr id="8" name="TextBox 7">
            <a:extLst>
              <a:ext uri="{FF2B5EF4-FFF2-40B4-BE49-F238E27FC236}">
                <a16:creationId xmlns:a16="http://schemas.microsoft.com/office/drawing/2014/main" id="{9A8D9439-1DA6-A529-86F7-1D0C9E0DE3F6}"/>
              </a:ext>
            </a:extLst>
          </p:cNvPr>
          <p:cNvSpPr txBox="1"/>
          <p:nvPr/>
        </p:nvSpPr>
        <p:spPr>
          <a:xfrm>
            <a:off x="698739" y="1276709"/>
            <a:ext cx="10136038" cy="1754326"/>
          </a:xfrm>
          <a:prstGeom prst="rect">
            <a:avLst/>
          </a:prstGeom>
          <a:noFill/>
        </p:spPr>
        <p:txBody>
          <a:bodyPr wrap="square" rtlCol="0">
            <a:spAutoFit/>
          </a:bodyPr>
          <a:lstStyle/>
          <a:p>
            <a:pPr marL="285750" indent="-285750">
              <a:buFont typeface="Arial" panose="020B0604020202020204" pitchFamily="34" charset="0"/>
              <a:buChar char="•"/>
            </a:pPr>
            <a:r>
              <a:rPr lang="en-IN" dirty="0"/>
              <a:t>Interaction of 2 continuous variables which are </a:t>
            </a:r>
            <a:r>
              <a:rPr lang="en-IN" dirty="0" err="1">
                <a:solidFill>
                  <a:schemeClr val="accent1"/>
                </a:solidFill>
              </a:rPr>
              <a:t>unit_price_k</a:t>
            </a:r>
            <a:r>
              <a:rPr lang="en-IN" dirty="0">
                <a:solidFill>
                  <a:schemeClr val="accent1"/>
                </a:solidFill>
              </a:rPr>
              <a:t> </a:t>
            </a:r>
            <a:r>
              <a:rPr lang="en-IN" dirty="0"/>
              <a:t>and </a:t>
            </a:r>
            <a:r>
              <a:rPr lang="en-IN" b="1" dirty="0" err="1">
                <a:solidFill>
                  <a:schemeClr val="accent1"/>
                </a:solidFill>
              </a:rPr>
              <a:t>no_units</a:t>
            </a:r>
            <a:r>
              <a:rPr lang="en-IN" b="1" dirty="0">
                <a:solidFill>
                  <a:schemeClr val="accent1"/>
                </a:solidFill>
              </a:rPr>
              <a:t> </a:t>
            </a:r>
            <a:r>
              <a:rPr lang="en-IN" dirty="0"/>
              <a:t>shows that high value cars seldom make considerable sales, mid range cars have reasonable sales .</a:t>
            </a:r>
          </a:p>
          <a:p>
            <a:pPr marL="285750" indent="-285750">
              <a:buFont typeface="Arial" panose="020B0604020202020204" pitchFamily="34" charset="0"/>
              <a:buChar char="•"/>
            </a:pPr>
            <a:r>
              <a:rPr lang="en-IN" dirty="0"/>
              <a:t>Graph shows a high demand for cheaper cars.</a:t>
            </a:r>
          </a:p>
          <a:p>
            <a:pPr marL="285750" indent="-285750">
              <a:buFont typeface="Arial" panose="020B0604020202020204" pitchFamily="34" charset="0"/>
              <a:buChar char="•"/>
            </a:pPr>
            <a:r>
              <a:rPr lang="en-IN" dirty="0"/>
              <a:t>Unit price shows negative values, these are the cars that had no sales, keeping this data, so that we factor in the loss so that in future we can predict models that are loss making.</a:t>
            </a:r>
          </a:p>
          <a:p>
            <a:pPr marL="285750" indent="-285750">
              <a:buFont typeface="Arial" panose="020B0604020202020204" pitchFamily="34" charset="0"/>
              <a:buChar char="•"/>
            </a:pPr>
            <a:r>
              <a:rPr lang="en-IN" dirty="0"/>
              <a:t>Most of the high volume cars are transported through “Barge” (sea transport, so makes sense)</a:t>
            </a:r>
          </a:p>
        </p:txBody>
      </p:sp>
      <p:pic>
        <p:nvPicPr>
          <p:cNvPr id="15" name="Content Placeholder 14">
            <a:extLst>
              <a:ext uri="{FF2B5EF4-FFF2-40B4-BE49-F238E27FC236}">
                <a16:creationId xmlns:a16="http://schemas.microsoft.com/office/drawing/2014/main" id="{E2704AC0-0CCD-F6A7-842C-1EBA8F457DF7}"/>
              </a:ext>
            </a:extLst>
          </p:cNvPr>
          <p:cNvPicPr>
            <a:picLocks noGrp="1" noChangeAspect="1"/>
          </p:cNvPicPr>
          <p:nvPr>
            <p:ph idx="1"/>
          </p:nvPr>
        </p:nvPicPr>
        <p:blipFill>
          <a:blip r:embed="rId2"/>
          <a:stretch>
            <a:fillRect/>
          </a:stretch>
        </p:blipFill>
        <p:spPr>
          <a:xfrm>
            <a:off x="2924355" y="3045126"/>
            <a:ext cx="4274904" cy="3390670"/>
          </a:xfrm>
        </p:spPr>
      </p:pic>
    </p:spTree>
    <p:extLst>
      <p:ext uri="{BB962C8B-B14F-4D97-AF65-F5344CB8AC3E}">
        <p14:creationId xmlns:p14="http://schemas.microsoft.com/office/powerpoint/2010/main" val="17644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FC4B-97BB-D500-A107-77EAA6998D8C}"/>
              </a:ext>
            </a:extLst>
          </p:cNvPr>
          <p:cNvSpPr>
            <a:spLocks noGrp="1"/>
          </p:cNvSpPr>
          <p:nvPr>
            <p:ph type="title"/>
          </p:nvPr>
        </p:nvSpPr>
        <p:spPr/>
        <p:txBody>
          <a:bodyPr/>
          <a:lstStyle/>
          <a:p>
            <a:r>
              <a:rPr lang="en-IN" dirty="0"/>
              <a:t>EDA and few insights</a:t>
            </a:r>
          </a:p>
        </p:txBody>
      </p:sp>
      <p:sp>
        <p:nvSpPr>
          <p:cNvPr id="4" name="Text Placeholder 3">
            <a:extLst>
              <a:ext uri="{FF2B5EF4-FFF2-40B4-BE49-F238E27FC236}">
                <a16:creationId xmlns:a16="http://schemas.microsoft.com/office/drawing/2014/main" id="{23CC5766-8F32-BBE0-C67C-E0CA3E44C68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41584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28F2-7B9B-E0A0-649D-58F03267CEFA}"/>
              </a:ext>
            </a:extLst>
          </p:cNvPr>
          <p:cNvSpPr>
            <a:spLocks noGrp="1"/>
          </p:cNvSpPr>
          <p:nvPr>
            <p:ph type="title"/>
          </p:nvPr>
        </p:nvSpPr>
        <p:spPr/>
        <p:txBody>
          <a:bodyPr/>
          <a:lstStyle/>
          <a:p>
            <a:r>
              <a:rPr lang="en-IN" dirty="0"/>
              <a:t>Profit Making Brands </a:t>
            </a:r>
          </a:p>
        </p:txBody>
      </p:sp>
      <p:pic>
        <p:nvPicPr>
          <p:cNvPr id="5" name="Content Placeholder 4">
            <a:extLst>
              <a:ext uri="{FF2B5EF4-FFF2-40B4-BE49-F238E27FC236}">
                <a16:creationId xmlns:a16="http://schemas.microsoft.com/office/drawing/2014/main" id="{A49B9F9D-3422-62A5-C414-9E0EDFEEEE0D}"/>
              </a:ext>
            </a:extLst>
          </p:cNvPr>
          <p:cNvPicPr>
            <a:picLocks noGrp="1" noChangeAspect="1"/>
          </p:cNvPicPr>
          <p:nvPr>
            <p:ph idx="1"/>
          </p:nvPr>
        </p:nvPicPr>
        <p:blipFill>
          <a:blip r:embed="rId2"/>
          <a:stretch>
            <a:fillRect/>
          </a:stretch>
        </p:blipFill>
        <p:spPr>
          <a:xfrm>
            <a:off x="1143000" y="2364752"/>
            <a:ext cx="8020462" cy="3251367"/>
          </a:xfrm>
        </p:spPr>
      </p:pic>
    </p:spTree>
    <p:extLst>
      <p:ext uri="{BB962C8B-B14F-4D97-AF65-F5344CB8AC3E}">
        <p14:creationId xmlns:p14="http://schemas.microsoft.com/office/powerpoint/2010/main" val="2278447888"/>
      </p:ext>
    </p:extLst>
  </p:cSld>
  <p:clrMapOvr>
    <a:masterClrMapping/>
  </p:clrMapOvr>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855</TotalTime>
  <Words>1751</Words>
  <Application>Microsoft Office PowerPoint</Application>
  <PresentationFormat>Widescreen</PresentationFormat>
  <Paragraphs>118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Corbel</vt:lpstr>
      <vt:lpstr>Helvetica Neue</vt:lpstr>
      <vt:lpstr>Lato</vt:lpstr>
      <vt:lpstr>Basis</vt:lpstr>
      <vt:lpstr>Auto dataset </vt:lpstr>
      <vt:lpstr>PowerPoint Presentation</vt:lpstr>
      <vt:lpstr>Data Preparation </vt:lpstr>
      <vt:lpstr>Data Preparation</vt:lpstr>
      <vt:lpstr>PowerPoint Presentation</vt:lpstr>
      <vt:lpstr>Univariate Analysis</vt:lpstr>
      <vt:lpstr>Bivariate Analysis</vt:lpstr>
      <vt:lpstr>EDA and few insights</vt:lpstr>
      <vt:lpstr>Profit Making Brands </vt:lpstr>
      <vt:lpstr>Profit making models</vt:lpstr>
      <vt:lpstr>Customer segments price comparison</vt:lpstr>
      <vt:lpstr>Revenue per Country and units sold per Country</vt:lpstr>
      <vt:lpstr>FEATURE ENGINEERING</vt:lpstr>
      <vt:lpstr>PowerPoint Presentation</vt:lpstr>
      <vt:lpstr>Model building</vt:lpstr>
      <vt:lpstr>PowerPoint Presentation</vt:lpstr>
      <vt:lpstr>Hypothesis</vt:lpstr>
      <vt:lpstr>Hypothesis 1</vt:lpstr>
      <vt:lpstr>Hypothesis 2</vt:lpstr>
      <vt:lpstr>Hypothesis 2 contd…</vt:lpstr>
      <vt:lpstr>Hypothesis 3:</vt:lpstr>
      <vt:lpstr>Hypothesis 4:</vt:lpstr>
      <vt:lpstr>Model Evaluation </vt:lpstr>
      <vt:lpstr>Model Explainability using shap values</vt:lpstr>
      <vt:lpstr>Summary plot and decision plots</vt:lpstr>
      <vt:lpstr>PowerPoint Presentation</vt:lpstr>
      <vt:lpstr>Customer segmenTation</vt:lpstr>
      <vt:lpstr>Customer Segmentation</vt:lpstr>
      <vt:lpstr>Further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dataset </dc:title>
  <dc:creator>Nanda Govind Jayaraman</dc:creator>
  <cp:lastModifiedBy>Nanda Govind Jayaraman</cp:lastModifiedBy>
  <cp:revision>73</cp:revision>
  <dcterms:created xsi:type="dcterms:W3CDTF">2022-09-17T16:43:41Z</dcterms:created>
  <dcterms:modified xsi:type="dcterms:W3CDTF">2022-09-18T19:09:25Z</dcterms:modified>
</cp:coreProperties>
</file>