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AB311-1C40-4B3E-9251-CEBDF49D446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8BA18-78AB-4A1C-A890-25606062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0A7B-38D2-0835-BC99-CBD6AB056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537A2-812D-CA28-63A0-33674C6BF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9A28-57D3-CB92-6826-179BB90E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FC28-194C-4A7D-86F6-9820B492398B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90F75-F3D0-56B2-28CD-645DF52B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778D-1E9F-628F-841D-2D970CFB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1A16-2A5C-4F7D-AAF2-2081BCDB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6687-193E-FA63-6AAA-6AF35FDA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05049-466B-FA91-D41C-8A5AC0488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55770-F84C-3DA4-28C6-A507EBDB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EC9C-4695-4843-A34A-E6C1A51A4C71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C530E-2966-9B5D-389B-5A2853EE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B76EC-2F7C-722C-175A-70148B19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1A16-2A5C-4F7D-AAF2-2081BCDB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AF78B-9CF9-B129-4777-A82AECDBC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B9C6A-5B1F-FBC6-0B3F-52A6865D7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2E6F-56F7-2777-62CE-A8A51793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BA85-3B26-45FC-B57D-A58698B92B2F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DAF83-63B7-B652-1DCD-81244A2D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F6DF-5C81-B94B-50A5-8FA464D6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1A16-2A5C-4F7D-AAF2-2081BCDB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1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17E6-A7F0-B8F5-B90A-3084C204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1B4E-3270-3228-8A6F-790283EA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00F8-BCCA-9B36-FEFA-FD34DABB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407-3CF1-4EE2-9FF1-B893E48DEB5B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B940E-697F-88B4-899E-AEF50542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7ABC-D22E-2CB2-88A4-5F09CAD1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1A16-2A5C-4F7D-AAF2-2081BCDB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9BB1-53A3-DA49-75C3-726C01C2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EE6E0-5580-06AB-F85F-686AEABF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18BE7-170D-E006-940A-4D2A73F2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7E2F-9254-4EAF-A3EC-E97F6B17C91C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27BA-48D9-0C3D-A701-30798042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C4CFA-93ED-3CAA-2DB3-9CF9F5A6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1A16-2A5C-4F7D-AAF2-2081BCDB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679F-31B0-5FA5-4F13-301C7091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E77A-2856-D9DF-394F-F568FB72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3B5CC-A2B7-8943-EA49-1D785BE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1A4B0-9744-63E9-5F60-DEB23F6A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F941-246D-445A-B1D1-FC5CFAEB4A64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D2CCC-AF23-BE8B-AFCE-8ACBDE19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2861E-5321-6192-BD7D-094250DE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1A16-2A5C-4F7D-AAF2-2081BCDB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9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CBD7-81D7-9FB5-7E13-7A0A26B8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8DB6E-EA9D-D2FA-1E86-ACEF9DFE7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9E8BD-9C6F-1F5F-FEC1-C03F0A45A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805D8-D644-B259-8CD1-BCB65B85C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EC5AF-C25B-5389-F516-0E7D0B984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E6521-8BAF-3D31-0E1E-1A5132DA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8078-304A-4E85-997B-F69DD899877D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DDFC5-71CD-E721-34CA-0C25522D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BE101-2F30-5B03-4FA4-ADC2FEDB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1A16-2A5C-4F7D-AAF2-2081BCDB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4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ADA8-E188-C77A-37AC-D54DBC88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E7DF6-4FBF-460B-E9F2-E4EF9C11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E05A-411F-4553-8187-B640660BFD23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7E41C-958F-DEFE-C23B-CC6F5CB0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2F9B5-CA30-ABC5-1C5F-93251E08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1A16-2A5C-4F7D-AAF2-2081BCDB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4F416-38FB-C006-2302-A5A110DF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B203-D87A-4F44-8EF7-BB25D2EC3861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46B21-E327-E61A-C1B0-7782CB85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8D695-E13E-E19D-B49C-21747DBE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1A16-2A5C-4F7D-AAF2-2081BCDB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8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AA04-73CF-17E1-162F-521CC7F6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41F3-1382-9195-C2B1-C5BEF1F5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A6481-EDD0-9216-4077-9F3FD16E1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2F53E-9AF0-3BEB-B5FC-A4E65537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67F7-B97F-4931-881A-B5ED92694F87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A6105-DB0E-77B2-EAAC-255383F6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22D09-1E8F-C5C2-120A-9F685428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1A16-2A5C-4F7D-AAF2-2081BCDB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5C5B-E078-3607-9482-A32CE5B3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6CDBB-9386-E1BB-8FE2-EEE919F1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28117-6781-5EB7-86B6-52C295C0D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9D97E-C0BC-8F39-D94D-17C7539F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E98E-25D8-4EA6-9855-969049423832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AAE9B-24B1-B8AA-594E-4A8B4F3F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6F928-4DED-B2D9-0F4F-1368C4D4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1A16-2A5C-4F7D-AAF2-2081BCDB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1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CFC46-FCED-16B8-E216-A0A6B851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92B7C-8A67-8643-69E7-48A911D8F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6453-4AA0-55CF-A2E9-A526037C1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8C4A-EAEB-484C-B51D-DBDB041B5153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F0A4-7C81-D0E6-0E53-388542553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22162-D847-6078-5692-6E263CE36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91A16-2A5C-4F7D-AAF2-2081BCDB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17" Type="http://schemas.openxmlformats.org/officeDocument/2006/relationships/image" Target="../media/image47.sv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6BA326F-22C1-42D8-8F75-B30410DF31B4}"/>
              </a:ext>
            </a:extLst>
          </p:cNvPr>
          <p:cNvSpPr/>
          <p:nvPr/>
        </p:nvSpPr>
        <p:spPr>
          <a:xfrm>
            <a:off x="522253" y="597866"/>
            <a:ext cx="3408192" cy="5977061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pic>
        <p:nvPicPr>
          <p:cNvPr id="12" name="Graphic 11" descr="Bar graph with upward trend outline">
            <a:extLst>
              <a:ext uri="{FF2B5EF4-FFF2-40B4-BE49-F238E27FC236}">
                <a16:creationId xmlns:a16="http://schemas.microsoft.com/office/drawing/2014/main" id="{6BEE71B7-12E5-41E0-957B-9A0E0AF4F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0297" y="1087182"/>
            <a:ext cx="861133" cy="70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9F7EA6-05FA-481C-B93D-9C6BE1FB2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425" y="1230250"/>
            <a:ext cx="945865" cy="43415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B2116C-73C1-47D2-A304-B4562F3D6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573" y="1774669"/>
            <a:ext cx="1205249" cy="29444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97015A-039E-4645-BAC2-D8F5498DF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48" y="1241905"/>
            <a:ext cx="967612" cy="33815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6" name="Graphic 45" descr="Venn diagram with solid fill">
            <a:extLst>
              <a:ext uri="{FF2B5EF4-FFF2-40B4-BE49-F238E27FC236}">
                <a16:creationId xmlns:a16="http://schemas.microsoft.com/office/drawing/2014/main" id="{3A042D50-258B-43D0-96BB-A6400762D6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650" y="5045751"/>
            <a:ext cx="1161739" cy="1124863"/>
          </a:xfrm>
          <a:prstGeom prst="rect">
            <a:avLst/>
          </a:prstGeom>
        </p:spPr>
      </p:pic>
      <p:pic>
        <p:nvPicPr>
          <p:cNvPr id="48" name="Graphic 47" descr="Database with solid fill">
            <a:extLst>
              <a:ext uri="{FF2B5EF4-FFF2-40B4-BE49-F238E27FC236}">
                <a16:creationId xmlns:a16="http://schemas.microsoft.com/office/drawing/2014/main" id="{72F5FE82-C756-4232-92E7-1FA8B94A72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5614" y="2882602"/>
            <a:ext cx="1133472" cy="1183162"/>
          </a:xfrm>
          <a:prstGeom prst="rect">
            <a:avLst/>
          </a:prstGeom>
        </p:spPr>
      </p:pic>
      <p:pic>
        <p:nvPicPr>
          <p:cNvPr id="92" name="Graphic 91" descr="Abacus with solid fill">
            <a:extLst>
              <a:ext uri="{FF2B5EF4-FFF2-40B4-BE49-F238E27FC236}">
                <a16:creationId xmlns:a16="http://schemas.microsoft.com/office/drawing/2014/main" id="{03FE94E8-F3CD-465F-93E5-5FC4ECA05D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19715" y="2882602"/>
            <a:ext cx="1038527" cy="1053512"/>
          </a:xfrm>
          <a:prstGeom prst="rect">
            <a:avLst/>
          </a:prstGeom>
        </p:spPr>
      </p:pic>
      <p:sp>
        <p:nvSpPr>
          <p:cNvPr id="99" name="Arrow: Down 98">
            <a:extLst>
              <a:ext uri="{FF2B5EF4-FFF2-40B4-BE49-F238E27FC236}">
                <a16:creationId xmlns:a16="http://schemas.microsoft.com/office/drawing/2014/main" id="{294CA43D-1330-41E6-AB65-B87269B35504}"/>
              </a:ext>
            </a:extLst>
          </p:cNvPr>
          <p:cNvSpPr/>
          <p:nvPr/>
        </p:nvSpPr>
        <p:spPr>
          <a:xfrm>
            <a:off x="852800" y="4257098"/>
            <a:ext cx="299100" cy="56833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Graphic 111" descr="Presentation with pie chart with solid fill">
            <a:extLst>
              <a:ext uri="{FF2B5EF4-FFF2-40B4-BE49-F238E27FC236}">
                <a16:creationId xmlns:a16="http://schemas.microsoft.com/office/drawing/2014/main" id="{A6802D3F-2A8C-49B9-ABFE-46EE5DEE22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49996" y="5064241"/>
            <a:ext cx="1230918" cy="1030045"/>
          </a:xfrm>
          <a:prstGeom prst="rect">
            <a:avLst/>
          </a:prstGeom>
        </p:spPr>
      </p:pic>
      <p:sp>
        <p:nvSpPr>
          <p:cNvPr id="113" name="Arrow: Notched Right 112">
            <a:extLst>
              <a:ext uri="{FF2B5EF4-FFF2-40B4-BE49-F238E27FC236}">
                <a16:creationId xmlns:a16="http://schemas.microsoft.com/office/drawing/2014/main" id="{9C0D690C-E70F-4154-B788-3510FBF01F72}"/>
              </a:ext>
            </a:extLst>
          </p:cNvPr>
          <p:cNvSpPr/>
          <p:nvPr/>
        </p:nvSpPr>
        <p:spPr>
          <a:xfrm>
            <a:off x="1686382" y="5451361"/>
            <a:ext cx="855000" cy="256663"/>
          </a:xfrm>
          <a:prstGeom prst="notch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A09DD78-3153-44B0-8567-51C589A542FD}"/>
              </a:ext>
            </a:extLst>
          </p:cNvPr>
          <p:cNvSpPr/>
          <p:nvPr/>
        </p:nvSpPr>
        <p:spPr>
          <a:xfrm>
            <a:off x="4312544" y="597866"/>
            <a:ext cx="3408192" cy="59770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 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91" name="Graphic 190" descr="Network diagram with solid fill">
            <a:extLst>
              <a:ext uri="{FF2B5EF4-FFF2-40B4-BE49-F238E27FC236}">
                <a16:creationId xmlns:a16="http://schemas.microsoft.com/office/drawing/2014/main" id="{ABECF102-18DD-4F61-9C06-FE5BE093F2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25056" y="1382168"/>
            <a:ext cx="812842" cy="812842"/>
          </a:xfrm>
          <a:prstGeom prst="rect">
            <a:avLst/>
          </a:prstGeom>
        </p:spPr>
      </p:pic>
      <p:pic>
        <p:nvPicPr>
          <p:cNvPr id="203" name="Graphic 202" descr="Acquisition with solid fill">
            <a:extLst>
              <a:ext uri="{FF2B5EF4-FFF2-40B4-BE49-F238E27FC236}">
                <a16:creationId xmlns:a16="http://schemas.microsoft.com/office/drawing/2014/main" id="{81A49FA5-D127-4676-9A1A-08F23C646D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34455" y="1296960"/>
            <a:ext cx="1040168" cy="1040168"/>
          </a:xfrm>
          <a:prstGeom prst="rect">
            <a:avLst/>
          </a:prstGeom>
        </p:spPr>
      </p:pic>
      <p:pic>
        <p:nvPicPr>
          <p:cNvPr id="205" name="Graphic 204" descr="Network with solid fill">
            <a:extLst>
              <a:ext uri="{FF2B5EF4-FFF2-40B4-BE49-F238E27FC236}">
                <a16:creationId xmlns:a16="http://schemas.microsoft.com/office/drawing/2014/main" id="{6B482642-A940-4C9B-8EA1-39EB9545F06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709310" y="3029636"/>
            <a:ext cx="901518" cy="874856"/>
          </a:xfrm>
          <a:prstGeom prst="rect">
            <a:avLst/>
          </a:prstGeom>
        </p:spPr>
      </p:pic>
      <p:pic>
        <p:nvPicPr>
          <p:cNvPr id="211" name="Graphic 210" descr="Gears outline">
            <a:extLst>
              <a:ext uri="{FF2B5EF4-FFF2-40B4-BE49-F238E27FC236}">
                <a16:creationId xmlns:a16="http://schemas.microsoft.com/office/drawing/2014/main" id="{59972D12-35EF-454B-9C81-91EA919C030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19792" y="3039323"/>
            <a:ext cx="901518" cy="896791"/>
          </a:xfrm>
          <a:prstGeom prst="rect">
            <a:avLst/>
          </a:prstGeom>
        </p:spPr>
      </p:pic>
      <p:pic>
        <p:nvPicPr>
          <p:cNvPr id="229" name="Graphic 228" descr="Priorities with solid fill">
            <a:extLst>
              <a:ext uri="{FF2B5EF4-FFF2-40B4-BE49-F238E27FC236}">
                <a16:creationId xmlns:a16="http://schemas.microsoft.com/office/drawing/2014/main" id="{4912142A-878D-42B8-A359-B28661EE94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39768" y="5222494"/>
            <a:ext cx="971060" cy="971060"/>
          </a:xfrm>
          <a:prstGeom prst="rect">
            <a:avLst/>
          </a:prstGeom>
        </p:spPr>
      </p:pic>
      <p:sp>
        <p:nvSpPr>
          <p:cNvPr id="252" name="Rectangle 251">
            <a:extLst>
              <a:ext uri="{FF2B5EF4-FFF2-40B4-BE49-F238E27FC236}">
                <a16:creationId xmlns:a16="http://schemas.microsoft.com/office/drawing/2014/main" id="{A714F7FD-E4FD-40D7-B570-3DC199A377E5}"/>
              </a:ext>
            </a:extLst>
          </p:cNvPr>
          <p:cNvSpPr/>
          <p:nvPr/>
        </p:nvSpPr>
        <p:spPr>
          <a:xfrm>
            <a:off x="8128000" y="577778"/>
            <a:ext cx="3423920" cy="5945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/>
              <a:t> </a:t>
            </a:r>
          </a:p>
        </p:txBody>
      </p:sp>
      <p:pic>
        <p:nvPicPr>
          <p:cNvPr id="269" name="Graphic 268" descr="Bullseye with solid fill">
            <a:extLst>
              <a:ext uri="{FF2B5EF4-FFF2-40B4-BE49-F238E27FC236}">
                <a16:creationId xmlns:a16="http://schemas.microsoft.com/office/drawing/2014/main" id="{C1F50C9F-7C44-4243-AEF1-041854713F7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274089" y="1193761"/>
            <a:ext cx="961883" cy="961883"/>
          </a:xfrm>
          <a:prstGeom prst="rect">
            <a:avLst/>
          </a:prstGeom>
        </p:spPr>
      </p:pic>
      <p:pic>
        <p:nvPicPr>
          <p:cNvPr id="277" name="Graphic 276" descr="Internet Of Things with solid fill">
            <a:extLst>
              <a:ext uri="{FF2B5EF4-FFF2-40B4-BE49-F238E27FC236}">
                <a16:creationId xmlns:a16="http://schemas.microsoft.com/office/drawing/2014/main" id="{A942E9BF-FE87-4AC4-A355-681B8F0DBE3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290497" y="3002101"/>
            <a:ext cx="1034235" cy="1034235"/>
          </a:xfrm>
          <a:prstGeom prst="rect">
            <a:avLst/>
          </a:prstGeom>
        </p:spPr>
      </p:pic>
      <p:sp>
        <p:nvSpPr>
          <p:cNvPr id="361" name="Arrow: Left-Right 360">
            <a:extLst>
              <a:ext uri="{FF2B5EF4-FFF2-40B4-BE49-F238E27FC236}">
                <a16:creationId xmlns:a16="http://schemas.microsoft.com/office/drawing/2014/main" id="{B29AE9DB-CD55-409A-94D0-074784771C64}"/>
              </a:ext>
            </a:extLst>
          </p:cNvPr>
          <p:cNvSpPr/>
          <p:nvPr/>
        </p:nvSpPr>
        <p:spPr>
          <a:xfrm>
            <a:off x="4331430" y="2540855"/>
            <a:ext cx="3396334" cy="457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1158FA9-9EF9-420D-9ACA-91C207E89F73}"/>
              </a:ext>
            </a:extLst>
          </p:cNvPr>
          <p:cNvSpPr txBox="1"/>
          <p:nvPr/>
        </p:nvSpPr>
        <p:spPr>
          <a:xfrm>
            <a:off x="4724190" y="539487"/>
            <a:ext cx="2743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</a:rPr>
              <a:t>Conversion – Migration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Merging &amp; Optimization</a:t>
            </a:r>
          </a:p>
          <a:p>
            <a:endParaRPr lang="en-US" sz="2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9" name="Arrow: Right 378">
            <a:extLst>
              <a:ext uri="{FF2B5EF4-FFF2-40B4-BE49-F238E27FC236}">
                <a16:creationId xmlns:a16="http://schemas.microsoft.com/office/drawing/2014/main" id="{1AC55FF0-6300-4305-A05E-0BA0EA602BED}"/>
              </a:ext>
            </a:extLst>
          </p:cNvPr>
          <p:cNvSpPr/>
          <p:nvPr/>
        </p:nvSpPr>
        <p:spPr>
          <a:xfrm>
            <a:off x="5764584" y="1682659"/>
            <a:ext cx="479842" cy="84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Arrow: Down 389">
            <a:extLst>
              <a:ext uri="{FF2B5EF4-FFF2-40B4-BE49-F238E27FC236}">
                <a16:creationId xmlns:a16="http://schemas.microsoft.com/office/drawing/2014/main" id="{1BFD09D9-07FC-457A-8608-86DA26752A66}"/>
              </a:ext>
            </a:extLst>
          </p:cNvPr>
          <p:cNvSpPr/>
          <p:nvPr/>
        </p:nvSpPr>
        <p:spPr>
          <a:xfrm flipH="1">
            <a:off x="7144923" y="2231316"/>
            <a:ext cx="184002" cy="49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Arrow: Right 391">
            <a:extLst>
              <a:ext uri="{FF2B5EF4-FFF2-40B4-BE49-F238E27FC236}">
                <a16:creationId xmlns:a16="http://schemas.microsoft.com/office/drawing/2014/main" id="{648A1470-DCB6-474D-9899-FF35C42C3281}"/>
              </a:ext>
            </a:extLst>
          </p:cNvPr>
          <p:cNvSpPr/>
          <p:nvPr/>
        </p:nvSpPr>
        <p:spPr>
          <a:xfrm>
            <a:off x="5703594" y="5600583"/>
            <a:ext cx="721462" cy="10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BC59803F-6EDC-4917-862E-EAFDDADE73D6}"/>
              </a:ext>
            </a:extLst>
          </p:cNvPr>
          <p:cNvSpPr txBox="1"/>
          <p:nvPr/>
        </p:nvSpPr>
        <p:spPr>
          <a:xfrm>
            <a:off x="8158371" y="578223"/>
            <a:ext cx="3195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</a:rPr>
              <a:t>Target State</a:t>
            </a:r>
          </a:p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Information Capability ART</a:t>
            </a:r>
          </a:p>
          <a:p>
            <a:pPr algn="ctr"/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sz="2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0" name="Arrow: Down 439">
            <a:extLst>
              <a:ext uri="{FF2B5EF4-FFF2-40B4-BE49-F238E27FC236}">
                <a16:creationId xmlns:a16="http://schemas.microsoft.com/office/drawing/2014/main" id="{52B5933E-C26F-4509-8BFA-9F07A87709AA}"/>
              </a:ext>
            </a:extLst>
          </p:cNvPr>
          <p:cNvSpPr/>
          <p:nvPr/>
        </p:nvSpPr>
        <p:spPr>
          <a:xfrm flipH="1">
            <a:off x="9655696" y="2218274"/>
            <a:ext cx="184002" cy="49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Arrow: Down 440">
            <a:extLst>
              <a:ext uri="{FF2B5EF4-FFF2-40B4-BE49-F238E27FC236}">
                <a16:creationId xmlns:a16="http://schemas.microsoft.com/office/drawing/2014/main" id="{2F5F4551-42CE-460E-944A-CCB11A995227}"/>
              </a:ext>
            </a:extLst>
          </p:cNvPr>
          <p:cNvSpPr/>
          <p:nvPr/>
        </p:nvSpPr>
        <p:spPr>
          <a:xfrm flipH="1">
            <a:off x="4595092" y="4231408"/>
            <a:ext cx="184002" cy="49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6" name="Graphic 445" descr="Document with solid fill">
            <a:extLst>
              <a:ext uri="{FF2B5EF4-FFF2-40B4-BE49-F238E27FC236}">
                <a16:creationId xmlns:a16="http://schemas.microsoft.com/office/drawing/2014/main" id="{B883CA84-B969-4946-B735-1FAE714167E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350414" y="5098299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F82AD2D-9F61-FFAD-684F-743BBD8BFF60}"/>
              </a:ext>
            </a:extLst>
          </p:cNvPr>
          <p:cNvSpPr txBox="1"/>
          <p:nvPr/>
        </p:nvSpPr>
        <p:spPr>
          <a:xfrm>
            <a:off x="4735637" y="2607843"/>
            <a:ext cx="274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Syntactical Changes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4079AD-7BA8-31A8-690D-486536593A30}"/>
              </a:ext>
            </a:extLst>
          </p:cNvPr>
          <p:cNvSpPr txBox="1"/>
          <p:nvPr/>
        </p:nvSpPr>
        <p:spPr>
          <a:xfrm>
            <a:off x="4757799" y="4619722"/>
            <a:ext cx="274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Migration Capability-Tech stack solution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621542-5D06-0F47-45E2-CE3787170B2A}"/>
              </a:ext>
            </a:extLst>
          </p:cNvPr>
          <p:cNvSpPr txBox="1"/>
          <p:nvPr/>
        </p:nvSpPr>
        <p:spPr>
          <a:xfrm>
            <a:off x="783178" y="497566"/>
            <a:ext cx="2743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</a:rPr>
              <a:t>Assessment</a:t>
            </a:r>
          </a:p>
          <a:p>
            <a:pPr algn="ctr"/>
            <a:r>
              <a:rPr lang="en-US" sz="1400" b="1" dirty="0"/>
              <a:t>Reporting Tools</a:t>
            </a:r>
            <a:endParaRPr lang="en-US" sz="1400" b="1" dirty="0">
              <a:solidFill>
                <a:schemeClr val="tx1"/>
              </a:solidFill>
            </a:endParaRPr>
          </a:p>
          <a:p>
            <a:endParaRPr lang="en-US" sz="2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2FD90AAD-6FC1-0F71-8E1F-EDF0145D8D61}"/>
              </a:ext>
            </a:extLst>
          </p:cNvPr>
          <p:cNvSpPr/>
          <p:nvPr/>
        </p:nvSpPr>
        <p:spPr>
          <a:xfrm>
            <a:off x="8141531" y="2540856"/>
            <a:ext cx="3396334" cy="457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B1F8C-5E99-504B-7001-135426A4F49D}"/>
              </a:ext>
            </a:extLst>
          </p:cNvPr>
          <p:cNvSpPr txBox="1"/>
          <p:nvPr/>
        </p:nvSpPr>
        <p:spPr>
          <a:xfrm>
            <a:off x="8368349" y="2649422"/>
            <a:ext cx="274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Digital Twin Simulation on GAP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A31FC3FD-9A95-1637-8314-842D3AB9B679}"/>
              </a:ext>
            </a:extLst>
          </p:cNvPr>
          <p:cNvSpPr/>
          <p:nvPr/>
        </p:nvSpPr>
        <p:spPr>
          <a:xfrm>
            <a:off x="8121882" y="4525185"/>
            <a:ext cx="3396334" cy="457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04042A-2FB2-5DB4-3500-61B742CAB645}"/>
              </a:ext>
            </a:extLst>
          </p:cNvPr>
          <p:cNvSpPr txBox="1"/>
          <p:nvPr/>
        </p:nvSpPr>
        <p:spPr>
          <a:xfrm>
            <a:off x="8610180" y="4536571"/>
            <a:ext cx="274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BI-MoD Report Capability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B2F229A-58FA-E3E0-4CAA-EBA038338688}"/>
              </a:ext>
            </a:extLst>
          </p:cNvPr>
          <p:cNvSpPr/>
          <p:nvPr/>
        </p:nvSpPr>
        <p:spPr>
          <a:xfrm>
            <a:off x="4301725" y="4536451"/>
            <a:ext cx="3396334" cy="457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E2E7E704-D70B-2F3A-344B-AF01CCDB17EE}"/>
              </a:ext>
            </a:extLst>
          </p:cNvPr>
          <p:cNvSpPr/>
          <p:nvPr/>
        </p:nvSpPr>
        <p:spPr>
          <a:xfrm>
            <a:off x="524399" y="2520647"/>
            <a:ext cx="3396334" cy="457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987639-9D1D-AEFE-66D9-FBD77D255F81}"/>
              </a:ext>
            </a:extLst>
          </p:cNvPr>
          <p:cNvSpPr txBox="1"/>
          <p:nvPr/>
        </p:nvSpPr>
        <p:spPr>
          <a:xfrm>
            <a:off x="801023" y="2566367"/>
            <a:ext cx="274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 Classification Grouping Domains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9382B5F1-9640-8A63-2AAD-0B84A4A1103F}"/>
              </a:ext>
            </a:extLst>
          </p:cNvPr>
          <p:cNvSpPr/>
          <p:nvPr/>
        </p:nvSpPr>
        <p:spPr>
          <a:xfrm>
            <a:off x="505024" y="4563019"/>
            <a:ext cx="3396334" cy="457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Notched Right 37">
            <a:extLst>
              <a:ext uri="{FF2B5EF4-FFF2-40B4-BE49-F238E27FC236}">
                <a16:creationId xmlns:a16="http://schemas.microsoft.com/office/drawing/2014/main" id="{7A42A9D0-BAB8-528B-0D5F-160E3D789D73}"/>
              </a:ext>
            </a:extLst>
          </p:cNvPr>
          <p:cNvSpPr/>
          <p:nvPr/>
        </p:nvSpPr>
        <p:spPr>
          <a:xfrm rot="10800000">
            <a:off x="1745333" y="3279538"/>
            <a:ext cx="855000" cy="256663"/>
          </a:xfrm>
          <a:prstGeom prst="notch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B8ED5-08E2-7E38-1D04-2941063EEBF3}"/>
              </a:ext>
            </a:extLst>
          </p:cNvPr>
          <p:cNvSpPr txBox="1"/>
          <p:nvPr/>
        </p:nvSpPr>
        <p:spPr>
          <a:xfrm>
            <a:off x="886062" y="4661138"/>
            <a:ext cx="274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Rationalization</a:t>
            </a:r>
          </a:p>
        </p:txBody>
      </p:sp>
      <p:pic>
        <p:nvPicPr>
          <p:cNvPr id="44" name="Graphic 43" descr="Cloud Computing with solid fill">
            <a:extLst>
              <a:ext uri="{FF2B5EF4-FFF2-40B4-BE49-F238E27FC236}">
                <a16:creationId xmlns:a16="http://schemas.microsoft.com/office/drawing/2014/main" id="{3C0149EA-FAFD-3A85-B278-704C0608888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560059" y="5250892"/>
            <a:ext cx="914400" cy="914400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4466ECCB-DBC0-7851-9436-13D56598A205}"/>
              </a:ext>
            </a:extLst>
          </p:cNvPr>
          <p:cNvSpPr/>
          <p:nvPr/>
        </p:nvSpPr>
        <p:spPr>
          <a:xfrm rot="10800000">
            <a:off x="5754579" y="3423713"/>
            <a:ext cx="721462" cy="10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49261953-97FA-090E-7DC1-CEF859820B58}"/>
              </a:ext>
            </a:extLst>
          </p:cNvPr>
          <p:cNvSpPr/>
          <p:nvPr/>
        </p:nvSpPr>
        <p:spPr>
          <a:xfrm>
            <a:off x="400244" y="74433"/>
            <a:ext cx="11199296" cy="4539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BI-MOD Portal</a:t>
            </a:r>
            <a:r>
              <a:rPr lang="en-US" dirty="0"/>
              <a:t>-Semantic &amp; Fabric Layer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6A7CD896-8FC8-B025-AC8D-D51708E3BE8D}"/>
              </a:ext>
            </a:extLst>
          </p:cNvPr>
          <p:cNvSpPr/>
          <p:nvPr/>
        </p:nvSpPr>
        <p:spPr>
          <a:xfrm>
            <a:off x="4068417" y="614838"/>
            <a:ext cx="109857" cy="5977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376BF1AD-BFFB-CC57-3CB8-B32699CC1A80}"/>
              </a:ext>
            </a:extLst>
          </p:cNvPr>
          <p:cNvSpPr/>
          <p:nvPr/>
        </p:nvSpPr>
        <p:spPr>
          <a:xfrm>
            <a:off x="7876730" y="588622"/>
            <a:ext cx="109857" cy="5977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Internal Storage 5">
            <a:extLst>
              <a:ext uri="{FF2B5EF4-FFF2-40B4-BE49-F238E27FC236}">
                <a16:creationId xmlns:a16="http://schemas.microsoft.com/office/drawing/2014/main" id="{5C6BA948-5030-287F-D4EE-E04B61ECA5D2}"/>
              </a:ext>
            </a:extLst>
          </p:cNvPr>
          <p:cNvSpPr/>
          <p:nvPr/>
        </p:nvSpPr>
        <p:spPr>
          <a:xfrm>
            <a:off x="1098341" y="119817"/>
            <a:ext cx="1007561" cy="633564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ML Classifier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33C6F-31EF-2400-4C91-4456C56DF38A}"/>
              </a:ext>
            </a:extLst>
          </p:cNvPr>
          <p:cNvSpPr/>
          <p:nvPr/>
        </p:nvSpPr>
        <p:spPr>
          <a:xfrm>
            <a:off x="1189850" y="2136067"/>
            <a:ext cx="1194993" cy="5527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Extractor Configuration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1E8DE8-7CEF-7101-0ABD-7540A8C2D96F}"/>
              </a:ext>
            </a:extLst>
          </p:cNvPr>
          <p:cNvSpPr/>
          <p:nvPr/>
        </p:nvSpPr>
        <p:spPr>
          <a:xfrm>
            <a:off x="588798" y="3502617"/>
            <a:ext cx="1533920" cy="807608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Adaptor Extractor 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C2A6CE8-6D12-326F-B315-9D9146256C9A}"/>
              </a:ext>
            </a:extLst>
          </p:cNvPr>
          <p:cNvSpPr/>
          <p:nvPr/>
        </p:nvSpPr>
        <p:spPr>
          <a:xfrm>
            <a:off x="69629" y="1632452"/>
            <a:ext cx="1028712" cy="108844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  Logic</a:t>
            </a:r>
          </a:p>
          <a:p>
            <a:pPr algn="ctr"/>
            <a:r>
              <a:rPr lang="en-US" sz="1200" dirty="0"/>
              <a:t>Metadata Storage</a:t>
            </a:r>
          </a:p>
        </p:txBody>
      </p:sp>
      <p:pic>
        <p:nvPicPr>
          <p:cNvPr id="12" name="Graphic 11" descr="Blockchain with solid fill">
            <a:extLst>
              <a:ext uri="{FF2B5EF4-FFF2-40B4-BE49-F238E27FC236}">
                <a16:creationId xmlns:a16="http://schemas.microsoft.com/office/drawing/2014/main" id="{E49E6102-DA1C-8DE4-D4B6-86BF5E72F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4905" y="461568"/>
            <a:ext cx="1093770" cy="904483"/>
          </a:xfrm>
          <a:prstGeom prst="rect">
            <a:avLst/>
          </a:prstGeom>
        </p:spPr>
      </p:pic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7563E4E9-9724-2BEE-3DFE-98DC04D8A78F}"/>
              </a:ext>
            </a:extLst>
          </p:cNvPr>
          <p:cNvSpPr/>
          <p:nvPr/>
        </p:nvSpPr>
        <p:spPr>
          <a:xfrm>
            <a:off x="10423424" y="3409323"/>
            <a:ext cx="1215940" cy="1016229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600" dirty="0"/>
              <a:t>Reports</a:t>
            </a:r>
            <a:r>
              <a:rPr lang="en-US" dirty="0"/>
              <a:t> 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2F166E90-CA57-E0AD-714E-522936C7E4AC}"/>
              </a:ext>
            </a:extLst>
          </p:cNvPr>
          <p:cNvSpPr/>
          <p:nvPr/>
        </p:nvSpPr>
        <p:spPr>
          <a:xfrm>
            <a:off x="10384084" y="1800759"/>
            <a:ext cx="1184591" cy="9830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Cube</a:t>
            </a:r>
          </a:p>
        </p:txBody>
      </p:sp>
      <p:grpSp>
        <p:nvGrpSpPr>
          <p:cNvPr id="23" name="Graphic 51" descr="Web design outline">
            <a:extLst>
              <a:ext uri="{FF2B5EF4-FFF2-40B4-BE49-F238E27FC236}">
                <a16:creationId xmlns:a16="http://schemas.microsoft.com/office/drawing/2014/main" id="{689C8F94-CB63-1681-1686-7F807167AA03}"/>
              </a:ext>
            </a:extLst>
          </p:cNvPr>
          <p:cNvGrpSpPr/>
          <p:nvPr/>
        </p:nvGrpSpPr>
        <p:grpSpPr>
          <a:xfrm>
            <a:off x="2651407" y="5006722"/>
            <a:ext cx="1354681" cy="758682"/>
            <a:chOff x="7552689" y="4863253"/>
            <a:chExt cx="1020644" cy="790999"/>
          </a:xfrm>
          <a:solidFill>
            <a:srgbClr val="000000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239CFD5-4FD4-4D29-9173-84B2D92ED757}"/>
                </a:ext>
              </a:extLst>
            </p:cNvPr>
            <p:cNvSpPr/>
            <p:nvPr/>
          </p:nvSpPr>
          <p:spPr>
            <a:xfrm>
              <a:off x="7764294" y="5185943"/>
              <a:ext cx="154640" cy="273200"/>
            </a:xfrm>
            <a:custGeom>
              <a:avLst/>
              <a:gdLst>
                <a:gd name="connsiteX0" fmla="*/ 136600 w 154640"/>
                <a:gd name="connsiteY0" fmla="*/ 0 h 273200"/>
                <a:gd name="connsiteX1" fmla="*/ 0 w 154640"/>
                <a:gd name="connsiteY1" fmla="*/ 136600 h 273200"/>
                <a:gd name="connsiteX2" fmla="*/ 136600 w 154640"/>
                <a:gd name="connsiteY2" fmla="*/ 273201 h 273200"/>
                <a:gd name="connsiteX3" fmla="*/ 154640 w 154640"/>
                <a:gd name="connsiteY3" fmla="*/ 255161 h 273200"/>
                <a:gd name="connsiteX4" fmla="*/ 36080 w 154640"/>
                <a:gd name="connsiteY4" fmla="*/ 136600 h 273200"/>
                <a:gd name="connsiteX5" fmla="*/ 154640 w 154640"/>
                <a:gd name="connsiteY5" fmla="*/ 18040 h 273200"/>
                <a:gd name="connsiteX6" fmla="*/ 136600 w 154640"/>
                <a:gd name="connsiteY6" fmla="*/ 0 h 2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0" h="273200">
                  <a:moveTo>
                    <a:pt x="136600" y="0"/>
                  </a:moveTo>
                  <a:lnTo>
                    <a:pt x="0" y="136600"/>
                  </a:lnTo>
                  <a:lnTo>
                    <a:pt x="136600" y="273201"/>
                  </a:lnTo>
                  <a:lnTo>
                    <a:pt x="154640" y="255161"/>
                  </a:lnTo>
                  <a:lnTo>
                    <a:pt x="36080" y="136600"/>
                  </a:lnTo>
                  <a:lnTo>
                    <a:pt x="154640" y="18040"/>
                  </a:lnTo>
                  <a:lnTo>
                    <a:pt x="136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8337C48-357F-58B0-5942-7CD8047B932A}"/>
                </a:ext>
              </a:extLst>
            </p:cNvPr>
            <p:cNvSpPr/>
            <p:nvPr/>
          </p:nvSpPr>
          <p:spPr>
            <a:xfrm>
              <a:off x="8207088" y="5185943"/>
              <a:ext cx="154640" cy="273200"/>
            </a:xfrm>
            <a:custGeom>
              <a:avLst/>
              <a:gdLst>
                <a:gd name="connsiteX0" fmla="*/ 0 w 154640"/>
                <a:gd name="connsiteY0" fmla="*/ 18040 h 273200"/>
                <a:gd name="connsiteX1" fmla="*/ 118561 w 154640"/>
                <a:gd name="connsiteY1" fmla="*/ 136600 h 273200"/>
                <a:gd name="connsiteX2" fmla="*/ 0 w 154640"/>
                <a:gd name="connsiteY2" fmla="*/ 255161 h 273200"/>
                <a:gd name="connsiteX3" fmla="*/ 18040 w 154640"/>
                <a:gd name="connsiteY3" fmla="*/ 273201 h 273200"/>
                <a:gd name="connsiteX4" fmla="*/ 154640 w 154640"/>
                <a:gd name="connsiteY4" fmla="*/ 136600 h 273200"/>
                <a:gd name="connsiteX5" fmla="*/ 18040 w 154640"/>
                <a:gd name="connsiteY5" fmla="*/ 0 h 273200"/>
                <a:gd name="connsiteX6" fmla="*/ 0 w 154640"/>
                <a:gd name="connsiteY6" fmla="*/ 18040 h 2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0" h="273200">
                  <a:moveTo>
                    <a:pt x="0" y="18040"/>
                  </a:moveTo>
                  <a:lnTo>
                    <a:pt x="118561" y="136600"/>
                  </a:lnTo>
                  <a:lnTo>
                    <a:pt x="0" y="255161"/>
                  </a:lnTo>
                  <a:lnTo>
                    <a:pt x="18040" y="273201"/>
                  </a:lnTo>
                  <a:lnTo>
                    <a:pt x="154640" y="136600"/>
                  </a:lnTo>
                  <a:lnTo>
                    <a:pt x="18040" y="0"/>
                  </a:lnTo>
                  <a:lnTo>
                    <a:pt x="0" y="18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5D8CEC-411C-74CF-9BF5-35BD348D6C5B}"/>
                </a:ext>
              </a:extLst>
            </p:cNvPr>
            <p:cNvSpPr/>
            <p:nvPr/>
          </p:nvSpPr>
          <p:spPr>
            <a:xfrm rot="-3990120">
              <a:off x="7903023" y="5316162"/>
              <a:ext cx="319971" cy="25516"/>
            </a:xfrm>
            <a:custGeom>
              <a:avLst/>
              <a:gdLst>
                <a:gd name="connsiteX0" fmla="*/ 0 w 319971"/>
                <a:gd name="connsiteY0" fmla="*/ 0 h 25516"/>
                <a:gd name="connsiteX1" fmla="*/ 319972 w 319971"/>
                <a:gd name="connsiteY1" fmla="*/ 0 h 25516"/>
                <a:gd name="connsiteX2" fmla="*/ 319972 w 319971"/>
                <a:gd name="connsiteY2" fmla="*/ 25516 h 25516"/>
                <a:gd name="connsiteX3" fmla="*/ 0 w 319971"/>
                <a:gd name="connsiteY3" fmla="*/ 25516 h 2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971" h="25516">
                  <a:moveTo>
                    <a:pt x="0" y="0"/>
                  </a:moveTo>
                  <a:lnTo>
                    <a:pt x="319972" y="0"/>
                  </a:lnTo>
                  <a:lnTo>
                    <a:pt x="319972" y="25516"/>
                  </a:lnTo>
                  <a:lnTo>
                    <a:pt x="0" y="255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EC4153-A8DC-FCC9-4C4B-5E95F35CE67B}"/>
                </a:ext>
              </a:extLst>
            </p:cNvPr>
            <p:cNvSpPr/>
            <p:nvPr/>
          </p:nvSpPr>
          <p:spPr>
            <a:xfrm>
              <a:off x="7552689" y="4863253"/>
              <a:ext cx="1020644" cy="790999"/>
            </a:xfrm>
            <a:custGeom>
              <a:avLst/>
              <a:gdLst>
                <a:gd name="connsiteX0" fmla="*/ 0 w 1020644"/>
                <a:gd name="connsiteY0" fmla="*/ 790999 h 790999"/>
                <a:gd name="connsiteX1" fmla="*/ 1020644 w 1020644"/>
                <a:gd name="connsiteY1" fmla="*/ 790999 h 790999"/>
                <a:gd name="connsiteX2" fmla="*/ 1020644 w 1020644"/>
                <a:gd name="connsiteY2" fmla="*/ 0 h 790999"/>
                <a:gd name="connsiteX3" fmla="*/ 0 w 1020644"/>
                <a:gd name="connsiteY3" fmla="*/ 0 h 790999"/>
                <a:gd name="connsiteX4" fmla="*/ 25516 w 1020644"/>
                <a:gd name="connsiteY4" fmla="*/ 765483 h 790999"/>
                <a:gd name="connsiteX5" fmla="*/ 25516 w 1020644"/>
                <a:gd name="connsiteY5" fmla="*/ 204129 h 790999"/>
                <a:gd name="connsiteX6" fmla="*/ 995128 w 1020644"/>
                <a:gd name="connsiteY6" fmla="*/ 204129 h 790999"/>
                <a:gd name="connsiteX7" fmla="*/ 995128 w 1020644"/>
                <a:gd name="connsiteY7" fmla="*/ 765483 h 790999"/>
                <a:gd name="connsiteX8" fmla="*/ 995128 w 1020644"/>
                <a:gd name="connsiteY8" fmla="*/ 25516 h 790999"/>
                <a:gd name="connsiteX9" fmla="*/ 995128 w 1020644"/>
                <a:gd name="connsiteY9" fmla="*/ 178613 h 790999"/>
                <a:gd name="connsiteX10" fmla="*/ 25516 w 1020644"/>
                <a:gd name="connsiteY10" fmla="*/ 178613 h 790999"/>
                <a:gd name="connsiteX11" fmla="*/ 25516 w 1020644"/>
                <a:gd name="connsiteY11" fmla="*/ 25516 h 7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0644" h="790999">
                  <a:moveTo>
                    <a:pt x="0" y="790999"/>
                  </a:moveTo>
                  <a:lnTo>
                    <a:pt x="1020644" y="790999"/>
                  </a:lnTo>
                  <a:lnTo>
                    <a:pt x="1020644" y="0"/>
                  </a:lnTo>
                  <a:lnTo>
                    <a:pt x="0" y="0"/>
                  </a:lnTo>
                  <a:close/>
                  <a:moveTo>
                    <a:pt x="25516" y="765483"/>
                  </a:moveTo>
                  <a:lnTo>
                    <a:pt x="25516" y="204129"/>
                  </a:lnTo>
                  <a:lnTo>
                    <a:pt x="995128" y="204129"/>
                  </a:lnTo>
                  <a:lnTo>
                    <a:pt x="995128" y="765483"/>
                  </a:lnTo>
                  <a:close/>
                  <a:moveTo>
                    <a:pt x="995128" y="25516"/>
                  </a:moveTo>
                  <a:lnTo>
                    <a:pt x="995128" y="178613"/>
                  </a:lnTo>
                  <a:lnTo>
                    <a:pt x="25516" y="178613"/>
                  </a:lnTo>
                  <a:lnTo>
                    <a:pt x="25516" y="255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A44E10F-E9C3-F388-D0DE-D68C0412DC25}"/>
                </a:ext>
              </a:extLst>
            </p:cNvPr>
            <p:cNvSpPr/>
            <p:nvPr/>
          </p:nvSpPr>
          <p:spPr>
            <a:xfrm>
              <a:off x="8228866" y="4939802"/>
              <a:ext cx="51032" cy="51032"/>
            </a:xfrm>
            <a:custGeom>
              <a:avLst/>
              <a:gdLst>
                <a:gd name="connsiteX0" fmla="*/ 51032 w 51032"/>
                <a:gd name="connsiteY0" fmla="*/ 25516 h 51032"/>
                <a:gd name="connsiteX1" fmla="*/ 25516 w 51032"/>
                <a:gd name="connsiteY1" fmla="*/ 51032 h 51032"/>
                <a:gd name="connsiteX2" fmla="*/ 0 w 51032"/>
                <a:gd name="connsiteY2" fmla="*/ 25516 h 51032"/>
                <a:gd name="connsiteX3" fmla="*/ 25516 w 51032"/>
                <a:gd name="connsiteY3" fmla="*/ 0 h 51032"/>
                <a:gd name="connsiteX4" fmla="*/ 51032 w 51032"/>
                <a:gd name="connsiteY4" fmla="*/ 25516 h 5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32" h="51032">
                  <a:moveTo>
                    <a:pt x="51032" y="25516"/>
                  </a:moveTo>
                  <a:cubicBezTo>
                    <a:pt x="51032" y="39608"/>
                    <a:pt x="39608" y="51032"/>
                    <a:pt x="25516" y="51032"/>
                  </a:cubicBezTo>
                  <a:cubicBezTo>
                    <a:pt x="11424" y="51032"/>
                    <a:pt x="0" y="39608"/>
                    <a:pt x="0" y="25516"/>
                  </a:cubicBezTo>
                  <a:cubicBezTo>
                    <a:pt x="0" y="11424"/>
                    <a:pt x="11424" y="0"/>
                    <a:pt x="25516" y="0"/>
                  </a:cubicBezTo>
                  <a:cubicBezTo>
                    <a:pt x="39608" y="0"/>
                    <a:pt x="51032" y="11424"/>
                    <a:pt x="51032" y="255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25284E2-EF90-D25B-B5C8-A7D2EC1884F3}"/>
                </a:ext>
              </a:extLst>
            </p:cNvPr>
            <p:cNvSpPr/>
            <p:nvPr/>
          </p:nvSpPr>
          <p:spPr>
            <a:xfrm>
              <a:off x="8318172" y="4939802"/>
              <a:ext cx="51032" cy="51032"/>
            </a:xfrm>
            <a:custGeom>
              <a:avLst/>
              <a:gdLst>
                <a:gd name="connsiteX0" fmla="*/ 51032 w 51032"/>
                <a:gd name="connsiteY0" fmla="*/ 25516 h 51032"/>
                <a:gd name="connsiteX1" fmla="*/ 25516 w 51032"/>
                <a:gd name="connsiteY1" fmla="*/ 51032 h 51032"/>
                <a:gd name="connsiteX2" fmla="*/ 0 w 51032"/>
                <a:gd name="connsiteY2" fmla="*/ 25516 h 51032"/>
                <a:gd name="connsiteX3" fmla="*/ 25516 w 51032"/>
                <a:gd name="connsiteY3" fmla="*/ 0 h 51032"/>
                <a:gd name="connsiteX4" fmla="*/ 51032 w 51032"/>
                <a:gd name="connsiteY4" fmla="*/ 25516 h 5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32" h="51032">
                  <a:moveTo>
                    <a:pt x="51032" y="25516"/>
                  </a:moveTo>
                  <a:cubicBezTo>
                    <a:pt x="51032" y="39608"/>
                    <a:pt x="39608" y="51032"/>
                    <a:pt x="25516" y="51032"/>
                  </a:cubicBezTo>
                  <a:cubicBezTo>
                    <a:pt x="11424" y="51032"/>
                    <a:pt x="0" y="39608"/>
                    <a:pt x="0" y="25516"/>
                  </a:cubicBezTo>
                  <a:cubicBezTo>
                    <a:pt x="0" y="11424"/>
                    <a:pt x="11424" y="0"/>
                    <a:pt x="25516" y="0"/>
                  </a:cubicBezTo>
                  <a:cubicBezTo>
                    <a:pt x="39608" y="0"/>
                    <a:pt x="51032" y="11424"/>
                    <a:pt x="51032" y="255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B3A2D77-8808-CEFF-0CCA-E27F6618BEB1}"/>
                </a:ext>
              </a:extLst>
            </p:cNvPr>
            <p:cNvSpPr/>
            <p:nvPr/>
          </p:nvSpPr>
          <p:spPr>
            <a:xfrm>
              <a:off x="8407478" y="4939802"/>
              <a:ext cx="51032" cy="51032"/>
            </a:xfrm>
            <a:custGeom>
              <a:avLst/>
              <a:gdLst>
                <a:gd name="connsiteX0" fmla="*/ 51032 w 51032"/>
                <a:gd name="connsiteY0" fmla="*/ 25516 h 51032"/>
                <a:gd name="connsiteX1" fmla="*/ 25516 w 51032"/>
                <a:gd name="connsiteY1" fmla="*/ 51032 h 51032"/>
                <a:gd name="connsiteX2" fmla="*/ 0 w 51032"/>
                <a:gd name="connsiteY2" fmla="*/ 25516 h 51032"/>
                <a:gd name="connsiteX3" fmla="*/ 25516 w 51032"/>
                <a:gd name="connsiteY3" fmla="*/ 0 h 51032"/>
                <a:gd name="connsiteX4" fmla="*/ 51032 w 51032"/>
                <a:gd name="connsiteY4" fmla="*/ 25516 h 5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32" h="51032">
                  <a:moveTo>
                    <a:pt x="51032" y="25516"/>
                  </a:moveTo>
                  <a:cubicBezTo>
                    <a:pt x="51032" y="39608"/>
                    <a:pt x="39608" y="51032"/>
                    <a:pt x="25516" y="51032"/>
                  </a:cubicBezTo>
                  <a:cubicBezTo>
                    <a:pt x="11424" y="51032"/>
                    <a:pt x="0" y="39608"/>
                    <a:pt x="0" y="25516"/>
                  </a:cubicBezTo>
                  <a:cubicBezTo>
                    <a:pt x="0" y="11424"/>
                    <a:pt x="11424" y="0"/>
                    <a:pt x="25516" y="0"/>
                  </a:cubicBezTo>
                  <a:cubicBezTo>
                    <a:pt x="39608" y="0"/>
                    <a:pt x="51032" y="11424"/>
                    <a:pt x="51032" y="255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B893E57D-EC30-69C4-1458-A0DD79CE1FC8}"/>
              </a:ext>
            </a:extLst>
          </p:cNvPr>
          <p:cNvSpPr/>
          <p:nvPr/>
        </p:nvSpPr>
        <p:spPr>
          <a:xfrm>
            <a:off x="2651408" y="74220"/>
            <a:ext cx="7160712" cy="46844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Continuous Improvement outline">
            <a:extLst>
              <a:ext uri="{FF2B5EF4-FFF2-40B4-BE49-F238E27FC236}">
                <a16:creationId xmlns:a16="http://schemas.microsoft.com/office/drawing/2014/main" id="{CCEB8743-895A-0CE7-6AEE-CEC80FBE2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220" y="-4085"/>
            <a:ext cx="1039821" cy="914400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9AF75D9E-95F9-304E-D378-822D2446D30A}"/>
              </a:ext>
            </a:extLst>
          </p:cNvPr>
          <p:cNvGrpSpPr/>
          <p:nvPr/>
        </p:nvGrpSpPr>
        <p:grpSpPr>
          <a:xfrm>
            <a:off x="2827442" y="795204"/>
            <a:ext cx="6713150" cy="3916037"/>
            <a:chOff x="52250" y="1532809"/>
            <a:chExt cx="7985755" cy="525062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33B6D9A-A4F1-DB3E-93CE-CFD26F9E56B9}"/>
                </a:ext>
              </a:extLst>
            </p:cNvPr>
            <p:cNvSpPr/>
            <p:nvPr/>
          </p:nvSpPr>
          <p:spPr bwMode="auto">
            <a:xfrm>
              <a:off x="1454334" y="3204747"/>
              <a:ext cx="2551611" cy="2699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Data Fabric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9F61774-0CE4-341B-7CD0-BFEA2D99A455}"/>
                </a:ext>
              </a:extLst>
            </p:cNvPr>
            <p:cNvSpPr/>
            <p:nvPr/>
          </p:nvSpPr>
          <p:spPr bwMode="auto">
            <a:xfrm>
              <a:off x="1550128" y="5146759"/>
              <a:ext cx="2368731" cy="6705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Data Repositories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BFFD724-59B1-D465-C9C2-9678B8F4A06F}"/>
                </a:ext>
              </a:extLst>
            </p:cNvPr>
            <p:cNvSpPr/>
            <p:nvPr/>
          </p:nvSpPr>
          <p:spPr bwMode="auto">
            <a:xfrm>
              <a:off x="1545773" y="3740660"/>
              <a:ext cx="1136469" cy="13190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Data Ingestion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59756E8-8445-2CDD-21E8-34CF38F2F7B6}"/>
                </a:ext>
              </a:extLst>
            </p:cNvPr>
            <p:cNvSpPr/>
            <p:nvPr/>
          </p:nvSpPr>
          <p:spPr bwMode="auto">
            <a:xfrm>
              <a:off x="2773681" y="3740660"/>
              <a:ext cx="1136469" cy="13190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Conformed Data Domains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D0EC7C2-DDD9-C5CA-22EA-963E35F6FCEF}"/>
                </a:ext>
              </a:extLst>
            </p:cNvPr>
            <p:cNvSpPr/>
            <p:nvPr/>
          </p:nvSpPr>
          <p:spPr bwMode="auto">
            <a:xfrm>
              <a:off x="1454333" y="6104913"/>
              <a:ext cx="5177241" cy="6785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Data Foundations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latin typeface="Arial" pitchFamily="34" charset="0"/>
                  <a:cs typeface="Arial" pitchFamily="34" charset="0"/>
                </a:rPr>
                <a:t>Data Quality | Data Catalogue | Data Privacy &amp; Security | Data Lifecycle Management | API Management</a:t>
              </a:r>
              <a:endParaRPr kumimoji="0" 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160A52B-61C3-2056-B53A-CE29F6AC1FAF}"/>
                </a:ext>
              </a:extLst>
            </p:cNvPr>
            <p:cNvSpPr/>
            <p:nvPr/>
          </p:nvSpPr>
          <p:spPr bwMode="auto">
            <a:xfrm>
              <a:off x="4079963" y="3204747"/>
              <a:ext cx="2551611" cy="2699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AI and Discovery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52978C7-CC0F-5C6A-A06D-27659EE3E726}"/>
                </a:ext>
              </a:extLst>
            </p:cNvPr>
            <p:cNvSpPr/>
            <p:nvPr/>
          </p:nvSpPr>
          <p:spPr bwMode="auto">
            <a:xfrm>
              <a:off x="4140926" y="3740660"/>
              <a:ext cx="2368731" cy="283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Modeling &amp; Analytics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8A66F40-D397-6758-4B72-6BD988799CA4}"/>
                </a:ext>
              </a:extLst>
            </p:cNvPr>
            <p:cNvSpPr/>
            <p:nvPr/>
          </p:nvSpPr>
          <p:spPr bwMode="auto">
            <a:xfrm>
              <a:off x="4140926" y="4097711"/>
              <a:ext cx="2368731" cy="283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Insights &amp; Decisions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992A07B-B17E-4039-3B6C-19A29990B9AA}"/>
                </a:ext>
              </a:extLst>
            </p:cNvPr>
            <p:cNvSpPr/>
            <p:nvPr/>
          </p:nvSpPr>
          <p:spPr bwMode="auto">
            <a:xfrm>
              <a:off x="4140923" y="4807340"/>
              <a:ext cx="2368731" cy="283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Test &amp; Learn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144EA91-6F45-ADE0-F1FF-690FDEFCD9AA}"/>
                </a:ext>
              </a:extLst>
            </p:cNvPr>
            <p:cNvSpPr/>
            <p:nvPr/>
          </p:nvSpPr>
          <p:spPr bwMode="auto">
            <a:xfrm>
              <a:off x="4140924" y="4454762"/>
              <a:ext cx="2368731" cy="283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Visualization and Reporting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CA83BE6-146F-7AA0-D4C0-9D3FBD66F9AC}"/>
                </a:ext>
              </a:extLst>
            </p:cNvPr>
            <p:cNvSpPr/>
            <p:nvPr/>
          </p:nvSpPr>
          <p:spPr bwMode="auto">
            <a:xfrm>
              <a:off x="4140922" y="5159918"/>
              <a:ext cx="2368731" cy="283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Experimentation Zones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E8829BF-79CC-08DB-E7A1-01791040FFB4}"/>
                </a:ext>
              </a:extLst>
            </p:cNvPr>
            <p:cNvSpPr/>
            <p:nvPr/>
          </p:nvSpPr>
          <p:spPr bwMode="auto">
            <a:xfrm>
              <a:off x="4140922" y="5512496"/>
              <a:ext cx="2368731" cy="2830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Search and Data Discovery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0E5A7E1-F5D4-A316-DD13-73BF3F0EE5C1}"/>
                </a:ext>
              </a:extLst>
            </p:cNvPr>
            <p:cNvSpPr/>
            <p:nvPr/>
          </p:nvSpPr>
          <p:spPr bwMode="auto">
            <a:xfrm>
              <a:off x="1454332" y="1532811"/>
              <a:ext cx="5177241" cy="1488847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Realtime </a:t>
              </a:r>
              <a:r>
                <a:rPr lang="en-US" sz="9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and Batch</a:t>
              </a: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(Intelligent Workflows) 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EB73977-90D7-1718-683D-AD6E3979BAEF}"/>
                </a:ext>
              </a:extLst>
            </p:cNvPr>
            <p:cNvSpPr/>
            <p:nvPr/>
          </p:nvSpPr>
          <p:spPr bwMode="auto">
            <a:xfrm>
              <a:off x="1545772" y="2024953"/>
              <a:ext cx="1136470" cy="4010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Event Streaming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2203565-FF8D-C8F2-AA4E-C5C763759464}"/>
                </a:ext>
              </a:extLst>
            </p:cNvPr>
            <p:cNvSpPr/>
            <p:nvPr/>
          </p:nvSpPr>
          <p:spPr bwMode="auto">
            <a:xfrm>
              <a:off x="2830281" y="2024952"/>
              <a:ext cx="1136470" cy="4010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Event Handler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BEE1CB4-7195-77C1-EA16-0B039E102F59}"/>
                </a:ext>
              </a:extLst>
            </p:cNvPr>
            <p:cNvSpPr/>
            <p:nvPr/>
          </p:nvSpPr>
          <p:spPr bwMode="auto">
            <a:xfrm>
              <a:off x="4101732" y="2024952"/>
              <a:ext cx="1136470" cy="4010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Event Processing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A7B2F86-3DF7-A0A9-D0B0-D3F8E6ABD540}"/>
                </a:ext>
              </a:extLst>
            </p:cNvPr>
            <p:cNvSpPr/>
            <p:nvPr/>
          </p:nvSpPr>
          <p:spPr bwMode="auto">
            <a:xfrm>
              <a:off x="5373183" y="2029644"/>
              <a:ext cx="1136470" cy="4010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Arbitration and Experience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948B4F0-823A-AFDA-0A90-B6B9858F5B85}"/>
                </a:ext>
              </a:extLst>
            </p:cNvPr>
            <p:cNvSpPr/>
            <p:nvPr/>
          </p:nvSpPr>
          <p:spPr bwMode="auto">
            <a:xfrm>
              <a:off x="1545772" y="2535715"/>
              <a:ext cx="3692430" cy="4010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Insights Engine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61E5FC0-226A-3E05-EAC5-3FC26C416956}"/>
                </a:ext>
              </a:extLst>
            </p:cNvPr>
            <p:cNvSpPr/>
            <p:nvPr/>
          </p:nvSpPr>
          <p:spPr bwMode="auto">
            <a:xfrm>
              <a:off x="5373183" y="2546641"/>
              <a:ext cx="1136470" cy="4010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State Machine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DA374B4-4DF5-1476-F996-65F6710AFD3C}"/>
                </a:ext>
              </a:extLst>
            </p:cNvPr>
            <p:cNvSpPr/>
            <p:nvPr/>
          </p:nvSpPr>
          <p:spPr bwMode="auto">
            <a:xfrm>
              <a:off x="52250" y="1532810"/>
              <a:ext cx="1184371" cy="5250622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Data Sources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160C1A7-71BD-F02E-9C04-ABD21037B0B8}"/>
                </a:ext>
              </a:extLst>
            </p:cNvPr>
            <p:cNvSpPr/>
            <p:nvPr/>
          </p:nvSpPr>
          <p:spPr bwMode="auto">
            <a:xfrm>
              <a:off x="76200" y="2499782"/>
              <a:ext cx="1136470" cy="4010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Arial" pitchFamily="34" charset="0"/>
                  <a:cs typeface="Arial" pitchFamily="34" charset="0"/>
                </a:rPr>
                <a:t>Distribution Systems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AEEFD16-330C-3B59-405E-5A6BCE7F3373}"/>
                </a:ext>
              </a:extLst>
            </p:cNvPr>
            <p:cNvSpPr/>
            <p:nvPr/>
          </p:nvSpPr>
          <p:spPr bwMode="auto">
            <a:xfrm>
              <a:off x="76200" y="3300095"/>
              <a:ext cx="1136470" cy="4010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Arial" pitchFamily="34" charset="0"/>
                  <a:cs typeface="Arial" pitchFamily="34" charset="0"/>
                </a:rPr>
                <a:t>Customer Systems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7217E27-0EDF-0104-5EE1-CEE8F3196FD6}"/>
                </a:ext>
              </a:extLst>
            </p:cNvPr>
            <p:cNvSpPr/>
            <p:nvPr/>
          </p:nvSpPr>
          <p:spPr bwMode="auto">
            <a:xfrm>
              <a:off x="76200" y="4114780"/>
              <a:ext cx="1136470" cy="4010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Product</a:t>
              </a: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Arial" pitchFamily="34" charset="0"/>
                  <a:cs typeface="Arial" pitchFamily="34" charset="0"/>
                </a:rPr>
                <a:t> Systems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3A10031-90C6-9180-235E-2F16568EB481}"/>
                </a:ext>
              </a:extLst>
            </p:cNvPr>
            <p:cNvSpPr/>
            <p:nvPr/>
          </p:nvSpPr>
          <p:spPr bwMode="auto">
            <a:xfrm>
              <a:off x="76200" y="4915093"/>
              <a:ext cx="1136470" cy="4010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Enterprise</a:t>
              </a: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Arial" pitchFamily="34" charset="0"/>
                  <a:cs typeface="Arial" pitchFamily="34" charset="0"/>
                </a:rPr>
                <a:t> Systems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7F8DC11-B277-1EAC-126C-E6DCA0AA59C8}"/>
                </a:ext>
              </a:extLst>
            </p:cNvPr>
            <p:cNvSpPr/>
            <p:nvPr/>
          </p:nvSpPr>
          <p:spPr bwMode="auto">
            <a:xfrm>
              <a:off x="76200" y="5715406"/>
              <a:ext cx="1136470" cy="4010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External</a:t>
              </a: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Arial" pitchFamily="34" charset="0"/>
                  <a:cs typeface="Arial" pitchFamily="34" charset="0"/>
                </a:rPr>
                <a:t> Sources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240C2A2-8BAD-45AF-1C32-092D015A5970}"/>
                </a:ext>
              </a:extLst>
            </p:cNvPr>
            <p:cNvSpPr/>
            <p:nvPr/>
          </p:nvSpPr>
          <p:spPr bwMode="auto">
            <a:xfrm>
              <a:off x="6853634" y="1532809"/>
              <a:ext cx="1184371" cy="5250622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Data Consumers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57E1795-08AE-E3F3-C182-81B63DD829A4}"/>
                </a:ext>
              </a:extLst>
            </p:cNvPr>
            <p:cNvSpPr/>
            <p:nvPr/>
          </p:nvSpPr>
          <p:spPr bwMode="auto">
            <a:xfrm>
              <a:off x="6877584" y="2535715"/>
              <a:ext cx="1136470" cy="4010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Arial" pitchFamily="34" charset="0"/>
                  <a:cs typeface="Arial" pitchFamily="34" charset="0"/>
                </a:rPr>
                <a:t>Customers and Partners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D68FB26-6C45-D78B-976C-205196B87C09}"/>
                </a:ext>
              </a:extLst>
            </p:cNvPr>
            <p:cNvSpPr/>
            <p:nvPr/>
          </p:nvSpPr>
          <p:spPr bwMode="auto">
            <a:xfrm>
              <a:off x="6877584" y="3540122"/>
              <a:ext cx="1136470" cy="4010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Arial" pitchFamily="34" charset="0"/>
                  <a:cs typeface="Arial" pitchFamily="34" charset="0"/>
                </a:rPr>
                <a:t>Lines of Business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4AB2D88-D79E-E963-9E79-5EF941E4562A}"/>
                </a:ext>
              </a:extLst>
            </p:cNvPr>
            <p:cNvSpPr/>
            <p:nvPr/>
          </p:nvSpPr>
          <p:spPr bwMode="auto">
            <a:xfrm>
              <a:off x="6877584" y="4545896"/>
              <a:ext cx="1136470" cy="4010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Arial" pitchFamily="34" charset="0"/>
                  <a:cs typeface="Arial" pitchFamily="34" charset="0"/>
                </a:rPr>
                <a:t>Enterprise Functions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869CC7C-6C5C-3C4F-A48D-D78D2608F04B}"/>
                </a:ext>
              </a:extLst>
            </p:cNvPr>
            <p:cNvSpPr/>
            <p:nvPr/>
          </p:nvSpPr>
          <p:spPr bwMode="auto">
            <a:xfrm>
              <a:off x="6877584" y="5551670"/>
              <a:ext cx="1136470" cy="4010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Arial" pitchFamily="34" charset="0"/>
                  <a:cs typeface="Arial" pitchFamily="34" charset="0"/>
                </a:rPr>
                <a:t>Regulators</a:t>
              </a:r>
            </a:p>
          </p:txBody>
        </p:sp>
      </p:grpSp>
      <p:pic>
        <p:nvPicPr>
          <p:cNvPr id="152" name="Graphic 151" descr="Ui Ux with solid fill">
            <a:extLst>
              <a:ext uri="{FF2B5EF4-FFF2-40B4-BE49-F238E27FC236}">
                <a16:creationId xmlns:a16="http://schemas.microsoft.com/office/drawing/2014/main" id="{AC77E7E1-71F9-F987-9F7C-420B08A575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2029" y="-11792"/>
            <a:ext cx="914400" cy="9144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013DE87-1DD8-2E23-076E-A6E3CCE5D377}"/>
              </a:ext>
            </a:extLst>
          </p:cNvPr>
          <p:cNvSpPr txBox="1"/>
          <p:nvPr/>
        </p:nvSpPr>
        <p:spPr>
          <a:xfrm>
            <a:off x="4011714" y="236544"/>
            <a:ext cx="415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BI Modernization &amp; Migration  Portal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B25994F-0821-12E0-2E3B-37B8008ED3A3}"/>
              </a:ext>
            </a:extLst>
          </p:cNvPr>
          <p:cNvCxnSpPr>
            <a:cxnSpLocks/>
            <a:stCxn id="88" idx="2"/>
            <a:endCxn id="25" idx="4"/>
          </p:cNvCxnSpPr>
          <p:nvPr/>
        </p:nvCxnSpPr>
        <p:spPr>
          <a:xfrm rot="5400000">
            <a:off x="4634193" y="3849676"/>
            <a:ext cx="688608" cy="25065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Arrow: Left-Right 167">
            <a:extLst>
              <a:ext uri="{FF2B5EF4-FFF2-40B4-BE49-F238E27FC236}">
                <a16:creationId xmlns:a16="http://schemas.microsoft.com/office/drawing/2014/main" id="{0E701A84-DD22-0072-89F3-C6857FA10B30}"/>
              </a:ext>
            </a:extLst>
          </p:cNvPr>
          <p:cNvSpPr/>
          <p:nvPr/>
        </p:nvSpPr>
        <p:spPr>
          <a:xfrm>
            <a:off x="437213" y="5902960"/>
            <a:ext cx="11263847" cy="802718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Assessment Capability                              Conversion – Migration Capability                                      Target Capability       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F24025F6-C334-8650-1BE0-8784C343F027}"/>
              </a:ext>
            </a:extLst>
          </p:cNvPr>
          <p:cNvCxnSpPr>
            <a:cxnSpLocks/>
            <a:stCxn id="88" idx="2"/>
          </p:cNvCxnSpPr>
          <p:nvPr/>
        </p:nvCxnSpPr>
        <p:spPr>
          <a:xfrm rot="16200000" flipH="1">
            <a:off x="6899476" y="4090926"/>
            <a:ext cx="688608" cy="20240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5" name="Graphic 174" descr="Cmd Terminal with solid fill">
            <a:extLst>
              <a:ext uri="{FF2B5EF4-FFF2-40B4-BE49-F238E27FC236}">
                <a16:creationId xmlns:a16="http://schemas.microsoft.com/office/drawing/2014/main" id="{1DBE145A-F4EF-6307-3B33-01C6318002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10209" y="4726868"/>
            <a:ext cx="1766912" cy="1281687"/>
          </a:xfrm>
          <a:prstGeom prst="rect">
            <a:avLst/>
          </a:prstGeom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E0E5A2D-1BA0-D924-3E5A-AB9E97383E69}"/>
              </a:ext>
            </a:extLst>
          </p:cNvPr>
          <p:cNvCxnSpPr>
            <a:cxnSpLocks/>
            <a:stCxn id="89" idx="1"/>
            <a:endCxn id="6" idx="3"/>
          </p:cNvCxnSpPr>
          <p:nvPr/>
        </p:nvCxnSpPr>
        <p:spPr>
          <a:xfrm flipH="1" flipV="1">
            <a:off x="2105902" y="436599"/>
            <a:ext cx="679318" cy="1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CCDBDFB-A895-69DE-F6A4-3BB9F009CF6D}"/>
              </a:ext>
            </a:extLst>
          </p:cNvPr>
          <p:cNvCxnSpPr>
            <a:cxnSpLocks/>
            <a:stCxn id="88" idx="1"/>
            <a:endCxn id="7" idx="3"/>
          </p:cNvCxnSpPr>
          <p:nvPr/>
        </p:nvCxnSpPr>
        <p:spPr>
          <a:xfrm flipH="1" flipV="1">
            <a:off x="2384843" y="2412419"/>
            <a:ext cx="266565" cy="4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2A1860B8-6120-6F3D-724D-27387F29F795}"/>
              </a:ext>
            </a:extLst>
          </p:cNvPr>
          <p:cNvCxnSpPr>
            <a:cxnSpLocks/>
          </p:cNvCxnSpPr>
          <p:nvPr/>
        </p:nvCxnSpPr>
        <p:spPr>
          <a:xfrm rot="5400000">
            <a:off x="1164630" y="2930701"/>
            <a:ext cx="813846" cy="431589"/>
          </a:xfrm>
          <a:prstGeom prst="bentConnector3">
            <a:avLst>
              <a:gd name="adj1" fmla="val 4500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6333FE1C-4B28-8045-21B4-64C0D8AF24F7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rot="16200000" flipV="1">
            <a:off x="579013" y="2725871"/>
            <a:ext cx="781719" cy="771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4F9ECBF5-168D-D8D2-3E78-C8BEC1EC34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432" y="4900552"/>
            <a:ext cx="1816255" cy="6356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1B7E6124-EAA5-54B5-1D99-E81D3D57FE39}"/>
              </a:ext>
            </a:extLst>
          </p:cNvPr>
          <p:cNvCxnSpPr>
            <a:cxnSpLocks/>
            <a:stCxn id="24" idx="1"/>
            <a:endCxn id="9" idx="3"/>
          </p:cNvCxnSpPr>
          <p:nvPr/>
        </p:nvCxnSpPr>
        <p:spPr>
          <a:xfrm flipH="1" flipV="1">
            <a:off x="2122718" y="3906421"/>
            <a:ext cx="809548" cy="1540826"/>
          </a:xfrm>
          <a:prstGeom prst="bentConnector3">
            <a:avLst>
              <a:gd name="adj1" fmla="val 6563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ABE252D3-CA92-5FDA-E1A5-9F6144A85BE8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5400000" flipH="1" flipV="1">
            <a:off x="243237" y="777348"/>
            <a:ext cx="1195853" cy="5143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B4EAB90-B897-F69A-0D36-908D275F0D90}"/>
              </a:ext>
            </a:extLst>
          </p:cNvPr>
          <p:cNvCxnSpPr>
            <a:cxnSpLocks/>
            <a:stCxn id="26" idx="0"/>
            <a:endCxn id="168" idx="1"/>
          </p:cNvCxnSpPr>
          <p:nvPr/>
        </p:nvCxnSpPr>
        <p:spPr>
          <a:xfrm rot="16200000" flipH="1">
            <a:off x="4402432" y="4436936"/>
            <a:ext cx="516304" cy="2817105"/>
          </a:xfrm>
          <a:prstGeom prst="bentConnector3">
            <a:avLst>
              <a:gd name="adj1" fmla="val 5834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3D52455C-761C-3B30-687B-97ABC73D5866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864862" y="490641"/>
            <a:ext cx="455714" cy="9811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C22E4EC-C90D-2273-F170-9C887E989C3A}"/>
              </a:ext>
            </a:extLst>
          </p:cNvPr>
          <p:cNvCxnSpPr>
            <a:cxnSpLocks/>
            <a:stCxn id="175" idx="3"/>
          </p:cNvCxnSpPr>
          <p:nvPr/>
        </p:nvCxnSpPr>
        <p:spPr>
          <a:xfrm>
            <a:off x="9977121" y="5367712"/>
            <a:ext cx="966202" cy="735929"/>
          </a:xfrm>
          <a:prstGeom prst="bentConnector3">
            <a:avLst>
              <a:gd name="adj1" fmla="val 1015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DE83DDAB-D607-10FA-616B-A0675D06E1CA}"/>
              </a:ext>
            </a:extLst>
          </p:cNvPr>
          <p:cNvCxnSpPr>
            <a:cxnSpLocks/>
            <a:stCxn id="175" idx="3"/>
            <a:endCxn id="21" idx="2"/>
          </p:cNvCxnSpPr>
          <p:nvPr/>
        </p:nvCxnSpPr>
        <p:spPr>
          <a:xfrm flipV="1">
            <a:off x="9977121" y="4387067"/>
            <a:ext cx="969720" cy="9806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F21D55B4-316A-E5C1-2969-3A84A9F2B31E}"/>
              </a:ext>
            </a:extLst>
          </p:cNvPr>
          <p:cNvCxnSpPr>
            <a:cxnSpLocks/>
            <a:stCxn id="152" idx="3"/>
            <a:endCxn id="12" idx="1"/>
          </p:cNvCxnSpPr>
          <p:nvPr/>
        </p:nvCxnSpPr>
        <p:spPr>
          <a:xfrm>
            <a:off x="9446429" y="445408"/>
            <a:ext cx="1028476" cy="468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706FFE64-2E04-D6F8-9C0E-929A96F9D8B5}"/>
              </a:ext>
            </a:extLst>
          </p:cNvPr>
          <p:cNvCxnSpPr>
            <a:stCxn id="88" idx="3"/>
            <a:endCxn id="22" idx="2"/>
          </p:cNvCxnSpPr>
          <p:nvPr/>
        </p:nvCxnSpPr>
        <p:spPr>
          <a:xfrm flipV="1">
            <a:off x="9812120" y="2415192"/>
            <a:ext cx="571964" cy="12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6B976232-B77C-AB58-5B3E-408195E1F75B}"/>
              </a:ext>
            </a:extLst>
          </p:cNvPr>
          <p:cNvCxnSpPr/>
          <p:nvPr/>
        </p:nvCxnSpPr>
        <p:spPr>
          <a:xfrm flipV="1">
            <a:off x="9851460" y="3987545"/>
            <a:ext cx="571964" cy="12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B4509499-B93D-D371-93D7-2BA701B4203B}"/>
              </a:ext>
            </a:extLst>
          </p:cNvPr>
          <p:cNvCxnSpPr>
            <a:cxnSpLocks/>
            <a:stCxn id="12" idx="3"/>
            <a:endCxn id="21" idx="3"/>
          </p:cNvCxnSpPr>
          <p:nvPr/>
        </p:nvCxnSpPr>
        <p:spPr>
          <a:xfrm>
            <a:off x="11568675" y="913810"/>
            <a:ext cx="70689" cy="3003628"/>
          </a:xfrm>
          <a:prstGeom prst="bentConnector3">
            <a:avLst>
              <a:gd name="adj1" fmla="val 4233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4AA99530-5A90-1C1D-C1EA-F0860DB3D352}"/>
              </a:ext>
            </a:extLst>
          </p:cNvPr>
          <p:cNvSpPr txBox="1"/>
          <p:nvPr/>
        </p:nvSpPr>
        <p:spPr>
          <a:xfrm>
            <a:off x="2293803" y="4735709"/>
            <a:ext cx="21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Custom SDK Backend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97F5E22-7FCD-8832-D230-14900EC77167}"/>
              </a:ext>
            </a:extLst>
          </p:cNvPr>
          <p:cNvSpPr txBox="1"/>
          <p:nvPr/>
        </p:nvSpPr>
        <p:spPr>
          <a:xfrm>
            <a:off x="7990292" y="4706905"/>
            <a:ext cx="21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Capability Code Layer</a:t>
            </a:r>
          </a:p>
        </p:txBody>
      </p:sp>
      <p:pic>
        <p:nvPicPr>
          <p:cNvPr id="262" name="Graphic 261" descr="Badge 1 with solid fill">
            <a:extLst>
              <a:ext uri="{FF2B5EF4-FFF2-40B4-BE49-F238E27FC236}">
                <a16:creationId xmlns:a16="http://schemas.microsoft.com/office/drawing/2014/main" id="{2F1709C2-1438-DC3E-3907-034A344D34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36091" y="2445524"/>
            <a:ext cx="216532" cy="216532"/>
          </a:xfrm>
          <a:prstGeom prst="rect">
            <a:avLst/>
          </a:prstGeom>
        </p:spPr>
      </p:pic>
      <p:pic>
        <p:nvPicPr>
          <p:cNvPr id="263" name="Graphic 262" descr="Badge 1 with solid fill">
            <a:extLst>
              <a:ext uri="{FF2B5EF4-FFF2-40B4-BE49-F238E27FC236}">
                <a16:creationId xmlns:a16="http://schemas.microsoft.com/office/drawing/2014/main" id="{340A8345-ACB8-1B43-B06A-9697572E1D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86133" y="2904563"/>
            <a:ext cx="216532" cy="216532"/>
          </a:xfrm>
          <a:prstGeom prst="rect">
            <a:avLst/>
          </a:prstGeom>
        </p:spPr>
      </p:pic>
      <p:pic>
        <p:nvPicPr>
          <p:cNvPr id="264" name="Graphic 263" descr="Badge 1 with solid fill">
            <a:extLst>
              <a:ext uri="{FF2B5EF4-FFF2-40B4-BE49-F238E27FC236}">
                <a16:creationId xmlns:a16="http://schemas.microsoft.com/office/drawing/2014/main" id="{F1CA5787-385B-3471-3DB3-4442440458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4339" y="4929622"/>
            <a:ext cx="216532" cy="216532"/>
          </a:xfrm>
          <a:prstGeom prst="rect">
            <a:avLst/>
          </a:prstGeom>
        </p:spPr>
      </p:pic>
      <p:pic>
        <p:nvPicPr>
          <p:cNvPr id="267" name="Graphic 266" descr="Badge 1 with solid fill">
            <a:extLst>
              <a:ext uri="{FF2B5EF4-FFF2-40B4-BE49-F238E27FC236}">
                <a16:creationId xmlns:a16="http://schemas.microsoft.com/office/drawing/2014/main" id="{B0F86387-7A18-B81F-20B9-A1FE1830AF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0548" y="5187399"/>
            <a:ext cx="236278" cy="236278"/>
          </a:xfrm>
          <a:prstGeom prst="rect">
            <a:avLst/>
          </a:prstGeom>
        </p:spPr>
      </p:pic>
      <p:pic>
        <p:nvPicPr>
          <p:cNvPr id="269" name="Graphic 268" descr="Badge with solid fill">
            <a:extLst>
              <a:ext uri="{FF2B5EF4-FFF2-40B4-BE49-F238E27FC236}">
                <a16:creationId xmlns:a16="http://schemas.microsoft.com/office/drawing/2014/main" id="{36CFFB29-CAC0-A0D5-F94A-78F4CF7168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532" y="2906996"/>
            <a:ext cx="186804" cy="186804"/>
          </a:xfrm>
          <a:prstGeom prst="rect">
            <a:avLst/>
          </a:prstGeom>
        </p:spPr>
      </p:pic>
      <p:pic>
        <p:nvPicPr>
          <p:cNvPr id="270" name="Graphic 269" descr="Badge with solid fill">
            <a:extLst>
              <a:ext uri="{FF2B5EF4-FFF2-40B4-BE49-F238E27FC236}">
                <a16:creationId xmlns:a16="http://schemas.microsoft.com/office/drawing/2014/main" id="{1AE88AE4-9C65-C429-92D1-F44E449A59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4561" y="492805"/>
            <a:ext cx="186804" cy="186804"/>
          </a:xfrm>
          <a:prstGeom prst="rect">
            <a:avLst/>
          </a:prstGeom>
        </p:spPr>
      </p:pic>
      <p:pic>
        <p:nvPicPr>
          <p:cNvPr id="271" name="Graphic 270" descr="Badge with solid fill">
            <a:extLst>
              <a:ext uri="{FF2B5EF4-FFF2-40B4-BE49-F238E27FC236}">
                <a16:creationId xmlns:a16="http://schemas.microsoft.com/office/drawing/2014/main" id="{8CA0EF40-9339-CD05-6A1D-5D72E1B998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2611" y="226543"/>
            <a:ext cx="186804" cy="186804"/>
          </a:xfrm>
          <a:prstGeom prst="rect">
            <a:avLst/>
          </a:prstGeom>
        </p:spPr>
      </p:pic>
      <p:pic>
        <p:nvPicPr>
          <p:cNvPr id="272" name="Graphic 271" descr="Badge with solid fill">
            <a:extLst>
              <a:ext uri="{FF2B5EF4-FFF2-40B4-BE49-F238E27FC236}">
                <a16:creationId xmlns:a16="http://schemas.microsoft.com/office/drawing/2014/main" id="{7F01FFA2-668D-2321-D708-3A40A633DE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27032" y="937557"/>
            <a:ext cx="186804" cy="186804"/>
          </a:xfrm>
          <a:prstGeom prst="rect">
            <a:avLst/>
          </a:prstGeom>
        </p:spPr>
      </p:pic>
      <p:pic>
        <p:nvPicPr>
          <p:cNvPr id="274" name="Graphic 273" descr="Badge 3 with solid fill">
            <a:extLst>
              <a:ext uri="{FF2B5EF4-FFF2-40B4-BE49-F238E27FC236}">
                <a16:creationId xmlns:a16="http://schemas.microsoft.com/office/drawing/2014/main" id="{6FF9A4FF-3D0F-41D5-E05A-C0B4F763C9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32603" y="5669470"/>
            <a:ext cx="231089" cy="231089"/>
          </a:xfrm>
          <a:prstGeom prst="rect">
            <a:avLst/>
          </a:prstGeom>
        </p:spPr>
      </p:pic>
      <p:pic>
        <p:nvPicPr>
          <p:cNvPr id="276" name="Graphic 275" descr="Badge 1 with solid fill">
            <a:extLst>
              <a:ext uri="{FF2B5EF4-FFF2-40B4-BE49-F238E27FC236}">
                <a16:creationId xmlns:a16="http://schemas.microsoft.com/office/drawing/2014/main" id="{C52B8B88-BF19-DCEF-373C-33F8A777D8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82956" y="5211330"/>
            <a:ext cx="201751" cy="201751"/>
          </a:xfrm>
          <a:prstGeom prst="rect">
            <a:avLst/>
          </a:prstGeom>
        </p:spPr>
      </p:pic>
      <p:pic>
        <p:nvPicPr>
          <p:cNvPr id="279" name="Graphic 278" descr="Badge 4 with solid fill">
            <a:extLst>
              <a:ext uri="{FF2B5EF4-FFF2-40B4-BE49-F238E27FC236}">
                <a16:creationId xmlns:a16="http://schemas.microsoft.com/office/drawing/2014/main" id="{46F8CB6B-01AF-BC8E-14B3-7CF0DC22B7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31762" y="3746270"/>
            <a:ext cx="211098" cy="211098"/>
          </a:xfrm>
          <a:prstGeom prst="rect">
            <a:avLst/>
          </a:prstGeom>
        </p:spPr>
      </p:pic>
      <p:pic>
        <p:nvPicPr>
          <p:cNvPr id="280" name="Graphic 279" descr="Badge 4 with solid fill">
            <a:extLst>
              <a:ext uri="{FF2B5EF4-FFF2-40B4-BE49-F238E27FC236}">
                <a16:creationId xmlns:a16="http://schemas.microsoft.com/office/drawing/2014/main" id="{F8E0DA54-7F57-B3CE-20CC-2B33391EDA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92422" y="2189606"/>
            <a:ext cx="211098" cy="211098"/>
          </a:xfrm>
          <a:prstGeom prst="rect">
            <a:avLst/>
          </a:prstGeom>
        </p:spPr>
      </p:pic>
      <p:pic>
        <p:nvPicPr>
          <p:cNvPr id="281" name="Graphic 280" descr="Badge 4 with solid fill">
            <a:extLst>
              <a:ext uri="{FF2B5EF4-FFF2-40B4-BE49-F238E27FC236}">
                <a16:creationId xmlns:a16="http://schemas.microsoft.com/office/drawing/2014/main" id="{1B368CAE-9C58-E8F8-4408-3DBF6B1DB7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77685" y="595224"/>
            <a:ext cx="211098" cy="211098"/>
          </a:xfrm>
          <a:prstGeom prst="rect">
            <a:avLst/>
          </a:prstGeom>
        </p:spPr>
      </p:pic>
      <p:pic>
        <p:nvPicPr>
          <p:cNvPr id="282" name="Graphic 281" descr="Badge 4 with solid fill">
            <a:extLst>
              <a:ext uri="{FF2B5EF4-FFF2-40B4-BE49-F238E27FC236}">
                <a16:creationId xmlns:a16="http://schemas.microsoft.com/office/drawing/2014/main" id="{A4E84758-B234-6430-5612-D3B34A14F0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95793" y="4547540"/>
            <a:ext cx="211098" cy="211098"/>
          </a:xfrm>
          <a:prstGeom prst="rect">
            <a:avLst/>
          </a:prstGeom>
        </p:spPr>
      </p:pic>
      <p:pic>
        <p:nvPicPr>
          <p:cNvPr id="283" name="Graphic 282" descr="Badge 4 with solid fill">
            <a:extLst>
              <a:ext uri="{FF2B5EF4-FFF2-40B4-BE49-F238E27FC236}">
                <a16:creationId xmlns:a16="http://schemas.microsoft.com/office/drawing/2014/main" id="{08E25A02-CEC3-A71F-D7B8-6C287FD11C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39364" y="951158"/>
            <a:ext cx="211098" cy="211098"/>
          </a:xfrm>
          <a:prstGeom prst="rect">
            <a:avLst/>
          </a:prstGeom>
        </p:spPr>
      </p:pic>
      <p:pic>
        <p:nvPicPr>
          <p:cNvPr id="284" name="Graphic 283" descr="Badge 3 with solid fill">
            <a:extLst>
              <a:ext uri="{FF2B5EF4-FFF2-40B4-BE49-F238E27FC236}">
                <a16:creationId xmlns:a16="http://schemas.microsoft.com/office/drawing/2014/main" id="{997529A9-A0E2-6AB5-2A8F-54DFC92E7B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37544" y="5189891"/>
            <a:ext cx="231089" cy="231089"/>
          </a:xfrm>
          <a:prstGeom prst="rect">
            <a:avLst/>
          </a:prstGeom>
        </p:spPr>
      </p:pic>
      <p:pic>
        <p:nvPicPr>
          <p:cNvPr id="285" name="Graphic 284" descr="Badge 3 with solid fill">
            <a:extLst>
              <a:ext uri="{FF2B5EF4-FFF2-40B4-BE49-F238E27FC236}">
                <a16:creationId xmlns:a16="http://schemas.microsoft.com/office/drawing/2014/main" id="{4805CFB3-B4B0-5F0A-7968-6F912AA221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95793" y="5787198"/>
            <a:ext cx="231089" cy="2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3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1F8E-A085-44CB-4611-4823452B2DEF}"/>
              </a:ext>
            </a:extLst>
          </p:cNvPr>
          <p:cNvSpPr txBox="1">
            <a:spLocks/>
          </p:cNvSpPr>
          <p:nvPr/>
        </p:nvSpPr>
        <p:spPr>
          <a:xfrm>
            <a:off x="123825" y="146050"/>
            <a:ext cx="11906250" cy="6826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 Architecture for BI-MOD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E973D6-BD0C-CC43-BC03-9E7BAEA0EC35}"/>
              </a:ext>
            </a:extLst>
          </p:cNvPr>
          <p:cNvSpPr/>
          <p:nvPr/>
        </p:nvSpPr>
        <p:spPr>
          <a:xfrm>
            <a:off x="280987" y="5510213"/>
            <a:ext cx="9020175" cy="682625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SOR and Non-SOR 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BF582-CCFE-618C-6E16-6CC294A1B7BE}"/>
              </a:ext>
            </a:extLst>
          </p:cNvPr>
          <p:cNvSpPr/>
          <p:nvPr/>
        </p:nvSpPr>
        <p:spPr>
          <a:xfrm>
            <a:off x="942975" y="5680075"/>
            <a:ext cx="179070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Internal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197A5-19ED-FAD3-80EA-69768848432C}"/>
              </a:ext>
            </a:extLst>
          </p:cNvPr>
          <p:cNvSpPr/>
          <p:nvPr/>
        </p:nvSpPr>
        <p:spPr>
          <a:xfrm>
            <a:off x="6848475" y="5679282"/>
            <a:ext cx="179070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External Systems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0F3E13-F8DC-BE68-2992-4C01AC4ACF25}"/>
              </a:ext>
            </a:extLst>
          </p:cNvPr>
          <p:cNvSpPr/>
          <p:nvPr/>
        </p:nvSpPr>
        <p:spPr>
          <a:xfrm>
            <a:off x="280988" y="1142604"/>
            <a:ext cx="634602" cy="4294585"/>
          </a:xfrm>
          <a:prstGeom prst="roundRect">
            <a:avLst/>
          </a:prstGeom>
          <a:solidFill>
            <a:srgbClr val="99CCFF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 Hub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AD67D1-115C-AB2D-B606-506FC00A6F87}"/>
              </a:ext>
            </a:extLst>
          </p:cNvPr>
          <p:cNvGrpSpPr/>
          <p:nvPr/>
        </p:nvGrpSpPr>
        <p:grpSpPr>
          <a:xfrm>
            <a:off x="1019175" y="1142604"/>
            <a:ext cx="8281987" cy="4294584"/>
            <a:chOff x="2538408" y="1304529"/>
            <a:chExt cx="8067679" cy="429458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DD4B59E-5B92-18B4-F46A-61738F821350}"/>
                </a:ext>
              </a:extLst>
            </p:cNvPr>
            <p:cNvSpPr/>
            <p:nvPr/>
          </p:nvSpPr>
          <p:spPr>
            <a:xfrm>
              <a:off x="2538412" y="2992437"/>
              <a:ext cx="8067675" cy="2606676"/>
            </a:xfrm>
            <a:prstGeom prst="roundRect">
              <a:avLst>
                <a:gd name="adj" fmla="val 2132"/>
              </a:avLst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Data Foundation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F3DB4-C092-0C73-67A4-AA5D739D0E68}"/>
                </a:ext>
              </a:extLst>
            </p:cNvPr>
            <p:cNvSpPr/>
            <p:nvPr/>
          </p:nvSpPr>
          <p:spPr>
            <a:xfrm>
              <a:off x="2692001" y="4256880"/>
              <a:ext cx="4629150" cy="100012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Data Integration Hub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15A800-76E8-8DBB-CD4A-30FFBC08BA88}"/>
                </a:ext>
              </a:extLst>
            </p:cNvPr>
            <p:cNvSpPr/>
            <p:nvPr/>
          </p:nvSpPr>
          <p:spPr>
            <a:xfrm>
              <a:off x="4382689" y="4842672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Platform Adapters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F6E3A-4A4A-E386-F701-96CE6AE00AB4}"/>
                </a:ext>
              </a:extLst>
            </p:cNvPr>
            <p:cNvSpPr/>
            <p:nvPr/>
          </p:nvSpPr>
          <p:spPr>
            <a:xfrm>
              <a:off x="5948361" y="4818856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Database Connectors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D3F827-1DF1-BF33-165F-F312DA22C7C1}"/>
                </a:ext>
              </a:extLst>
            </p:cNvPr>
            <p:cNvSpPr/>
            <p:nvPr/>
          </p:nvSpPr>
          <p:spPr>
            <a:xfrm>
              <a:off x="2817018" y="4380707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DBT Hub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CDDF3A-E521-9BEC-F5E6-CE2E4B65905F}"/>
                </a:ext>
              </a:extLst>
            </p:cNvPr>
            <p:cNvSpPr/>
            <p:nvPr/>
          </p:nvSpPr>
          <p:spPr>
            <a:xfrm>
              <a:off x="4382689" y="4369992"/>
              <a:ext cx="1247775" cy="3389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Event Processing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36D93C-C6E8-A659-F1E5-69EEA03EC039}"/>
                </a:ext>
              </a:extLst>
            </p:cNvPr>
            <p:cNvSpPr/>
            <p:nvPr/>
          </p:nvSpPr>
          <p:spPr>
            <a:xfrm>
              <a:off x="5948361" y="4380707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Encryption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21BA25-E1FD-AEA7-2D25-7052E34403AD}"/>
                </a:ext>
              </a:extLst>
            </p:cNvPr>
            <p:cNvSpPr/>
            <p:nvPr/>
          </p:nvSpPr>
          <p:spPr>
            <a:xfrm>
              <a:off x="2692001" y="3171031"/>
              <a:ext cx="4629150" cy="100012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Data Repository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64F273-606C-77EC-6520-87689BB82865}"/>
                </a:ext>
              </a:extLst>
            </p:cNvPr>
            <p:cNvSpPr/>
            <p:nvPr/>
          </p:nvSpPr>
          <p:spPr>
            <a:xfrm>
              <a:off x="4382688" y="3745307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5E47BD-1854-2C7B-8A16-8359F7A7CE8C}"/>
                </a:ext>
              </a:extLst>
            </p:cNvPr>
            <p:cNvSpPr/>
            <p:nvPr/>
          </p:nvSpPr>
          <p:spPr>
            <a:xfrm>
              <a:off x="5948360" y="3745307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Conformed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BAF142-812F-A4D3-FA17-643F67598711}"/>
                </a:ext>
              </a:extLst>
            </p:cNvPr>
            <p:cNvSpPr/>
            <p:nvPr/>
          </p:nvSpPr>
          <p:spPr>
            <a:xfrm>
              <a:off x="2817018" y="3283348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F159C4-09D8-4837-A146-867750E82E5E}"/>
                </a:ext>
              </a:extLst>
            </p:cNvPr>
            <p:cNvSpPr/>
            <p:nvPr/>
          </p:nvSpPr>
          <p:spPr>
            <a:xfrm>
              <a:off x="4382687" y="3283347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Data Warehouse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37FC19-F38B-4B83-9E61-4AB49FFACD7B}"/>
                </a:ext>
              </a:extLst>
            </p:cNvPr>
            <p:cNvSpPr/>
            <p:nvPr/>
          </p:nvSpPr>
          <p:spPr>
            <a:xfrm>
              <a:off x="5948360" y="3283347"/>
              <a:ext cx="1247775" cy="3389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Analytics Sandboxes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BBEE85-5E4E-5C23-BBAD-F056D1D09917}"/>
                </a:ext>
              </a:extLst>
            </p:cNvPr>
            <p:cNvSpPr/>
            <p:nvPr/>
          </p:nvSpPr>
          <p:spPr>
            <a:xfrm>
              <a:off x="7474740" y="4251325"/>
              <a:ext cx="2977756" cy="100012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Machine Learning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120755-5241-8838-6C0E-CB8C930006B0}"/>
                </a:ext>
              </a:extLst>
            </p:cNvPr>
            <p:cNvSpPr/>
            <p:nvPr/>
          </p:nvSpPr>
          <p:spPr>
            <a:xfrm>
              <a:off x="9086850" y="4828383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Feature Curation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87D106-04E0-71E8-DCE2-869E49F72499}"/>
                </a:ext>
              </a:extLst>
            </p:cNvPr>
            <p:cNvSpPr/>
            <p:nvPr/>
          </p:nvSpPr>
          <p:spPr>
            <a:xfrm>
              <a:off x="7610472" y="4380706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Feature Store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B56399-C5E6-BE3D-D69F-0F3395A2AE8E}"/>
                </a:ext>
              </a:extLst>
            </p:cNvPr>
            <p:cNvSpPr/>
            <p:nvPr/>
          </p:nvSpPr>
          <p:spPr>
            <a:xfrm>
              <a:off x="9086850" y="4366421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F9DD82-2695-E9E4-3FD3-F7BD2FAC26D8}"/>
                </a:ext>
              </a:extLst>
            </p:cNvPr>
            <p:cNvSpPr/>
            <p:nvPr/>
          </p:nvSpPr>
          <p:spPr>
            <a:xfrm>
              <a:off x="7474740" y="3175793"/>
              <a:ext cx="2977756" cy="100012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Governance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490AA5-8DF3-DA3D-CEA4-70A229D7AE9B}"/>
                </a:ext>
              </a:extLst>
            </p:cNvPr>
            <p:cNvSpPr/>
            <p:nvPr/>
          </p:nvSpPr>
          <p:spPr>
            <a:xfrm>
              <a:off x="9086850" y="3741738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Metadata Management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938574-BF8C-CD5D-AA41-FA19A5C657C1}"/>
                </a:ext>
              </a:extLst>
            </p:cNvPr>
            <p:cNvSpPr/>
            <p:nvPr/>
          </p:nvSpPr>
          <p:spPr>
            <a:xfrm>
              <a:off x="7610471" y="3283347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Access Policies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64705F-E392-5CB3-C19C-A5C2CCECC68F}"/>
                </a:ext>
              </a:extLst>
            </p:cNvPr>
            <p:cNvSpPr/>
            <p:nvPr/>
          </p:nvSpPr>
          <p:spPr>
            <a:xfrm>
              <a:off x="9086849" y="3283347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Lifecycle Policies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DC3F18C-7605-E338-8AC4-C59C48344F53}"/>
                </a:ext>
              </a:extLst>
            </p:cNvPr>
            <p:cNvSpPr/>
            <p:nvPr/>
          </p:nvSpPr>
          <p:spPr>
            <a:xfrm>
              <a:off x="2538412" y="2143125"/>
              <a:ext cx="8067675" cy="775493"/>
            </a:xfrm>
            <a:prstGeom prst="roundRect">
              <a:avLst>
                <a:gd name="adj" fmla="val 6841"/>
              </a:avLst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Services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EAFC99-6330-22CD-BCAF-B11A9EECC16E}"/>
                </a:ext>
              </a:extLst>
            </p:cNvPr>
            <p:cNvSpPr/>
            <p:nvPr/>
          </p:nvSpPr>
          <p:spPr>
            <a:xfrm>
              <a:off x="2817013" y="2502298"/>
              <a:ext cx="1247775" cy="3389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Data Service API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8C7BE36-B12E-9CF8-F159-6AF305C32A87}"/>
                </a:ext>
              </a:extLst>
            </p:cNvPr>
            <p:cNvSpPr/>
            <p:nvPr/>
          </p:nvSpPr>
          <p:spPr>
            <a:xfrm>
              <a:off x="4382686" y="2502299"/>
              <a:ext cx="1247775" cy="3389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Cognitive API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6CD3D3-5D5B-891A-8C73-5BE84F15BABC}"/>
                </a:ext>
              </a:extLst>
            </p:cNvPr>
            <p:cNvSpPr/>
            <p:nvPr/>
          </p:nvSpPr>
          <p:spPr>
            <a:xfrm>
              <a:off x="5948359" y="2511030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Direct Data Access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3EBC8D-863C-CC87-5834-022EED894349}"/>
                </a:ext>
              </a:extLst>
            </p:cNvPr>
            <p:cNvSpPr/>
            <p:nvPr/>
          </p:nvSpPr>
          <p:spPr>
            <a:xfrm>
              <a:off x="7547366" y="2502298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Data Feeds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735F4C-1AA4-E055-4AB8-EE710614989D}"/>
                </a:ext>
              </a:extLst>
            </p:cNvPr>
            <p:cNvSpPr/>
            <p:nvPr/>
          </p:nvSpPr>
          <p:spPr>
            <a:xfrm>
              <a:off x="9086849" y="2511029"/>
              <a:ext cx="1247775" cy="3389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Workflows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E80D22D-CDFC-479A-EA2E-1CC28EEB806A}"/>
                </a:ext>
              </a:extLst>
            </p:cNvPr>
            <p:cNvSpPr/>
            <p:nvPr/>
          </p:nvSpPr>
          <p:spPr>
            <a:xfrm>
              <a:off x="2538408" y="1304529"/>
              <a:ext cx="8067675" cy="775493"/>
            </a:xfrm>
            <a:prstGeom prst="roundRect">
              <a:avLst>
                <a:gd name="adj" fmla="val 6841"/>
              </a:avLst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Consumption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E7FD4D-BC7F-70ED-611E-5A7EFCFD5CE2}"/>
                </a:ext>
              </a:extLst>
            </p:cNvPr>
            <p:cNvSpPr/>
            <p:nvPr/>
          </p:nvSpPr>
          <p:spPr>
            <a:xfrm>
              <a:off x="2817012" y="1658543"/>
              <a:ext cx="1247775" cy="3389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Systems of Engagement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AFD41C-0D27-7732-6A41-3202055F47D4}"/>
                </a:ext>
              </a:extLst>
            </p:cNvPr>
            <p:cNvSpPr/>
            <p:nvPr/>
          </p:nvSpPr>
          <p:spPr>
            <a:xfrm>
              <a:off x="5948359" y="1658543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Reporting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821FD37-C8FA-5512-A88F-6A31398FFF97}"/>
                </a:ext>
              </a:extLst>
            </p:cNvPr>
            <p:cNvSpPr/>
            <p:nvPr/>
          </p:nvSpPr>
          <p:spPr>
            <a:xfrm>
              <a:off x="7514033" y="1655367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Self-Service Analytics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DB6ACB2-0B69-CD76-BAA1-79FC6C520EEA}"/>
                </a:ext>
              </a:extLst>
            </p:cNvPr>
            <p:cNvSpPr/>
            <p:nvPr/>
          </p:nvSpPr>
          <p:spPr>
            <a:xfrm>
              <a:off x="9113040" y="1658543"/>
              <a:ext cx="1247775" cy="338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Dashboards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F20903-BF64-6BE3-20CC-429B344DE3B4}"/>
              </a:ext>
            </a:extLst>
          </p:cNvPr>
          <p:cNvSpPr txBox="1"/>
          <p:nvPr/>
        </p:nvSpPr>
        <p:spPr>
          <a:xfrm>
            <a:off x="9496425" y="1143000"/>
            <a:ext cx="23145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Architectural Principles: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Loosely coupled building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Highly distributed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Support for hybrid cloud deployment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Data is conformed – single source of truth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Data is not tied to an application but made available as service or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Progressive from data driven insights to real-time automated decisions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67643D-3CD5-E88E-64CB-1F142123F631}"/>
              </a:ext>
            </a:extLst>
          </p:cNvPr>
          <p:cNvSpPr/>
          <p:nvPr/>
        </p:nvSpPr>
        <p:spPr>
          <a:xfrm>
            <a:off x="2912443" y="1493441"/>
            <a:ext cx="1280921" cy="3389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Systems of Record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00CB4E-6993-A825-2F99-24E48EC694F7}"/>
              </a:ext>
            </a:extLst>
          </p:cNvPr>
          <p:cNvSpPr/>
          <p:nvPr/>
        </p:nvSpPr>
        <p:spPr>
          <a:xfrm>
            <a:off x="9496426" y="4680747"/>
            <a:ext cx="2533650" cy="1512091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Index: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AA88CD-4225-5E08-BAE7-1178EDD5947A}"/>
              </a:ext>
            </a:extLst>
          </p:cNvPr>
          <p:cNvSpPr/>
          <p:nvPr/>
        </p:nvSpPr>
        <p:spPr>
          <a:xfrm>
            <a:off x="9587166" y="5019677"/>
            <a:ext cx="642684" cy="214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6F693F-A08D-8AE1-CB39-5131E74F5704}"/>
              </a:ext>
            </a:extLst>
          </p:cNvPr>
          <p:cNvSpPr txBox="1"/>
          <p:nvPr/>
        </p:nvSpPr>
        <p:spPr>
          <a:xfrm>
            <a:off x="10277142" y="4972754"/>
            <a:ext cx="151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Core components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A3B4A5-FA17-02E0-887F-4BB0744F6DF9}"/>
              </a:ext>
            </a:extLst>
          </p:cNvPr>
          <p:cNvSpPr/>
          <p:nvPr/>
        </p:nvSpPr>
        <p:spPr>
          <a:xfrm>
            <a:off x="9589389" y="5387174"/>
            <a:ext cx="640461" cy="2140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38BEDD-A7C4-A178-B0AD-20E3D8222D5F}"/>
              </a:ext>
            </a:extLst>
          </p:cNvPr>
          <p:cNvSpPr txBox="1"/>
          <p:nvPr/>
        </p:nvSpPr>
        <p:spPr>
          <a:xfrm>
            <a:off x="10278447" y="5355709"/>
            <a:ext cx="1788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Value-added components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FB54AD-ABA7-6095-FD21-DDCBE9E9F21E}"/>
              </a:ext>
            </a:extLst>
          </p:cNvPr>
          <p:cNvSpPr/>
          <p:nvPr/>
        </p:nvSpPr>
        <p:spPr>
          <a:xfrm>
            <a:off x="9586347" y="5754672"/>
            <a:ext cx="640461" cy="21407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4C9477-B6F9-A237-4B35-2834C19A80FA}"/>
              </a:ext>
            </a:extLst>
          </p:cNvPr>
          <p:cNvSpPr txBox="1"/>
          <p:nvPr/>
        </p:nvSpPr>
        <p:spPr>
          <a:xfrm>
            <a:off x="10291118" y="5712232"/>
            <a:ext cx="1788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Existing components</a:t>
            </a:r>
          </a:p>
        </p:txBody>
      </p:sp>
    </p:spTree>
    <p:extLst>
      <p:ext uri="{BB962C8B-B14F-4D97-AF65-F5344CB8AC3E}">
        <p14:creationId xmlns:p14="http://schemas.microsoft.com/office/powerpoint/2010/main" val="114305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386F3110E08449B3F17F57F0658CF5" ma:contentTypeVersion="4" ma:contentTypeDescription="Create a new document." ma:contentTypeScope="" ma:versionID="2712e4eddc25e590e2e0b12db481926a">
  <xsd:schema xmlns:xsd="http://www.w3.org/2001/XMLSchema" xmlns:xs="http://www.w3.org/2001/XMLSchema" xmlns:p="http://schemas.microsoft.com/office/2006/metadata/properties" xmlns:ns3="0e9ed2ec-97e1-43ff-b83e-e399f0548a32" targetNamespace="http://schemas.microsoft.com/office/2006/metadata/properties" ma:root="true" ma:fieldsID="c477a8c7d10901447dbd6838a41365d2" ns3:_="">
    <xsd:import namespace="0e9ed2ec-97e1-43ff-b83e-e399f0548a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ed2ec-97e1-43ff-b83e-e399f0548a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BA2C14-4CAE-4BD6-97F7-16BB474085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9ed2ec-97e1-43ff-b83e-e399f0548a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E6A1BE-9190-44E3-B846-0B52157B0B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3B8F2F-424E-452E-98FC-AA970BB847FD}">
  <ds:schemaRefs>
    <ds:schemaRef ds:uri="http://schemas.microsoft.com/office/2006/documentManagement/types"/>
    <ds:schemaRef ds:uri="0e9ed2ec-97e1-43ff-b83e-e399f0548a32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301</Words>
  <Application>Microsoft Office PowerPoint</Application>
  <PresentationFormat>Widescreen</PresentationFormat>
  <Paragraphs>137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Arghadeep Chaudhury</dc:creator>
  <cp:lastModifiedBy>Arghadeep Chaudhury</cp:lastModifiedBy>
  <cp:revision>1</cp:revision>
  <dcterms:created xsi:type="dcterms:W3CDTF">2022-12-04T20:37:51Z</dcterms:created>
  <dcterms:modified xsi:type="dcterms:W3CDTF">2022-12-05T08:44:09Z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0x01010071386F3110E08449B3F17F57F0658CF5</vt:lpwstr>
  </property>
</Properties>
</file>