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  <p:sldMasterId id="2147484971" r:id="rId2"/>
    <p:sldMasterId id="2147485000" r:id="rId3"/>
  </p:sldMasterIdLst>
  <p:notesMasterIdLst>
    <p:notesMasterId r:id="rId13"/>
  </p:notesMasterIdLst>
  <p:handoutMasterIdLst>
    <p:handoutMasterId r:id="rId14"/>
  </p:handoutMasterIdLst>
  <p:sldIdLst>
    <p:sldId id="2142532284" r:id="rId4"/>
    <p:sldId id="2142532295" r:id="rId5"/>
    <p:sldId id="2142532292" r:id="rId6"/>
    <p:sldId id="2142532294" r:id="rId7"/>
    <p:sldId id="2142532289" r:id="rId8"/>
    <p:sldId id="257" r:id="rId9"/>
    <p:sldId id="259" r:id="rId10"/>
    <p:sldId id="260" r:id="rId11"/>
    <p:sldId id="2142532296" r:id="rId12"/>
  </p:sldIdLst>
  <p:sldSz cx="14630400" cy="8229600"/>
  <p:notesSz cx="7010400" cy="92964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67" userDrawn="1">
          <p15:clr>
            <a:srgbClr val="547EBF"/>
          </p15:clr>
        </p15:guide>
        <p15:guide id="6" orient="horz" pos="3917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Siddhartha Bhattacharya" initials="SB" lastIdx="1" clrIdx="2">
    <p:extLst>
      <p:ext uri="{19B8F6BF-5375-455C-9EA6-DF929625EA0E}">
        <p15:presenceInfo xmlns:p15="http://schemas.microsoft.com/office/powerpoint/2012/main" userId="S::siddhartha.bhattacharya@in.ibm.com::8829ec5c-5dd9-4445-836a-1ad71d806d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99CCFF"/>
    <a:srgbClr val="66CCFF"/>
    <a:srgbClr val="0F6DFF"/>
    <a:srgbClr val="D6D6F2"/>
    <a:srgbClr val="000000"/>
    <a:srgbClr val="BFBEBF"/>
    <a:srgbClr val="79A6F9"/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 autoAdjust="0"/>
    <p:restoredTop sz="96357" autoAdjust="0"/>
  </p:normalViewPr>
  <p:slideViewPr>
    <p:cSldViewPr snapToObjects="1">
      <p:cViewPr varScale="1">
        <p:scale>
          <a:sx n="56" d="100"/>
          <a:sy n="56" d="100"/>
        </p:scale>
        <p:origin x="736" y="44"/>
      </p:cViewPr>
      <p:guideLst>
        <p:guide orient="horz" pos="2592"/>
        <p:guide pos="4608"/>
        <p:guide pos="6912"/>
        <p:guide pos="2304"/>
        <p:guide orient="horz" pos="1267"/>
        <p:guide orient="horz" pos="3917"/>
        <p:guide/>
        <p:guide pos="9216"/>
        <p:guide orient="horz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47A1BD-7AEC-44A0-A305-70FB6821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DBCA8-3D8E-424F-A8C3-34B68F7B0C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C3875-7D7A-41F6-BD93-D8B67C5109C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841AA-1378-42F0-8A1D-0D5E9FCC85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BA555-DB40-4DCE-AB86-5C114E57D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3B934-1C01-410C-8821-1411B01F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7:05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7:05:1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27CC5-E7D8-4B7E-9AD4-839D8E2FFD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3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E786E2-91F8-4EED-890D-257624712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7724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569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29 March 2022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32816C1-F666-4DA6-9B7E-35215DED84AE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02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29 March 2022</a:t>
            </a:fld>
            <a:endParaRPr lang="en-US" sz="799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F744C38-EF9F-4784-9B8C-EADBF5C40560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78215E-69E6-4460-A9C5-D4431C4067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1240" y="208598"/>
            <a:ext cx="4074157" cy="4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0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29 March 2022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7A987C6-4D25-4F79-B208-1F92C458A480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6751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29 March 2022</a:t>
            </a:fld>
            <a:endParaRPr lang="en-US" sz="799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8D06EC-D2FD-4B3D-B87F-11794C506ACB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7640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0" y="3502152"/>
            <a:ext cx="2261616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8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bm_sp_lockup_western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3800" y="590551"/>
            <a:ext cx="1696720" cy="48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16561" y="1087756"/>
            <a:ext cx="1379474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592" dirty="0"/>
          </a:p>
        </p:txBody>
      </p:sp>
      <p:pic>
        <p:nvPicPr>
          <p:cNvPr id="6" name="Picture 8" descr="BDA_PPT_color_4x3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42" y="4419600"/>
            <a:ext cx="13809979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8867141" y="7778116"/>
            <a:ext cx="5514339" cy="277770"/>
          </a:xfrm>
          <a:prstGeom prst="rect">
            <a:avLst/>
          </a:prstGeom>
          <a:noFill/>
          <a:ln>
            <a:noFill/>
          </a:ln>
        </p:spPr>
        <p:txBody>
          <a:bodyPr lIns="110490" tIns="55246" rIns="110490" bIns="55246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080" dirty="0">
                <a:solidFill>
                  <a:srgbClr val="000000"/>
                </a:solidFill>
              </a:rPr>
              <a:t>© 2015 IBM Corporation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222" y="2811780"/>
            <a:ext cx="13091160" cy="1293496"/>
          </a:xfrm>
        </p:spPr>
        <p:txBody>
          <a:bodyPr anchor="b"/>
          <a:lstStyle>
            <a:lvl1pPr>
              <a:defRPr sz="4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8781" y="1101091"/>
            <a:ext cx="7688579" cy="590550"/>
          </a:xfrm>
        </p:spPr>
        <p:txBody>
          <a:bodyPr anchor="b"/>
          <a:lstStyle>
            <a:lvl1pPr marL="0" indent="0">
              <a:buFont typeface="Wingdings" charset="0"/>
              <a:buNone/>
              <a:defRPr sz="132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318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302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3C2-3408-4BD2-9C00-3ABE2DC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3581-7B4D-4E13-94D7-20EED88E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E55C-15F3-4441-878C-2B03BA20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B42CC-22CF-4EC1-937C-01F3D52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1C8-7469-4BAA-BF34-1305827F38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C7BA-B1F0-466D-BDE2-17EC2E4B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4CE0-9775-4E89-903A-5283FDD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B2D-C08D-4F81-BA3F-4986C0BF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7724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3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7724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7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3600" y="7884797"/>
            <a:ext cx="563879" cy="163828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D2B8A9A-3CE8-AA46-A3B0-C7F6478DB2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4520" y="1659988"/>
            <a:ext cx="12702541" cy="1790700"/>
          </a:xfrm>
        </p:spPr>
        <p:txBody>
          <a:bodyPr tIns="0" rIns="0" bIns="0">
            <a:normAutofit/>
          </a:bodyPr>
          <a:lstStyle>
            <a:lvl1pPr>
              <a:lnSpc>
                <a:spcPts val="7440"/>
              </a:lnSpc>
              <a:defRPr sz="7200"/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04520" y="3863927"/>
            <a:ext cx="12702541" cy="2822625"/>
          </a:xfrm>
        </p:spPr>
        <p:txBody>
          <a:bodyPr tIns="0" rIns="0" bIns="0">
            <a:normAutofit/>
          </a:bodyPr>
          <a:lstStyle>
            <a:lvl1pPr>
              <a:lnSpc>
                <a:spcPts val="3840"/>
              </a:lnSpc>
              <a:spcBef>
                <a:spcPts val="0"/>
              </a:spcBef>
              <a:defRPr sz="36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2437" y="7880985"/>
            <a:ext cx="4937761" cy="16764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719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2017 INTERNATIONAL BUSINESS MACHINES CORPORATION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24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C53F-A823-4CF8-A805-D005069BF448}" type="slidenum">
              <a:rPr kumimoji="0" lang="en-US" sz="719" b="0" i="0" u="none" strike="noStrike" kern="1200" cap="none" spc="0" normalizeH="0" baseline="0" noProof="0">
                <a:ln>
                  <a:noFill/>
                </a:ln>
                <a:solidFill>
                  <a:srgbClr val="6D7777">
                    <a:tint val="7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19" b="0" i="0" u="none" strike="noStrike" kern="1200" cap="none" spc="0" normalizeH="0" baseline="0" noProof="0" dirty="0">
              <a:ln>
                <a:noFill/>
              </a:ln>
              <a:solidFill>
                <a:srgbClr val="6D7777">
                  <a:tint val="7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8" y="7541839"/>
            <a:ext cx="570972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8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Corporation              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smtClean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pPr>
                  <a:defRPr/>
                </a:pPr>
                <a:t>29 March 2022</a:t>
              </a:fld>
              <a:endPara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800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FA37E7-CB20-4AA7-A9B0-226FEB51B88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36203" y="182880"/>
            <a:ext cx="4074157" cy="4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6" r:id="rId1"/>
    <p:sldLayoutId id="2147484969" r:id="rId2"/>
    <p:sldLayoutId id="2147484992" r:id="rId3"/>
    <p:sldLayoutId id="2147484997" r:id="rId4"/>
    <p:sldLayoutId id="2147484998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5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7" r:id="rId3"/>
    <p:sldLayoutId id="2147484978" r:id="rId4"/>
    <p:sldLayoutId id="2147484984" r:id="rId5"/>
    <p:sldLayoutId id="2147484985" r:id="rId6"/>
    <p:sldLayoutId id="2147484987" r:id="rId7"/>
    <p:sldLayoutId id="2147484988" r:id="rId8"/>
    <p:sldLayoutId id="2147484990" r:id="rId9"/>
    <p:sldLayoutId id="2147484991" r:id="rId10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181" y="712470"/>
            <a:ext cx="13672819" cy="120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6720" y="2247900"/>
            <a:ext cx="13667741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14022" y="659130"/>
            <a:ext cx="1379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592" dirty="0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304800" y="7747636"/>
            <a:ext cx="883920" cy="2971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fld id="{EB43BF27-0B8F-46E1-9472-12DDA56ED6CA}" type="slidenum">
              <a:rPr lang="en-US" altLang="en-US" sz="1200"/>
              <a:pPr eaLnBrk="1" hangingPunct="1">
                <a:defRPr/>
              </a:pPr>
              <a:t>‹#›</a:t>
            </a:fld>
            <a:endParaRPr lang="en-US" altLang="en-US" sz="1200" dirty="0"/>
          </a:p>
        </p:txBody>
      </p:sp>
      <p:pic>
        <p:nvPicPr>
          <p:cNvPr id="1030" name="Picture 7" descr="ibm_sp_lockup_western-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23800" y="180976"/>
            <a:ext cx="1696720" cy="48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6"/>
          <p:cNvSpPr>
            <a:spLocks noChangeArrowheads="1"/>
          </p:cNvSpPr>
          <p:nvPr/>
        </p:nvSpPr>
        <p:spPr bwMode="black">
          <a:xfrm>
            <a:off x="4544062" y="7778116"/>
            <a:ext cx="9870440" cy="277770"/>
          </a:xfrm>
          <a:prstGeom prst="rect">
            <a:avLst/>
          </a:prstGeom>
          <a:noFill/>
          <a:ln>
            <a:noFill/>
          </a:ln>
        </p:spPr>
        <p:txBody>
          <a:bodyPr lIns="110490" tIns="55246" rIns="110490" bIns="55246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080" dirty="0">
                <a:solidFill>
                  <a:srgbClr val="000000"/>
                </a:solidFill>
              </a:rPr>
              <a:t>© 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941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500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MS PGothic" charset="0"/>
          <a:cs typeface="MS PGothic" charset="0"/>
        </a:defRPr>
      </a:lvl5pPr>
      <a:lvl6pPr marL="548640" algn="l" rtl="0" fontAlgn="base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ＭＳ Ｐゴシック" charset="0"/>
        </a:defRPr>
      </a:lvl6pPr>
      <a:lvl7pPr marL="1097280" algn="l" rtl="0" fontAlgn="base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ＭＳ Ｐゴシック" charset="0"/>
        </a:defRPr>
      </a:lvl7pPr>
      <a:lvl8pPr marL="1645920" algn="l" rtl="0" fontAlgn="base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ＭＳ Ｐゴシック" charset="0"/>
        </a:defRPr>
      </a:lvl8pPr>
      <a:lvl9pPr marL="2194560" algn="l" rtl="0" fontAlgn="base">
        <a:spcBef>
          <a:spcPct val="0"/>
        </a:spcBef>
        <a:spcAft>
          <a:spcPct val="0"/>
        </a:spcAft>
        <a:defRPr sz="264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11456" indent="-21145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20">
          <a:solidFill>
            <a:srgbClr val="000000"/>
          </a:solidFill>
          <a:latin typeface="+mn-lt"/>
          <a:ea typeface="MS PGothic" charset="0"/>
          <a:cs typeface="MS PGothic" charset="0"/>
        </a:defRPr>
      </a:lvl1pPr>
      <a:lvl2pPr marL="619126" indent="-27051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92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965836" indent="-20574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92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716406" indent="-21145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8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63116" indent="-952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4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611756" indent="-9526" algn="l" rtl="0" fontAlgn="base">
        <a:spcBef>
          <a:spcPct val="20000"/>
        </a:spcBef>
        <a:spcAft>
          <a:spcPct val="0"/>
        </a:spcAft>
        <a:buClr>
          <a:schemeClr val="tx1"/>
        </a:buClr>
        <a:defRPr sz="1440">
          <a:solidFill>
            <a:schemeClr val="tx1"/>
          </a:solidFill>
          <a:latin typeface="+mn-lt"/>
          <a:ea typeface="+mn-ea"/>
        </a:defRPr>
      </a:lvl6pPr>
      <a:lvl7pPr marL="3160396" indent="-9526" algn="l" rtl="0" fontAlgn="base">
        <a:spcBef>
          <a:spcPct val="20000"/>
        </a:spcBef>
        <a:spcAft>
          <a:spcPct val="0"/>
        </a:spcAft>
        <a:buClr>
          <a:schemeClr val="tx1"/>
        </a:buClr>
        <a:defRPr sz="1440">
          <a:solidFill>
            <a:schemeClr val="tx1"/>
          </a:solidFill>
          <a:latin typeface="+mn-lt"/>
          <a:ea typeface="+mn-ea"/>
        </a:defRPr>
      </a:lvl7pPr>
      <a:lvl8pPr marL="3709036" indent="-9526" algn="l" rtl="0" fontAlgn="base">
        <a:spcBef>
          <a:spcPct val="20000"/>
        </a:spcBef>
        <a:spcAft>
          <a:spcPct val="0"/>
        </a:spcAft>
        <a:buClr>
          <a:schemeClr val="tx1"/>
        </a:buClr>
        <a:defRPr sz="1440">
          <a:solidFill>
            <a:schemeClr val="tx1"/>
          </a:solidFill>
          <a:latin typeface="+mn-lt"/>
          <a:ea typeface="+mn-ea"/>
        </a:defRPr>
      </a:lvl8pPr>
      <a:lvl9pPr marL="4257676" indent="-9526" algn="l" rtl="0" fontAlgn="base">
        <a:spcBef>
          <a:spcPct val="20000"/>
        </a:spcBef>
        <a:spcAft>
          <a:spcPct val="0"/>
        </a:spcAft>
        <a:buClr>
          <a:schemeClr val="tx1"/>
        </a:buClr>
        <a:defRPr sz="144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asa/" TargetMode="External"/><Relationship Id="rId2" Type="http://schemas.openxmlformats.org/officeDocument/2006/relationships/hyperlink" Target="https://rasa.com/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F89F-6361-4EAB-9910-9EDC6DD0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926080"/>
            <a:ext cx="10058400" cy="260604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USAA P&amp;C Chatbot (POC &amp; POT)</a:t>
            </a:r>
            <a:br>
              <a:rPr lang="en-US" dirty="0"/>
            </a:br>
            <a:r>
              <a:rPr lang="en-US" sz="1800" dirty="0"/>
              <a:t>presented by : Arghadeep Chaudhury &amp; Dilip Pani</a:t>
            </a: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r>
              <a:rPr lang="en-US" sz="2000" b="0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8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9090" y="1449706"/>
            <a:ext cx="638176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146936" y="712470"/>
            <a:ext cx="10254614" cy="737236"/>
          </a:xfrm>
        </p:spPr>
        <p:txBody>
          <a:bodyPr/>
          <a:lstStyle/>
          <a:p>
            <a:pPr eaLnBrk="1" hangingPunct="1">
              <a:defRPr/>
            </a:pPr>
            <a:br>
              <a:rPr lang="en-US" sz="2400" b="1" dirty="0"/>
            </a:br>
            <a:endParaRPr lang="en-IE" dirty="0"/>
          </a:p>
        </p:txBody>
      </p:sp>
      <p:graphicFrame>
        <p:nvGraphicFramePr>
          <p:cNvPr id="4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07420"/>
              </p:ext>
            </p:extLst>
          </p:nvPr>
        </p:nvGraphicFramePr>
        <p:xfrm>
          <a:off x="822960" y="767663"/>
          <a:ext cx="12755880" cy="6850596"/>
        </p:xfrm>
        <a:graphic>
          <a:graphicData uri="http://schemas.openxmlformats.org/drawingml/2006/table">
            <a:tbl>
              <a:tblPr/>
              <a:tblGrid>
                <a:gridCol w="1275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9124">
                <a:tc>
                  <a:txBody>
                    <a:bodyPr/>
                    <a:lstStyle>
                      <a:lvl1pP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290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286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715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314450"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71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228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86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43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 marL="54864" marR="54864" marT="54818" marB="54818" anchor="ctr" horzOverflow="overflow">
                    <a:lnL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66"/>
                        </a:gs>
                        <a:gs pos="5000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1472">
                <a:tc>
                  <a:txBody>
                    <a:bodyPr/>
                    <a:lstStyle>
                      <a:lvl1pPr marL="63500" indent="109538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290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286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715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314450"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71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228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86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43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CWH Tracker, Policy System of Record, Claims System of Record, Common data elements tracker, Wiki, BOX, Shared Location etc.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lang="en-US" sz="16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Scrum Master, Team Lead, DPO, SDAR Team, IT Team, GW Team, Person X, Person Y etc.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lang="en-US" sz="1600" b="0" i="1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 want the see the details for Loss amount, how do I find that details?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 don't have access to CWH tracker, how to find some information from that file?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 know partial business attribute name ( i.e. FNOL) , where to find lineage information?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 I get a lineage information in excel format for particular data elements?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Based on Legacy Data Mart column name how do I get Information Model details?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 am doing physical data model how do I get the Information Model details?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 I find Info model details based on CWH column name?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Where should I get the Claims Mapping document?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legacy transformation logic for Total Loss amount?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 am from Policy team how I get some lineage information for one common data elements?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lang="en-US" sz="1700" b="0" i="0" u="none" strike="noStrike" kern="1200" baseline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6350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When it comes to data related queries ( i.e. source info, target info, data lineage, mapping etc.) from employees they are lost with so much scattered information, and which leads to frustration of not getting right advise/information. </a:t>
                      </a:r>
                    </a:p>
                    <a:p>
                      <a:pPr marL="6350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the last few years there are significant changes in terms of process, guidelines and tools/tech. associated with them. </a:t>
                      </a:r>
                    </a:p>
                    <a:p>
                      <a:pPr marL="6350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 People not aware of all the process or recent changes hence unable to provide right guidance/information to practitioners. </a:t>
                      </a:r>
                    </a:p>
                    <a:p>
                      <a:pPr marL="6350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People's role and program didn't success due to misalignment or lack of knowledge.</a:t>
                      </a:r>
                    </a:p>
                  </a:txBody>
                  <a:tcPr marL="54864" marR="54864" marT="54818" marB="54818" horzOverflow="overflow">
                    <a:lnL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375" y="2445367"/>
            <a:ext cx="4177175" cy="2696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0DBB4-DEEE-4A9A-9AD5-CDEF83D51958}"/>
              </a:ext>
            </a:extLst>
          </p:cNvPr>
          <p:cNvSpPr txBox="1"/>
          <p:nvPr/>
        </p:nvSpPr>
        <p:spPr>
          <a:xfrm>
            <a:off x="685800" y="365760"/>
            <a:ext cx="4526280" cy="59436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u="sng" dirty="0"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rPr>
              <a:t>P&amp;C Modernization Chatbot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96CCBDC5-A9F2-4F1A-B440-7F71656DC8E3}"/>
              </a:ext>
            </a:extLst>
          </p:cNvPr>
          <p:cNvSpPr/>
          <p:nvPr/>
        </p:nvSpPr>
        <p:spPr>
          <a:xfrm>
            <a:off x="1051560" y="960120"/>
            <a:ext cx="2057400" cy="118872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Wiki Pages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E0C4E-17AB-49FF-8D40-4E345D723C9F}"/>
              </a:ext>
            </a:extLst>
          </p:cNvPr>
          <p:cNvSpPr/>
          <p:nvPr/>
        </p:nvSpPr>
        <p:spPr>
          <a:xfrm>
            <a:off x="4206240" y="2423159"/>
            <a:ext cx="2194560" cy="25803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Training Data Extractor </a:t>
            </a:r>
          </a:p>
          <a:p>
            <a:pPr algn="l"/>
            <a:endParaRPr lang="en-US" sz="2000" dirty="0">
              <a:solidFill>
                <a:schemeClr val="bg2"/>
              </a:solidFill>
              <a:latin typeface="IBM Plex Sans" panose="020B0503050000000000" pitchFamily="34" charset="0"/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(Automation process)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A99EE276-24B3-4B49-8D86-FA24A767EDBF}"/>
              </a:ext>
            </a:extLst>
          </p:cNvPr>
          <p:cNvSpPr/>
          <p:nvPr/>
        </p:nvSpPr>
        <p:spPr>
          <a:xfrm>
            <a:off x="1040130" y="2291716"/>
            <a:ext cx="2057400" cy="123444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CWH Sheet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A9AD4BE-A030-4C2C-AC6A-EF4CF51FF955}"/>
              </a:ext>
            </a:extLst>
          </p:cNvPr>
          <p:cNvSpPr/>
          <p:nvPr/>
        </p:nvSpPr>
        <p:spPr>
          <a:xfrm>
            <a:off x="1028700" y="3769043"/>
            <a:ext cx="2057400" cy="123444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SOR Sheet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8882941-170A-47B7-BE2B-3424CA056FC7}"/>
              </a:ext>
            </a:extLst>
          </p:cNvPr>
          <p:cNvSpPr/>
          <p:nvPr/>
        </p:nvSpPr>
        <p:spPr>
          <a:xfrm>
            <a:off x="1028700" y="5246370"/>
            <a:ext cx="2057400" cy="123444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* USAA Change &amp; Feedback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D5D744-29BE-42D4-B7DB-FFE8C6BD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6478033"/>
            <a:ext cx="1263015" cy="111883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708FCC-5635-4ABC-AA78-F51A38CE6111}"/>
              </a:ext>
            </a:extLst>
          </p:cNvPr>
          <p:cNvSpPr/>
          <p:nvPr/>
        </p:nvSpPr>
        <p:spPr>
          <a:xfrm>
            <a:off x="7086600" y="960120"/>
            <a:ext cx="1645920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latin typeface="IBM Plex Sans" panose="020B0503050000000000" pitchFamily="34" charset="0"/>
              </a:rPr>
              <a:t>   </a:t>
            </a:r>
            <a:r>
              <a:rPr lang="en-US" sz="2000" dirty="0" err="1">
                <a:latin typeface="IBM Plex Sans" panose="020B0503050000000000" pitchFamily="34" charset="0"/>
              </a:rPr>
              <a:t>nlu.yml</a:t>
            </a:r>
            <a:endParaRPr lang="en-US" sz="2000" dirty="0">
              <a:latin typeface="IBM Plex Sans" panose="020B0503050000000000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2EF54D-574D-45DE-9AA3-F81E57BEB96D}"/>
              </a:ext>
            </a:extLst>
          </p:cNvPr>
          <p:cNvSpPr/>
          <p:nvPr/>
        </p:nvSpPr>
        <p:spPr>
          <a:xfrm>
            <a:off x="7086600" y="2085976"/>
            <a:ext cx="1645920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 err="1">
                <a:latin typeface="IBM Plex Sans" panose="020B0503050000000000" pitchFamily="34" charset="0"/>
              </a:rPr>
              <a:t>domain.yml</a:t>
            </a:r>
            <a:r>
              <a:rPr lang="en-US" sz="2000" dirty="0">
                <a:latin typeface="IBM Plex Sans" panose="020B0503050000000000" pitchFamily="34" charset="0"/>
              </a:rPr>
              <a:t>	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0BA901-773A-47FB-B136-CD52AC4C007F}"/>
              </a:ext>
            </a:extLst>
          </p:cNvPr>
          <p:cNvSpPr/>
          <p:nvPr/>
        </p:nvSpPr>
        <p:spPr>
          <a:xfrm>
            <a:off x="7086600" y="3291840"/>
            <a:ext cx="1645920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latin typeface="IBM Plex Sans" panose="020B0503050000000000" pitchFamily="34" charset="0"/>
              </a:rPr>
              <a:t>   </a:t>
            </a:r>
            <a:r>
              <a:rPr lang="en-US" sz="2000" dirty="0" err="1">
                <a:latin typeface="IBM Plex Sans" panose="020B0503050000000000" pitchFamily="34" charset="0"/>
              </a:rPr>
              <a:t>rule.yml</a:t>
            </a:r>
            <a:endParaRPr lang="en-US" sz="2000" dirty="0">
              <a:latin typeface="IBM Plex Sans" panose="020B0503050000000000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371F01-F1E2-4C6B-9501-823E864BA3BC}"/>
              </a:ext>
            </a:extLst>
          </p:cNvPr>
          <p:cNvSpPr/>
          <p:nvPr/>
        </p:nvSpPr>
        <p:spPr>
          <a:xfrm>
            <a:off x="7086600" y="4469130"/>
            <a:ext cx="1645920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latin typeface="IBM Plex Sans" panose="020B0503050000000000" pitchFamily="34" charset="0"/>
              </a:rPr>
              <a:t>  </a:t>
            </a:r>
            <a:r>
              <a:rPr lang="en-US" sz="2000" dirty="0" err="1">
                <a:latin typeface="IBM Plex Sans" panose="020B0503050000000000" pitchFamily="34" charset="0"/>
              </a:rPr>
              <a:t>story.yml</a:t>
            </a:r>
            <a:endParaRPr lang="en-US" sz="2000" dirty="0">
              <a:latin typeface="IBM Plex Sans" panose="020B0503050000000000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741F4F-1CC6-4A07-90FE-479DCEA7EB1C}"/>
              </a:ext>
            </a:extLst>
          </p:cNvPr>
          <p:cNvCxnSpPr>
            <a:stCxn id="3" idx="3"/>
            <a:endCxn id="14" idx="0"/>
          </p:cNvCxnSpPr>
          <p:nvPr/>
        </p:nvCxnSpPr>
        <p:spPr>
          <a:xfrm>
            <a:off x="3108960" y="1554480"/>
            <a:ext cx="2194560" cy="86867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7F832D-536C-4057-B1E5-50DE3C4589DD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097530" y="2908936"/>
            <a:ext cx="1108710" cy="80438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CCF2980-5A84-4397-9C73-92F687CB2F3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3086100" y="3713321"/>
            <a:ext cx="1120140" cy="67294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3C4354-F0F7-49C1-8A9E-A0CF545D035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086100" y="5003482"/>
            <a:ext cx="2217420" cy="76009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E2DBE9F-9489-4802-942B-9B6481E9F8CA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>
            <a:off x="2057400" y="6399201"/>
            <a:ext cx="2614612" cy="638251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4B7075-4C69-4EF8-92E2-799F4423253A}"/>
                  </a:ext>
                </a:extLst>
              </p14:cNvPr>
              <p14:cNvContentPartPr/>
              <p14:nvPr/>
            </p14:nvContentPartPr>
            <p14:xfrm>
              <a:off x="4286618" y="713639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4B7075-4C69-4EF8-92E2-799F442325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7618" y="71277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7A17116-B9F3-4A8B-A2BE-86858419EBD5}"/>
                  </a:ext>
                </a:extLst>
              </p14:cNvPr>
              <p14:cNvContentPartPr/>
              <p14:nvPr/>
            </p14:nvContentPartPr>
            <p14:xfrm>
              <a:off x="4262858" y="707735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7A17116-B9F3-4A8B-A2BE-86858419EB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4218" y="7068352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DAEC85A-68A6-44E3-B5A1-FB8B0D38F591}"/>
              </a:ext>
            </a:extLst>
          </p:cNvPr>
          <p:cNvCxnSpPr>
            <a:stCxn id="3" idx="1"/>
            <a:endCxn id="17" idx="1"/>
          </p:cNvCxnSpPr>
          <p:nvPr/>
        </p:nvCxnSpPr>
        <p:spPr>
          <a:xfrm rot="10800000" flipV="1">
            <a:off x="1028700" y="1554480"/>
            <a:ext cx="22860" cy="4309110"/>
          </a:xfrm>
          <a:prstGeom prst="bentConnector3">
            <a:avLst>
              <a:gd name="adj1" fmla="val 11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2FA3E28-1CFC-4005-AD38-1E201A175CBF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 flipV="1">
            <a:off x="1028700" y="2908936"/>
            <a:ext cx="11430" cy="2954654"/>
          </a:xfrm>
          <a:prstGeom prst="bentConnector3">
            <a:avLst>
              <a:gd name="adj1" fmla="val 21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23585E-1799-43C4-818D-942910D5442D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1028700" y="4386262"/>
            <a:ext cx="12700" cy="1477327"/>
          </a:xfrm>
          <a:prstGeom prst="bent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0749840-D58C-413C-A7CB-A74949424312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6400800" y="1371600"/>
            <a:ext cx="685800" cy="234172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9572088-B966-4B45-9D2A-B8D8990663F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400800" y="2497456"/>
            <a:ext cx="685800" cy="121586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BA03A62-C1AF-4430-A074-12DCE735010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00800" y="3703320"/>
            <a:ext cx="685800" cy="100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FE9CCBC-6657-41A9-8AAF-1B52A0E256F2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6400800" y="3713321"/>
            <a:ext cx="685800" cy="116728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CF33C57-AB25-4530-81F5-C5C3340AF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890" y="6217920"/>
            <a:ext cx="1507391" cy="1372544"/>
          </a:xfrm>
          <a:prstGeom prst="rect">
            <a:avLst/>
          </a:prstGeom>
        </p:spPr>
      </p:pic>
      <p:sp>
        <p:nvSpPr>
          <p:cNvPr id="65" name="Cylinder 64">
            <a:extLst>
              <a:ext uri="{FF2B5EF4-FFF2-40B4-BE49-F238E27FC236}">
                <a16:creationId xmlns:a16="http://schemas.microsoft.com/office/drawing/2014/main" id="{68E20041-8537-4DEA-9915-6896F2E589BB}"/>
              </a:ext>
            </a:extLst>
          </p:cNvPr>
          <p:cNvSpPr/>
          <p:nvPr/>
        </p:nvSpPr>
        <p:spPr>
          <a:xfrm>
            <a:off x="11658600" y="850702"/>
            <a:ext cx="2103120" cy="169164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  <a:p>
            <a:pPr algn="l"/>
            <a:r>
              <a:rPr lang="en-US" sz="2000" dirty="0">
                <a:latin typeface="IBM Plex Sans" panose="020B0503050000000000" pitchFamily="34" charset="0"/>
              </a:rPr>
              <a:t>      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BM Plex Sans" panose="020B0503050000000000" pitchFamily="34" charset="0"/>
              </a:rPr>
              <a:t>AI Model</a:t>
            </a:r>
            <a:endParaRPr lang="en-US" sz="2000" dirty="0">
              <a:ln w="0"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49A4BB1-509A-48C9-BB68-B6CC11649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210" y="2774870"/>
            <a:ext cx="1339585" cy="134350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BF31646-CD73-4139-9F6F-1D7C11380E5D}"/>
              </a:ext>
            </a:extLst>
          </p:cNvPr>
          <p:cNvCxnSpPr>
            <a:cxnSpLocks/>
            <a:stCxn id="21" idx="3"/>
            <a:endCxn id="68" idx="1"/>
          </p:cNvCxnSpPr>
          <p:nvPr/>
        </p:nvCxnSpPr>
        <p:spPr>
          <a:xfrm>
            <a:off x="8732520" y="1371600"/>
            <a:ext cx="948690" cy="207502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5095B4D-DF30-4E50-91B4-732F8C3D8494}"/>
              </a:ext>
            </a:extLst>
          </p:cNvPr>
          <p:cNvCxnSpPr>
            <a:cxnSpLocks/>
            <a:stCxn id="22" idx="3"/>
            <a:endCxn id="68" idx="1"/>
          </p:cNvCxnSpPr>
          <p:nvPr/>
        </p:nvCxnSpPr>
        <p:spPr>
          <a:xfrm>
            <a:off x="8732520" y="2497456"/>
            <a:ext cx="948690" cy="94916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56F1DB4-E4B3-43A6-BC18-7F35315C4DD6}"/>
              </a:ext>
            </a:extLst>
          </p:cNvPr>
          <p:cNvCxnSpPr>
            <a:cxnSpLocks/>
            <a:stCxn id="23" idx="3"/>
            <a:endCxn id="68" idx="1"/>
          </p:cNvCxnSpPr>
          <p:nvPr/>
        </p:nvCxnSpPr>
        <p:spPr>
          <a:xfrm flipV="1">
            <a:off x="8732520" y="3446621"/>
            <a:ext cx="948690" cy="25669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A2F2D9C-A40D-452C-B488-82EE035BB2CC}"/>
              </a:ext>
            </a:extLst>
          </p:cNvPr>
          <p:cNvCxnSpPr>
            <a:cxnSpLocks/>
            <a:stCxn id="24" idx="3"/>
            <a:endCxn id="68" idx="1"/>
          </p:cNvCxnSpPr>
          <p:nvPr/>
        </p:nvCxnSpPr>
        <p:spPr>
          <a:xfrm flipV="1">
            <a:off x="8732520" y="3446621"/>
            <a:ext cx="948690" cy="143398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08F2CF-3A36-4FB7-9BB6-6FA1866FF67D}"/>
              </a:ext>
            </a:extLst>
          </p:cNvPr>
          <p:cNvSpPr txBox="1"/>
          <p:nvPr/>
        </p:nvSpPr>
        <p:spPr>
          <a:xfrm>
            <a:off x="9418320" y="4001453"/>
            <a:ext cx="2331720" cy="77724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ML Engine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156A393-7954-4A28-9569-5FBBF11E2D87}"/>
              </a:ext>
            </a:extLst>
          </p:cNvPr>
          <p:cNvSpPr/>
          <p:nvPr/>
        </p:nvSpPr>
        <p:spPr>
          <a:xfrm>
            <a:off x="9528042" y="194310"/>
            <a:ext cx="1645920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latin typeface="IBM Plex Sans" panose="020B0503050000000000" pitchFamily="34" charset="0"/>
              </a:rPr>
              <a:t>   </a:t>
            </a:r>
            <a:r>
              <a:rPr lang="en-US" sz="2000" dirty="0" err="1">
                <a:latin typeface="IBM Plex Sans" panose="020B0503050000000000" pitchFamily="34" charset="0"/>
              </a:rPr>
              <a:t>config.yml</a:t>
            </a:r>
            <a:endParaRPr lang="en-US" sz="2000" dirty="0">
              <a:latin typeface="IBM Plex Sans" panose="020B0503050000000000" pitchFamily="34" charset="0"/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8FB2C17-B9D5-43D9-BFEE-717A23F4DD4F}"/>
              </a:ext>
            </a:extLst>
          </p:cNvPr>
          <p:cNvCxnSpPr>
            <a:stCxn id="86" idx="2"/>
            <a:endCxn id="68" idx="0"/>
          </p:cNvCxnSpPr>
          <p:nvPr/>
        </p:nvCxnSpPr>
        <p:spPr>
          <a:xfrm rot="16200000" flipH="1">
            <a:off x="9472202" y="1896069"/>
            <a:ext cx="1757600" cy="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F1760EC-7137-4656-925D-5883BE6A5590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685281" y="4118372"/>
            <a:ext cx="1898899" cy="278582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8A19F3B-7559-485E-9111-FE2E592E52D1}"/>
              </a:ext>
            </a:extLst>
          </p:cNvPr>
          <p:cNvCxnSpPr>
            <a:stCxn id="14" idx="2"/>
            <a:endCxn id="64" idx="0"/>
          </p:cNvCxnSpPr>
          <p:nvPr/>
        </p:nvCxnSpPr>
        <p:spPr>
          <a:xfrm rot="16200000" flipH="1">
            <a:off x="6010334" y="4296668"/>
            <a:ext cx="1214438" cy="262806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6D95B6-68AE-4C66-8561-91E5764487A7}"/>
              </a:ext>
            </a:extLst>
          </p:cNvPr>
          <p:cNvCxnSpPr>
            <a:stCxn id="68" idx="3"/>
            <a:endCxn id="65" idx="2"/>
          </p:cNvCxnSpPr>
          <p:nvPr/>
        </p:nvCxnSpPr>
        <p:spPr>
          <a:xfrm flipV="1">
            <a:off x="11020795" y="1696522"/>
            <a:ext cx="637805" cy="1750099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851310D-8133-4D00-BA59-7867BA863B84}"/>
              </a:ext>
            </a:extLst>
          </p:cNvPr>
          <p:cNvCxnSpPr>
            <a:cxnSpLocks/>
            <a:stCxn id="65" idx="3"/>
            <a:endCxn id="5" idx="0"/>
          </p:cNvCxnSpPr>
          <p:nvPr/>
        </p:nvCxnSpPr>
        <p:spPr>
          <a:xfrm rot="16200000" flipH="1">
            <a:off x="11686907" y="3565595"/>
            <a:ext cx="2171030" cy="124524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126695B-0F62-4A26-B8BC-77B697AFE6FE}"/>
              </a:ext>
            </a:extLst>
          </p:cNvPr>
          <p:cNvCxnSpPr>
            <a:cxnSpLocks/>
            <a:stCxn id="17" idx="2"/>
            <a:endCxn id="5" idx="2"/>
          </p:cNvCxnSpPr>
          <p:nvPr/>
        </p:nvCxnSpPr>
        <p:spPr>
          <a:xfrm rot="16200000" flipH="1">
            <a:off x="7160885" y="1295715"/>
            <a:ext cx="570314" cy="10777284"/>
          </a:xfrm>
          <a:prstGeom prst="bentConnector3">
            <a:avLst>
              <a:gd name="adj1" fmla="val 244299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BE3A01-99E2-4550-9C10-38C0E209B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4300" y="4713372"/>
            <a:ext cx="2580767" cy="22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5FE4C68-3808-4989-B45C-61B0DC26545E}"/>
              </a:ext>
            </a:extLst>
          </p:cNvPr>
          <p:cNvSpPr/>
          <p:nvPr/>
        </p:nvSpPr>
        <p:spPr>
          <a:xfrm>
            <a:off x="502920" y="3068971"/>
            <a:ext cx="1965960" cy="59436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eralchemy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BF5C5-5A7F-446A-980D-B355E337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14349"/>
            <a:ext cx="1607574" cy="3148981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5A987D18-B219-42F5-953B-F81C51376887}"/>
              </a:ext>
            </a:extLst>
          </p:cNvPr>
          <p:cNvSpPr/>
          <p:nvPr/>
        </p:nvSpPr>
        <p:spPr>
          <a:xfrm>
            <a:off x="1143000" y="502920"/>
            <a:ext cx="1691640" cy="118872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latin typeface="IBM Plex Sans" panose="020B0503050000000000" pitchFamily="34" charset="0"/>
              </a:rPr>
              <a:t>      </a:t>
            </a:r>
            <a:r>
              <a:rPr lang="en-US" sz="2000" b="1" dirty="0">
                <a:solidFill>
                  <a:schemeClr val="bg2">
                    <a:lumMod val="95000"/>
                  </a:schemeClr>
                </a:solidFill>
                <a:latin typeface="IBM Plex Sans" panose="020B0503050000000000" pitchFamily="34" charset="0"/>
              </a:rPr>
              <a:t>RDBMS</a:t>
            </a:r>
          </a:p>
          <a:p>
            <a:pPr algn="l"/>
            <a:r>
              <a:rPr lang="en-US" sz="2000" b="1" dirty="0">
                <a:solidFill>
                  <a:schemeClr val="bg2">
                    <a:lumMod val="95000"/>
                  </a:schemeClr>
                </a:solidFill>
                <a:latin typeface="IBM Plex Sans" panose="020B0503050000000000" pitchFamily="34" charset="0"/>
              </a:rPr>
              <a:t>  (Database)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4AA92BC-3DBE-4653-96BB-5CB3044411B4}"/>
              </a:ext>
            </a:extLst>
          </p:cNvPr>
          <p:cNvCxnSpPr>
            <a:cxnSpLocks/>
            <a:stCxn id="3" idx="0"/>
            <a:endCxn id="11" idx="3"/>
          </p:cNvCxnSpPr>
          <p:nvPr/>
        </p:nvCxnSpPr>
        <p:spPr>
          <a:xfrm rot="5400000" flipH="1" flipV="1">
            <a:off x="1048695" y="2128846"/>
            <a:ext cx="1377331" cy="5029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4CA703C-0CF8-4DD0-A6D0-EAB0ECDB7CE6}"/>
              </a:ext>
            </a:extLst>
          </p:cNvPr>
          <p:cNvSpPr/>
          <p:nvPr/>
        </p:nvSpPr>
        <p:spPr>
          <a:xfrm>
            <a:off x="502920" y="4566270"/>
            <a:ext cx="1965960" cy="59436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graphviz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B4F57C8-8FCA-4DF0-AD09-2C5ADCC6C2B8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5265175" y="1508134"/>
            <a:ext cx="1335609" cy="580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C03B9D5-D1A2-4984-BE38-F65608E3E3AA}"/>
              </a:ext>
            </a:extLst>
          </p:cNvPr>
          <p:cNvCxnSpPr>
            <a:stCxn id="3" idx="2"/>
            <a:endCxn id="16" idx="0"/>
          </p:cNvCxnSpPr>
          <p:nvPr/>
        </p:nvCxnSpPr>
        <p:spPr>
          <a:xfrm rot="5400000">
            <a:off x="1034431" y="4114800"/>
            <a:ext cx="902939" cy="1270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689076B-F7D9-4C43-A05E-07CAD917368E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2468880" y="2088839"/>
            <a:ext cx="1188720" cy="127731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1B5AA74-372D-48DA-AD86-BDAEA069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54" y="4149090"/>
            <a:ext cx="2295945" cy="252603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DF4751-D7DC-413A-882B-693612CF3839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rot="16200000" flipH="1">
            <a:off x="2569490" y="4077040"/>
            <a:ext cx="251475" cy="241865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D08EC-DE09-43CA-A905-477B6BDAA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436" y="152419"/>
            <a:ext cx="3121044" cy="3962381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0C47405-98CB-45EA-A590-D136E3CD14F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8386218" y="1508135"/>
            <a:ext cx="2620218" cy="625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23A7A1E-72CE-4DC5-B66C-24F2F770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803" y="4460787"/>
            <a:ext cx="3121044" cy="3270408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EE21FBE-B6AF-417A-9B33-A766073F7CE2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6200499" y="5412105"/>
            <a:ext cx="2412304" cy="68388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A8EEFA7-DB6B-40F5-A731-BE04466A986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7783739" y="2071201"/>
            <a:ext cx="2051798" cy="272737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8758EB3-DA07-4D63-9091-B553D4A99BB3}"/>
              </a:ext>
            </a:extLst>
          </p:cNvPr>
          <p:cNvCxnSpPr>
            <a:stCxn id="29" idx="3"/>
            <a:endCxn id="34" idx="3"/>
          </p:cNvCxnSpPr>
          <p:nvPr/>
        </p:nvCxnSpPr>
        <p:spPr>
          <a:xfrm flipH="1">
            <a:off x="11733847" y="2133610"/>
            <a:ext cx="2393633" cy="3962381"/>
          </a:xfrm>
          <a:prstGeom prst="bentConnector3">
            <a:avLst>
              <a:gd name="adj1" fmla="val -95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F3EB26E-7F0F-4F48-80C8-FE4E54D03659}"/>
              </a:ext>
            </a:extLst>
          </p:cNvPr>
          <p:cNvSpPr txBox="1"/>
          <p:nvPr/>
        </p:nvSpPr>
        <p:spPr>
          <a:xfrm>
            <a:off x="2737784" y="6711910"/>
            <a:ext cx="5875019" cy="51697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IBM Plex Sans" charset="0"/>
                <a:ea typeface="IBM Plex Sans" charset="0"/>
                <a:cs typeface="IBM Plex Sans" charset="0"/>
              </a:rPr>
              <a:t> Dynamic Lineage Generation on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240F1-BFEE-4CEA-9DDB-4884FD64D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685" y="607281"/>
            <a:ext cx="1880533" cy="1801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C9BFA3-7EBC-42C2-AD5D-34358BCE3816}"/>
              </a:ext>
            </a:extLst>
          </p:cNvPr>
          <p:cNvSpPr txBox="1"/>
          <p:nvPr/>
        </p:nvSpPr>
        <p:spPr>
          <a:xfrm>
            <a:off x="6585298" y="2387005"/>
            <a:ext cx="2128986" cy="26219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charset="0"/>
                <a:ea typeface="IBM Plex Sans" charset="0"/>
                <a:cs typeface="IBM Plex Sans" charset="0"/>
              </a:rPr>
              <a:t>BOT ENGINE</a:t>
            </a:r>
          </a:p>
        </p:txBody>
      </p:sp>
    </p:spTree>
    <p:extLst>
      <p:ext uri="{BB962C8B-B14F-4D97-AF65-F5344CB8AC3E}">
        <p14:creationId xmlns:p14="http://schemas.microsoft.com/office/powerpoint/2010/main" val="108305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68469E-79EC-484B-A956-0A0F36039162}"/>
              </a:ext>
            </a:extLst>
          </p:cNvPr>
          <p:cNvSpPr txBox="1"/>
          <p:nvPr/>
        </p:nvSpPr>
        <p:spPr>
          <a:xfrm>
            <a:off x="4617720" y="731520"/>
            <a:ext cx="8595360" cy="38862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429F-DAD5-4C68-A74B-1C94FD9954DD}"/>
              </a:ext>
            </a:extLst>
          </p:cNvPr>
          <p:cNvSpPr txBox="1"/>
          <p:nvPr/>
        </p:nvSpPr>
        <p:spPr>
          <a:xfrm>
            <a:off x="4206240" y="3063240"/>
            <a:ext cx="9692640" cy="374904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3200" b="1" dirty="0">
                <a:solidFill>
                  <a:schemeClr val="bg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charset="0"/>
                <a:ea typeface="IBM Plex Sans" charset="0"/>
                <a:cs typeface="IBM Plex Sans" charset="0"/>
              </a:rPr>
              <a:t>      Additional Slides on RASA as Framework!</a:t>
            </a:r>
          </a:p>
        </p:txBody>
      </p:sp>
    </p:spTree>
    <p:extLst>
      <p:ext uri="{BB962C8B-B14F-4D97-AF65-F5344CB8AC3E}">
        <p14:creationId xmlns:p14="http://schemas.microsoft.com/office/powerpoint/2010/main" val="312811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C94C-AE41-4165-B5B3-8A701D53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712470"/>
            <a:ext cx="11795760" cy="659130"/>
          </a:xfr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600" dirty="0"/>
              <a:t>Bot Framework with : RASA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24AF-0BF8-4330-A343-A62C4A086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75" y="1405890"/>
            <a:ext cx="12270105" cy="305181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About RASA: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Rasa supplies conversational AI infrastructure for a global community of developers, providing the tools to build chat-based contextual assistants.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Rasa is powered by open source </a:t>
            </a:r>
            <a:r>
              <a:rPr lang="en-US" dirty="0"/>
              <a:t>and machine learning framework for building AI assistants' 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software and runs in production across industries like healthcare, financial services, retail, and insurance.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Rasa support any programming language experience although custom operations need to write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 : </a:t>
            </a:r>
            <a:r>
              <a:rPr lang="en-US" dirty="0">
                <a:hlinkClick r:id="rId2"/>
              </a:rPr>
              <a:t>https://rasa.com/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Insurance industry with rasa example : AXA insurance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ECF5A-90CF-4DA0-922F-15FE21767C05}"/>
              </a:ext>
            </a:extLst>
          </p:cNvPr>
          <p:cNvSpPr txBox="1">
            <a:spLocks/>
          </p:cNvSpPr>
          <p:nvPr/>
        </p:nvSpPr>
        <p:spPr bwMode="auto">
          <a:xfrm>
            <a:off x="942974" y="4572000"/>
            <a:ext cx="12270105" cy="315468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456" indent="-21145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920">
                <a:solidFill>
                  <a:srgbClr val="000000"/>
                </a:solidFill>
                <a:latin typeface="+mn-lt"/>
                <a:ea typeface="MS PGothic" charset="0"/>
                <a:cs typeface="MS PGothic" charset="0"/>
              </a:defRPr>
            </a:lvl1pPr>
            <a:lvl2pPr marL="619126" indent="-27051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-"/>
              <a:defRPr sz="192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965836" indent="-2057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92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716406" indent="-21145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8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2063116" indent="-952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44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611756" indent="-9526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440">
                <a:solidFill>
                  <a:schemeClr val="tx1"/>
                </a:solidFill>
                <a:latin typeface="+mn-lt"/>
                <a:ea typeface="+mn-ea"/>
              </a:defRPr>
            </a:lvl6pPr>
            <a:lvl7pPr marL="3160396" indent="-9526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440">
                <a:solidFill>
                  <a:schemeClr val="tx1"/>
                </a:solidFill>
                <a:latin typeface="+mn-lt"/>
                <a:ea typeface="+mn-ea"/>
              </a:defRPr>
            </a:lvl7pPr>
            <a:lvl8pPr marL="3709036" indent="-9526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440">
                <a:solidFill>
                  <a:schemeClr val="tx1"/>
                </a:solidFill>
                <a:latin typeface="+mn-lt"/>
                <a:ea typeface="+mn-ea"/>
              </a:defRPr>
            </a:lvl8pPr>
            <a:lvl9pPr marL="4257676" indent="-9526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44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Packages needed for RASA to Onboard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Rasa python library :</a:t>
            </a:r>
            <a:r>
              <a:rPr lang="en-US" dirty="0">
                <a:hlinkClick r:id="rId3"/>
              </a:rPr>
              <a:t>https://pypi.org/project/rasa/</a:t>
            </a:r>
            <a:r>
              <a:rPr lang="en-US" dirty="0"/>
              <a:t> needs to be included in USAA python nexus repository.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Quick Installation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C:\&gt; python3 -m </a:t>
            </a:r>
            <a:r>
              <a:rPr lang="en-US" dirty="0" err="1"/>
              <a:t>venv</a:t>
            </a:r>
            <a:r>
              <a:rPr lang="en-US" dirty="0"/>
              <a:t> ./</a:t>
            </a:r>
            <a:r>
              <a:rPr lang="en-US" dirty="0" err="1"/>
              <a:t>venv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C:\&gt; .\</a:t>
            </a:r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pip3 install -U --user pip &amp;&amp; pip3 install rasa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We are now ready to go!</a:t>
            </a:r>
            <a:endParaRPr lang="en-US" sz="1800" b="1" i="0" dirty="0">
              <a:solidFill>
                <a:srgbClr val="000000"/>
              </a:solidFill>
              <a:effectLst/>
              <a:latin typeface="Graphik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Graphik"/>
              </a:rPr>
              <a:t>Additional library needed for this solution is – </a:t>
            </a:r>
            <a:r>
              <a:rPr lang="en-US" sz="1800" dirty="0" err="1">
                <a:solidFill>
                  <a:srgbClr val="000000"/>
                </a:solidFill>
                <a:latin typeface="Graphik"/>
              </a:rPr>
              <a:t>eralchemy</a:t>
            </a:r>
            <a:r>
              <a:rPr lang="en-US" sz="1800" dirty="0">
                <a:solidFill>
                  <a:srgbClr val="000000"/>
                </a:solidFill>
                <a:latin typeface="Graphik"/>
              </a:rPr>
              <a:t> with </a:t>
            </a:r>
            <a:r>
              <a:rPr lang="en-US" sz="1800" dirty="0" err="1">
                <a:solidFill>
                  <a:srgbClr val="000000"/>
                </a:solidFill>
                <a:latin typeface="Graphik"/>
              </a:rPr>
              <a:t>Graphviz</a:t>
            </a:r>
            <a:r>
              <a:rPr lang="en-US" sz="1800" dirty="0">
                <a:solidFill>
                  <a:srgbClr val="000000"/>
                </a:solidFill>
                <a:latin typeface="Graphik"/>
              </a:rPr>
              <a:t> installed for generating runtime diagrams and graphs.</a:t>
            </a:r>
            <a:endParaRPr lang="en-US" sz="1800" dirty="0"/>
          </a:p>
          <a:p>
            <a:pPr marL="0" indent="0" defTabSz="914400">
              <a:buFont typeface="Wingdings" pitchFamily="2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047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70ECB-F5B6-456F-91C4-2769C2D7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b="15787"/>
          <a:stretch/>
        </p:blipFill>
        <p:spPr>
          <a:xfrm>
            <a:off x="7705242" y="772161"/>
            <a:ext cx="6155741" cy="6685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A20E4F-C219-4608-951E-77ED2B9B0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 b="14470"/>
          <a:stretch/>
        </p:blipFill>
        <p:spPr>
          <a:xfrm>
            <a:off x="769416" y="772161"/>
            <a:ext cx="6155741" cy="6685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AF010-5726-42D3-9DDF-6B1D40467771}"/>
              </a:ext>
            </a:extLst>
          </p:cNvPr>
          <p:cNvSpPr txBox="1"/>
          <p:nvPr/>
        </p:nvSpPr>
        <p:spPr>
          <a:xfrm>
            <a:off x="1851659" y="132874"/>
            <a:ext cx="1153287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Shots from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63210-6DF9-4C6F-9F97-456C94C42EF2}"/>
              </a:ext>
            </a:extLst>
          </p:cNvPr>
          <p:cNvSpPr txBox="1"/>
          <p:nvPr/>
        </p:nvSpPr>
        <p:spPr>
          <a:xfrm>
            <a:off x="5692140" y="6800851"/>
            <a:ext cx="91440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10191-C5D1-4CE3-B8BF-B880D8323734}"/>
              </a:ext>
            </a:extLst>
          </p:cNvPr>
          <p:cNvSpPr txBox="1"/>
          <p:nvPr/>
        </p:nvSpPr>
        <p:spPr>
          <a:xfrm>
            <a:off x="12927330" y="6762131"/>
            <a:ext cx="91440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154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66F037-F46A-44FB-9C22-232DD1B1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711461"/>
            <a:ext cx="7171944" cy="7311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FA143-6EF4-43FE-B9B1-D4CF7322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38" y="1051560"/>
            <a:ext cx="4289081" cy="5897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9561E-3702-41E6-91CA-53412BF9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711461"/>
            <a:ext cx="4537710" cy="70705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2BC221-AD0E-4F1E-9E82-CB624702F0FA}"/>
              </a:ext>
            </a:extLst>
          </p:cNvPr>
          <p:cNvSpPr txBox="1"/>
          <p:nvPr/>
        </p:nvSpPr>
        <p:spPr>
          <a:xfrm>
            <a:off x="5849438" y="7518139"/>
            <a:ext cx="91440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709E0-6970-4CC1-91E7-452399A48C3B}"/>
              </a:ext>
            </a:extLst>
          </p:cNvPr>
          <p:cNvSpPr txBox="1"/>
          <p:nvPr/>
        </p:nvSpPr>
        <p:spPr>
          <a:xfrm>
            <a:off x="12927330" y="6368585"/>
            <a:ext cx="91440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42049-DA55-4F7D-ADCF-854D67860245}"/>
              </a:ext>
            </a:extLst>
          </p:cNvPr>
          <p:cNvSpPr txBox="1"/>
          <p:nvPr/>
        </p:nvSpPr>
        <p:spPr>
          <a:xfrm>
            <a:off x="8995410" y="5624713"/>
            <a:ext cx="91440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623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04182"/>
      </p:ext>
    </p:extLst>
  </p:cSld>
  <p:clrMapOvr>
    <a:masterClrMapping/>
  </p:clrMapOvr>
</p:sld>
</file>

<file path=ppt/theme/theme1.xml><?xml version="1.0" encoding="utf-8"?>
<a:theme xmlns:a="http://schemas.openxmlformats.org/drawingml/2006/main" name="5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94-01_Mobile_Enterprises_Brand_Wht_template_R1">
  <a:themeElements>
    <a:clrScheme name="Custom 5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8ABF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36300</TotalTime>
  <Words>606</Words>
  <Application>Microsoft Office PowerPoint</Application>
  <PresentationFormat>Custom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.AppleSystemUIFont</vt:lpstr>
      <vt:lpstr>Arial</vt:lpstr>
      <vt:lpstr>Arial Regular</vt:lpstr>
      <vt:lpstr>Calibri</vt:lpstr>
      <vt:lpstr>Graphik</vt:lpstr>
      <vt:lpstr>Graphik Web</vt:lpstr>
      <vt:lpstr>IBM Plex Sans</vt:lpstr>
      <vt:lpstr>LucidaGrande</vt:lpstr>
      <vt:lpstr>Symbol</vt:lpstr>
      <vt:lpstr>Wingdings</vt:lpstr>
      <vt:lpstr>5_Light Background</vt:lpstr>
      <vt:lpstr>1_COVERS</vt:lpstr>
      <vt:lpstr>594-01_Mobile_Enterprises_Brand_Wht_template_R1</vt:lpstr>
      <vt:lpstr>  USAA P&amp;C Chatbot (POC &amp; POT) presented by : Arghadeep Chaudhury &amp; Dilip Pani        IBM Confidential</vt:lpstr>
      <vt:lpstr> </vt:lpstr>
      <vt:lpstr>PowerPoint Presentation</vt:lpstr>
      <vt:lpstr>PowerPoint Presentation</vt:lpstr>
      <vt:lpstr>PowerPoint Presentation</vt:lpstr>
      <vt:lpstr>Bot Framework with : RASA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Leadership Assessment Process (LAP)   Global Business Services  Draft  IBM Confidential</dc:title>
  <dc:creator>Cinthia Nahomi Nakai Ebara Fiod</dc:creator>
  <cp:lastModifiedBy>Arghadeep Chaudhury</cp:lastModifiedBy>
  <cp:revision>253</cp:revision>
  <cp:lastPrinted>2020-05-20T12:20:08Z</cp:lastPrinted>
  <dcterms:created xsi:type="dcterms:W3CDTF">2020-04-23T19:38:03Z</dcterms:created>
  <dcterms:modified xsi:type="dcterms:W3CDTF">2022-03-29T23:22:44Z</dcterms:modified>
</cp:coreProperties>
</file>