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Lst>
  <p:sldSz cy="5143500" cx="9144000"/>
  <p:notesSz cx="6858000" cy="9144000"/>
  <p:embeddedFontLst>
    <p:embeddedFont>
      <p:font typeface="Roboto"/>
      <p:regular r:id="rId159"/>
      <p:bold r:id="rId160"/>
      <p:italic r:id="rId161"/>
      <p:boldItalic r:id="rId162"/>
    </p:embeddedFont>
    <p:embeddedFont>
      <p:font typeface="Source Code Pro"/>
      <p:regular r:id="rId163"/>
      <p:bold r:id="rId1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164" Type="http://schemas.openxmlformats.org/officeDocument/2006/relationships/font" Target="fonts/SourceCodePro-bold.fntdata"/><Relationship Id="rId163" Type="http://schemas.openxmlformats.org/officeDocument/2006/relationships/font" Target="fonts/SourceCodePro-regular.fntdata"/><Relationship Id="rId162" Type="http://schemas.openxmlformats.org/officeDocument/2006/relationships/font" Target="fonts/Roboto-boldItalic.fntdata"/><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font" Target="fonts/Roboto-italic.fntdata"/><Relationship Id="rId54" Type="http://schemas.openxmlformats.org/officeDocument/2006/relationships/slide" Target="slides/slide50.xml"/><Relationship Id="rId160" Type="http://schemas.openxmlformats.org/officeDocument/2006/relationships/font" Target="fonts/Roboto-bold.fntdata"/><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font" Target="fonts/Roboto-regular.fntdata"/><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1" name="Shape 1051"/>
        <p:cNvGrpSpPr/>
        <p:nvPr/>
      </p:nvGrpSpPr>
      <p:grpSpPr>
        <a:xfrm>
          <a:off x="0" y="0"/>
          <a:ext cx="0" cy="0"/>
          <a:chOff x="0" y="0"/>
          <a:chExt cx="0" cy="0"/>
        </a:xfrm>
      </p:grpSpPr>
      <p:sp>
        <p:nvSpPr>
          <p:cNvPr id="1052" name="Shape 10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3" name="Shape 10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If you’ve truly captured all the signal in your data, the result should be irreducible error, aka “noise”. By definition, in a data set that works with linear regression’s assumptions of standard distribution, the irreducible error part should be random and normally distributed.</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8" name="Shape 1058"/>
        <p:cNvGrpSpPr/>
        <p:nvPr/>
      </p:nvGrpSpPr>
      <p:grpSpPr>
        <a:xfrm>
          <a:off x="0" y="0"/>
          <a:ext cx="0" cy="0"/>
          <a:chOff x="0" y="0"/>
          <a:chExt cx="0" cy="0"/>
        </a:xfrm>
      </p:grpSpPr>
      <p:sp>
        <p:nvSpPr>
          <p:cNvPr id="1059" name="Shape 10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0" name="Shape 10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They should be centered around zero. And shouldn’t indicate any trend.</a:t>
            </a:r>
          </a:p>
          <a:p>
            <a:pPr lvl="0">
              <a:spcBef>
                <a:spcPts val="0"/>
              </a:spcBef>
              <a:buNone/>
            </a:pPr>
            <a:r>
              <a:t/>
            </a:r>
            <a:endParaRPr/>
          </a:p>
          <a:p>
            <a:pPr lvl="0">
              <a:spcBef>
                <a:spcPts val="0"/>
              </a:spcBef>
              <a:buNone/>
            </a:pPr>
            <a:r>
              <a:rPr lang="en"/>
              <a:t>Plotting your data and inspecting it visually is never a bad idea, both before and after your regression process.</a:t>
            </a:r>
          </a:p>
          <a:p>
            <a:pPr lvl="0">
              <a:spcBef>
                <a:spcPts val="0"/>
              </a:spcBef>
              <a:buNone/>
            </a:pPr>
            <a:r>
              <a:t/>
            </a:r>
            <a:endParaRPr/>
          </a:p>
          <a:p>
            <a:pPr lvl="0" rtl="0">
              <a:spcBef>
                <a:spcPts val="0"/>
              </a:spcBef>
              <a:buNone/>
            </a:pPr>
            <a:r>
              <a:rPr lang="en"/>
              <a:t>UP NEXT: using math. How gauche.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8" name="Shape 10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5" name="Shape 10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Our residuals, or errors are represented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1" name="Shape 1101"/>
        <p:cNvGrpSpPr/>
        <p:nvPr/>
      </p:nvGrpSpPr>
      <p:grpSpPr>
        <a:xfrm>
          <a:off x="0" y="0"/>
          <a:ext cx="0" cy="0"/>
          <a:chOff x="0" y="0"/>
          <a:chExt cx="0" cy="0"/>
        </a:xfrm>
      </p:grpSpPr>
      <p:sp>
        <p:nvSpPr>
          <p:cNvPr id="1102" name="Shape 1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3" name="Shape 1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Our residuals, or errors are represented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2" name="Shape 1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9" name="Shape 1159"/>
        <p:cNvGrpSpPr/>
        <p:nvPr/>
      </p:nvGrpSpPr>
      <p:grpSpPr>
        <a:xfrm>
          <a:off x="0" y="0"/>
          <a:ext cx="0" cy="0"/>
          <a:chOff x="0" y="0"/>
          <a:chExt cx="0" cy="0"/>
        </a:xfrm>
      </p:grpSpPr>
      <p:sp>
        <p:nvSpPr>
          <p:cNvPr id="1160" name="Shape 1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1" name="Shape 1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Adding the squares of these values will be a larger number.</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9" name="Shape 1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0" name="Shape 1240"/>
        <p:cNvGrpSpPr/>
        <p:nvPr/>
      </p:nvGrpSpPr>
      <p:grpSpPr>
        <a:xfrm>
          <a:off x="0" y="0"/>
          <a:ext cx="0" cy="0"/>
          <a:chOff x="0" y="0"/>
          <a:chExt cx="0" cy="0"/>
        </a:xfrm>
      </p:grpSpPr>
      <p:sp>
        <p:nvSpPr>
          <p:cNvPr id="1241" name="Shape 1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2" name="Shape 1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does all this have to do with R squared? I’m glad you asked.</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3" name="Shape 1293"/>
        <p:cNvGrpSpPr/>
        <p:nvPr/>
      </p:nvGrpSpPr>
      <p:grpSpPr>
        <a:xfrm>
          <a:off x="0" y="0"/>
          <a:ext cx="0" cy="0"/>
          <a:chOff x="0" y="0"/>
          <a:chExt cx="0" cy="0"/>
        </a:xfrm>
      </p:grpSpPr>
      <p:sp>
        <p:nvSpPr>
          <p:cNvPr id="1294" name="Shape 1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5" name="Shape 1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can think of this as your loss compared to the loss incurred from simply taking the expected value. And since we’re trying to minimize our loss, if RSS = 0, then 1- 0 would be 1. So a perfect R squared score is 1. So you’re looking for a score as close to 1 as possible. Obviously the bigger the sum of your residual errors, the larger the number that results from the division and the lower the R sq score.</a:t>
            </a:r>
          </a:p>
          <a:p>
            <a:pPr lvl="0" rtl="0">
              <a:spcBef>
                <a:spcPts val="0"/>
              </a:spcBef>
              <a:buNone/>
            </a:pPr>
            <a:r>
              <a:rPr lang="en"/>
              <a:t>Is it possible to have a -1 score? Yes, but only if your line was so bad it’s worse than simply taking the mean.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1" name="Shape 1301"/>
        <p:cNvGrpSpPr/>
        <p:nvPr/>
      </p:nvGrpSpPr>
      <p:grpSpPr>
        <a:xfrm>
          <a:off x="0" y="0"/>
          <a:ext cx="0" cy="0"/>
          <a:chOff x="0" y="0"/>
          <a:chExt cx="0" cy="0"/>
        </a:xfrm>
      </p:grpSpPr>
      <p:sp>
        <p:nvSpPr>
          <p:cNvPr id="1302" name="Shape 1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3" name="Shape 1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 can think of this as your loss compared to the loss incurred from simply taking the expected value. And since we’re trying to minimize our loss, if RSS = 0, then 1- 0 would be 1. So a perfect R squared score is 1. So you’re looking for a score as close to 1 as possible. Obviously the bigger the sum of your residual errors, the larger the number that results from the division and the lower the R sq score.</a:t>
            </a:r>
          </a:p>
          <a:p>
            <a:pPr lvl="0" rtl="0">
              <a:spcBef>
                <a:spcPts val="0"/>
              </a:spcBef>
              <a:buNone/>
            </a:pPr>
            <a:r>
              <a:rPr lang="en"/>
              <a:t>Is it possible to have a -1 score? Yes, but only if your line was so bad it’s worse than simply taking the mean.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0" name="Shape 1310"/>
        <p:cNvGrpSpPr/>
        <p:nvPr/>
      </p:nvGrpSpPr>
      <p:grpSpPr>
        <a:xfrm>
          <a:off x="0" y="0"/>
          <a:ext cx="0" cy="0"/>
          <a:chOff x="0" y="0"/>
          <a:chExt cx="0" cy="0"/>
        </a:xfrm>
      </p:grpSpPr>
      <p:sp>
        <p:nvSpPr>
          <p:cNvPr id="1311" name="Shape 1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2" name="Shape 1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 can think of this as your loss compared to the loss incurred from simply taking the expected value. And since we’re trying to minimize our loss, if RSS = 0, then 1- 0 would be 1. So a perfect R squared score is 1. So you’re looking for a score as close to 1 as possible. Obviously the bigger the sum of your residual errors, the larger the number that results from the division and the lower the R sq score.</a:t>
            </a:r>
          </a:p>
          <a:p>
            <a:pPr lvl="0" rtl="0">
              <a:spcBef>
                <a:spcPts val="0"/>
              </a:spcBef>
              <a:buNone/>
            </a:pPr>
            <a:r>
              <a:rPr lang="en"/>
              <a:t>Is it possible to have a -1 score? Yes, but only if your line was so bad it’s worse than simply taking the mean.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9" name="Shape 1319"/>
        <p:cNvGrpSpPr/>
        <p:nvPr/>
      </p:nvGrpSpPr>
      <p:grpSpPr>
        <a:xfrm>
          <a:off x="0" y="0"/>
          <a:ext cx="0" cy="0"/>
          <a:chOff x="0" y="0"/>
          <a:chExt cx="0" cy="0"/>
        </a:xfrm>
      </p:grpSpPr>
      <p:sp>
        <p:nvSpPr>
          <p:cNvPr id="1320" name="Shape 1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1" name="Shape 1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Remember that linear regression is additive. We can add as many features as we like to determine our “line”, albeit in a multi-dimensional space.</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7" name="Shape 1327"/>
        <p:cNvGrpSpPr/>
        <p:nvPr/>
      </p:nvGrpSpPr>
      <p:grpSpPr>
        <a:xfrm>
          <a:off x="0" y="0"/>
          <a:ext cx="0" cy="0"/>
          <a:chOff x="0" y="0"/>
          <a:chExt cx="0" cy="0"/>
        </a:xfrm>
      </p:grpSpPr>
      <p:sp>
        <p:nvSpPr>
          <p:cNvPr id="1328" name="Shape 1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9" name="Shape 1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3" name="Shape 1333"/>
        <p:cNvGrpSpPr/>
        <p:nvPr/>
      </p:nvGrpSpPr>
      <p:grpSpPr>
        <a:xfrm>
          <a:off x="0" y="0"/>
          <a:ext cx="0" cy="0"/>
          <a:chOff x="0" y="0"/>
          <a:chExt cx="0" cy="0"/>
        </a:xfrm>
      </p:grpSpPr>
      <p:sp>
        <p:nvSpPr>
          <p:cNvPr id="1334" name="Shape 1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5" name="Shape 1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6" name="Shape 1346"/>
        <p:cNvGrpSpPr/>
        <p:nvPr/>
      </p:nvGrpSpPr>
      <p:grpSpPr>
        <a:xfrm>
          <a:off x="0" y="0"/>
          <a:ext cx="0" cy="0"/>
          <a:chOff x="0" y="0"/>
          <a:chExt cx="0" cy="0"/>
        </a:xfrm>
      </p:grpSpPr>
      <p:sp>
        <p:nvSpPr>
          <p:cNvPr id="1347" name="Shape 1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8" name="Shape 1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value of any feature is represented by it’s coefficient - it’s beta.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9" name="Shape 1359"/>
        <p:cNvGrpSpPr/>
        <p:nvPr/>
      </p:nvGrpSpPr>
      <p:grpSpPr>
        <a:xfrm>
          <a:off x="0" y="0"/>
          <a:ext cx="0" cy="0"/>
          <a:chOff x="0" y="0"/>
          <a:chExt cx="0" cy="0"/>
        </a:xfrm>
      </p:grpSpPr>
      <p:sp>
        <p:nvSpPr>
          <p:cNvPr id="1360" name="Shape 1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1" name="Shape 1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5" name="Shape 1365"/>
        <p:cNvGrpSpPr/>
        <p:nvPr/>
      </p:nvGrpSpPr>
      <p:grpSpPr>
        <a:xfrm>
          <a:off x="0" y="0"/>
          <a:ext cx="0" cy="0"/>
          <a:chOff x="0" y="0"/>
          <a:chExt cx="0" cy="0"/>
        </a:xfrm>
      </p:grpSpPr>
      <p:sp>
        <p:nvSpPr>
          <p:cNvPr id="1366" name="Shape 1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7" name="Shape 1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2" name="Shape 1372"/>
        <p:cNvGrpSpPr/>
        <p:nvPr/>
      </p:nvGrpSpPr>
      <p:grpSpPr>
        <a:xfrm>
          <a:off x="0" y="0"/>
          <a:ext cx="0" cy="0"/>
          <a:chOff x="0" y="0"/>
          <a:chExt cx="0" cy="0"/>
        </a:xfrm>
      </p:grpSpPr>
      <p:sp>
        <p:nvSpPr>
          <p:cNvPr id="1373" name="Shape 1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4" name="Shape 1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if the second feature doesn’t add any value to the ability of the algorithm to minimize the loss function, what’s it going to do with the beta for that coefficient? Essentially, set it to zero.</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5" name="Shape 1385"/>
        <p:cNvGrpSpPr/>
        <p:nvPr/>
      </p:nvGrpSpPr>
      <p:grpSpPr>
        <a:xfrm>
          <a:off x="0" y="0"/>
          <a:ext cx="0" cy="0"/>
          <a:chOff x="0" y="0"/>
          <a:chExt cx="0" cy="0"/>
        </a:xfrm>
      </p:grpSpPr>
      <p:sp>
        <p:nvSpPr>
          <p:cNvPr id="1386" name="Shape 1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7" name="Shape 1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we have a problem: once we add more than one feature, our Rsq begins losing its validity as a measure of “goodness” of fit. In fact, any variable you can may randomly have some slight correlation with our y, so it may even slightly minimize your error further and thus increase your rsq. So Rsq can never go down, only stay the same or go up. Obviously this isn’t helpful for knowing whether your added features are increasing your predictive ability or not.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this is a loss function</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6" name="Shape 1396"/>
        <p:cNvGrpSpPr/>
        <p:nvPr/>
      </p:nvGrpSpPr>
      <p:grpSpPr>
        <a:xfrm>
          <a:off x="0" y="0"/>
          <a:ext cx="0" cy="0"/>
          <a:chOff x="0" y="0"/>
          <a:chExt cx="0" cy="0"/>
        </a:xfrm>
      </p:grpSpPr>
      <p:sp>
        <p:nvSpPr>
          <p:cNvPr id="1397" name="Shape 1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8" name="Shape 1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add explanations for n and p</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5" name="Shape 1405"/>
        <p:cNvGrpSpPr/>
        <p:nvPr/>
      </p:nvGrpSpPr>
      <p:grpSpPr>
        <a:xfrm>
          <a:off x="0" y="0"/>
          <a:ext cx="0" cy="0"/>
          <a:chOff x="0" y="0"/>
          <a:chExt cx="0" cy="0"/>
        </a:xfrm>
      </p:grpSpPr>
      <p:sp>
        <p:nvSpPr>
          <p:cNvPr id="1406" name="Shape 1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7" name="Shape 1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5" name="Shape 1415"/>
        <p:cNvGrpSpPr/>
        <p:nvPr/>
      </p:nvGrpSpPr>
      <p:grpSpPr>
        <a:xfrm>
          <a:off x="0" y="0"/>
          <a:ext cx="0" cy="0"/>
          <a:chOff x="0" y="0"/>
          <a:chExt cx="0" cy="0"/>
        </a:xfrm>
      </p:grpSpPr>
      <p:sp>
        <p:nvSpPr>
          <p:cNvPr id="1416" name="Shape 1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7" name="Shape 1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5" name="Shape 1425"/>
        <p:cNvGrpSpPr/>
        <p:nvPr/>
      </p:nvGrpSpPr>
      <p:grpSpPr>
        <a:xfrm>
          <a:off x="0" y="0"/>
          <a:ext cx="0" cy="0"/>
          <a:chOff x="0" y="0"/>
          <a:chExt cx="0" cy="0"/>
        </a:xfrm>
      </p:grpSpPr>
      <p:sp>
        <p:nvSpPr>
          <p:cNvPr id="1426" name="Shape 1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7" name="Shape 1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As this number gets smaller...</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5" name="Shape 1435"/>
        <p:cNvGrpSpPr/>
        <p:nvPr/>
      </p:nvGrpSpPr>
      <p:grpSpPr>
        <a:xfrm>
          <a:off x="0" y="0"/>
          <a:ext cx="0" cy="0"/>
          <a:chOff x="0" y="0"/>
          <a:chExt cx="0" cy="0"/>
        </a:xfrm>
      </p:grpSpPr>
      <p:sp>
        <p:nvSpPr>
          <p:cNvPr id="1436" name="Shape 1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7" name="Shape 1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ratio gets larger, which in turn makes...</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5" name="Shape 1445"/>
        <p:cNvGrpSpPr/>
        <p:nvPr/>
      </p:nvGrpSpPr>
      <p:grpSpPr>
        <a:xfrm>
          <a:off x="0" y="0"/>
          <a:ext cx="0" cy="0"/>
          <a:chOff x="0" y="0"/>
          <a:chExt cx="0" cy="0"/>
        </a:xfrm>
      </p:grpSpPr>
      <p:sp>
        <p:nvSpPr>
          <p:cNvPr id="1446" name="Shape 1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7" name="Shape 1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result larger, which drives down your Adjusted Rsq. So adding features or predictors will drive down your Adjusted Rsq.  But...</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5" name="Shape 1455"/>
        <p:cNvGrpSpPr/>
        <p:nvPr/>
      </p:nvGrpSpPr>
      <p:grpSpPr>
        <a:xfrm>
          <a:off x="0" y="0"/>
          <a:ext cx="0" cy="0"/>
          <a:chOff x="0" y="0"/>
          <a:chExt cx="0" cy="0"/>
        </a:xfrm>
      </p:grpSpPr>
      <p:sp>
        <p:nvSpPr>
          <p:cNvPr id="1456" name="Shape 1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7" name="Shape 1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Also remember that even just random noise in your added predictors can push Rsq up. And certainly if you added a predictor that greatly increased the accuracy of your predictions that would push your regular Rsq up. And of course, either of those would make...</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5" name="Shape 1465"/>
        <p:cNvGrpSpPr/>
        <p:nvPr/>
      </p:nvGrpSpPr>
      <p:grpSpPr>
        <a:xfrm>
          <a:off x="0" y="0"/>
          <a:ext cx="0" cy="0"/>
          <a:chOff x="0" y="0"/>
          <a:chExt cx="0" cy="0"/>
        </a:xfrm>
      </p:grpSpPr>
      <p:sp>
        <p:nvSpPr>
          <p:cNvPr id="1466" name="Shape 1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7" name="Shape 1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number smaller, which drives your adjusted Rsq...up.</a:t>
            </a:r>
          </a:p>
          <a:p>
            <a:pPr lvl="0" rtl="0">
              <a:spcBef>
                <a:spcPts val="0"/>
              </a:spcBef>
              <a:buNone/>
            </a:pPr>
            <a:r>
              <a:rPr lang="en"/>
              <a:t>So it becomes a battle between the penalty you incur for adding additional predictors or features, and the value they can bring to your Rsq. Adjusted Rsq rewards only adding predictors that strongly contribute to your accuracy, and thus is a better measure of goodness of fit than just Rsq, when you have more than one predictor or feature.</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5" name="Shape 1475"/>
        <p:cNvGrpSpPr/>
        <p:nvPr/>
      </p:nvGrpSpPr>
      <p:grpSpPr>
        <a:xfrm>
          <a:off x="0" y="0"/>
          <a:ext cx="0" cy="0"/>
          <a:chOff x="0" y="0"/>
          <a:chExt cx="0" cy="0"/>
        </a:xfrm>
      </p:grpSpPr>
      <p:sp>
        <p:nvSpPr>
          <p:cNvPr id="1476" name="Shape 14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7" name="Shape 14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1" name="Shape 1481"/>
        <p:cNvGrpSpPr/>
        <p:nvPr/>
      </p:nvGrpSpPr>
      <p:grpSpPr>
        <a:xfrm>
          <a:off x="0" y="0"/>
          <a:ext cx="0" cy="0"/>
          <a:chOff x="0" y="0"/>
          <a:chExt cx="0" cy="0"/>
        </a:xfrm>
      </p:grpSpPr>
      <p:sp>
        <p:nvSpPr>
          <p:cNvPr id="1482" name="Shape 1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3" name="Shape 1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latin typeface="Source Code Pro"/>
                <a:ea typeface="Source Code Pro"/>
                <a:cs typeface="Source Code Pro"/>
                <a:sym typeface="Source Code Pro"/>
              </a:rPr>
              <a:t>Makes sense - no use in using a linear regression if your data can’t be meaningfully explained with such a relationship.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this value is encapsulated in our “beta”</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9" name="Shape 1489"/>
        <p:cNvGrpSpPr/>
        <p:nvPr/>
      </p:nvGrpSpPr>
      <p:grpSpPr>
        <a:xfrm>
          <a:off x="0" y="0"/>
          <a:ext cx="0" cy="0"/>
          <a:chOff x="0" y="0"/>
          <a:chExt cx="0" cy="0"/>
        </a:xfrm>
      </p:grpSpPr>
      <p:sp>
        <p:nvSpPr>
          <p:cNvPr id="1490" name="Shape 1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1" name="Shape 1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latin typeface="Source Code Pro"/>
                <a:ea typeface="Source Code Pro"/>
                <a:cs typeface="Source Code Pro"/>
                <a:sym typeface="Source Code Pro"/>
              </a:rPr>
              <a:t>As mentioned before, linear regression is additive with it’s predictors - so those need to be predictive in conjunction with one another.</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7" name="Shape 1497"/>
        <p:cNvGrpSpPr/>
        <p:nvPr/>
      </p:nvGrpSpPr>
      <p:grpSpPr>
        <a:xfrm>
          <a:off x="0" y="0"/>
          <a:ext cx="0" cy="0"/>
          <a:chOff x="0" y="0"/>
          <a:chExt cx="0" cy="0"/>
        </a:xfrm>
      </p:grpSpPr>
      <p:sp>
        <p:nvSpPr>
          <p:cNvPr id="1498" name="Shape 1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9" name="Shape 1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latin typeface="Source Code Pro"/>
                <a:ea typeface="Source Code Pro"/>
                <a:cs typeface="Source Code Pro"/>
                <a:sym typeface="Source Code Pro"/>
              </a:rPr>
              <a:t>The regressors or predictors in your X set must all be linearly independent. Multicollinearity won’t affect your overall predictive accuracy, but it severely compromises your ability to indicate specifically how much each predictor contributes to the function. In other words, your individual coefficients become unreliable indicators.</a:t>
            </a:r>
          </a:p>
          <a:p>
            <a:pPr lvl="0" rtl="0">
              <a:spcBef>
                <a:spcPts val="0"/>
              </a:spcBef>
              <a:buNone/>
            </a:pPr>
            <a:r>
              <a:t/>
            </a:r>
            <a:endParaRPr sz="1000">
              <a:latin typeface="Source Code Pro"/>
              <a:ea typeface="Source Code Pro"/>
              <a:cs typeface="Source Code Pro"/>
              <a:sym typeface="Source Code Pro"/>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5" name="Shape 1505"/>
        <p:cNvGrpSpPr/>
        <p:nvPr/>
      </p:nvGrpSpPr>
      <p:grpSpPr>
        <a:xfrm>
          <a:off x="0" y="0"/>
          <a:ext cx="0" cy="0"/>
          <a:chOff x="0" y="0"/>
          <a:chExt cx="0" cy="0"/>
        </a:xfrm>
      </p:grpSpPr>
      <p:sp>
        <p:nvSpPr>
          <p:cNvPr id="1506" name="Shape 1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7" name="Shape 1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000">
              <a:latin typeface="Source Code Pro"/>
              <a:ea typeface="Source Code Pro"/>
              <a:cs typeface="Source Code Pro"/>
              <a:sym typeface="Source Code Pro"/>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3" name="Shape 1513"/>
        <p:cNvGrpSpPr/>
        <p:nvPr/>
      </p:nvGrpSpPr>
      <p:grpSpPr>
        <a:xfrm>
          <a:off x="0" y="0"/>
          <a:ext cx="0" cy="0"/>
          <a:chOff x="0" y="0"/>
          <a:chExt cx="0" cy="0"/>
        </a:xfrm>
      </p:grpSpPr>
      <p:sp>
        <p:nvSpPr>
          <p:cNvPr id="1514" name="Shape 1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5" name="Shape 15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1" name="Shape 1521"/>
        <p:cNvGrpSpPr/>
        <p:nvPr/>
      </p:nvGrpSpPr>
      <p:grpSpPr>
        <a:xfrm>
          <a:off x="0" y="0"/>
          <a:ext cx="0" cy="0"/>
          <a:chOff x="0" y="0"/>
          <a:chExt cx="0" cy="0"/>
        </a:xfrm>
      </p:grpSpPr>
      <p:sp>
        <p:nvSpPr>
          <p:cNvPr id="1522" name="Shape 1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3" name="Shape 1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variance of the data around it’s mean is consistent.</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1" name="Shape 1531"/>
        <p:cNvGrpSpPr/>
        <p:nvPr/>
      </p:nvGrpSpPr>
      <p:grpSpPr>
        <a:xfrm>
          <a:off x="0" y="0"/>
          <a:ext cx="0" cy="0"/>
          <a:chOff x="0" y="0"/>
          <a:chExt cx="0" cy="0"/>
        </a:xfrm>
      </p:grpSpPr>
      <p:sp>
        <p:nvSpPr>
          <p:cNvPr id="1532" name="Shape 1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3" name="Shape 15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1" name="Shape 1601"/>
        <p:cNvGrpSpPr/>
        <p:nvPr/>
      </p:nvGrpSpPr>
      <p:grpSpPr>
        <a:xfrm>
          <a:off x="0" y="0"/>
          <a:ext cx="0" cy="0"/>
          <a:chOff x="0" y="0"/>
          <a:chExt cx="0" cy="0"/>
        </a:xfrm>
      </p:grpSpPr>
      <p:sp>
        <p:nvSpPr>
          <p:cNvPr id="1602" name="Shape 1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3" name="Shape 16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there’s some additional trend going on in your data and this will need to be accounted for - or in other words, controlled for.</a:t>
            </a:r>
          </a:p>
          <a:p>
            <a:pPr lvl="0" rtl="0">
              <a:spcBef>
                <a:spcPts val="0"/>
              </a:spcBef>
              <a:buNone/>
            </a:pPr>
            <a:r>
              <a:rPr lang="en"/>
              <a:t>NEXT: Final Thoughts</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3" name="Shape 1673"/>
        <p:cNvGrpSpPr/>
        <p:nvPr/>
      </p:nvGrpSpPr>
      <p:grpSpPr>
        <a:xfrm>
          <a:off x="0" y="0"/>
          <a:ext cx="0" cy="0"/>
          <a:chOff x="0" y="0"/>
          <a:chExt cx="0" cy="0"/>
        </a:xfrm>
      </p:grpSpPr>
      <p:sp>
        <p:nvSpPr>
          <p:cNvPr id="1674" name="Shape 16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5" name="Shape 1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8" name="Shape 1678"/>
        <p:cNvGrpSpPr/>
        <p:nvPr/>
      </p:nvGrpSpPr>
      <p:grpSpPr>
        <a:xfrm>
          <a:off x="0" y="0"/>
          <a:ext cx="0" cy="0"/>
          <a:chOff x="0" y="0"/>
          <a:chExt cx="0" cy="0"/>
        </a:xfrm>
      </p:grpSpPr>
      <p:sp>
        <p:nvSpPr>
          <p:cNvPr id="1679" name="Shape 16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0" name="Shape 16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Last slide</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6" name="Shape 1686"/>
        <p:cNvGrpSpPr/>
        <p:nvPr/>
      </p:nvGrpSpPr>
      <p:grpSpPr>
        <a:xfrm>
          <a:off x="0" y="0"/>
          <a:ext cx="0" cy="0"/>
          <a:chOff x="0" y="0"/>
          <a:chExt cx="0" cy="0"/>
        </a:xfrm>
      </p:grpSpPr>
      <p:sp>
        <p:nvSpPr>
          <p:cNvPr id="1687" name="Shape 1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8" name="Shape 1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Sounds like a lovely chamber orchestra, but it’s not.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definition</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5" name="Shape 1695"/>
        <p:cNvGrpSpPr/>
        <p:nvPr/>
      </p:nvGrpSpPr>
      <p:grpSpPr>
        <a:xfrm>
          <a:off x="0" y="0"/>
          <a:ext cx="0" cy="0"/>
          <a:chOff x="0" y="0"/>
          <a:chExt cx="0" cy="0"/>
        </a:xfrm>
      </p:grpSpPr>
      <p:sp>
        <p:nvSpPr>
          <p:cNvPr id="1696" name="Shape 16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7" name="Shape 16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4" name="Shape 1704"/>
        <p:cNvGrpSpPr/>
        <p:nvPr/>
      </p:nvGrpSpPr>
      <p:grpSpPr>
        <a:xfrm>
          <a:off x="0" y="0"/>
          <a:ext cx="0" cy="0"/>
          <a:chOff x="0" y="0"/>
          <a:chExt cx="0" cy="0"/>
        </a:xfrm>
      </p:grpSpPr>
      <p:sp>
        <p:nvSpPr>
          <p:cNvPr id="1705" name="Shape 1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6" name="Shape 1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3" name="Shape 1713"/>
        <p:cNvGrpSpPr/>
        <p:nvPr/>
      </p:nvGrpSpPr>
      <p:grpSpPr>
        <a:xfrm>
          <a:off x="0" y="0"/>
          <a:ext cx="0" cy="0"/>
          <a:chOff x="0" y="0"/>
          <a:chExt cx="0" cy="0"/>
        </a:xfrm>
      </p:grpSpPr>
      <p:sp>
        <p:nvSpPr>
          <p:cNvPr id="1714" name="Shape 17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5" name="Shape 17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2" name="Shape 1722"/>
        <p:cNvGrpSpPr/>
        <p:nvPr/>
      </p:nvGrpSpPr>
      <p:grpSpPr>
        <a:xfrm>
          <a:off x="0" y="0"/>
          <a:ext cx="0" cy="0"/>
          <a:chOff x="0" y="0"/>
          <a:chExt cx="0" cy="0"/>
        </a:xfrm>
      </p:grpSpPr>
      <p:sp>
        <p:nvSpPr>
          <p:cNvPr id="1723" name="Shape 1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4" name="Shape 17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1" name="Shape 1731"/>
        <p:cNvGrpSpPr/>
        <p:nvPr/>
      </p:nvGrpSpPr>
      <p:grpSpPr>
        <a:xfrm>
          <a:off x="0" y="0"/>
          <a:ext cx="0" cy="0"/>
          <a:chOff x="0" y="0"/>
          <a:chExt cx="0" cy="0"/>
        </a:xfrm>
      </p:grpSpPr>
      <p:sp>
        <p:nvSpPr>
          <p:cNvPr id="1732" name="Shape 1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3" name="Shape 17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 would expect data that shared these characteristics to essentially look the same when graphed...</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0" name="Shape 1740"/>
        <p:cNvGrpSpPr/>
        <p:nvPr/>
      </p:nvGrpSpPr>
      <p:grpSpPr>
        <a:xfrm>
          <a:off x="0" y="0"/>
          <a:ext cx="0" cy="0"/>
          <a:chOff x="0" y="0"/>
          <a:chExt cx="0" cy="0"/>
        </a:xfrm>
      </p:grpSpPr>
      <p:sp>
        <p:nvSpPr>
          <p:cNvPr id="1741" name="Shape 1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2" name="Shape 17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9" name="Shape 1749"/>
        <p:cNvGrpSpPr/>
        <p:nvPr/>
      </p:nvGrpSpPr>
      <p:grpSpPr>
        <a:xfrm>
          <a:off x="0" y="0"/>
          <a:ext cx="0" cy="0"/>
          <a:chOff x="0" y="0"/>
          <a:chExt cx="0" cy="0"/>
        </a:xfrm>
      </p:grpSpPr>
      <p:sp>
        <p:nvSpPr>
          <p:cNvPr id="1750" name="Shape 17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1" name="Shape 17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8" name="Shape 1758"/>
        <p:cNvGrpSpPr/>
        <p:nvPr/>
      </p:nvGrpSpPr>
      <p:grpSpPr>
        <a:xfrm>
          <a:off x="0" y="0"/>
          <a:ext cx="0" cy="0"/>
          <a:chOff x="0" y="0"/>
          <a:chExt cx="0" cy="0"/>
        </a:xfrm>
      </p:grpSpPr>
      <p:sp>
        <p:nvSpPr>
          <p:cNvPr id="1759" name="Shape 1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0" name="Shape 17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7" name="Shape 1767"/>
        <p:cNvGrpSpPr/>
        <p:nvPr/>
      </p:nvGrpSpPr>
      <p:grpSpPr>
        <a:xfrm>
          <a:off x="0" y="0"/>
          <a:ext cx="0" cy="0"/>
          <a:chOff x="0" y="0"/>
          <a:chExt cx="0" cy="0"/>
        </a:xfrm>
      </p:grpSpPr>
      <p:sp>
        <p:nvSpPr>
          <p:cNvPr id="1768" name="Shape 1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9" name="Shape 1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6" name="Shape 1776"/>
        <p:cNvGrpSpPr/>
        <p:nvPr/>
      </p:nvGrpSpPr>
      <p:grpSpPr>
        <a:xfrm>
          <a:off x="0" y="0"/>
          <a:ext cx="0" cy="0"/>
          <a:chOff x="0" y="0"/>
          <a:chExt cx="0" cy="0"/>
        </a:xfrm>
      </p:grpSpPr>
      <p:sp>
        <p:nvSpPr>
          <p:cNvPr id="1777" name="Shape 17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8" name="Shape 17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Thus, damn lies.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bringing back the original regression explanation to highlight “average” return</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6" name="Shape 1786"/>
        <p:cNvGrpSpPr/>
        <p:nvPr/>
      </p:nvGrpSpPr>
      <p:grpSpPr>
        <a:xfrm>
          <a:off x="0" y="0"/>
          <a:ext cx="0" cy="0"/>
          <a:chOff x="0" y="0"/>
          <a:chExt cx="0" cy="0"/>
        </a:xfrm>
      </p:grpSpPr>
      <p:sp>
        <p:nvSpPr>
          <p:cNvPr id="1787" name="Shape 17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8" name="Shape 17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Last slide - made famous by Mark Twain</a:t>
            </a:r>
          </a:p>
          <a:p>
            <a:pPr lvl="0" rtl="0">
              <a:spcBef>
                <a:spcPts val="0"/>
              </a:spcBef>
              <a:buNone/>
            </a:pPr>
            <a:r>
              <a:rPr lang="en"/>
              <a:t>Next: Spurious correlation</a:t>
            </a: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4" name="Shape 1794"/>
        <p:cNvGrpSpPr/>
        <p:nvPr/>
      </p:nvGrpSpPr>
      <p:grpSpPr>
        <a:xfrm>
          <a:off x="0" y="0"/>
          <a:ext cx="0" cy="0"/>
          <a:chOff x="0" y="0"/>
          <a:chExt cx="0" cy="0"/>
        </a:xfrm>
      </p:grpSpPr>
      <p:sp>
        <p:nvSpPr>
          <p:cNvPr id="1795" name="Shape 1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6" name="Shape 1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Last slide</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2" name="Shape 1802"/>
        <p:cNvGrpSpPr/>
        <p:nvPr/>
      </p:nvGrpSpPr>
      <p:grpSpPr>
        <a:xfrm>
          <a:off x="0" y="0"/>
          <a:ext cx="0" cy="0"/>
          <a:chOff x="0" y="0"/>
          <a:chExt cx="0" cy="0"/>
        </a:xfrm>
      </p:grpSpPr>
      <p:sp>
        <p:nvSpPr>
          <p:cNvPr id="1803" name="Shape 18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4" name="Shape 18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Last slide</a:t>
            </a: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0" name="Shape 1810"/>
        <p:cNvGrpSpPr/>
        <p:nvPr/>
      </p:nvGrpSpPr>
      <p:grpSpPr>
        <a:xfrm>
          <a:off x="0" y="0"/>
          <a:ext cx="0" cy="0"/>
          <a:chOff x="0" y="0"/>
          <a:chExt cx="0" cy="0"/>
        </a:xfrm>
      </p:grpSpPr>
      <p:sp>
        <p:nvSpPr>
          <p:cNvPr id="1811" name="Shape 18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2" name="Shape 18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Last slide</a:t>
            </a: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8" name="Shape 1818"/>
        <p:cNvGrpSpPr/>
        <p:nvPr/>
      </p:nvGrpSpPr>
      <p:grpSpPr>
        <a:xfrm>
          <a:off x="0" y="0"/>
          <a:ext cx="0" cy="0"/>
          <a:chOff x="0" y="0"/>
          <a:chExt cx="0" cy="0"/>
        </a:xfrm>
      </p:grpSpPr>
      <p:sp>
        <p:nvSpPr>
          <p:cNvPr id="1819" name="Shape 18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0" name="Shape 18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Last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other words: It attempts to minimize the amount of difference (residuals, errors), while also preserving predictive value: too specific and you’re overfitting. Not specific enough and you’re underfitting. </a:t>
            </a:r>
          </a:p>
          <a:p>
            <a:pPr lvl="0" rtl="0">
              <a:spcBef>
                <a:spcPts val="0"/>
              </a:spcBef>
              <a:buNone/>
            </a:pPr>
            <a:r>
              <a:rPr lang="en"/>
              <a:t>Next up: review the 3 aspects of regression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There’s also “multivariate linear regression,” which additionally involves multiple targets as well as predictors, but that’s out of scope for this presentation.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what a picture!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going to be my next Halloween costume.</a:t>
            </a:r>
          </a:p>
          <a:p>
            <a:pPr lvl="0" rtl="0">
              <a:spcBef>
                <a:spcPts val="0"/>
              </a:spcBef>
              <a:buNone/>
            </a:pPr>
            <a:r>
              <a:rPr lang="en"/>
              <a:t>Next: what do we mean by “least squares”?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do we evaluate this line? Measure the sum of the squares of the residuals or errors.</a:t>
            </a:r>
          </a:p>
          <a:p>
            <a:pPr lvl="0" rtl="0">
              <a:spcBef>
                <a:spcPts val="0"/>
              </a:spcBef>
              <a:buNone/>
            </a:pPr>
            <a:r>
              <a:rPr lang="en"/>
              <a:t>This would have a pretty high “cost” or “loss” associated with it. The sum of residuals would be high.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large residual or error values will mean your sum is large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Adding the squares of these values will be a larger number.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allows us to minimize our residuals - the sum of these residuals will be a lot less.</a:t>
            </a:r>
          </a:p>
          <a:p>
            <a:pPr lvl="0">
              <a:spcBef>
                <a:spcPts val="0"/>
              </a:spcBef>
              <a:buNone/>
            </a:pPr>
            <a:r>
              <a:t/>
            </a:r>
            <a:endParaRPr/>
          </a:p>
          <a:p>
            <a:pPr lvl="0">
              <a:spcBef>
                <a:spcPts val="0"/>
              </a:spcBef>
              <a:buNone/>
            </a:pPr>
            <a:r>
              <a:rPr lang="en"/>
              <a:t>Next up: a quick review of overfitting and underfitting.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The top five Google hits for this question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Next up: Reframing under/over fitting as bias/variance trade-off</a:t>
            </a:r>
          </a:p>
          <a:p>
            <a:pPr lvl="0" rtl="0">
              <a:spcBef>
                <a:spcPts val="0"/>
              </a:spcBef>
              <a:buNone/>
            </a:pPr>
            <a:r>
              <a:rPr lang="en"/>
              <a:t>There are two basic groups of errors when it comes to predictive analysis: bias and variance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The bias of a linear regression is in the name - it expects there to be a linear relationship between the predictor and the target.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The “simplifying assumption” of a linear regression is in the name - it expects there to be a linear relationship between the predictor and the target.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The “simplifying assumption” of a linear regression is in the name - it expects there to be a linear relationship between the predictor and the target.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Literally variance is defined as between predictions on various sets of data, not within one measurement, but you can see it in your line also…</a:t>
            </a:r>
          </a:p>
          <a:p>
            <a:pPr lvl="0" rtl="0">
              <a:spcBef>
                <a:spcPts val="0"/>
              </a:spcBef>
              <a:buNone/>
            </a:pPr>
            <a:r>
              <a:rPr lang="en"/>
              <a:t>ALLUDED to: test-train-split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plots of lines through data</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MATH and FORMULAS - how we find these lines and our magical coefficients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predictor vs one target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Math Boyfriend</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0" name="Shape 6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And they don’t need us.</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5" name="Shape 7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To talk about linear regression we need to first talk about regression in general</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Next up: show the y-intercept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1" name="Shape 7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0" name="Shape 8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I.e, the “loss” part of our function</a:t>
            </a:r>
          </a:p>
          <a:p>
            <a:pPr lvl="0" rtl="0">
              <a:spcBef>
                <a:spcPts val="0"/>
              </a:spcBef>
              <a:buNone/>
            </a:pPr>
            <a:r>
              <a:rPr lang="en"/>
              <a:t>NEXT: a real world example of a deterministic relationship in this slope formula</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this is simple linear regression - one predictor and one dependent.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0" name="Shape 8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Somewhere need to note that this is simple linear regression - one predictor and one dependent.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9" name="Shape 8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7" name="Shape 9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9" name="Shape 939"/>
        <p:cNvGrpSpPr/>
        <p:nvPr/>
      </p:nvGrpSpPr>
      <p:grpSpPr>
        <a:xfrm>
          <a:off x="0" y="0"/>
          <a:ext cx="0" cy="0"/>
          <a:chOff x="0" y="0"/>
          <a:chExt cx="0" cy="0"/>
        </a:xfrm>
      </p:grpSpPr>
      <p:sp>
        <p:nvSpPr>
          <p:cNvPr id="940" name="Shape 9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1" name="Shape 9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1" name="Shape 951"/>
        <p:cNvGrpSpPr/>
        <p:nvPr/>
      </p:nvGrpSpPr>
      <p:grpSpPr>
        <a:xfrm>
          <a:off x="0" y="0"/>
          <a:ext cx="0" cy="0"/>
          <a:chOff x="0" y="0"/>
          <a:chExt cx="0" cy="0"/>
        </a:xfrm>
      </p:grpSpPr>
      <p:sp>
        <p:nvSpPr>
          <p:cNvPr id="952" name="Shape 9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3" name="Shape 9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5" name="Shape 9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7" name="Shape 9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 two types of error - irreducible and reducible</a:t>
            </a:r>
          </a:p>
          <a:p>
            <a:pPr lvl="0">
              <a:spcBef>
                <a:spcPts val="0"/>
              </a:spcBef>
              <a:buNone/>
            </a:pPr>
            <a:r>
              <a:rPr lang="en"/>
              <a:t>Reducible = haven’t found all the signal, haven’t minimized your loss </a:t>
            </a:r>
          </a:p>
          <a:p>
            <a:pPr lvl="0" rtl="0">
              <a:spcBef>
                <a:spcPts val="0"/>
              </a:spcBef>
              <a:buNone/>
            </a:pPr>
            <a:r>
              <a:rPr lang="en"/>
              <a:t>Irreducible = normal randomness, chaos, life, the universe, the 2nd law of thermodynamics, etc.</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4" name="Shape 1004"/>
        <p:cNvGrpSpPr/>
        <p:nvPr/>
      </p:nvGrpSpPr>
      <p:grpSpPr>
        <a:xfrm>
          <a:off x="0" y="0"/>
          <a:ext cx="0" cy="0"/>
          <a:chOff x="0" y="0"/>
          <a:chExt cx="0" cy="0"/>
        </a:xfrm>
      </p:grpSpPr>
      <p:sp>
        <p:nvSpPr>
          <p:cNvPr id="1005" name="Shape 10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6" name="Shape 10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3" name="Shape 1013"/>
        <p:cNvGrpSpPr/>
        <p:nvPr/>
      </p:nvGrpSpPr>
      <p:grpSpPr>
        <a:xfrm>
          <a:off x="0" y="0"/>
          <a:ext cx="0" cy="0"/>
          <a:chOff x="0" y="0"/>
          <a:chExt cx="0" cy="0"/>
        </a:xfrm>
      </p:grpSpPr>
      <p:sp>
        <p:nvSpPr>
          <p:cNvPr id="1014" name="Shape 10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5" name="Shape 10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 Since this is literally linearly related data with generated noise thrown in, any attempt to further fit this data would simply be modeling noise, not signal.</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6" name="Shape 1026"/>
        <p:cNvGrpSpPr/>
        <p:nvPr/>
      </p:nvGrpSpPr>
      <p:grpSpPr>
        <a:xfrm>
          <a:off x="0" y="0"/>
          <a:ext cx="0" cy="0"/>
          <a:chOff x="0" y="0"/>
          <a:chExt cx="0" cy="0"/>
        </a:xfrm>
      </p:grpSpPr>
      <p:sp>
        <p:nvSpPr>
          <p:cNvPr id="1027" name="Shape 10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8" name="Shape 10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simplest method is calling the score of your regression function.</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that’s something to talk about at tea parties.</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4" name="Shape 1044"/>
        <p:cNvGrpSpPr/>
        <p:nvPr/>
      </p:nvGrpSpPr>
      <p:grpSpPr>
        <a:xfrm>
          <a:off x="0" y="0"/>
          <a:ext cx="0" cy="0"/>
          <a:chOff x="0" y="0"/>
          <a:chExt cx="0" cy="0"/>
        </a:xfrm>
      </p:grpSpPr>
      <p:sp>
        <p:nvSpPr>
          <p:cNvPr id="1045" name="Shape 10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6" name="Shape 10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solidFill>
            <a:srgbClr val="052A4D"/>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480750" y="483124"/>
            <a:ext cx="752099" cy="752099"/>
          </a:xfrm>
          <a:prstGeom prst="rect">
            <a:avLst/>
          </a:prstGeom>
          <a:solidFill>
            <a:srgbClr val="F50057"/>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840116" y="838675"/>
            <a:ext cx="752099" cy="752100"/>
          </a:xfrm>
          <a:prstGeom prst="rect">
            <a:avLst/>
          </a:prstGeom>
          <a:solidFill>
            <a:srgbClr val="FFFFFF">
              <a:alpha val="70590"/>
            </a:srgbClr>
          </a:solidFill>
          <a:ln>
            <a:noFill/>
          </a:ln>
        </p:spPr>
        <p:txBody>
          <a:bodyPr anchorCtr="0" anchor="ctr" bIns="91425" lIns="91425" rIns="91425" tIns="91425">
            <a:noAutofit/>
          </a:bodyPr>
          <a:lstStyle/>
          <a:p>
            <a:pPr lvl="0">
              <a:spcBef>
                <a:spcPts val="0"/>
              </a:spcBef>
              <a:buNone/>
            </a:pPr>
            <a:r>
              <a:t/>
            </a:r>
            <a:endParaRPr/>
          </a:p>
        </p:txBody>
      </p:sp>
      <p:sp>
        <p:nvSpPr>
          <p:cNvPr id="85" name="Shape 85"/>
          <p:cNvSpPr txBox="1"/>
          <p:nvPr>
            <p:ph type="ctrTitle"/>
          </p:nvPr>
        </p:nvSpPr>
        <p:spPr>
          <a:xfrm>
            <a:off x="2038350" y="647700"/>
            <a:ext cx="5994900" cy="3029100"/>
          </a:xfrm>
          <a:prstGeom prst="rect">
            <a:avLst/>
          </a:prstGeom>
          <a:noFill/>
        </p:spPr>
        <p:txBody>
          <a:bodyPr anchorCtr="0" anchor="t" bIns="91425" lIns="91425" rIns="91425" tIns="91425"/>
          <a:lstStyle>
            <a:lvl1pPr lvl="0" algn="l">
              <a:lnSpc>
                <a:spcPct val="100000"/>
              </a:lnSpc>
              <a:spcBef>
                <a:spcPts val="0"/>
              </a:spcBef>
              <a:spcAft>
                <a:spcPts val="0"/>
              </a:spcAft>
              <a:buClr>
                <a:srgbClr val="FFFFFF"/>
              </a:buClr>
              <a:buSzPct val="100000"/>
              <a:buNone/>
              <a:defRPr b="1" sz="6000">
                <a:solidFill>
                  <a:srgbClr val="FFFFFF"/>
                </a:solidFill>
              </a:defRPr>
            </a:lvl1pPr>
            <a:lvl2pPr lvl="1" algn="l">
              <a:lnSpc>
                <a:spcPct val="100000"/>
              </a:lnSpc>
              <a:spcBef>
                <a:spcPts val="0"/>
              </a:spcBef>
              <a:spcAft>
                <a:spcPts val="0"/>
              </a:spcAft>
              <a:buClr>
                <a:srgbClr val="FFFFFF"/>
              </a:buClr>
              <a:buSzPct val="100000"/>
              <a:buNone/>
              <a:defRPr b="1" sz="6000">
                <a:solidFill>
                  <a:srgbClr val="FFFFFF"/>
                </a:solidFill>
              </a:defRPr>
            </a:lvl2pPr>
            <a:lvl3pPr lvl="2" algn="l">
              <a:lnSpc>
                <a:spcPct val="100000"/>
              </a:lnSpc>
              <a:spcBef>
                <a:spcPts val="0"/>
              </a:spcBef>
              <a:spcAft>
                <a:spcPts val="0"/>
              </a:spcAft>
              <a:buClr>
                <a:srgbClr val="FFFFFF"/>
              </a:buClr>
              <a:buSzPct val="100000"/>
              <a:buNone/>
              <a:defRPr b="1" sz="6000">
                <a:solidFill>
                  <a:srgbClr val="FFFFFF"/>
                </a:solidFill>
              </a:defRPr>
            </a:lvl3pPr>
            <a:lvl4pPr lvl="3" algn="l">
              <a:lnSpc>
                <a:spcPct val="100000"/>
              </a:lnSpc>
              <a:spcBef>
                <a:spcPts val="0"/>
              </a:spcBef>
              <a:spcAft>
                <a:spcPts val="0"/>
              </a:spcAft>
              <a:buClr>
                <a:srgbClr val="FFFFFF"/>
              </a:buClr>
              <a:buSzPct val="100000"/>
              <a:buNone/>
              <a:defRPr b="1" sz="6000">
                <a:solidFill>
                  <a:srgbClr val="FFFFFF"/>
                </a:solidFill>
              </a:defRPr>
            </a:lvl4pPr>
            <a:lvl5pPr lvl="4" algn="l">
              <a:lnSpc>
                <a:spcPct val="100000"/>
              </a:lnSpc>
              <a:spcBef>
                <a:spcPts val="0"/>
              </a:spcBef>
              <a:spcAft>
                <a:spcPts val="0"/>
              </a:spcAft>
              <a:buClr>
                <a:srgbClr val="FFFFFF"/>
              </a:buClr>
              <a:buSzPct val="100000"/>
              <a:buNone/>
              <a:defRPr b="1" sz="6000">
                <a:solidFill>
                  <a:srgbClr val="FFFFFF"/>
                </a:solidFill>
              </a:defRPr>
            </a:lvl5pPr>
            <a:lvl6pPr lvl="5" algn="l">
              <a:lnSpc>
                <a:spcPct val="100000"/>
              </a:lnSpc>
              <a:spcBef>
                <a:spcPts val="0"/>
              </a:spcBef>
              <a:spcAft>
                <a:spcPts val="0"/>
              </a:spcAft>
              <a:buClr>
                <a:srgbClr val="FFFFFF"/>
              </a:buClr>
              <a:buSzPct val="100000"/>
              <a:buNone/>
              <a:defRPr b="1" sz="6000">
                <a:solidFill>
                  <a:srgbClr val="FFFFFF"/>
                </a:solidFill>
              </a:defRPr>
            </a:lvl6pPr>
            <a:lvl7pPr lvl="6" algn="l">
              <a:lnSpc>
                <a:spcPct val="100000"/>
              </a:lnSpc>
              <a:spcBef>
                <a:spcPts val="0"/>
              </a:spcBef>
              <a:spcAft>
                <a:spcPts val="0"/>
              </a:spcAft>
              <a:buClr>
                <a:srgbClr val="FFFFFF"/>
              </a:buClr>
              <a:buSzPct val="100000"/>
              <a:buNone/>
              <a:defRPr b="1" sz="6000">
                <a:solidFill>
                  <a:srgbClr val="FFFFFF"/>
                </a:solidFill>
              </a:defRPr>
            </a:lvl7pPr>
            <a:lvl8pPr lvl="7" algn="l">
              <a:lnSpc>
                <a:spcPct val="100000"/>
              </a:lnSpc>
              <a:spcBef>
                <a:spcPts val="0"/>
              </a:spcBef>
              <a:spcAft>
                <a:spcPts val="0"/>
              </a:spcAft>
              <a:buClr>
                <a:srgbClr val="FFFFFF"/>
              </a:buClr>
              <a:buSzPct val="100000"/>
              <a:buNone/>
              <a:defRPr b="1" sz="6000">
                <a:solidFill>
                  <a:srgbClr val="FFFFFF"/>
                </a:solidFill>
              </a:defRPr>
            </a:lvl8pPr>
            <a:lvl9pPr lvl="8" algn="l">
              <a:lnSpc>
                <a:spcPct val="100000"/>
              </a:lnSpc>
              <a:spcBef>
                <a:spcPts val="0"/>
              </a:spcBef>
              <a:spcAft>
                <a:spcPts val="0"/>
              </a:spcAft>
              <a:buClr>
                <a:srgbClr val="FFFFFF"/>
              </a:buClr>
              <a:buSzPct val="100000"/>
              <a:buNone/>
              <a:defRPr b="1" sz="6000">
                <a:solidFill>
                  <a:srgbClr val="FFFFFF"/>
                </a:solidFill>
              </a:defRPr>
            </a:lvl9pPr>
          </a:lstStyle>
          <a:p/>
        </p:txBody>
      </p:sp>
      <p:sp>
        <p:nvSpPr>
          <p:cNvPr id="86" name="Shape 86"/>
          <p:cNvSpPr txBox="1"/>
          <p:nvPr>
            <p:ph idx="1" type="subTitle"/>
          </p:nvPr>
        </p:nvSpPr>
        <p:spPr>
          <a:xfrm>
            <a:off x="2038350" y="4024650"/>
            <a:ext cx="5696700" cy="550200"/>
          </a:xfrm>
          <a:prstGeom prst="rect">
            <a:avLst/>
          </a:prstGeom>
          <a:noFill/>
        </p:spPr>
        <p:txBody>
          <a:bodyPr anchorCtr="0" anchor="t" bIns="91425" lIns="91425" rIns="91425" tIns="91425"/>
          <a:lstStyle>
            <a:lvl1pPr lvl="0" algn="l">
              <a:lnSpc>
                <a:spcPct val="100000"/>
              </a:lnSpc>
              <a:spcBef>
                <a:spcPts val="0"/>
              </a:spcBef>
              <a:spcAft>
                <a:spcPts val="0"/>
              </a:spcAft>
              <a:buClr>
                <a:srgbClr val="FFFFFF"/>
              </a:buClr>
              <a:buSzPct val="100000"/>
              <a:buNone/>
              <a:defRPr sz="2000">
                <a:solidFill>
                  <a:srgbClr val="FFFFFF"/>
                </a:solidFill>
              </a:defRPr>
            </a:lvl1pPr>
            <a:lvl2pPr lvl="1" algn="l">
              <a:lnSpc>
                <a:spcPct val="100000"/>
              </a:lnSpc>
              <a:spcBef>
                <a:spcPts val="0"/>
              </a:spcBef>
              <a:spcAft>
                <a:spcPts val="0"/>
              </a:spcAft>
              <a:buClr>
                <a:srgbClr val="FFFFFF"/>
              </a:buClr>
              <a:buSzPct val="100000"/>
              <a:buNone/>
              <a:defRPr sz="2000">
                <a:solidFill>
                  <a:srgbClr val="FFFFFF"/>
                </a:solidFill>
              </a:defRPr>
            </a:lvl2pPr>
            <a:lvl3pPr lvl="2" algn="l">
              <a:lnSpc>
                <a:spcPct val="100000"/>
              </a:lnSpc>
              <a:spcBef>
                <a:spcPts val="0"/>
              </a:spcBef>
              <a:spcAft>
                <a:spcPts val="0"/>
              </a:spcAft>
              <a:buClr>
                <a:srgbClr val="FFFFFF"/>
              </a:buClr>
              <a:buSzPct val="100000"/>
              <a:buNone/>
              <a:defRPr sz="2000">
                <a:solidFill>
                  <a:srgbClr val="FFFFFF"/>
                </a:solidFill>
              </a:defRPr>
            </a:lvl3pPr>
            <a:lvl4pPr lvl="3" algn="l">
              <a:lnSpc>
                <a:spcPct val="100000"/>
              </a:lnSpc>
              <a:spcBef>
                <a:spcPts val="0"/>
              </a:spcBef>
              <a:spcAft>
                <a:spcPts val="0"/>
              </a:spcAft>
              <a:buClr>
                <a:srgbClr val="FFFFFF"/>
              </a:buClr>
              <a:buSzPct val="100000"/>
              <a:buNone/>
              <a:defRPr sz="2000">
                <a:solidFill>
                  <a:srgbClr val="FFFFFF"/>
                </a:solidFill>
              </a:defRPr>
            </a:lvl4pPr>
            <a:lvl5pPr lvl="4" algn="l">
              <a:lnSpc>
                <a:spcPct val="100000"/>
              </a:lnSpc>
              <a:spcBef>
                <a:spcPts val="0"/>
              </a:spcBef>
              <a:spcAft>
                <a:spcPts val="0"/>
              </a:spcAft>
              <a:buClr>
                <a:srgbClr val="FFFFFF"/>
              </a:buClr>
              <a:buSzPct val="100000"/>
              <a:buNone/>
              <a:defRPr sz="2000">
                <a:solidFill>
                  <a:srgbClr val="FFFFFF"/>
                </a:solidFill>
              </a:defRPr>
            </a:lvl5pPr>
            <a:lvl6pPr lvl="5" algn="l">
              <a:lnSpc>
                <a:spcPct val="100000"/>
              </a:lnSpc>
              <a:spcBef>
                <a:spcPts val="0"/>
              </a:spcBef>
              <a:spcAft>
                <a:spcPts val="0"/>
              </a:spcAft>
              <a:buClr>
                <a:srgbClr val="FFFFFF"/>
              </a:buClr>
              <a:buSzPct val="100000"/>
              <a:buNone/>
              <a:defRPr sz="2000">
                <a:solidFill>
                  <a:srgbClr val="FFFFFF"/>
                </a:solidFill>
              </a:defRPr>
            </a:lvl6pPr>
            <a:lvl7pPr lvl="6" algn="l">
              <a:lnSpc>
                <a:spcPct val="100000"/>
              </a:lnSpc>
              <a:spcBef>
                <a:spcPts val="0"/>
              </a:spcBef>
              <a:spcAft>
                <a:spcPts val="0"/>
              </a:spcAft>
              <a:buClr>
                <a:srgbClr val="FFFFFF"/>
              </a:buClr>
              <a:buSzPct val="100000"/>
              <a:buNone/>
              <a:defRPr sz="2000">
                <a:solidFill>
                  <a:srgbClr val="FFFFFF"/>
                </a:solidFill>
              </a:defRPr>
            </a:lvl7pPr>
            <a:lvl8pPr lvl="7" algn="l">
              <a:lnSpc>
                <a:spcPct val="100000"/>
              </a:lnSpc>
              <a:spcBef>
                <a:spcPts val="0"/>
              </a:spcBef>
              <a:spcAft>
                <a:spcPts val="0"/>
              </a:spcAft>
              <a:buClr>
                <a:srgbClr val="FFFFFF"/>
              </a:buClr>
              <a:buSzPct val="100000"/>
              <a:buNone/>
              <a:defRPr sz="2000">
                <a:solidFill>
                  <a:srgbClr val="FFFFFF"/>
                </a:solidFill>
              </a:defRPr>
            </a:lvl8pPr>
            <a:lvl9pPr lvl="8" algn="l">
              <a:lnSpc>
                <a:spcPct val="100000"/>
              </a:lnSpc>
              <a:spcBef>
                <a:spcPts val="0"/>
              </a:spcBef>
              <a:spcAft>
                <a:spcPts val="0"/>
              </a:spcAft>
              <a:buClr>
                <a:srgbClr val="FFFFFF"/>
              </a:buClr>
              <a:buSzPct val="100000"/>
              <a:buNone/>
              <a:defRPr sz="2000">
                <a:solidFill>
                  <a:srgbClr val="FFFFFF"/>
                </a:solidFill>
              </a:defRPr>
            </a:lvl9pPr>
          </a:lstStyle>
          <a:p/>
        </p:txBody>
      </p:sp>
      <p:sp>
        <p:nvSpPr>
          <p:cNvPr id="87" name="Shape 8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2.jpg"/><Relationship Id="rId4"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 Id="rId3" Type="http://schemas.openxmlformats.org/officeDocument/2006/relationships/image" Target="../media/image1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 Id="rId3" Type="http://schemas.openxmlformats.org/officeDocument/2006/relationships/image" Target="../media/image1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 Id="rId3" Type="http://schemas.openxmlformats.org/officeDocument/2006/relationships/image" Target="../media/image0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4.xml"/><Relationship Id="rId3" Type="http://schemas.openxmlformats.org/officeDocument/2006/relationships/image" Target="../media/image0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 Id="rId3" Type="http://schemas.openxmlformats.org/officeDocument/2006/relationships/image" Target="../media/image0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6.xml"/><Relationship Id="rId3" Type="http://schemas.openxmlformats.org/officeDocument/2006/relationships/image" Target="../media/image0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7.xml"/><Relationship Id="rId3" Type="http://schemas.openxmlformats.org/officeDocument/2006/relationships/image" Target="../media/image06.png"/><Relationship Id="rId4" Type="http://schemas.openxmlformats.org/officeDocument/2006/relationships/image" Target="../media/image0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 Id="rId3" Type="http://schemas.openxmlformats.org/officeDocument/2006/relationships/image" Target="../media/image06.png"/><Relationship Id="rId4" Type="http://schemas.openxmlformats.org/officeDocument/2006/relationships/image" Target="../media/image0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3.xml"/><Relationship Id="rId3"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4.xml"/><Relationship Id="rId3" Type="http://schemas.openxmlformats.org/officeDocument/2006/relationships/image" Target="../media/image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5.xml"/><Relationship Id="rId3" Type="http://schemas.openxmlformats.org/officeDocument/2006/relationships/image" Target="../media/image2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6.xml"/><Relationship Id="rId3" Type="http://schemas.openxmlformats.org/officeDocument/2006/relationships/image" Target="../media/image2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 Id="rId3" Type="http://schemas.openxmlformats.org/officeDocument/2006/relationships/hyperlink" Target="https://en.wikipedia.org/wiki/Dataset" TargetMode="External"/><Relationship Id="rId4" Type="http://schemas.openxmlformats.org/officeDocument/2006/relationships/hyperlink" Target="https://en.wikipedia.org/wiki/Statistician" TargetMode="External"/><Relationship Id="rId5" Type="http://schemas.openxmlformats.org/officeDocument/2006/relationships/hyperlink" Target="https://en.wikipedia.org/wiki/Francis_Anscombe" TargetMode="External"/><Relationship Id="rId6" Type="http://schemas.openxmlformats.org/officeDocument/2006/relationships/hyperlink" Target="https://en.wikipedia.org/wiki/Outl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 Id="rId3" Type="http://schemas.openxmlformats.org/officeDocument/2006/relationships/image" Target="../media/image2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6.xml"/><Relationship Id="rId3" Type="http://schemas.openxmlformats.org/officeDocument/2006/relationships/image" Target="../media/image22.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 Id="rId3" Type="http://schemas.openxmlformats.org/officeDocument/2006/relationships/image" Target="../media/image2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8.xml"/><Relationship Id="rId3" Type="http://schemas.openxmlformats.org/officeDocument/2006/relationships/image" Target="../media/image2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1.xml"/><Relationship Id="rId3" Type="http://schemas.openxmlformats.org/officeDocument/2006/relationships/image" Target="../media/image2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0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0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0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0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0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0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0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0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0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0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0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0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1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11.png"/><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11.png"/><Relationship Id="rId4"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1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11.png"/><Relationship Id="rId4" Type="http://schemas.openxmlformats.org/officeDocument/2006/relationships/image" Target="../media/image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 Id="rId3" Type="http://schemas.openxmlformats.org/officeDocument/2006/relationships/image" Target="../media/image11.png"/><Relationship Id="rId4" Type="http://schemas.openxmlformats.org/officeDocument/2006/relationships/image" Target="../media/image1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 Id="rId3" Type="http://schemas.openxmlformats.org/officeDocument/2006/relationships/image" Target="../media/image1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 Id="rId3" Type="http://schemas.openxmlformats.org/officeDocument/2006/relationships/image" Target="../media/image1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Shape 92"/>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a:spcBef>
                <a:spcPts val="0"/>
              </a:spcBef>
              <a:buNone/>
            </a:pPr>
            <a:r>
              <a:rPr lang="en">
                <a:latin typeface="Source Code Pro"/>
                <a:ea typeface="Source Code Pro"/>
                <a:cs typeface="Source Code Pro"/>
                <a:sym typeface="Source Code Pro"/>
              </a:rPr>
              <a:t>November 23, 2016</a:t>
            </a:r>
          </a:p>
        </p:txBody>
      </p:sp>
      <p:sp>
        <p:nvSpPr>
          <p:cNvPr id="93" name="Shape 93"/>
          <p:cNvSpPr/>
          <p:nvPr/>
        </p:nvSpPr>
        <p:spPr>
          <a:xfrm>
            <a:off x="-154075" y="-94800"/>
            <a:ext cx="9421800" cy="53448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testpattern-2.jpg" id="94" name="Shape 94"/>
          <p:cNvPicPr preferRelativeResize="0"/>
          <p:nvPr/>
        </p:nvPicPr>
        <p:blipFill>
          <a:blip r:embed="rId4">
            <a:alphaModFix/>
          </a:blip>
          <a:stretch>
            <a:fillRect/>
          </a:stretch>
        </p:blipFill>
        <p:spPr>
          <a:xfrm>
            <a:off x="-256975" y="-154075"/>
            <a:ext cx="9524702" cy="5487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spcBef>
                <a:spcPts val="0"/>
              </a:spcBef>
              <a:buNone/>
            </a:pPr>
            <a:r>
              <a:rPr lang="en" sz="1800">
                <a:solidFill>
                  <a:srgbClr val="000000"/>
                </a:solidFill>
                <a:latin typeface="Source Code Pro"/>
                <a:ea typeface="Source Code Pro"/>
                <a:cs typeface="Source Code Pro"/>
                <a:sym typeface="Source Code Pro"/>
              </a:rPr>
              <a:t>The term "regression" was coined by Francis Galton in the nineteenth century to describe a biological phenomenon: the heights of descendants of tall ancestors tend to regress down towards a normal average (a phenomenon also known as “regression towards the mean”). </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4" name="Shape 1054"/>
        <p:cNvGrpSpPr/>
        <p:nvPr/>
      </p:nvGrpSpPr>
      <p:grpSpPr>
        <a:xfrm>
          <a:off x="0" y="0"/>
          <a:ext cx="0" cy="0"/>
          <a:chOff x="0" y="0"/>
          <a:chExt cx="0" cy="0"/>
        </a:xfrm>
      </p:grpSpPr>
      <p:pic>
        <p:nvPicPr>
          <p:cNvPr descr="residual_distribution_hist.png" id="1055" name="Shape 1055"/>
          <p:cNvPicPr preferRelativeResize="0"/>
          <p:nvPr/>
        </p:nvPicPr>
        <p:blipFill>
          <a:blip r:embed="rId3">
            <a:alphaModFix/>
          </a:blip>
          <a:stretch>
            <a:fillRect/>
          </a:stretch>
        </p:blipFill>
        <p:spPr>
          <a:xfrm>
            <a:off x="855487" y="924400"/>
            <a:ext cx="7433025" cy="4120325"/>
          </a:xfrm>
          <a:prstGeom prst="rect">
            <a:avLst/>
          </a:prstGeom>
          <a:noFill/>
          <a:ln>
            <a:noFill/>
          </a:ln>
        </p:spPr>
      </p:pic>
      <p:sp>
        <p:nvSpPr>
          <p:cNvPr id="1056" name="Shape 1056"/>
          <p:cNvSpPr txBox="1"/>
          <p:nvPr>
            <p:ph idx="1" type="body"/>
          </p:nvPr>
        </p:nvSpPr>
        <p:spPr>
          <a:xfrm>
            <a:off x="1074600" y="345700"/>
            <a:ext cx="6994800" cy="656400"/>
          </a:xfrm>
          <a:prstGeom prst="rect">
            <a:avLst/>
          </a:prstGeom>
        </p:spPr>
        <p:txBody>
          <a:bodyPr anchorCtr="0" anchor="ctr" bIns="91425" lIns="91425" rIns="91425" tIns="91425">
            <a:noAutofit/>
          </a:bodyPr>
          <a:lstStyle/>
          <a:p>
            <a:pPr lvl="0" rtl="0" algn="ctr">
              <a:spcBef>
                <a:spcPts val="0"/>
              </a:spcBef>
              <a:buNone/>
            </a:pPr>
            <a:r>
              <a:rPr lang="en" sz="3000">
                <a:solidFill>
                  <a:srgbClr val="000000"/>
                </a:solidFill>
                <a:latin typeface="Source Code Pro"/>
                <a:ea typeface="Source Code Pro"/>
                <a:cs typeface="Source Code Pro"/>
                <a:sym typeface="Source Code Pro"/>
              </a:rPr>
              <a:t>Accuracy</a:t>
            </a:r>
          </a:p>
        </p:txBody>
      </p:sp>
      <p:cxnSp>
        <p:nvCxnSpPr>
          <p:cNvPr id="1057" name="Shape 1057"/>
          <p:cNvCxnSpPr/>
          <p:nvPr/>
        </p:nvCxnSpPr>
        <p:spPr>
          <a:xfrm>
            <a:off x="2877600" y="867200"/>
            <a:ext cx="33888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1" name="Shape 1061"/>
        <p:cNvGrpSpPr/>
        <p:nvPr/>
      </p:nvGrpSpPr>
      <p:grpSpPr>
        <a:xfrm>
          <a:off x="0" y="0"/>
          <a:ext cx="0" cy="0"/>
          <a:chOff x="0" y="0"/>
          <a:chExt cx="0" cy="0"/>
        </a:xfrm>
      </p:grpSpPr>
      <p:sp>
        <p:nvSpPr>
          <p:cNvPr id="1062" name="Shape 1062"/>
          <p:cNvSpPr txBox="1"/>
          <p:nvPr>
            <p:ph idx="1" type="body"/>
          </p:nvPr>
        </p:nvSpPr>
        <p:spPr>
          <a:xfrm>
            <a:off x="1074600" y="345700"/>
            <a:ext cx="6994800" cy="656400"/>
          </a:xfrm>
          <a:prstGeom prst="rect">
            <a:avLst/>
          </a:prstGeom>
        </p:spPr>
        <p:txBody>
          <a:bodyPr anchorCtr="0" anchor="ctr" bIns="91425" lIns="91425" rIns="91425" tIns="91425">
            <a:noAutofit/>
          </a:bodyPr>
          <a:lstStyle/>
          <a:p>
            <a:pPr lvl="0" rtl="0" algn="ctr">
              <a:spcBef>
                <a:spcPts val="0"/>
              </a:spcBef>
              <a:buNone/>
            </a:pPr>
            <a:r>
              <a:rPr lang="en" sz="3000">
                <a:solidFill>
                  <a:srgbClr val="000000"/>
                </a:solidFill>
                <a:latin typeface="Source Code Pro"/>
                <a:ea typeface="Source Code Pro"/>
                <a:cs typeface="Source Code Pro"/>
                <a:sym typeface="Source Code Pro"/>
              </a:rPr>
              <a:t>Accuracy</a:t>
            </a:r>
          </a:p>
        </p:txBody>
      </p:sp>
      <p:cxnSp>
        <p:nvCxnSpPr>
          <p:cNvPr id="1063" name="Shape 1063"/>
          <p:cNvCxnSpPr/>
          <p:nvPr/>
        </p:nvCxnSpPr>
        <p:spPr>
          <a:xfrm>
            <a:off x="2877600" y="867200"/>
            <a:ext cx="3388800" cy="0"/>
          </a:xfrm>
          <a:prstGeom prst="straightConnector1">
            <a:avLst/>
          </a:prstGeom>
          <a:noFill/>
          <a:ln cap="flat" cmpd="sng" w="19050">
            <a:solidFill>
              <a:schemeClr val="dk2"/>
            </a:solidFill>
            <a:prstDash val="solid"/>
            <a:round/>
            <a:headEnd len="lg" w="lg" type="none"/>
            <a:tailEnd len="lg" w="lg" type="none"/>
          </a:ln>
        </p:spPr>
      </p:cxnSp>
      <p:pic>
        <p:nvPicPr>
          <p:cNvPr descr="residual_distribution.png" id="1064" name="Shape 1064"/>
          <p:cNvPicPr preferRelativeResize="0"/>
          <p:nvPr/>
        </p:nvPicPr>
        <p:blipFill>
          <a:blip r:embed="rId3">
            <a:alphaModFix/>
          </a:blip>
          <a:stretch>
            <a:fillRect/>
          </a:stretch>
        </p:blipFill>
        <p:spPr>
          <a:xfrm>
            <a:off x="1042625" y="1054800"/>
            <a:ext cx="7058750" cy="3934650"/>
          </a:xfrm>
          <a:prstGeom prst="rect">
            <a:avLst/>
          </a:prstGeom>
          <a:noFill/>
          <a:ln>
            <a:noFill/>
          </a:ln>
        </p:spPr>
      </p:pic>
      <p:cxnSp>
        <p:nvCxnSpPr>
          <p:cNvPr id="1065" name="Shape 1065"/>
          <p:cNvCxnSpPr/>
          <p:nvPr/>
        </p:nvCxnSpPr>
        <p:spPr>
          <a:xfrm>
            <a:off x="1409625" y="3099025"/>
            <a:ext cx="6577200" cy="0"/>
          </a:xfrm>
          <a:prstGeom prst="straightConnector1">
            <a:avLst/>
          </a:prstGeom>
          <a:noFill/>
          <a:ln cap="flat" cmpd="sng" w="9525">
            <a:solidFill>
              <a:schemeClr val="accent3"/>
            </a:solidFill>
            <a:prstDash val="solid"/>
            <a:round/>
            <a:headEnd len="lg" w="lg" type="none"/>
            <a:tailEnd len="lg" w="lg" type="non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9" name="Shape 1069"/>
        <p:cNvGrpSpPr/>
        <p:nvPr/>
      </p:nvGrpSpPr>
      <p:grpSpPr>
        <a:xfrm>
          <a:off x="0" y="0"/>
          <a:ext cx="0" cy="0"/>
          <a:chOff x="0" y="0"/>
          <a:chExt cx="0" cy="0"/>
        </a:xfrm>
      </p:grpSpPr>
      <p:sp>
        <p:nvSpPr>
          <p:cNvPr id="1070" name="Shape 1070"/>
          <p:cNvSpPr txBox="1"/>
          <p:nvPr>
            <p:ph idx="1" type="body"/>
          </p:nvPr>
        </p:nvSpPr>
        <p:spPr>
          <a:xfrm>
            <a:off x="1074600" y="345700"/>
            <a:ext cx="6994800" cy="656400"/>
          </a:xfrm>
          <a:prstGeom prst="rect">
            <a:avLst/>
          </a:prstGeom>
        </p:spPr>
        <p:txBody>
          <a:bodyPr anchorCtr="0" anchor="ctr" bIns="91425" lIns="91425" rIns="91425" tIns="91425">
            <a:noAutofit/>
          </a:bodyPr>
          <a:lstStyle/>
          <a:p>
            <a:pPr lvl="0" rtl="0" algn="ctr">
              <a:spcBef>
                <a:spcPts val="0"/>
              </a:spcBef>
              <a:buNone/>
            </a:pPr>
            <a:r>
              <a:rPr lang="en" sz="3000">
                <a:solidFill>
                  <a:srgbClr val="000000"/>
                </a:solidFill>
                <a:latin typeface="Source Code Pro"/>
                <a:ea typeface="Source Code Pro"/>
                <a:cs typeface="Source Code Pro"/>
                <a:sym typeface="Source Code Pro"/>
              </a:rPr>
              <a:t>Accuracy</a:t>
            </a:r>
          </a:p>
        </p:txBody>
      </p:sp>
      <p:cxnSp>
        <p:nvCxnSpPr>
          <p:cNvPr id="1071" name="Shape 1071"/>
          <p:cNvCxnSpPr/>
          <p:nvPr/>
        </p:nvCxnSpPr>
        <p:spPr>
          <a:xfrm>
            <a:off x="2877600" y="867200"/>
            <a:ext cx="3388800" cy="0"/>
          </a:xfrm>
          <a:prstGeom prst="straightConnector1">
            <a:avLst/>
          </a:prstGeom>
          <a:noFill/>
          <a:ln cap="flat" cmpd="sng" w="19050">
            <a:solidFill>
              <a:schemeClr val="dk2"/>
            </a:solidFill>
            <a:prstDash val="solid"/>
            <a:round/>
            <a:headEnd len="lg" w="lg" type="none"/>
            <a:tailEnd len="lg" w="lg" type="none"/>
          </a:ln>
        </p:spPr>
      </p:cxnSp>
      <p:sp>
        <p:nvSpPr>
          <p:cNvPr id="1072" name="Shape 1072"/>
          <p:cNvSpPr txBox="1"/>
          <p:nvPr/>
        </p:nvSpPr>
        <p:spPr>
          <a:xfrm>
            <a:off x="1188300" y="1451250"/>
            <a:ext cx="6767400" cy="2379600"/>
          </a:xfrm>
          <a:prstGeom prst="rect">
            <a:avLst/>
          </a:prstGeom>
          <a:noFill/>
          <a:ln>
            <a:noFill/>
          </a:ln>
        </p:spPr>
        <p:txBody>
          <a:bodyPr anchorCtr="0" anchor="t" bIns="91425" lIns="91425" rIns="91425" tIns="91425">
            <a:noAutofit/>
          </a:bodyPr>
          <a:lstStyle/>
          <a:p>
            <a:pPr indent="-381000" lvl="0" marL="457200" rtl="0">
              <a:lnSpc>
                <a:spcPct val="200000"/>
              </a:lnSpc>
              <a:spcBef>
                <a:spcPts val="0"/>
              </a:spcBef>
              <a:spcAft>
                <a:spcPts val="1600"/>
              </a:spcAft>
              <a:buClr>
                <a:srgbClr val="000000"/>
              </a:buClr>
              <a:buSzPct val="100000"/>
              <a:buFont typeface="Source Code Pro"/>
              <a:buAutoNum type="arabicPeriod"/>
            </a:pPr>
            <a:r>
              <a:rPr lang="en" sz="2400">
                <a:latin typeface="Source Code Pro"/>
                <a:ea typeface="Source Code Pro"/>
                <a:cs typeface="Source Code Pro"/>
                <a:sym typeface="Source Code Pro"/>
              </a:rPr>
              <a:t>Score</a:t>
            </a:r>
          </a:p>
          <a:p>
            <a:pPr indent="-381000" lvl="0" marL="457200" rtl="0">
              <a:lnSpc>
                <a:spcPct val="200000"/>
              </a:lnSpc>
              <a:spcBef>
                <a:spcPts val="0"/>
              </a:spcBef>
              <a:spcAft>
                <a:spcPts val="1600"/>
              </a:spcAft>
              <a:buClr>
                <a:srgbClr val="000000"/>
              </a:buClr>
              <a:buSzPct val="100000"/>
              <a:buFont typeface="Source Code Pro"/>
              <a:buAutoNum type="arabicPeriod"/>
            </a:pPr>
            <a:r>
              <a:rPr lang="en" sz="2400">
                <a:latin typeface="Source Code Pro"/>
                <a:ea typeface="Source Code Pro"/>
                <a:cs typeface="Source Code Pro"/>
                <a:sym typeface="Source Code Pro"/>
              </a:rPr>
              <a:t>Plot your residuals</a:t>
            </a:r>
          </a:p>
          <a:p>
            <a:pPr indent="-381000" lvl="0" marL="457200" rtl="0">
              <a:lnSpc>
                <a:spcPct val="200000"/>
              </a:lnSpc>
              <a:spcBef>
                <a:spcPts val="0"/>
              </a:spcBef>
              <a:spcAft>
                <a:spcPts val="1600"/>
              </a:spcAft>
              <a:buClr>
                <a:srgbClr val="000000"/>
              </a:buClr>
              <a:buSzPct val="100000"/>
              <a:buFont typeface="Source Code Pro"/>
              <a:buAutoNum type="arabicPeriod"/>
            </a:pPr>
            <a:r>
              <a:rPr lang="en" sz="2400">
                <a:latin typeface="Source Code Pro"/>
                <a:ea typeface="Source Code Pro"/>
                <a:cs typeface="Source Code Pro"/>
                <a:sym typeface="Source Code Pro"/>
              </a:rPr>
              <a:t>R² and Adjusted R² </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6" name="Shape 1076"/>
        <p:cNvGrpSpPr/>
        <p:nvPr/>
      </p:nvGrpSpPr>
      <p:grpSpPr>
        <a:xfrm>
          <a:off x="0" y="0"/>
          <a:ext cx="0" cy="0"/>
          <a:chOff x="0" y="0"/>
          <a:chExt cx="0" cy="0"/>
        </a:xfrm>
      </p:grpSpPr>
      <p:grpSp>
        <p:nvGrpSpPr>
          <p:cNvPr id="1077" name="Shape 1077"/>
          <p:cNvGrpSpPr/>
          <p:nvPr/>
        </p:nvGrpSpPr>
        <p:grpSpPr>
          <a:xfrm>
            <a:off x="883807" y="532560"/>
            <a:ext cx="7376404" cy="4078392"/>
            <a:chOff x="1650078" y="966269"/>
            <a:chExt cx="7046622" cy="3896056"/>
          </a:xfrm>
        </p:grpSpPr>
        <p:pic>
          <p:nvPicPr>
            <p:cNvPr descr="x_equals_y_graph.png" id="1078" name="Shape 1078"/>
            <p:cNvPicPr preferRelativeResize="0"/>
            <p:nvPr/>
          </p:nvPicPr>
          <p:blipFill>
            <a:blip r:embed="rId3">
              <a:alphaModFix/>
            </a:blip>
            <a:stretch>
              <a:fillRect/>
            </a:stretch>
          </p:blipFill>
          <p:spPr>
            <a:xfrm>
              <a:off x="1650078" y="966269"/>
              <a:ext cx="7046622" cy="3896056"/>
            </a:xfrm>
            <a:prstGeom prst="rect">
              <a:avLst/>
            </a:prstGeom>
            <a:noFill/>
            <a:ln>
              <a:noFill/>
            </a:ln>
          </p:spPr>
        </p:pic>
        <p:sp>
          <p:nvSpPr>
            <p:cNvPr id="1079" name="Shape 1079"/>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0" name="Shape 1080"/>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1" name="Shape 1081"/>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2" name="Shape 1082"/>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3" name="Shape 1083"/>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4" name="Shape 1084"/>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5" name="Shape 1085"/>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6" name="Shape 1086"/>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7" name="Shape 1087"/>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8" name="Shape 1088"/>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89" name="Shape 1089"/>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90" name="Shape 1090"/>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91" name="Shape 1091"/>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92" name="Shape 1092"/>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093" name="Shape 1093"/>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1094" name="Shape 1094"/>
            <p:cNvCxnSpPr>
              <a:stCxn id="1080" idx="4"/>
            </p:cNvCxnSpPr>
            <p:nvPr/>
          </p:nvCxnSpPr>
          <p:spPr>
            <a:xfrm>
              <a:off x="4461526" y="2794390"/>
              <a:ext cx="0" cy="491999"/>
            </a:xfrm>
            <a:prstGeom prst="straightConnector1">
              <a:avLst/>
            </a:prstGeom>
            <a:noFill/>
            <a:ln cap="flat" cmpd="sng" w="19050">
              <a:solidFill>
                <a:srgbClr val="38761D"/>
              </a:solidFill>
              <a:prstDash val="solid"/>
              <a:round/>
              <a:headEnd len="lg" w="lg" type="triangle"/>
              <a:tailEnd len="lg" w="lg" type="none"/>
            </a:ln>
          </p:spPr>
        </p:cxnSp>
        <p:cxnSp>
          <p:nvCxnSpPr>
            <p:cNvPr id="1095" name="Shape 1095"/>
            <p:cNvCxnSpPr/>
            <p:nvPr/>
          </p:nvCxnSpPr>
          <p:spPr>
            <a:xfrm rot="10800000">
              <a:off x="4802465" y="3101757"/>
              <a:ext cx="0" cy="644700"/>
            </a:xfrm>
            <a:prstGeom prst="straightConnector1">
              <a:avLst/>
            </a:prstGeom>
            <a:noFill/>
            <a:ln cap="flat" cmpd="sng" w="19050">
              <a:solidFill>
                <a:srgbClr val="38761D"/>
              </a:solidFill>
              <a:prstDash val="solid"/>
              <a:round/>
              <a:headEnd len="lg" w="lg" type="triangle"/>
              <a:tailEnd len="lg" w="lg" type="none"/>
            </a:ln>
          </p:spPr>
        </p:cxnSp>
        <p:cxnSp>
          <p:nvCxnSpPr>
            <p:cNvPr id="1096" name="Shape 1096"/>
            <p:cNvCxnSpPr>
              <a:endCxn id="1083" idx="0"/>
            </p:cNvCxnSpPr>
            <p:nvPr/>
          </p:nvCxnSpPr>
          <p:spPr>
            <a:xfrm>
              <a:off x="3863858" y="3589857"/>
              <a:ext cx="900" cy="156600"/>
            </a:xfrm>
            <a:prstGeom prst="straightConnector1">
              <a:avLst/>
            </a:prstGeom>
            <a:noFill/>
            <a:ln cap="flat" cmpd="sng" w="19050">
              <a:solidFill>
                <a:srgbClr val="38761D"/>
              </a:solidFill>
              <a:prstDash val="solid"/>
              <a:round/>
              <a:headEnd len="lg" w="lg" type="none"/>
              <a:tailEnd len="lg" w="lg" type="triangle"/>
            </a:ln>
          </p:spPr>
        </p:cxnSp>
        <p:cxnSp>
          <p:nvCxnSpPr>
            <p:cNvPr id="1097" name="Shape 1097"/>
            <p:cNvCxnSpPr>
              <a:endCxn id="1091" idx="0"/>
            </p:cNvCxnSpPr>
            <p:nvPr/>
          </p:nvCxnSpPr>
          <p:spPr>
            <a:xfrm>
              <a:off x="5564109" y="2687518"/>
              <a:ext cx="5700" cy="210300"/>
            </a:xfrm>
            <a:prstGeom prst="straightConnector1">
              <a:avLst/>
            </a:prstGeom>
            <a:noFill/>
            <a:ln cap="flat" cmpd="sng" w="19050">
              <a:solidFill>
                <a:srgbClr val="38761D"/>
              </a:solidFill>
              <a:prstDash val="solid"/>
              <a:round/>
              <a:headEnd len="lg" w="lg" type="none"/>
              <a:tailEnd len="lg" w="lg" type="triangle"/>
            </a:ln>
          </p:spPr>
        </p:cxnSp>
        <p:cxnSp>
          <p:nvCxnSpPr>
            <p:cNvPr id="1098" name="Shape 1098"/>
            <p:cNvCxnSpPr/>
            <p:nvPr/>
          </p:nvCxnSpPr>
          <p:spPr>
            <a:xfrm rot="10800000">
              <a:off x="5166891" y="1935978"/>
              <a:ext cx="7800" cy="958500"/>
            </a:xfrm>
            <a:prstGeom prst="straightConnector1">
              <a:avLst/>
            </a:prstGeom>
            <a:noFill/>
            <a:ln cap="flat" cmpd="sng" w="19050">
              <a:solidFill>
                <a:srgbClr val="38761D"/>
              </a:solidFill>
              <a:prstDash val="solid"/>
              <a:round/>
              <a:headEnd len="lg" w="lg" type="none"/>
              <a:tailEnd len="lg" w="lg" type="triangle"/>
            </a:ln>
          </p:spPr>
        </p:cxnSp>
        <p:cxnSp>
          <p:nvCxnSpPr>
            <p:cNvPr id="1099" name="Shape 1099"/>
            <p:cNvCxnSpPr>
              <a:endCxn id="1085" idx="4"/>
            </p:cNvCxnSpPr>
            <p:nvPr/>
          </p:nvCxnSpPr>
          <p:spPr>
            <a:xfrm rot="10800000">
              <a:off x="5825567" y="2115478"/>
              <a:ext cx="10200" cy="408000"/>
            </a:xfrm>
            <a:prstGeom prst="straightConnector1">
              <a:avLst/>
            </a:prstGeom>
            <a:noFill/>
            <a:ln cap="flat" cmpd="sng" w="19050">
              <a:solidFill>
                <a:srgbClr val="38761D"/>
              </a:solidFill>
              <a:prstDash val="solid"/>
              <a:round/>
              <a:headEnd len="lg" w="lg" type="none"/>
              <a:tailEnd len="lg" w="lg" type="triangle"/>
            </a:ln>
          </p:spPr>
        </p:cxnSp>
        <p:cxnSp>
          <p:nvCxnSpPr>
            <p:cNvPr id="1100" name="Shape 1100"/>
            <p:cNvCxnSpPr>
              <a:endCxn id="1087" idx="1"/>
            </p:cNvCxnSpPr>
            <p:nvPr/>
          </p:nvCxnSpPr>
          <p:spPr>
            <a:xfrm>
              <a:off x="6139131" y="2401211"/>
              <a:ext cx="3900" cy="1015500"/>
            </a:xfrm>
            <a:prstGeom prst="straightConnector1">
              <a:avLst/>
            </a:prstGeom>
            <a:noFill/>
            <a:ln cap="flat" cmpd="sng" w="19050">
              <a:solidFill>
                <a:srgbClr val="38761D"/>
              </a:solidFill>
              <a:prstDash val="solid"/>
              <a:round/>
              <a:headEnd len="lg" w="lg" type="none"/>
              <a:tailEnd len="lg" w="lg" type="triangle"/>
            </a:ln>
          </p:spPr>
        </p:cxnSp>
      </p:gr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4" name="Shape 1104"/>
        <p:cNvGrpSpPr/>
        <p:nvPr/>
      </p:nvGrpSpPr>
      <p:grpSpPr>
        <a:xfrm>
          <a:off x="0" y="0"/>
          <a:ext cx="0" cy="0"/>
          <a:chOff x="0" y="0"/>
          <a:chExt cx="0" cy="0"/>
        </a:xfrm>
      </p:grpSpPr>
      <p:sp>
        <p:nvSpPr>
          <p:cNvPr id="1105" name="Shape 1105"/>
          <p:cNvSpPr txBox="1"/>
          <p:nvPr/>
        </p:nvSpPr>
        <p:spPr>
          <a:xfrm>
            <a:off x="1188300" y="415250"/>
            <a:ext cx="6767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SUM(y - ŷ)</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grpSp>
        <p:nvGrpSpPr>
          <p:cNvPr id="1106" name="Shape 1106"/>
          <p:cNvGrpSpPr/>
          <p:nvPr/>
        </p:nvGrpSpPr>
        <p:grpSpPr>
          <a:xfrm>
            <a:off x="1453810" y="1237401"/>
            <a:ext cx="6150292" cy="3400478"/>
            <a:chOff x="1650078" y="966269"/>
            <a:chExt cx="7046622" cy="3896056"/>
          </a:xfrm>
        </p:grpSpPr>
        <p:pic>
          <p:nvPicPr>
            <p:cNvPr descr="x_equals_y_graph.png" id="1107" name="Shape 1107"/>
            <p:cNvPicPr preferRelativeResize="0"/>
            <p:nvPr/>
          </p:nvPicPr>
          <p:blipFill>
            <a:blip r:embed="rId3">
              <a:alphaModFix/>
            </a:blip>
            <a:stretch>
              <a:fillRect/>
            </a:stretch>
          </p:blipFill>
          <p:spPr>
            <a:xfrm>
              <a:off x="1650078" y="966269"/>
              <a:ext cx="7046622" cy="3896056"/>
            </a:xfrm>
            <a:prstGeom prst="rect">
              <a:avLst/>
            </a:prstGeom>
            <a:noFill/>
            <a:ln>
              <a:noFill/>
            </a:ln>
          </p:spPr>
        </p:pic>
        <p:sp>
          <p:nvSpPr>
            <p:cNvPr id="1108" name="Shape 1108"/>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09" name="Shape 1109"/>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0" name="Shape 1110"/>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1" name="Shape 1111"/>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2" name="Shape 1112"/>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3" name="Shape 1113"/>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4" name="Shape 1114"/>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5" name="Shape 1115"/>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6" name="Shape 1116"/>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7" name="Shape 1117"/>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8" name="Shape 1118"/>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19" name="Shape 1119"/>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20" name="Shape 1120"/>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21" name="Shape 1121"/>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22" name="Shape 1122"/>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1123" name="Shape 1123"/>
            <p:cNvCxnSpPr>
              <a:stCxn id="1109" idx="4"/>
            </p:cNvCxnSpPr>
            <p:nvPr/>
          </p:nvCxnSpPr>
          <p:spPr>
            <a:xfrm>
              <a:off x="4461526" y="2794390"/>
              <a:ext cx="0" cy="491999"/>
            </a:xfrm>
            <a:prstGeom prst="straightConnector1">
              <a:avLst/>
            </a:prstGeom>
            <a:noFill/>
            <a:ln cap="flat" cmpd="sng" w="19050">
              <a:solidFill>
                <a:srgbClr val="38761D"/>
              </a:solidFill>
              <a:prstDash val="solid"/>
              <a:round/>
              <a:headEnd len="lg" w="lg" type="triangle"/>
              <a:tailEnd len="lg" w="lg" type="none"/>
            </a:ln>
          </p:spPr>
        </p:cxnSp>
        <p:cxnSp>
          <p:nvCxnSpPr>
            <p:cNvPr id="1124" name="Shape 1124"/>
            <p:cNvCxnSpPr/>
            <p:nvPr/>
          </p:nvCxnSpPr>
          <p:spPr>
            <a:xfrm rot="10800000">
              <a:off x="4802465" y="3101757"/>
              <a:ext cx="0" cy="644700"/>
            </a:xfrm>
            <a:prstGeom prst="straightConnector1">
              <a:avLst/>
            </a:prstGeom>
            <a:noFill/>
            <a:ln cap="flat" cmpd="sng" w="19050">
              <a:solidFill>
                <a:srgbClr val="38761D"/>
              </a:solidFill>
              <a:prstDash val="solid"/>
              <a:round/>
              <a:headEnd len="lg" w="lg" type="triangle"/>
              <a:tailEnd len="lg" w="lg" type="none"/>
            </a:ln>
          </p:spPr>
        </p:cxnSp>
        <p:cxnSp>
          <p:nvCxnSpPr>
            <p:cNvPr id="1125" name="Shape 1125"/>
            <p:cNvCxnSpPr>
              <a:endCxn id="1112" idx="0"/>
            </p:cNvCxnSpPr>
            <p:nvPr/>
          </p:nvCxnSpPr>
          <p:spPr>
            <a:xfrm>
              <a:off x="3863858" y="3589857"/>
              <a:ext cx="900" cy="156600"/>
            </a:xfrm>
            <a:prstGeom prst="straightConnector1">
              <a:avLst/>
            </a:prstGeom>
            <a:noFill/>
            <a:ln cap="flat" cmpd="sng" w="19050">
              <a:solidFill>
                <a:srgbClr val="38761D"/>
              </a:solidFill>
              <a:prstDash val="solid"/>
              <a:round/>
              <a:headEnd len="lg" w="lg" type="none"/>
              <a:tailEnd len="lg" w="lg" type="triangle"/>
            </a:ln>
          </p:spPr>
        </p:cxnSp>
        <p:cxnSp>
          <p:nvCxnSpPr>
            <p:cNvPr id="1126" name="Shape 1126"/>
            <p:cNvCxnSpPr>
              <a:endCxn id="1120" idx="0"/>
            </p:cNvCxnSpPr>
            <p:nvPr/>
          </p:nvCxnSpPr>
          <p:spPr>
            <a:xfrm>
              <a:off x="5564109" y="2687518"/>
              <a:ext cx="5700" cy="210300"/>
            </a:xfrm>
            <a:prstGeom prst="straightConnector1">
              <a:avLst/>
            </a:prstGeom>
            <a:noFill/>
            <a:ln cap="flat" cmpd="sng" w="19050">
              <a:solidFill>
                <a:srgbClr val="38761D"/>
              </a:solidFill>
              <a:prstDash val="solid"/>
              <a:round/>
              <a:headEnd len="lg" w="lg" type="none"/>
              <a:tailEnd len="lg" w="lg" type="triangle"/>
            </a:ln>
          </p:spPr>
        </p:cxnSp>
        <p:cxnSp>
          <p:nvCxnSpPr>
            <p:cNvPr id="1127" name="Shape 1127"/>
            <p:cNvCxnSpPr/>
            <p:nvPr/>
          </p:nvCxnSpPr>
          <p:spPr>
            <a:xfrm rot="10800000">
              <a:off x="5166891" y="1935978"/>
              <a:ext cx="7800" cy="958500"/>
            </a:xfrm>
            <a:prstGeom prst="straightConnector1">
              <a:avLst/>
            </a:prstGeom>
            <a:noFill/>
            <a:ln cap="flat" cmpd="sng" w="19050">
              <a:solidFill>
                <a:srgbClr val="38761D"/>
              </a:solidFill>
              <a:prstDash val="solid"/>
              <a:round/>
              <a:headEnd len="lg" w="lg" type="none"/>
              <a:tailEnd len="lg" w="lg" type="triangle"/>
            </a:ln>
          </p:spPr>
        </p:cxnSp>
        <p:cxnSp>
          <p:nvCxnSpPr>
            <p:cNvPr id="1128" name="Shape 1128"/>
            <p:cNvCxnSpPr>
              <a:endCxn id="1114" idx="4"/>
            </p:cNvCxnSpPr>
            <p:nvPr/>
          </p:nvCxnSpPr>
          <p:spPr>
            <a:xfrm rot="10800000">
              <a:off x="5825567" y="2115478"/>
              <a:ext cx="10200" cy="408000"/>
            </a:xfrm>
            <a:prstGeom prst="straightConnector1">
              <a:avLst/>
            </a:prstGeom>
            <a:noFill/>
            <a:ln cap="flat" cmpd="sng" w="19050">
              <a:solidFill>
                <a:srgbClr val="38761D"/>
              </a:solidFill>
              <a:prstDash val="solid"/>
              <a:round/>
              <a:headEnd len="lg" w="lg" type="none"/>
              <a:tailEnd len="lg" w="lg" type="triangle"/>
            </a:ln>
          </p:spPr>
        </p:cxnSp>
        <p:cxnSp>
          <p:nvCxnSpPr>
            <p:cNvPr id="1129" name="Shape 1129"/>
            <p:cNvCxnSpPr>
              <a:endCxn id="1116" idx="1"/>
            </p:cNvCxnSpPr>
            <p:nvPr/>
          </p:nvCxnSpPr>
          <p:spPr>
            <a:xfrm>
              <a:off x="6139131" y="2401211"/>
              <a:ext cx="3900" cy="1015500"/>
            </a:xfrm>
            <a:prstGeom prst="straightConnector1">
              <a:avLst/>
            </a:prstGeom>
            <a:noFill/>
            <a:ln cap="flat" cmpd="sng" w="19050">
              <a:solidFill>
                <a:srgbClr val="38761D"/>
              </a:solidFill>
              <a:prstDash val="solid"/>
              <a:round/>
              <a:headEnd len="lg" w="lg" type="none"/>
              <a:tailEnd len="lg" w="lg" type="triangle"/>
            </a:ln>
          </p:spPr>
        </p:cxn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3" name="Shape 1133"/>
        <p:cNvGrpSpPr/>
        <p:nvPr/>
      </p:nvGrpSpPr>
      <p:grpSpPr>
        <a:xfrm>
          <a:off x="0" y="0"/>
          <a:ext cx="0" cy="0"/>
          <a:chOff x="0" y="0"/>
          <a:chExt cx="0" cy="0"/>
        </a:xfrm>
      </p:grpSpPr>
      <p:sp>
        <p:nvSpPr>
          <p:cNvPr id="1134" name="Shape 1134"/>
          <p:cNvSpPr txBox="1"/>
          <p:nvPr/>
        </p:nvSpPr>
        <p:spPr>
          <a:xfrm>
            <a:off x="587550" y="415250"/>
            <a:ext cx="7968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Residual Sum Squares = </a:t>
            </a:r>
            <a:r>
              <a:rPr lang="en" sz="3000">
                <a:highlight>
                  <a:srgbClr val="FFFFFF"/>
                </a:highlight>
                <a:latin typeface="Source Code Pro"/>
                <a:ea typeface="Source Code Pro"/>
                <a:cs typeface="Source Code Pro"/>
                <a:sym typeface="Source Code Pro"/>
              </a:rPr>
              <a:t>SUM(y - ŷ)</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grpSp>
        <p:nvGrpSpPr>
          <p:cNvPr id="1135" name="Shape 1135"/>
          <p:cNvGrpSpPr/>
          <p:nvPr/>
        </p:nvGrpSpPr>
        <p:grpSpPr>
          <a:xfrm>
            <a:off x="1453810" y="1237401"/>
            <a:ext cx="6150292" cy="3400478"/>
            <a:chOff x="1650078" y="966269"/>
            <a:chExt cx="7046622" cy="3896056"/>
          </a:xfrm>
        </p:grpSpPr>
        <p:pic>
          <p:nvPicPr>
            <p:cNvPr descr="x_equals_y_graph.png" id="1136" name="Shape 1136"/>
            <p:cNvPicPr preferRelativeResize="0"/>
            <p:nvPr/>
          </p:nvPicPr>
          <p:blipFill>
            <a:blip r:embed="rId3">
              <a:alphaModFix/>
            </a:blip>
            <a:stretch>
              <a:fillRect/>
            </a:stretch>
          </p:blipFill>
          <p:spPr>
            <a:xfrm>
              <a:off x="1650078" y="966269"/>
              <a:ext cx="7046622" cy="3896056"/>
            </a:xfrm>
            <a:prstGeom prst="rect">
              <a:avLst/>
            </a:prstGeom>
            <a:noFill/>
            <a:ln>
              <a:noFill/>
            </a:ln>
          </p:spPr>
        </p:pic>
        <p:sp>
          <p:nvSpPr>
            <p:cNvPr id="1137" name="Shape 1137"/>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38" name="Shape 1138"/>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39" name="Shape 1139"/>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0" name="Shape 1140"/>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1" name="Shape 1141"/>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2" name="Shape 1142"/>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3" name="Shape 1143"/>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4" name="Shape 1144"/>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5" name="Shape 1145"/>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6" name="Shape 1146"/>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7" name="Shape 1147"/>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8" name="Shape 1148"/>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49" name="Shape 1149"/>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50" name="Shape 1150"/>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51" name="Shape 1151"/>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1152" name="Shape 1152"/>
            <p:cNvCxnSpPr>
              <a:stCxn id="1138" idx="4"/>
            </p:cNvCxnSpPr>
            <p:nvPr/>
          </p:nvCxnSpPr>
          <p:spPr>
            <a:xfrm>
              <a:off x="4461526" y="2794390"/>
              <a:ext cx="0" cy="491999"/>
            </a:xfrm>
            <a:prstGeom prst="straightConnector1">
              <a:avLst/>
            </a:prstGeom>
            <a:noFill/>
            <a:ln cap="flat" cmpd="sng" w="19050">
              <a:solidFill>
                <a:srgbClr val="38761D"/>
              </a:solidFill>
              <a:prstDash val="solid"/>
              <a:round/>
              <a:headEnd len="lg" w="lg" type="triangle"/>
              <a:tailEnd len="lg" w="lg" type="none"/>
            </a:ln>
          </p:spPr>
        </p:cxnSp>
        <p:cxnSp>
          <p:nvCxnSpPr>
            <p:cNvPr id="1153" name="Shape 1153"/>
            <p:cNvCxnSpPr/>
            <p:nvPr/>
          </p:nvCxnSpPr>
          <p:spPr>
            <a:xfrm rot="10800000">
              <a:off x="4802465" y="3101757"/>
              <a:ext cx="0" cy="644700"/>
            </a:xfrm>
            <a:prstGeom prst="straightConnector1">
              <a:avLst/>
            </a:prstGeom>
            <a:noFill/>
            <a:ln cap="flat" cmpd="sng" w="19050">
              <a:solidFill>
                <a:srgbClr val="38761D"/>
              </a:solidFill>
              <a:prstDash val="solid"/>
              <a:round/>
              <a:headEnd len="lg" w="lg" type="triangle"/>
              <a:tailEnd len="lg" w="lg" type="none"/>
            </a:ln>
          </p:spPr>
        </p:cxnSp>
        <p:cxnSp>
          <p:nvCxnSpPr>
            <p:cNvPr id="1154" name="Shape 1154"/>
            <p:cNvCxnSpPr>
              <a:endCxn id="1141" idx="0"/>
            </p:cNvCxnSpPr>
            <p:nvPr/>
          </p:nvCxnSpPr>
          <p:spPr>
            <a:xfrm>
              <a:off x="3863858" y="3589857"/>
              <a:ext cx="900" cy="156600"/>
            </a:xfrm>
            <a:prstGeom prst="straightConnector1">
              <a:avLst/>
            </a:prstGeom>
            <a:noFill/>
            <a:ln cap="flat" cmpd="sng" w="19050">
              <a:solidFill>
                <a:srgbClr val="38761D"/>
              </a:solidFill>
              <a:prstDash val="solid"/>
              <a:round/>
              <a:headEnd len="lg" w="lg" type="none"/>
              <a:tailEnd len="lg" w="lg" type="triangle"/>
            </a:ln>
          </p:spPr>
        </p:cxnSp>
        <p:cxnSp>
          <p:nvCxnSpPr>
            <p:cNvPr id="1155" name="Shape 1155"/>
            <p:cNvCxnSpPr>
              <a:endCxn id="1149" idx="0"/>
            </p:cNvCxnSpPr>
            <p:nvPr/>
          </p:nvCxnSpPr>
          <p:spPr>
            <a:xfrm>
              <a:off x="5564109" y="2687518"/>
              <a:ext cx="5700" cy="210300"/>
            </a:xfrm>
            <a:prstGeom prst="straightConnector1">
              <a:avLst/>
            </a:prstGeom>
            <a:noFill/>
            <a:ln cap="flat" cmpd="sng" w="19050">
              <a:solidFill>
                <a:srgbClr val="38761D"/>
              </a:solidFill>
              <a:prstDash val="solid"/>
              <a:round/>
              <a:headEnd len="lg" w="lg" type="none"/>
              <a:tailEnd len="lg" w="lg" type="triangle"/>
            </a:ln>
          </p:spPr>
        </p:cxnSp>
        <p:cxnSp>
          <p:nvCxnSpPr>
            <p:cNvPr id="1156" name="Shape 1156"/>
            <p:cNvCxnSpPr/>
            <p:nvPr/>
          </p:nvCxnSpPr>
          <p:spPr>
            <a:xfrm rot="10800000">
              <a:off x="5166891" y="1935978"/>
              <a:ext cx="7800" cy="958500"/>
            </a:xfrm>
            <a:prstGeom prst="straightConnector1">
              <a:avLst/>
            </a:prstGeom>
            <a:noFill/>
            <a:ln cap="flat" cmpd="sng" w="19050">
              <a:solidFill>
                <a:srgbClr val="38761D"/>
              </a:solidFill>
              <a:prstDash val="solid"/>
              <a:round/>
              <a:headEnd len="lg" w="lg" type="none"/>
              <a:tailEnd len="lg" w="lg" type="triangle"/>
            </a:ln>
          </p:spPr>
        </p:cxnSp>
        <p:cxnSp>
          <p:nvCxnSpPr>
            <p:cNvPr id="1157" name="Shape 1157"/>
            <p:cNvCxnSpPr>
              <a:endCxn id="1143" idx="4"/>
            </p:cNvCxnSpPr>
            <p:nvPr/>
          </p:nvCxnSpPr>
          <p:spPr>
            <a:xfrm rot="10800000">
              <a:off x="5825567" y="2115478"/>
              <a:ext cx="10200" cy="408000"/>
            </a:xfrm>
            <a:prstGeom prst="straightConnector1">
              <a:avLst/>
            </a:prstGeom>
            <a:noFill/>
            <a:ln cap="flat" cmpd="sng" w="19050">
              <a:solidFill>
                <a:srgbClr val="38761D"/>
              </a:solidFill>
              <a:prstDash val="solid"/>
              <a:round/>
              <a:headEnd len="lg" w="lg" type="none"/>
              <a:tailEnd len="lg" w="lg" type="triangle"/>
            </a:ln>
          </p:spPr>
        </p:cxnSp>
        <p:cxnSp>
          <p:nvCxnSpPr>
            <p:cNvPr id="1158" name="Shape 1158"/>
            <p:cNvCxnSpPr>
              <a:endCxn id="1145" idx="1"/>
            </p:cNvCxnSpPr>
            <p:nvPr/>
          </p:nvCxnSpPr>
          <p:spPr>
            <a:xfrm>
              <a:off x="6139131" y="2401211"/>
              <a:ext cx="3900" cy="1015500"/>
            </a:xfrm>
            <a:prstGeom prst="straightConnector1">
              <a:avLst/>
            </a:prstGeom>
            <a:noFill/>
            <a:ln cap="flat" cmpd="sng" w="19050">
              <a:solidFill>
                <a:srgbClr val="38761D"/>
              </a:solidFill>
              <a:prstDash val="solid"/>
              <a:round/>
              <a:headEnd len="lg" w="lg" type="none"/>
              <a:tailEnd len="lg" w="lg" type="triangle"/>
            </a:ln>
          </p:spPr>
        </p:cxn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2" name="Shape 1162"/>
        <p:cNvGrpSpPr/>
        <p:nvPr/>
      </p:nvGrpSpPr>
      <p:grpSpPr>
        <a:xfrm>
          <a:off x="0" y="0"/>
          <a:ext cx="0" cy="0"/>
          <a:chOff x="0" y="0"/>
          <a:chExt cx="0" cy="0"/>
        </a:xfrm>
      </p:grpSpPr>
      <p:grpSp>
        <p:nvGrpSpPr>
          <p:cNvPr id="1163" name="Shape 1163"/>
          <p:cNvGrpSpPr/>
          <p:nvPr/>
        </p:nvGrpSpPr>
        <p:grpSpPr>
          <a:xfrm>
            <a:off x="1048690" y="623719"/>
            <a:ext cx="7046622" cy="3896056"/>
            <a:chOff x="1650078" y="966269"/>
            <a:chExt cx="7046622" cy="3896056"/>
          </a:xfrm>
        </p:grpSpPr>
        <p:pic>
          <p:nvPicPr>
            <p:cNvPr descr="empty_graph2.png" id="1164" name="Shape 1164"/>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1165" name="Shape 1165"/>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66" name="Shape 1166"/>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67" name="Shape 1167"/>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68" name="Shape 1168"/>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69" name="Shape 1169"/>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0" name="Shape 1170"/>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1" name="Shape 1171"/>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2" name="Shape 1172"/>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3" name="Shape 1173"/>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4" name="Shape 1174"/>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5" name="Shape 1175"/>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6" name="Shape 1176"/>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7" name="Shape 1177"/>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8" name="Shape 1178"/>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79" name="Shape 1179"/>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1180" name="Shape 1180"/>
          <p:cNvCxnSpPr>
            <a:stCxn id="1164" idx="1"/>
            <a:endCxn id="1164" idx="3"/>
          </p:cNvCxnSpPr>
          <p:nvPr/>
        </p:nvCxnSpPr>
        <p:spPr>
          <a:xfrm>
            <a:off x="1048690" y="2571747"/>
            <a:ext cx="7046700" cy="0"/>
          </a:xfrm>
          <a:prstGeom prst="straightConnector1">
            <a:avLst/>
          </a:prstGeom>
          <a:noFill/>
          <a:ln cap="flat" cmpd="sng" w="28575">
            <a:solidFill>
              <a:srgbClr val="F1C232"/>
            </a:solidFill>
            <a:prstDash val="solid"/>
            <a:round/>
            <a:headEnd len="lg" w="lg" type="none"/>
            <a:tailEnd len="lg" w="lg" type="none"/>
          </a:ln>
        </p:spPr>
      </p:cxnSp>
      <p:cxnSp>
        <p:nvCxnSpPr>
          <p:cNvPr id="1181" name="Shape 1181"/>
          <p:cNvCxnSpPr>
            <a:stCxn id="1170" idx="4"/>
          </p:cNvCxnSpPr>
          <p:nvPr/>
        </p:nvCxnSpPr>
        <p:spPr>
          <a:xfrm flipH="1">
            <a:off x="4539159" y="1603200"/>
            <a:ext cx="3000" cy="956700"/>
          </a:xfrm>
          <a:prstGeom prst="straightConnector1">
            <a:avLst/>
          </a:prstGeom>
          <a:noFill/>
          <a:ln cap="flat" cmpd="sng" w="19050">
            <a:solidFill>
              <a:srgbClr val="38761D"/>
            </a:solidFill>
            <a:prstDash val="solid"/>
            <a:round/>
            <a:headEnd len="lg" w="lg" type="triangle"/>
            <a:tailEnd len="lg" w="lg" type="none"/>
          </a:ln>
        </p:spPr>
      </p:cxnSp>
      <p:cxnSp>
        <p:nvCxnSpPr>
          <p:cNvPr id="1182" name="Shape 1182"/>
          <p:cNvCxnSpPr/>
          <p:nvPr/>
        </p:nvCxnSpPr>
        <p:spPr>
          <a:xfrm rot="10800000">
            <a:off x="4201077" y="2583707"/>
            <a:ext cx="0" cy="820200"/>
          </a:xfrm>
          <a:prstGeom prst="straightConnector1">
            <a:avLst/>
          </a:prstGeom>
          <a:noFill/>
          <a:ln cap="flat" cmpd="sng" w="19050">
            <a:solidFill>
              <a:srgbClr val="38761D"/>
            </a:solidFill>
            <a:prstDash val="solid"/>
            <a:round/>
            <a:headEnd len="lg" w="lg" type="triangle"/>
            <a:tailEnd len="lg" w="lg" type="none"/>
          </a:ln>
        </p:spPr>
      </p:cxnSp>
      <p:cxnSp>
        <p:nvCxnSpPr>
          <p:cNvPr id="1183" name="Shape 1183"/>
          <p:cNvCxnSpPr>
            <a:stCxn id="1166" idx="0"/>
          </p:cNvCxnSpPr>
          <p:nvPr/>
        </p:nvCxnSpPr>
        <p:spPr>
          <a:xfrm>
            <a:off x="3860139" y="2385540"/>
            <a:ext cx="1800" cy="174300"/>
          </a:xfrm>
          <a:prstGeom prst="straightConnector1">
            <a:avLst/>
          </a:prstGeom>
          <a:noFill/>
          <a:ln cap="flat" cmpd="sng" w="19050">
            <a:solidFill>
              <a:srgbClr val="38761D"/>
            </a:solidFill>
            <a:prstDash val="solid"/>
            <a:round/>
            <a:headEnd len="lg" w="lg" type="triangle"/>
            <a:tailEnd len="lg" w="lg" type="none"/>
          </a:ln>
        </p:spPr>
      </p:cxnSp>
      <p:cxnSp>
        <p:nvCxnSpPr>
          <p:cNvPr id="1184" name="Shape 1184"/>
          <p:cNvCxnSpPr/>
          <p:nvPr/>
        </p:nvCxnSpPr>
        <p:spPr>
          <a:xfrm rot="10800000">
            <a:off x="3263152" y="2583707"/>
            <a:ext cx="0" cy="820200"/>
          </a:xfrm>
          <a:prstGeom prst="straightConnector1">
            <a:avLst/>
          </a:prstGeom>
          <a:noFill/>
          <a:ln cap="flat" cmpd="sng" w="19050">
            <a:solidFill>
              <a:srgbClr val="38761D"/>
            </a:solidFill>
            <a:prstDash val="solid"/>
            <a:round/>
            <a:headEnd len="lg" w="lg" type="triangle"/>
            <a:tailEnd len="lg" w="lg" type="none"/>
          </a:ln>
        </p:spPr>
      </p:cxnSp>
      <p:cxnSp>
        <p:nvCxnSpPr>
          <p:cNvPr id="1185" name="Shape 1185"/>
          <p:cNvCxnSpPr/>
          <p:nvPr/>
        </p:nvCxnSpPr>
        <p:spPr>
          <a:xfrm>
            <a:off x="6940500" y="860825"/>
            <a:ext cx="0" cy="1699200"/>
          </a:xfrm>
          <a:prstGeom prst="straightConnector1">
            <a:avLst/>
          </a:prstGeom>
          <a:noFill/>
          <a:ln cap="flat" cmpd="sng" w="19050">
            <a:solidFill>
              <a:srgbClr val="38761D"/>
            </a:solidFill>
            <a:prstDash val="solid"/>
            <a:round/>
            <a:headEnd len="lg" w="lg" type="triangle"/>
            <a:tailEnd len="lg" w="lg" type="none"/>
          </a:ln>
        </p:spPr>
      </p:cxnSp>
      <p:cxnSp>
        <p:nvCxnSpPr>
          <p:cNvPr id="1186" name="Shape 1186"/>
          <p:cNvCxnSpPr/>
          <p:nvPr/>
        </p:nvCxnSpPr>
        <p:spPr>
          <a:xfrm rot="10800000">
            <a:off x="1801500" y="2583725"/>
            <a:ext cx="0" cy="1462200"/>
          </a:xfrm>
          <a:prstGeom prst="straightConnector1">
            <a:avLst/>
          </a:prstGeom>
          <a:noFill/>
          <a:ln cap="flat" cmpd="sng" w="19050">
            <a:solidFill>
              <a:srgbClr val="38761D"/>
            </a:solidFill>
            <a:prstDash val="solid"/>
            <a:round/>
            <a:headEnd len="lg" w="lg" type="triangle"/>
            <a:tailEnd len="lg" w="lg" type="non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0" name="Shape 1190"/>
        <p:cNvGrpSpPr/>
        <p:nvPr/>
      </p:nvGrpSpPr>
      <p:grpSpPr>
        <a:xfrm>
          <a:off x="0" y="0"/>
          <a:ext cx="0" cy="0"/>
          <a:chOff x="0" y="0"/>
          <a:chExt cx="0" cy="0"/>
        </a:xfrm>
      </p:grpSpPr>
      <p:sp>
        <p:nvSpPr>
          <p:cNvPr id="1191" name="Shape 1191"/>
          <p:cNvSpPr txBox="1"/>
          <p:nvPr/>
        </p:nvSpPr>
        <p:spPr>
          <a:xfrm>
            <a:off x="587550" y="415250"/>
            <a:ext cx="7968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SUM(y - </a:t>
            </a:r>
            <a:r>
              <a:rPr lang="en" sz="3000">
                <a:highlight>
                  <a:srgbClr val="FFFFFF"/>
                </a:highlight>
                <a:latin typeface="Source Code Pro"/>
                <a:ea typeface="Source Code Pro"/>
                <a:cs typeface="Source Code Pro"/>
                <a:sym typeface="Source Code Pro"/>
              </a:rPr>
              <a:t>ȳ</a:t>
            </a:r>
            <a:r>
              <a:rPr lang="en" sz="3000">
                <a:highlight>
                  <a:srgbClr val="FFFFFF"/>
                </a:highlight>
                <a:latin typeface="Source Code Pro"/>
                <a:ea typeface="Source Code Pro"/>
                <a:cs typeface="Source Code Pro"/>
                <a:sym typeface="Source Code Pro"/>
              </a:rPr>
              <a:t>)</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grpSp>
        <p:nvGrpSpPr>
          <p:cNvPr id="1192" name="Shape 1192"/>
          <p:cNvGrpSpPr/>
          <p:nvPr/>
        </p:nvGrpSpPr>
        <p:grpSpPr>
          <a:xfrm>
            <a:off x="1453810" y="1237401"/>
            <a:ext cx="6150292" cy="3400478"/>
            <a:chOff x="1650078" y="966269"/>
            <a:chExt cx="7046622" cy="3896056"/>
          </a:xfrm>
        </p:grpSpPr>
        <p:pic>
          <p:nvPicPr>
            <p:cNvPr descr="x_equals_y_graph.png" id="1193" name="Shape 1193"/>
            <p:cNvPicPr preferRelativeResize="0"/>
            <p:nvPr/>
          </p:nvPicPr>
          <p:blipFill>
            <a:blip r:embed="rId3">
              <a:alphaModFix/>
            </a:blip>
            <a:stretch>
              <a:fillRect/>
            </a:stretch>
          </p:blipFill>
          <p:spPr>
            <a:xfrm>
              <a:off x="1650078" y="966269"/>
              <a:ext cx="7046622" cy="3896056"/>
            </a:xfrm>
            <a:prstGeom prst="rect">
              <a:avLst/>
            </a:prstGeom>
            <a:noFill/>
            <a:ln>
              <a:noFill/>
            </a:ln>
          </p:spPr>
        </p:pic>
        <p:sp>
          <p:nvSpPr>
            <p:cNvPr id="1194" name="Shape 1194"/>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95" name="Shape 1195"/>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96" name="Shape 1196"/>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97" name="Shape 1197"/>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98" name="Shape 1198"/>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199" name="Shape 1199"/>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0" name="Shape 1200"/>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1" name="Shape 1201"/>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2" name="Shape 1202"/>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3" name="Shape 1203"/>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4" name="Shape 1204"/>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5" name="Shape 1205"/>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6" name="Shape 1206"/>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7" name="Shape 1207"/>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08" name="Shape 1208"/>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1209" name="Shape 1209"/>
            <p:cNvCxnSpPr>
              <a:stCxn id="1195" idx="4"/>
            </p:cNvCxnSpPr>
            <p:nvPr/>
          </p:nvCxnSpPr>
          <p:spPr>
            <a:xfrm>
              <a:off x="4461526" y="2794390"/>
              <a:ext cx="0" cy="491999"/>
            </a:xfrm>
            <a:prstGeom prst="straightConnector1">
              <a:avLst/>
            </a:prstGeom>
            <a:noFill/>
            <a:ln cap="flat" cmpd="sng" w="19050">
              <a:solidFill>
                <a:srgbClr val="38761D"/>
              </a:solidFill>
              <a:prstDash val="solid"/>
              <a:round/>
              <a:headEnd len="lg" w="lg" type="triangle"/>
              <a:tailEnd len="lg" w="lg" type="none"/>
            </a:ln>
          </p:spPr>
        </p:cxnSp>
        <p:cxnSp>
          <p:nvCxnSpPr>
            <p:cNvPr id="1210" name="Shape 1210"/>
            <p:cNvCxnSpPr/>
            <p:nvPr/>
          </p:nvCxnSpPr>
          <p:spPr>
            <a:xfrm rot="10800000">
              <a:off x="4802465" y="3101757"/>
              <a:ext cx="0" cy="644700"/>
            </a:xfrm>
            <a:prstGeom prst="straightConnector1">
              <a:avLst/>
            </a:prstGeom>
            <a:noFill/>
            <a:ln cap="flat" cmpd="sng" w="19050">
              <a:solidFill>
                <a:srgbClr val="38761D"/>
              </a:solidFill>
              <a:prstDash val="solid"/>
              <a:round/>
              <a:headEnd len="lg" w="lg" type="triangle"/>
              <a:tailEnd len="lg" w="lg" type="none"/>
            </a:ln>
          </p:spPr>
        </p:cxnSp>
        <p:cxnSp>
          <p:nvCxnSpPr>
            <p:cNvPr id="1211" name="Shape 1211"/>
            <p:cNvCxnSpPr>
              <a:endCxn id="1198" idx="0"/>
            </p:cNvCxnSpPr>
            <p:nvPr/>
          </p:nvCxnSpPr>
          <p:spPr>
            <a:xfrm>
              <a:off x="3863858" y="3589857"/>
              <a:ext cx="900" cy="156600"/>
            </a:xfrm>
            <a:prstGeom prst="straightConnector1">
              <a:avLst/>
            </a:prstGeom>
            <a:noFill/>
            <a:ln cap="flat" cmpd="sng" w="19050">
              <a:solidFill>
                <a:srgbClr val="38761D"/>
              </a:solidFill>
              <a:prstDash val="solid"/>
              <a:round/>
              <a:headEnd len="lg" w="lg" type="none"/>
              <a:tailEnd len="lg" w="lg" type="triangle"/>
            </a:ln>
          </p:spPr>
        </p:cxnSp>
        <p:cxnSp>
          <p:nvCxnSpPr>
            <p:cNvPr id="1212" name="Shape 1212"/>
            <p:cNvCxnSpPr>
              <a:endCxn id="1206" idx="0"/>
            </p:cNvCxnSpPr>
            <p:nvPr/>
          </p:nvCxnSpPr>
          <p:spPr>
            <a:xfrm>
              <a:off x="5564109" y="2687518"/>
              <a:ext cx="5700" cy="210300"/>
            </a:xfrm>
            <a:prstGeom prst="straightConnector1">
              <a:avLst/>
            </a:prstGeom>
            <a:noFill/>
            <a:ln cap="flat" cmpd="sng" w="19050">
              <a:solidFill>
                <a:srgbClr val="38761D"/>
              </a:solidFill>
              <a:prstDash val="solid"/>
              <a:round/>
              <a:headEnd len="lg" w="lg" type="none"/>
              <a:tailEnd len="lg" w="lg" type="triangle"/>
            </a:ln>
          </p:spPr>
        </p:cxnSp>
        <p:cxnSp>
          <p:nvCxnSpPr>
            <p:cNvPr id="1213" name="Shape 1213"/>
            <p:cNvCxnSpPr/>
            <p:nvPr/>
          </p:nvCxnSpPr>
          <p:spPr>
            <a:xfrm rot="10800000">
              <a:off x="5166891" y="1935978"/>
              <a:ext cx="7800" cy="958500"/>
            </a:xfrm>
            <a:prstGeom prst="straightConnector1">
              <a:avLst/>
            </a:prstGeom>
            <a:noFill/>
            <a:ln cap="flat" cmpd="sng" w="19050">
              <a:solidFill>
                <a:srgbClr val="38761D"/>
              </a:solidFill>
              <a:prstDash val="solid"/>
              <a:round/>
              <a:headEnd len="lg" w="lg" type="none"/>
              <a:tailEnd len="lg" w="lg" type="triangle"/>
            </a:ln>
          </p:spPr>
        </p:cxnSp>
        <p:cxnSp>
          <p:nvCxnSpPr>
            <p:cNvPr id="1214" name="Shape 1214"/>
            <p:cNvCxnSpPr>
              <a:endCxn id="1200" idx="4"/>
            </p:cNvCxnSpPr>
            <p:nvPr/>
          </p:nvCxnSpPr>
          <p:spPr>
            <a:xfrm rot="10800000">
              <a:off x="5825567" y="2115478"/>
              <a:ext cx="10200" cy="408000"/>
            </a:xfrm>
            <a:prstGeom prst="straightConnector1">
              <a:avLst/>
            </a:prstGeom>
            <a:noFill/>
            <a:ln cap="flat" cmpd="sng" w="19050">
              <a:solidFill>
                <a:srgbClr val="38761D"/>
              </a:solidFill>
              <a:prstDash val="solid"/>
              <a:round/>
              <a:headEnd len="lg" w="lg" type="none"/>
              <a:tailEnd len="lg" w="lg" type="triangle"/>
            </a:ln>
          </p:spPr>
        </p:cxnSp>
        <p:cxnSp>
          <p:nvCxnSpPr>
            <p:cNvPr id="1215" name="Shape 1215"/>
            <p:cNvCxnSpPr>
              <a:endCxn id="1202" idx="1"/>
            </p:cNvCxnSpPr>
            <p:nvPr/>
          </p:nvCxnSpPr>
          <p:spPr>
            <a:xfrm>
              <a:off x="6139131" y="2401211"/>
              <a:ext cx="3900" cy="1015500"/>
            </a:xfrm>
            <a:prstGeom prst="straightConnector1">
              <a:avLst/>
            </a:prstGeom>
            <a:noFill/>
            <a:ln cap="flat" cmpd="sng" w="19050">
              <a:solidFill>
                <a:srgbClr val="38761D"/>
              </a:solidFill>
              <a:prstDash val="solid"/>
              <a:round/>
              <a:headEnd len="lg" w="lg" type="none"/>
              <a:tailEnd len="lg" w="lg" type="triangle"/>
            </a:ln>
          </p:spPr>
        </p:cxnSp>
      </p:grpSp>
      <p:grpSp>
        <p:nvGrpSpPr>
          <p:cNvPr id="1216" name="Shape 1216"/>
          <p:cNvGrpSpPr/>
          <p:nvPr/>
        </p:nvGrpSpPr>
        <p:grpSpPr>
          <a:xfrm>
            <a:off x="1453812" y="1237400"/>
            <a:ext cx="6150292" cy="3400478"/>
            <a:chOff x="1650078" y="966269"/>
            <a:chExt cx="7046622" cy="3896056"/>
          </a:xfrm>
        </p:grpSpPr>
        <p:pic>
          <p:nvPicPr>
            <p:cNvPr descr="empty_graph2.png" id="1217" name="Shape 1217"/>
            <p:cNvPicPr preferRelativeResize="0"/>
            <p:nvPr/>
          </p:nvPicPr>
          <p:blipFill rotWithShape="1">
            <a:blip r:embed="rId4">
              <a:alphaModFix/>
            </a:blip>
            <a:srcRect b="228" l="0" r="0" t="228"/>
            <a:stretch/>
          </p:blipFill>
          <p:spPr>
            <a:xfrm>
              <a:off x="1650078" y="966269"/>
              <a:ext cx="7046622" cy="3896056"/>
            </a:xfrm>
            <a:prstGeom prst="rect">
              <a:avLst/>
            </a:prstGeom>
            <a:noFill/>
            <a:ln>
              <a:noFill/>
            </a:ln>
          </p:spPr>
        </p:pic>
        <p:sp>
          <p:nvSpPr>
            <p:cNvPr id="1218" name="Shape 1218"/>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19" name="Shape 1219"/>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0" name="Shape 1220"/>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1" name="Shape 1221"/>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2" name="Shape 1222"/>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3" name="Shape 1223"/>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4" name="Shape 1224"/>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5" name="Shape 1225"/>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6" name="Shape 1226"/>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7" name="Shape 1227"/>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8" name="Shape 1228"/>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29" name="Shape 1229"/>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30" name="Shape 1230"/>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31" name="Shape 1231"/>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32" name="Shape 1232"/>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1233" name="Shape 1233"/>
          <p:cNvCxnSpPr>
            <a:stCxn id="1217" idx="1"/>
            <a:endCxn id="1217" idx="3"/>
          </p:cNvCxnSpPr>
          <p:nvPr/>
        </p:nvCxnSpPr>
        <p:spPr>
          <a:xfrm>
            <a:off x="1453812" y="2937639"/>
            <a:ext cx="6150300" cy="0"/>
          </a:xfrm>
          <a:prstGeom prst="straightConnector1">
            <a:avLst/>
          </a:prstGeom>
          <a:noFill/>
          <a:ln cap="flat" cmpd="sng" w="28575">
            <a:solidFill>
              <a:srgbClr val="F1C232"/>
            </a:solidFill>
            <a:prstDash val="solid"/>
            <a:round/>
            <a:headEnd len="lg" w="lg" type="none"/>
            <a:tailEnd len="lg" w="lg" type="none"/>
          </a:ln>
        </p:spPr>
      </p:cxnSp>
      <p:cxnSp>
        <p:nvCxnSpPr>
          <p:cNvPr id="1234" name="Shape 1234"/>
          <p:cNvCxnSpPr>
            <a:stCxn id="1223" idx="4"/>
          </p:cNvCxnSpPr>
          <p:nvPr/>
        </p:nvCxnSpPr>
        <p:spPr>
          <a:xfrm flipH="1">
            <a:off x="4500212" y="2092291"/>
            <a:ext cx="2700" cy="834900"/>
          </a:xfrm>
          <a:prstGeom prst="straightConnector1">
            <a:avLst/>
          </a:prstGeom>
          <a:noFill/>
          <a:ln cap="flat" cmpd="sng" w="19050">
            <a:solidFill>
              <a:srgbClr val="38761D"/>
            </a:solidFill>
            <a:prstDash val="solid"/>
            <a:round/>
            <a:headEnd len="lg" w="lg" type="triangle"/>
            <a:tailEnd len="lg" w="lg" type="none"/>
          </a:ln>
        </p:spPr>
      </p:cxnSp>
      <p:cxnSp>
        <p:nvCxnSpPr>
          <p:cNvPr id="1235" name="Shape 1235"/>
          <p:cNvCxnSpPr/>
          <p:nvPr/>
        </p:nvCxnSpPr>
        <p:spPr>
          <a:xfrm rot="10800000">
            <a:off x="4205175" y="2948145"/>
            <a:ext cx="0" cy="715800"/>
          </a:xfrm>
          <a:prstGeom prst="straightConnector1">
            <a:avLst/>
          </a:prstGeom>
          <a:noFill/>
          <a:ln cap="flat" cmpd="sng" w="19050">
            <a:solidFill>
              <a:srgbClr val="38761D"/>
            </a:solidFill>
            <a:prstDash val="solid"/>
            <a:round/>
            <a:headEnd len="lg" w="lg" type="triangle"/>
            <a:tailEnd len="lg" w="lg" type="none"/>
          </a:ln>
        </p:spPr>
      </p:cxnSp>
      <p:cxnSp>
        <p:nvCxnSpPr>
          <p:cNvPr id="1236" name="Shape 1236"/>
          <p:cNvCxnSpPr>
            <a:stCxn id="1219" idx="0"/>
          </p:cNvCxnSpPr>
          <p:nvPr/>
        </p:nvCxnSpPr>
        <p:spPr>
          <a:xfrm>
            <a:off x="3907644" y="2775117"/>
            <a:ext cx="1500" cy="152100"/>
          </a:xfrm>
          <a:prstGeom prst="straightConnector1">
            <a:avLst/>
          </a:prstGeom>
          <a:noFill/>
          <a:ln cap="flat" cmpd="sng" w="19050">
            <a:solidFill>
              <a:srgbClr val="38761D"/>
            </a:solidFill>
            <a:prstDash val="solid"/>
            <a:round/>
            <a:headEnd len="lg" w="lg" type="triangle"/>
            <a:tailEnd len="lg" w="lg" type="none"/>
          </a:ln>
        </p:spPr>
      </p:cxnSp>
      <p:cxnSp>
        <p:nvCxnSpPr>
          <p:cNvPr id="1237" name="Shape 1237"/>
          <p:cNvCxnSpPr/>
          <p:nvPr/>
        </p:nvCxnSpPr>
        <p:spPr>
          <a:xfrm rot="10800000">
            <a:off x="3386562" y="2948145"/>
            <a:ext cx="0" cy="715800"/>
          </a:xfrm>
          <a:prstGeom prst="straightConnector1">
            <a:avLst/>
          </a:prstGeom>
          <a:noFill/>
          <a:ln cap="flat" cmpd="sng" w="19050">
            <a:solidFill>
              <a:srgbClr val="38761D"/>
            </a:solidFill>
            <a:prstDash val="solid"/>
            <a:round/>
            <a:headEnd len="lg" w="lg" type="triangle"/>
            <a:tailEnd len="lg" w="lg" type="none"/>
          </a:ln>
        </p:spPr>
      </p:cxnSp>
      <p:cxnSp>
        <p:nvCxnSpPr>
          <p:cNvPr id="1238" name="Shape 1238"/>
          <p:cNvCxnSpPr/>
          <p:nvPr/>
        </p:nvCxnSpPr>
        <p:spPr>
          <a:xfrm>
            <a:off x="6596119" y="1444344"/>
            <a:ext cx="0" cy="1483199"/>
          </a:xfrm>
          <a:prstGeom prst="straightConnector1">
            <a:avLst/>
          </a:prstGeom>
          <a:noFill/>
          <a:ln cap="flat" cmpd="sng" w="19050">
            <a:solidFill>
              <a:srgbClr val="38761D"/>
            </a:solidFill>
            <a:prstDash val="solid"/>
            <a:round/>
            <a:headEnd len="lg" w="lg" type="triangle"/>
            <a:tailEnd len="lg" w="lg" type="none"/>
          </a:ln>
        </p:spPr>
      </p:cxnSp>
      <p:cxnSp>
        <p:nvCxnSpPr>
          <p:cNvPr id="1239" name="Shape 1239"/>
          <p:cNvCxnSpPr/>
          <p:nvPr/>
        </p:nvCxnSpPr>
        <p:spPr>
          <a:xfrm rot="10800000">
            <a:off x="2110844" y="2948097"/>
            <a:ext cx="0" cy="1276200"/>
          </a:xfrm>
          <a:prstGeom prst="straightConnector1">
            <a:avLst/>
          </a:prstGeom>
          <a:noFill/>
          <a:ln cap="flat" cmpd="sng" w="19050">
            <a:solidFill>
              <a:srgbClr val="38761D"/>
            </a:solidFill>
            <a:prstDash val="solid"/>
            <a:round/>
            <a:headEnd len="lg" w="lg" type="triangle"/>
            <a:tailEnd len="lg" w="lg" type="non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3" name="Shape 1243"/>
        <p:cNvGrpSpPr/>
        <p:nvPr/>
      </p:nvGrpSpPr>
      <p:grpSpPr>
        <a:xfrm>
          <a:off x="0" y="0"/>
          <a:ext cx="0" cy="0"/>
          <a:chOff x="0" y="0"/>
          <a:chExt cx="0" cy="0"/>
        </a:xfrm>
      </p:grpSpPr>
      <p:sp>
        <p:nvSpPr>
          <p:cNvPr id="1244" name="Shape 1244"/>
          <p:cNvSpPr txBox="1"/>
          <p:nvPr/>
        </p:nvSpPr>
        <p:spPr>
          <a:xfrm>
            <a:off x="587550" y="415250"/>
            <a:ext cx="7968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Total Sum Squares = SUM(y - ȳ)</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grpSp>
        <p:nvGrpSpPr>
          <p:cNvPr id="1245" name="Shape 1245"/>
          <p:cNvGrpSpPr/>
          <p:nvPr/>
        </p:nvGrpSpPr>
        <p:grpSpPr>
          <a:xfrm>
            <a:off x="1453810" y="1237401"/>
            <a:ext cx="6150292" cy="3400478"/>
            <a:chOff x="1650078" y="966269"/>
            <a:chExt cx="7046622" cy="3896056"/>
          </a:xfrm>
        </p:grpSpPr>
        <p:pic>
          <p:nvPicPr>
            <p:cNvPr descr="x_equals_y_graph.png" id="1246" name="Shape 1246"/>
            <p:cNvPicPr preferRelativeResize="0"/>
            <p:nvPr/>
          </p:nvPicPr>
          <p:blipFill>
            <a:blip r:embed="rId3">
              <a:alphaModFix/>
            </a:blip>
            <a:stretch>
              <a:fillRect/>
            </a:stretch>
          </p:blipFill>
          <p:spPr>
            <a:xfrm>
              <a:off x="1650078" y="966269"/>
              <a:ext cx="7046622" cy="3896056"/>
            </a:xfrm>
            <a:prstGeom prst="rect">
              <a:avLst/>
            </a:prstGeom>
            <a:noFill/>
            <a:ln>
              <a:noFill/>
            </a:ln>
          </p:spPr>
        </p:pic>
        <p:sp>
          <p:nvSpPr>
            <p:cNvPr id="1247" name="Shape 1247"/>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48" name="Shape 1248"/>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49" name="Shape 1249"/>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0" name="Shape 1250"/>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1" name="Shape 1251"/>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2" name="Shape 1252"/>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3" name="Shape 1253"/>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4" name="Shape 1254"/>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5" name="Shape 1255"/>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6" name="Shape 1256"/>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7" name="Shape 1257"/>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8" name="Shape 1258"/>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59" name="Shape 1259"/>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60" name="Shape 1260"/>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61" name="Shape 1261"/>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1262" name="Shape 1262"/>
            <p:cNvCxnSpPr>
              <a:stCxn id="1248" idx="4"/>
            </p:cNvCxnSpPr>
            <p:nvPr/>
          </p:nvCxnSpPr>
          <p:spPr>
            <a:xfrm>
              <a:off x="4461526" y="2794390"/>
              <a:ext cx="0" cy="491999"/>
            </a:xfrm>
            <a:prstGeom prst="straightConnector1">
              <a:avLst/>
            </a:prstGeom>
            <a:noFill/>
            <a:ln cap="flat" cmpd="sng" w="19050">
              <a:solidFill>
                <a:srgbClr val="38761D"/>
              </a:solidFill>
              <a:prstDash val="solid"/>
              <a:round/>
              <a:headEnd len="lg" w="lg" type="triangle"/>
              <a:tailEnd len="lg" w="lg" type="none"/>
            </a:ln>
          </p:spPr>
        </p:cxnSp>
        <p:cxnSp>
          <p:nvCxnSpPr>
            <p:cNvPr id="1263" name="Shape 1263"/>
            <p:cNvCxnSpPr/>
            <p:nvPr/>
          </p:nvCxnSpPr>
          <p:spPr>
            <a:xfrm rot="10800000">
              <a:off x="4802465" y="3101757"/>
              <a:ext cx="0" cy="644700"/>
            </a:xfrm>
            <a:prstGeom prst="straightConnector1">
              <a:avLst/>
            </a:prstGeom>
            <a:noFill/>
            <a:ln cap="flat" cmpd="sng" w="19050">
              <a:solidFill>
                <a:srgbClr val="38761D"/>
              </a:solidFill>
              <a:prstDash val="solid"/>
              <a:round/>
              <a:headEnd len="lg" w="lg" type="triangle"/>
              <a:tailEnd len="lg" w="lg" type="none"/>
            </a:ln>
          </p:spPr>
        </p:cxnSp>
        <p:cxnSp>
          <p:nvCxnSpPr>
            <p:cNvPr id="1264" name="Shape 1264"/>
            <p:cNvCxnSpPr>
              <a:endCxn id="1251" idx="0"/>
            </p:cNvCxnSpPr>
            <p:nvPr/>
          </p:nvCxnSpPr>
          <p:spPr>
            <a:xfrm>
              <a:off x="3863858" y="3589857"/>
              <a:ext cx="900" cy="156600"/>
            </a:xfrm>
            <a:prstGeom prst="straightConnector1">
              <a:avLst/>
            </a:prstGeom>
            <a:noFill/>
            <a:ln cap="flat" cmpd="sng" w="19050">
              <a:solidFill>
                <a:srgbClr val="38761D"/>
              </a:solidFill>
              <a:prstDash val="solid"/>
              <a:round/>
              <a:headEnd len="lg" w="lg" type="none"/>
              <a:tailEnd len="lg" w="lg" type="triangle"/>
            </a:ln>
          </p:spPr>
        </p:cxnSp>
        <p:cxnSp>
          <p:nvCxnSpPr>
            <p:cNvPr id="1265" name="Shape 1265"/>
            <p:cNvCxnSpPr>
              <a:endCxn id="1259" idx="0"/>
            </p:cNvCxnSpPr>
            <p:nvPr/>
          </p:nvCxnSpPr>
          <p:spPr>
            <a:xfrm>
              <a:off x="5564109" y="2687518"/>
              <a:ext cx="5700" cy="210300"/>
            </a:xfrm>
            <a:prstGeom prst="straightConnector1">
              <a:avLst/>
            </a:prstGeom>
            <a:noFill/>
            <a:ln cap="flat" cmpd="sng" w="19050">
              <a:solidFill>
                <a:srgbClr val="38761D"/>
              </a:solidFill>
              <a:prstDash val="solid"/>
              <a:round/>
              <a:headEnd len="lg" w="lg" type="none"/>
              <a:tailEnd len="lg" w="lg" type="triangle"/>
            </a:ln>
          </p:spPr>
        </p:cxnSp>
        <p:cxnSp>
          <p:nvCxnSpPr>
            <p:cNvPr id="1266" name="Shape 1266"/>
            <p:cNvCxnSpPr/>
            <p:nvPr/>
          </p:nvCxnSpPr>
          <p:spPr>
            <a:xfrm rot="10800000">
              <a:off x="5166891" y="1935978"/>
              <a:ext cx="7800" cy="958500"/>
            </a:xfrm>
            <a:prstGeom prst="straightConnector1">
              <a:avLst/>
            </a:prstGeom>
            <a:noFill/>
            <a:ln cap="flat" cmpd="sng" w="19050">
              <a:solidFill>
                <a:srgbClr val="38761D"/>
              </a:solidFill>
              <a:prstDash val="solid"/>
              <a:round/>
              <a:headEnd len="lg" w="lg" type="none"/>
              <a:tailEnd len="lg" w="lg" type="triangle"/>
            </a:ln>
          </p:spPr>
        </p:cxnSp>
        <p:cxnSp>
          <p:nvCxnSpPr>
            <p:cNvPr id="1267" name="Shape 1267"/>
            <p:cNvCxnSpPr>
              <a:endCxn id="1253" idx="4"/>
            </p:cNvCxnSpPr>
            <p:nvPr/>
          </p:nvCxnSpPr>
          <p:spPr>
            <a:xfrm rot="10800000">
              <a:off x="5825567" y="2115478"/>
              <a:ext cx="10200" cy="408000"/>
            </a:xfrm>
            <a:prstGeom prst="straightConnector1">
              <a:avLst/>
            </a:prstGeom>
            <a:noFill/>
            <a:ln cap="flat" cmpd="sng" w="19050">
              <a:solidFill>
                <a:srgbClr val="38761D"/>
              </a:solidFill>
              <a:prstDash val="solid"/>
              <a:round/>
              <a:headEnd len="lg" w="lg" type="none"/>
              <a:tailEnd len="lg" w="lg" type="triangle"/>
            </a:ln>
          </p:spPr>
        </p:cxnSp>
        <p:cxnSp>
          <p:nvCxnSpPr>
            <p:cNvPr id="1268" name="Shape 1268"/>
            <p:cNvCxnSpPr>
              <a:endCxn id="1255" idx="1"/>
            </p:cNvCxnSpPr>
            <p:nvPr/>
          </p:nvCxnSpPr>
          <p:spPr>
            <a:xfrm>
              <a:off x="6139131" y="2401211"/>
              <a:ext cx="3900" cy="1015500"/>
            </a:xfrm>
            <a:prstGeom prst="straightConnector1">
              <a:avLst/>
            </a:prstGeom>
            <a:noFill/>
            <a:ln cap="flat" cmpd="sng" w="19050">
              <a:solidFill>
                <a:srgbClr val="38761D"/>
              </a:solidFill>
              <a:prstDash val="solid"/>
              <a:round/>
              <a:headEnd len="lg" w="lg" type="none"/>
              <a:tailEnd len="lg" w="lg" type="triangle"/>
            </a:ln>
          </p:spPr>
        </p:cxnSp>
      </p:grpSp>
      <p:grpSp>
        <p:nvGrpSpPr>
          <p:cNvPr id="1269" name="Shape 1269"/>
          <p:cNvGrpSpPr/>
          <p:nvPr/>
        </p:nvGrpSpPr>
        <p:grpSpPr>
          <a:xfrm>
            <a:off x="1453812" y="1237400"/>
            <a:ext cx="6150292" cy="3400478"/>
            <a:chOff x="1650078" y="966269"/>
            <a:chExt cx="7046622" cy="3896056"/>
          </a:xfrm>
        </p:grpSpPr>
        <p:pic>
          <p:nvPicPr>
            <p:cNvPr descr="empty_graph2.png" id="1270" name="Shape 1270"/>
            <p:cNvPicPr preferRelativeResize="0"/>
            <p:nvPr/>
          </p:nvPicPr>
          <p:blipFill rotWithShape="1">
            <a:blip r:embed="rId4">
              <a:alphaModFix/>
            </a:blip>
            <a:srcRect b="228" l="0" r="0" t="228"/>
            <a:stretch/>
          </p:blipFill>
          <p:spPr>
            <a:xfrm>
              <a:off x="1650078" y="966269"/>
              <a:ext cx="7046622" cy="3896056"/>
            </a:xfrm>
            <a:prstGeom prst="rect">
              <a:avLst/>
            </a:prstGeom>
            <a:noFill/>
            <a:ln>
              <a:noFill/>
            </a:ln>
          </p:spPr>
        </p:pic>
        <p:sp>
          <p:nvSpPr>
            <p:cNvPr id="1271" name="Shape 1271"/>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2" name="Shape 1272"/>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3" name="Shape 1273"/>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4" name="Shape 1274"/>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5" name="Shape 1275"/>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6" name="Shape 1276"/>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7" name="Shape 1277"/>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8" name="Shape 1278"/>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79" name="Shape 1279"/>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80" name="Shape 1280"/>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81" name="Shape 1281"/>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82" name="Shape 1282"/>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83" name="Shape 1283"/>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84" name="Shape 1284"/>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285" name="Shape 1285"/>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1286" name="Shape 1286"/>
          <p:cNvCxnSpPr>
            <a:stCxn id="1270" idx="1"/>
            <a:endCxn id="1270" idx="3"/>
          </p:cNvCxnSpPr>
          <p:nvPr/>
        </p:nvCxnSpPr>
        <p:spPr>
          <a:xfrm>
            <a:off x="1453812" y="2937639"/>
            <a:ext cx="6150300" cy="0"/>
          </a:xfrm>
          <a:prstGeom prst="straightConnector1">
            <a:avLst/>
          </a:prstGeom>
          <a:noFill/>
          <a:ln cap="flat" cmpd="sng" w="28575">
            <a:solidFill>
              <a:srgbClr val="F1C232"/>
            </a:solidFill>
            <a:prstDash val="solid"/>
            <a:round/>
            <a:headEnd len="lg" w="lg" type="none"/>
            <a:tailEnd len="lg" w="lg" type="none"/>
          </a:ln>
        </p:spPr>
      </p:cxnSp>
      <p:cxnSp>
        <p:nvCxnSpPr>
          <p:cNvPr id="1287" name="Shape 1287"/>
          <p:cNvCxnSpPr>
            <a:stCxn id="1276" idx="4"/>
          </p:cNvCxnSpPr>
          <p:nvPr/>
        </p:nvCxnSpPr>
        <p:spPr>
          <a:xfrm flipH="1">
            <a:off x="4500212" y="2092291"/>
            <a:ext cx="2700" cy="834900"/>
          </a:xfrm>
          <a:prstGeom prst="straightConnector1">
            <a:avLst/>
          </a:prstGeom>
          <a:noFill/>
          <a:ln cap="flat" cmpd="sng" w="19050">
            <a:solidFill>
              <a:srgbClr val="38761D"/>
            </a:solidFill>
            <a:prstDash val="solid"/>
            <a:round/>
            <a:headEnd len="lg" w="lg" type="triangle"/>
            <a:tailEnd len="lg" w="lg" type="none"/>
          </a:ln>
        </p:spPr>
      </p:cxnSp>
      <p:cxnSp>
        <p:nvCxnSpPr>
          <p:cNvPr id="1288" name="Shape 1288"/>
          <p:cNvCxnSpPr/>
          <p:nvPr/>
        </p:nvCxnSpPr>
        <p:spPr>
          <a:xfrm rot="10800000">
            <a:off x="4205175" y="2948145"/>
            <a:ext cx="0" cy="715800"/>
          </a:xfrm>
          <a:prstGeom prst="straightConnector1">
            <a:avLst/>
          </a:prstGeom>
          <a:noFill/>
          <a:ln cap="flat" cmpd="sng" w="19050">
            <a:solidFill>
              <a:srgbClr val="38761D"/>
            </a:solidFill>
            <a:prstDash val="solid"/>
            <a:round/>
            <a:headEnd len="lg" w="lg" type="triangle"/>
            <a:tailEnd len="lg" w="lg" type="none"/>
          </a:ln>
        </p:spPr>
      </p:cxnSp>
      <p:cxnSp>
        <p:nvCxnSpPr>
          <p:cNvPr id="1289" name="Shape 1289"/>
          <p:cNvCxnSpPr>
            <a:stCxn id="1272" idx="0"/>
          </p:cNvCxnSpPr>
          <p:nvPr/>
        </p:nvCxnSpPr>
        <p:spPr>
          <a:xfrm>
            <a:off x="3907644" y="2775117"/>
            <a:ext cx="1500" cy="152100"/>
          </a:xfrm>
          <a:prstGeom prst="straightConnector1">
            <a:avLst/>
          </a:prstGeom>
          <a:noFill/>
          <a:ln cap="flat" cmpd="sng" w="19050">
            <a:solidFill>
              <a:srgbClr val="38761D"/>
            </a:solidFill>
            <a:prstDash val="solid"/>
            <a:round/>
            <a:headEnd len="lg" w="lg" type="triangle"/>
            <a:tailEnd len="lg" w="lg" type="none"/>
          </a:ln>
        </p:spPr>
      </p:cxnSp>
      <p:cxnSp>
        <p:nvCxnSpPr>
          <p:cNvPr id="1290" name="Shape 1290"/>
          <p:cNvCxnSpPr/>
          <p:nvPr/>
        </p:nvCxnSpPr>
        <p:spPr>
          <a:xfrm rot="10800000">
            <a:off x="3386562" y="2948145"/>
            <a:ext cx="0" cy="715800"/>
          </a:xfrm>
          <a:prstGeom prst="straightConnector1">
            <a:avLst/>
          </a:prstGeom>
          <a:noFill/>
          <a:ln cap="flat" cmpd="sng" w="19050">
            <a:solidFill>
              <a:srgbClr val="38761D"/>
            </a:solidFill>
            <a:prstDash val="solid"/>
            <a:round/>
            <a:headEnd len="lg" w="lg" type="triangle"/>
            <a:tailEnd len="lg" w="lg" type="none"/>
          </a:ln>
        </p:spPr>
      </p:cxnSp>
      <p:cxnSp>
        <p:nvCxnSpPr>
          <p:cNvPr id="1291" name="Shape 1291"/>
          <p:cNvCxnSpPr/>
          <p:nvPr/>
        </p:nvCxnSpPr>
        <p:spPr>
          <a:xfrm>
            <a:off x="6596119" y="1444344"/>
            <a:ext cx="0" cy="1483199"/>
          </a:xfrm>
          <a:prstGeom prst="straightConnector1">
            <a:avLst/>
          </a:prstGeom>
          <a:noFill/>
          <a:ln cap="flat" cmpd="sng" w="19050">
            <a:solidFill>
              <a:srgbClr val="38761D"/>
            </a:solidFill>
            <a:prstDash val="solid"/>
            <a:round/>
            <a:headEnd len="lg" w="lg" type="triangle"/>
            <a:tailEnd len="lg" w="lg" type="none"/>
          </a:ln>
        </p:spPr>
      </p:cxnSp>
      <p:cxnSp>
        <p:nvCxnSpPr>
          <p:cNvPr id="1292" name="Shape 1292"/>
          <p:cNvCxnSpPr/>
          <p:nvPr/>
        </p:nvCxnSpPr>
        <p:spPr>
          <a:xfrm rot="10800000">
            <a:off x="2110844" y="2948097"/>
            <a:ext cx="0" cy="1276200"/>
          </a:xfrm>
          <a:prstGeom prst="straightConnector1">
            <a:avLst/>
          </a:prstGeom>
          <a:noFill/>
          <a:ln cap="flat" cmpd="sng" w="19050">
            <a:solidFill>
              <a:srgbClr val="38761D"/>
            </a:solidFill>
            <a:prstDash val="solid"/>
            <a:round/>
            <a:headEnd len="lg" w="lg" type="triangle"/>
            <a:tailEnd len="lg" w="lg" type="none"/>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6" name="Shape 1296"/>
        <p:cNvGrpSpPr/>
        <p:nvPr/>
      </p:nvGrpSpPr>
      <p:grpSpPr>
        <a:xfrm>
          <a:off x="0" y="0"/>
          <a:ext cx="0" cy="0"/>
          <a:chOff x="0" y="0"/>
          <a:chExt cx="0" cy="0"/>
        </a:xfrm>
      </p:grpSpPr>
      <p:sp>
        <p:nvSpPr>
          <p:cNvPr id="1297" name="Shape 1297"/>
          <p:cNvSpPr txBox="1"/>
          <p:nvPr/>
        </p:nvSpPr>
        <p:spPr>
          <a:xfrm>
            <a:off x="4311625" y="2319575"/>
            <a:ext cx="4265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solidFill>
                  <a:srgbClr val="38761D"/>
                </a:solidFill>
                <a:highlight>
                  <a:srgbClr val="FFFFFF"/>
                </a:highlight>
                <a:latin typeface="Source Code Pro"/>
                <a:ea typeface="Source Code Pro"/>
                <a:cs typeface="Source Code Pro"/>
                <a:sym typeface="Source Code Pro"/>
              </a:rPr>
              <a:t>TSS</a:t>
            </a:r>
            <a:r>
              <a:rPr lang="en" sz="3000">
                <a:highlight>
                  <a:srgbClr val="FFFFFF"/>
                </a:highlight>
                <a:latin typeface="Source Code Pro"/>
                <a:ea typeface="Source Code Pro"/>
                <a:cs typeface="Source Code Pro"/>
                <a:sym typeface="Source Code Pro"/>
              </a:rPr>
              <a:t> [</a:t>
            </a:r>
            <a:r>
              <a:rPr lang="en" sz="3000">
                <a:highlight>
                  <a:srgbClr val="FFFFFF"/>
                </a:highlight>
                <a:latin typeface="Source Code Pro"/>
                <a:ea typeface="Source Code Pro"/>
                <a:cs typeface="Source Code Pro"/>
                <a:sym typeface="Source Code Pro"/>
              </a:rPr>
              <a:t>SUM(y - ȳ)</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sp>
        <p:nvSpPr>
          <p:cNvPr id="1298" name="Shape 1298"/>
          <p:cNvSpPr txBox="1"/>
          <p:nvPr/>
        </p:nvSpPr>
        <p:spPr>
          <a:xfrm>
            <a:off x="4224875" y="1596275"/>
            <a:ext cx="4481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solidFill>
                  <a:srgbClr val="38761D"/>
                </a:solidFill>
                <a:highlight>
                  <a:srgbClr val="FFFFFF"/>
                </a:highlight>
                <a:latin typeface="Source Code Pro"/>
                <a:ea typeface="Source Code Pro"/>
                <a:cs typeface="Source Code Pro"/>
                <a:sym typeface="Source Code Pro"/>
              </a:rPr>
              <a:t>RSS</a:t>
            </a:r>
            <a:r>
              <a:rPr lang="en" sz="3000">
                <a:highlight>
                  <a:srgbClr val="FFFFFF"/>
                </a:highlight>
                <a:latin typeface="Source Code Pro"/>
                <a:ea typeface="Source Code Pro"/>
                <a:cs typeface="Source Code Pro"/>
                <a:sym typeface="Source Code Pro"/>
              </a:rPr>
              <a:t> [</a:t>
            </a:r>
            <a:r>
              <a:rPr lang="en" sz="3000">
                <a:highlight>
                  <a:srgbClr val="FFFFFF"/>
                </a:highlight>
                <a:latin typeface="Source Code Pro"/>
                <a:ea typeface="Source Code Pro"/>
                <a:cs typeface="Source Code Pro"/>
                <a:sym typeface="Source Code Pro"/>
              </a:rPr>
              <a:t>SUM(y - ŷ)</a:t>
            </a:r>
            <a:r>
              <a:rPr lang="en" sz="3000">
                <a:latin typeface="Source Code Pro"/>
                <a:ea typeface="Source Code Pro"/>
                <a:cs typeface="Source Code Pro"/>
                <a:sym typeface="Source Code Pro"/>
              </a:rPr>
              <a:t>²]</a:t>
            </a:r>
          </a:p>
        </p:txBody>
      </p:sp>
      <p:sp>
        <p:nvSpPr>
          <p:cNvPr id="1299" name="Shape 1299"/>
          <p:cNvSpPr txBox="1"/>
          <p:nvPr/>
        </p:nvSpPr>
        <p:spPr>
          <a:xfrm>
            <a:off x="437725" y="1799650"/>
            <a:ext cx="4358100" cy="1108500"/>
          </a:xfrm>
          <a:prstGeom prst="rect">
            <a:avLst/>
          </a:prstGeom>
          <a:noFill/>
          <a:ln>
            <a:noFill/>
          </a:ln>
        </p:spPr>
        <p:txBody>
          <a:bodyPr anchorCtr="0" anchor="t" bIns="91425" lIns="91425" rIns="91425" tIns="91425">
            <a:noAutofit/>
          </a:bodyPr>
          <a:lstStyle/>
          <a:p>
            <a:pPr lvl="0">
              <a:spcBef>
                <a:spcPts val="0"/>
              </a:spcBef>
              <a:buNone/>
            </a:pPr>
            <a:r>
              <a:rPr lang="en" sz="6000">
                <a:latin typeface="Source Code Pro"/>
                <a:ea typeface="Source Code Pro"/>
                <a:cs typeface="Source Code Pro"/>
                <a:sym typeface="Source Code Pro"/>
              </a:rPr>
              <a:t>R</a:t>
            </a:r>
            <a:r>
              <a:rPr lang="en" sz="6000">
                <a:latin typeface="Source Code Pro"/>
                <a:ea typeface="Source Code Pro"/>
                <a:cs typeface="Source Code Pro"/>
                <a:sym typeface="Source Code Pro"/>
              </a:rPr>
              <a:t>² = 1 - </a:t>
            </a:r>
          </a:p>
        </p:txBody>
      </p:sp>
      <p:cxnSp>
        <p:nvCxnSpPr>
          <p:cNvPr id="1300" name="Shape 1300"/>
          <p:cNvCxnSpPr/>
          <p:nvPr/>
        </p:nvCxnSpPr>
        <p:spPr>
          <a:xfrm>
            <a:off x="4576075" y="2353900"/>
            <a:ext cx="33888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spcBef>
                <a:spcPts val="0"/>
              </a:spcBef>
              <a:buNone/>
            </a:pPr>
            <a:r>
              <a:rPr lang="en" sz="1800">
                <a:solidFill>
                  <a:srgbClr val="000000"/>
                </a:solidFill>
                <a:latin typeface="Source Code Pro"/>
                <a:ea typeface="Source Code Pro"/>
                <a:cs typeface="Source Code Pro"/>
                <a:sym typeface="Source Code Pro"/>
              </a:rPr>
              <a:t>In statistical modeling, regression analysis is a process for estimating the correlation relationships among variables where a </a:t>
            </a:r>
            <a:r>
              <a:rPr b="1" lang="en" sz="1800">
                <a:solidFill>
                  <a:srgbClr val="000000"/>
                </a:solidFill>
                <a:latin typeface="Source Code Pro"/>
                <a:ea typeface="Source Code Pro"/>
                <a:cs typeface="Source Code Pro"/>
                <a:sym typeface="Source Code Pro"/>
              </a:rPr>
              <a:t>target </a:t>
            </a:r>
            <a:r>
              <a:rPr lang="en" sz="1800">
                <a:solidFill>
                  <a:srgbClr val="000000"/>
                </a:solidFill>
                <a:latin typeface="Source Code Pro"/>
                <a:ea typeface="Source Code Pro"/>
                <a:cs typeface="Source Code Pro"/>
                <a:sym typeface="Source Code Pro"/>
              </a:rPr>
              <a:t>(aka ‘dependent’) variable is determined by one or more </a:t>
            </a:r>
            <a:r>
              <a:rPr b="1" lang="en" sz="1800">
                <a:solidFill>
                  <a:srgbClr val="000000"/>
                </a:solidFill>
                <a:latin typeface="Source Code Pro"/>
                <a:ea typeface="Source Code Pro"/>
                <a:cs typeface="Source Code Pro"/>
                <a:sym typeface="Source Code Pro"/>
              </a:rPr>
              <a:t>predictor </a:t>
            </a:r>
            <a:r>
              <a:rPr lang="en" sz="1800">
                <a:solidFill>
                  <a:srgbClr val="000000"/>
                </a:solidFill>
                <a:latin typeface="Source Code Pro"/>
                <a:ea typeface="Source Code Pro"/>
                <a:cs typeface="Source Code Pro"/>
                <a:sym typeface="Source Code Pro"/>
              </a:rPr>
              <a:t>(aka ‘independent’)</a:t>
            </a:r>
            <a:r>
              <a:rPr b="1" lang="en" sz="1800">
                <a:solidFill>
                  <a:srgbClr val="000000"/>
                </a:solidFill>
                <a:latin typeface="Source Code Pro"/>
                <a:ea typeface="Source Code Pro"/>
                <a:cs typeface="Source Code Pro"/>
                <a:sym typeface="Source Code Pro"/>
              </a:rPr>
              <a:t> </a:t>
            </a:r>
            <a:r>
              <a:rPr lang="en" sz="1800">
                <a:solidFill>
                  <a:srgbClr val="000000"/>
                </a:solidFill>
                <a:latin typeface="Source Code Pro"/>
                <a:ea typeface="Source Code Pro"/>
                <a:cs typeface="Source Code Pro"/>
                <a:sym typeface="Source Code Pro"/>
              </a:rPr>
              <a:t>variables.</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4" name="Shape 1304"/>
        <p:cNvGrpSpPr/>
        <p:nvPr/>
      </p:nvGrpSpPr>
      <p:grpSpPr>
        <a:xfrm>
          <a:off x="0" y="0"/>
          <a:ext cx="0" cy="0"/>
          <a:chOff x="0" y="0"/>
          <a:chExt cx="0" cy="0"/>
        </a:xfrm>
      </p:grpSpPr>
      <p:sp>
        <p:nvSpPr>
          <p:cNvPr id="1305" name="Shape 1305"/>
          <p:cNvSpPr txBox="1"/>
          <p:nvPr/>
        </p:nvSpPr>
        <p:spPr>
          <a:xfrm>
            <a:off x="4311625" y="1481375"/>
            <a:ext cx="4265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solidFill>
                  <a:srgbClr val="38761D"/>
                </a:solidFill>
                <a:highlight>
                  <a:srgbClr val="FFFFFF"/>
                </a:highlight>
                <a:latin typeface="Source Code Pro"/>
                <a:ea typeface="Source Code Pro"/>
                <a:cs typeface="Source Code Pro"/>
                <a:sym typeface="Source Code Pro"/>
              </a:rPr>
              <a:t>TSS</a:t>
            </a:r>
            <a:r>
              <a:rPr lang="en" sz="3000">
                <a:highlight>
                  <a:srgbClr val="FFFFFF"/>
                </a:highlight>
                <a:latin typeface="Source Code Pro"/>
                <a:ea typeface="Source Code Pro"/>
                <a:cs typeface="Source Code Pro"/>
                <a:sym typeface="Source Code Pro"/>
              </a:rPr>
              <a:t> [SUM(y - ȳ)</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sp>
        <p:nvSpPr>
          <p:cNvPr id="1306" name="Shape 1306"/>
          <p:cNvSpPr txBox="1"/>
          <p:nvPr/>
        </p:nvSpPr>
        <p:spPr>
          <a:xfrm>
            <a:off x="4224875" y="758075"/>
            <a:ext cx="4481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solidFill>
                  <a:srgbClr val="38761D"/>
                </a:solidFill>
                <a:highlight>
                  <a:srgbClr val="FFFFFF"/>
                </a:highlight>
                <a:latin typeface="Source Code Pro"/>
                <a:ea typeface="Source Code Pro"/>
                <a:cs typeface="Source Code Pro"/>
                <a:sym typeface="Source Code Pro"/>
              </a:rPr>
              <a:t>RSS</a:t>
            </a:r>
            <a:r>
              <a:rPr lang="en" sz="3000">
                <a:highlight>
                  <a:srgbClr val="FFFFFF"/>
                </a:highlight>
                <a:latin typeface="Source Code Pro"/>
                <a:ea typeface="Source Code Pro"/>
                <a:cs typeface="Source Code Pro"/>
                <a:sym typeface="Source Code Pro"/>
              </a:rPr>
              <a:t> [SUM(y - ŷ)</a:t>
            </a:r>
            <a:r>
              <a:rPr lang="en" sz="3000">
                <a:latin typeface="Source Code Pro"/>
                <a:ea typeface="Source Code Pro"/>
                <a:cs typeface="Source Code Pro"/>
                <a:sym typeface="Source Code Pro"/>
              </a:rPr>
              <a:t>²]</a:t>
            </a:r>
          </a:p>
        </p:txBody>
      </p:sp>
      <p:sp>
        <p:nvSpPr>
          <p:cNvPr id="1307" name="Shape 1307"/>
          <p:cNvSpPr txBox="1"/>
          <p:nvPr/>
        </p:nvSpPr>
        <p:spPr>
          <a:xfrm>
            <a:off x="437725" y="961450"/>
            <a:ext cx="4358100" cy="1108500"/>
          </a:xfrm>
          <a:prstGeom prst="rect">
            <a:avLst/>
          </a:prstGeom>
          <a:noFill/>
          <a:ln>
            <a:noFill/>
          </a:ln>
        </p:spPr>
        <p:txBody>
          <a:bodyPr anchorCtr="0" anchor="t" bIns="91425" lIns="91425" rIns="91425" tIns="91425">
            <a:noAutofit/>
          </a:bodyPr>
          <a:lstStyle/>
          <a:p>
            <a:pPr lvl="0" rtl="0">
              <a:spcBef>
                <a:spcPts val="0"/>
              </a:spcBef>
              <a:buNone/>
            </a:pPr>
            <a:r>
              <a:rPr lang="en" sz="6000">
                <a:latin typeface="Source Code Pro"/>
                <a:ea typeface="Source Code Pro"/>
                <a:cs typeface="Source Code Pro"/>
                <a:sym typeface="Source Code Pro"/>
              </a:rPr>
              <a:t>R² = 1 - </a:t>
            </a:r>
          </a:p>
        </p:txBody>
      </p:sp>
      <p:cxnSp>
        <p:nvCxnSpPr>
          <p:cNvPr id="1308" name="Shape 1308"/>
          <p:cNvCxnSpPr/>
          <p:nvPr/>
        </p:nvCxnSpPr>
        <p:spPr>
          <a:xfrm>
            <a:off x="4576075" y="1515700"/>
            <a:ext cx="3388800" cy="0"/>
          </a:xfrm>
          <a:prstGeom prst="straightConnector1">
            <a:avLst/>
          </a:prstGeom>
          <a:noFill/>
          <a:ln cap="flat" cmpd="sng" w="19050">
            <a:solidFill>
              <a:schemeClr val="dk2"/>
            </a:solidFill>
            <a:prstDash val="solid"/>
            <a:round/>
            <a:headEnd len="lg" w="lg" type="none"/>
            <a:tailEnd len="lg" w="lg" type="none"/>
          </a:ln>
        </p:spPr>
      </p:cxnSp>
      <p:sp>
        <p:nvSpPr>
          <p:cNvPr id="1309" name="Shape 1309"/>
          <p:cNvSpPr txBox="1"/>
          <p:nvPr/>
        </p:nvSpPr>
        <p:spPr>
          <a:xfrm>
            <a:off x="374850" y="2765425"/>
            <a:ext cx="8394300" cy="1162200"/>
          </a:xfrm>
          <a:prstGeom prst="rect">
            <a:avLst/>
          </a:prstGeom>
          <a:noFill/>
          <a:ln>
            <a:noFill/>
          </a:ln>
        </p:spPr>
        <p:txBody>
          <a:bodyPr anchorCtr="0" anchor="t" bIns="91425" lIns="91425" rIns="91425" tIns="91425">
            <a:noAutofit/>
          </a:bodyPr>
          <a:lstStyle/>
          <a:p>
            <a:pPr indent="-342900" lvl="0" marL="457200" rtl="0">
              <a:lnSpc>
                <a:spcPct val="200000"/>
              </a:lnSpc>
              <a:spcBef>
                <a:spcPts val="0"/>
              </a:spcBef>
              <a:buSzPct val="100000"/>
              <a:buFont typeface="Source Code Pro"/>
              <a:buChar char="●"/>
            </a:pPr>
            <a:r>
              <a:rPr lang="en" sz="1800">
                <a:latin typeface="Source Code Pro"/>
                <a:ea typeface="Source Code Pro"/>
                <a:cs typeface="Source Code Pro"/>
                <a:sym typeface="Source Code Pro"/>
              </a:rPr>
              <a:t>works for simple linear regression</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3" name="Shape 1313"/>
        <p:cNvGrpSpPr/>
        <p:nvPr/>
      </p:nvGrpSpPr>
      <p:grpSpPr>
        <a:xfrm>
          <a:off x="0" y="0"/>
          <a:ext cx="0" cy="0"/>
          <a:chOff x="0" y="0"/>
          <a:chExt cx="0" cy="0"/>
        </a:xfrm>
      </p:grpSpPr>
      <p:sp>
        <p:nvSpPr>
          <p:cNvPr id="1314" name="Shape 1314"/>
          <p:cNvSpPr txBox="1"/>
          <p:nvPr/>
        </p:nvSpPr>
        <p:spPr>
          <a:xfrm>
            <a:off x="4311625" y="1481375"/>
            <a:ext cx="4265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solidFill>
                  <a:srgbClr val="38761D"/>
                </a:solidFill>
                <a:highlight>
                  <a:srgbClr val="FFFFFF"/>
                </a:highlight>
                <a:latin typeface="Source Code Pro"/>
                <a:ea typeface="Source Code Pro"/>
                <a:cs typeface="Source Code Pro"/>
                <a:sym typeface="Source Code Pro"/>
              </a:rPr>
              <a:t>TSS</a:t>
            </a:r>
            <a:r>
              <a:rPr lang="en" sz="3000">
                <a:highlight>
                  <a:srgbClr val="FFFFFF"/>
                </a:highlight>
                <a:latin typeface="Source Code Pro"/>
                <a:ea typeface="Source Code Pro"/>
                <a:cs typeface="Source Code Pro"/>
                <a:sym typeface="Source Code Pro"/>
              </a:rPr>
              <a:t> [SUM(y - ȳ)</a:t>
            </a:r>
            <a:r>
              <a:rPr lang="en" sz="3000">
                <a:latin typeface="Source Code Pro"/>
                <a:ea typeface="Source Code Pro"/>
                <a:cs typeface="Source Code Pro"/>
                <a:sym typeface="Source Code Pro"/>
              </a:rPr>
              <a:t>²]</a:t>
            </a:r>
          </a:p>
          <a:p>
            <a:pPr lvl="0" rtl="0">
              <a:lnSpc>
                <a:spcPct val="115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sp>
        <p:nvSpPr>
          <p:cNvPr id="1315" name="Shape 1315"/>
          <p:cNvSpPr txBox="1"/>
          <p:nvPr/>
        </p:nvSpPr>
        <p:spPr>
          <a:xfrm>
            <a:off x="4224875" y="758075"/>
            <a:ext cx="44814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solidFill>
                  <a:srgbClr val="38761D"/>
                </a:solidFill>
                <a:highlight>
                  <a:srgbClr val="FFFFFF"/>
                </a:highlight>
                <a:latin typeface="Source Code Pro"/>
                <a:ea typeface="Source Code Pro"/>
                <a:cs typeface="Source Code Pro"/>
                <a:sym typeface="Source Code Pro"/>
              </a:rPr>
              <a:t>RSS</a:t>
            </a:r>
            <a:r>
              <a:rPr lang="en" sz="3000">
                <a:highlight>
                  <a:srgbClr val="FFFFFF"/>
                </a:highlight>
                <a:latin typeface="Source Code Pro"/>
                <a:ea typeface="Source Code Pro"/>
                <a:cs typeface="Source Code Pro"/>
                <a:sym typeface="Source Code Pro"/>
              </a:rPr>
              <a:t> [SUM(y - ŷ)</a:t>
            </a:r>
            <a:r>
              <a:rPr lang="en" sz="3000">
                <a:latin typeface="Source Code Pro"/>
                <a:ea typeface="Source Code Pro"/>
                <a:cs typeface="Source Code Pro"/>
                <a:sym typeface="Source Code Pro"/>
              </a:rPr>
              <a:t>²]</a:t>
            </a:r>
          </a:p>
        </p:txBody>
      </p:sp>
      <p:sp>
        <p:nvSpPr>
          <p:cNvPr id="1316" name="Shape 1316"/>
          <p:cNvSpPr txBox="1"/>
          <p:nvPr/>
        </p:nvSpPr>
        <p:spPr>
          <a:xfrm>
            <a:off x="437725" y="961450"/>
            <a:ext cx="4358100" cy="1108500"/>
          </a:xfrm>
          <a:prstGeom prst="rect">
            <a:avLst/>
          </a:prstGeom>
          <a:noFill/>
          <a:ln>
            <a:noFill/>
          </a:ln>
        </p:spPr>
        <p:txBody>
          <a:bodyPr anchorCtr="0" anchor="t" bIns="91425" lIns="91425" rIns="91425" tIns="91425">
            <a:noAutofit/>
          </a:bodyPr>
          <a:lstStyle/>
          <a:p>
            <a:pPr lvl="0" rtl="0">
              <a:spcBef>
                <a:spcPts val="0"/>
              </a:spcBef>
              <a:buNone/>
            </a:pPr>
            <a:r>
              <a:rPr lang="en" sz="6000">
                <a:latin typeface="Source Code Pro"/>
                <a:ea typeface="Source Code Pro"/>
                <a:cs typeface="Source Code Pro"/>
                <a:sym typeface="Source Code Pro"/>
              </a:rPr>
              <a:t>R² = 1 - </a:t>
            </a:r>
          </a:p>
        </p:txBody>
      </p:sp>
      <p:cxnSp>
        <p:nvCxnSpPr>
          <p:cNvPr id="1317" name="Shape 1317"/>
          <p:cNvCxnSpPr/>
          <p:nvPr/>
        </p:nvCxnSpPr>
        <p:spPr>
          <a:xfrm>
            <a:off x="4576075" y="1515700"/>
            <a:ext cx="3388800" cy="0"/>
          </a:xfrm>
          <a:prstGeom prst="straightConnector1">
            <a:avLst/>
          </a:prstGeom>
          <a:noFill/>
          <a:ln cap="flat" cmpd="sng" w="19050">
            <a:solidFill>
              <a:schemeClr val="dk2"/>
            </a:solidFill>
            <a:prstDash val="solid"/>
            <a:round/>
            <a:headEnd len="lg" w="lg" type="none"/>
            <a:tailEnd len="lg" w="lg" type="none"/>
          </a:ln>
        </p:spPr>
      </p:cxnSp>
      <p:sp>
        <p:nvSpPr>
          <p:cNvPr id="1318" name="Shape 1318"/>
          <p:cNvSpPr txBox="1"/>
          <p:nvPr/>
        </p:nvSpPr>
        <p:spPr>
          <a:xfrm>
            <a:off x="374850" y="2765425"/>
            <a:ext cx="8394300" cy="1162200"/>
          </a:xfrm>
          <a:prstGeom prst="rect">
            <a:avLst/>
          </a:prstGeom>
          <a:noFill/>
          <a:ln>
            <a:noFill/>
          </a:ln>
        </p:spPr>
        <p:txBody>
          <a:bodyPr anchorCtr="0" anchor="t" bIns="91425" lIns="91425" rIns="91425" tIns="91425">
            <a:noAutofit/>
          </a:bodyPr>
          <a:lstStyle/>
          <a:p>
            <a:pPr indent="-342900" lvl="0" marL="457200" rtl="0">
              <a:lnSpc>
                <a:spcPct val="200000"/>
              </a:lnSpc>
              <a:spcBef>
                <a:spcPts val="0"/>
              </a:spcBef>
              <a:buSzPct val="100000"/>
              <a:buFont typeface="Source Code Pro"/>
              <a:buChar char="●"/>
            </a:pPr>
            <a:r>
              <a:rPr lang="en" sz="1800">
                <a:latin typeface="Source Code Pro"/>
                <a:ea typeface="Source Code Pro"/>
                <a:cs typeface="Source Code Pro"/>
                <a:sym typeface="Source Code Pro"/>
              </a:rPr>
              <a:t>fine for simple linear regression</a:t>
            </a:r>
          </a:p>
          <a:p>
            <a:pPr indent="-342900" lvl="0" marL="457200" rtl="0">
              <a:lnSpc>
                <a:spcPct val="200000"/>
              </a:lnSpc>
              <a:spcBef>
                <a:spcPts val="0"/>
              </a:spcBef>
              <a:buSzPct val="100000"/>
              <a:buFont typeface="Source Code Pro"/>
              <a:buChar char="●"/>
            </a:pPr>
            <a:r>
              <a:rPr lang="en" sz="1800">
                <a:latin typeface="Source Code Pro"/>
                <a:ea typeface="Source Code Pro"/>
                <a:cs typeface="Source Code Pro"/>
                <a:sym typeface="Source Code Pro"/>
              </a:rPr>
              <a:t>has problems with multiple linear regression</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22" name="Shape 1322"/>
        <p:cNvGrpSpPr/>
        <p:nvPr/>
      </p:nvGrpSpPr>
      <p:grpSpPr>
        <a:xfrm>
          <a:off x="0" y="0"/>
          <a:ext cx="0" cy="0"/>
          <a:chOff x="0" y="0"/>
          <a:chExt cx="0" cy="0"/>
        </a:xfrm>
      </p:grpSpPr>
      <p:sp>
        <p:nvSpPr>
          <p:cNvPr id="1323" name="Shape 132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324" name="Shape 132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325" name="Shape 132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26" name="Shape 1326"/>
          <p:cNvSpPr txBox="1"/>
          <p:nvPr/>
        </p:nvSpPr>
        <p:spPr>
          <a:xfrm>
            <a:off x="1929150" y="1299450"/>
            <a:ext cx="52857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₁</a:t>
            </a:r>
            <a:r>
              <a:rPr lang="en" sz="3600">
                <a:latin typeface="Source Code Pro"/>
                <a:ea typeface="Source Code Pro"/>
                <a:cs typeface="Source Code Pro"/>
                <a:sym typeface="Source Code Pro"/>
              </a:rPr>
              <a:t>x₁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30" name="Shape 1330"/>
        <p:cNvGrpSpPr/>
        <p:nvPr/>
      </p:nvGrpSpPr>
      <p:grpSpPr>
        <a:xfrm>
          <a:off x="0" y="0"/>
          <a:ext cx="0" cy="0"/>
          <a:chOff x="0" y="0"/>
          <a:chExt cx="0" cy="0"/>
        </a:xfrm>
      </p:grpSpPr>
      <p:sp>
        <p:nvSpPr>
          <p:cNvPr id="1331" name="Shape 133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32" name="Shape 1332"/>
          <p:cNvSpPr txBox="1"/>
          <p:nvPr/>
        </p:nvSpPr>
        <p:spPr>
          <a:xfrm>
            <a:off x="1043775" y="1299450"/>
            <a:ext cx="71448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₁x₁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₂x₂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36" name="Shape 1336"/>
        <p:cNvGrpSpPr/>
        <p:nvPr/>
      </p:nvGrpSpPr>
      <p:grpSpPr>
        <a:xfrm>
          <a:off x="0" y="0"/>
          <a:ext cx="0" cy="0"/>
          <a:chOff x="0" y="0"/>
          <a:chExt cx="0" cy="0"/>
        </a:xfrm>
      </p:grpSpPr>
      <p:sp>
        <p:nvSpPr>
          <p:cNvPr id="1337" name="Shape 133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338" name="Shape 133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339" name="Shape 133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40" name="Shape 1340"/>
          <p:cNvSpPr txBox="1"/>
          <p:nvPr/>
        </p:nvSpPr>
        <p:spPr>
          <a:xfrm>
            <a:off x="1043775" y="918450"/>
            <a:ext cx="71448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₁x₁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₂x₂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
        <p:nvSpPr>
          <p:cNvPr id="1341" name="Shape 1341"/>
          <p:cNvSpPr txBox="1"/>
          <p:nvPr/>
        </p:nvSpPr>
        <p:spPr>
          <a:xfrm>
            <a:off x="5487100" y="3316350"/>
            <a:ext cx="1655400" cy="550200"/>
          </a:xfrm>
          <a:prstGeom prst="rect">
            <a:avLst/>
          </a:prstGeom>
          <a:noFill/>
          <a:ln cap="flat" cmpd="sng" w="19050">
            <a:solidFill>
              <a:srgbClr val="0B5394"/>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Features</a:t>
            </a:r>
          </a:p>
        </p:txBody>
      </p:sp>
      <p:sp>
        <p:nvSpPr>
          <p:cNvPr id="1342" name="Shape 1342"/>
          <p:cNvSpPr/>
          <p:nvPr/>
        </p:nvSpPr>
        <p:spPr>
          <a:xfrm>
            <a:off x="3269350" y="2280225"/>
            <a:ext cx="3009050" cy="1041175"/>
          </a:xfrm>
          <a:custGeom>
            <a:pathLst>
              <a:path extrusionOk="0" h="41647" w="120362">
                <a:moveTo>
                  <a:pt x="0" y="0"/>
                </a:moveTo>
                <a:lnTo>
                  <a:pt x="0" y="24155"/>
                </a:lnTo>
                <a:lnTo>
                  <a:pt x="120362" y="24155"/>
                </a:lnTo>
                <a:lnTo>
                  <a:pt x="120362" y="41647"/>
                </a:lnTo>
              </a:path>
            </a:pathLst>
          </a:custGeom>
          <a:noFill/>
          <a:ln cap="flat" cmpd="sng" w="19050">
            <a:solidFill>
              <a:schemeClr val="accent3"/>
            </a:solidFill>
            <a:prstDash val="solid"/>
            <a:round/>
            <a:headEnd len="lg" w="lg" type="stealth"/>
            <a:tailEnd len="lg" w="lg" type="none"/>
          </a:ln>
        </p:spPr>
      </p:sp>
      <p:sp>
        <p:nvSpPr>
          <p:cNvPr id="1343" name="Shape 1343"/>
          <p:cNvSpPr/>
          <p:nvPr/>
        </p:nvSpPr>
        <p:spPr>
          <a:xfrm>
            <a:off x="5195550" y="2290625"/>
            <a:ext cx="301950" cy="1301500"/>
          </a:xfrm>
          <a:custGeom>
            <a:pathLst>
              <a:path extrusionOk="0" h="52060" w="12078">
                <a:moveTo>
                  <a:pt x="0" y="0"/>
                </a:moveTo>
                <a:lnTo>
                  <a:pt x="0" y="52060"/>
                </a:lnTo>
                <a:lnTo>
                  <a:pt x="12078" y="52060"/>
                </a:lnTo>
              </a:path>
            </a:pathLst>
          </a:custGeom>
          <a:noFill/>
          <a:ln cap="flat" cmpd="sng" w="19050">
            <a:solidFill>
              <a:schemeClr val="accent3"/>
            </a:solidFill>
            <a:prstDash val="solid"/>
            <a:round/>
            <a:headEnd len="lg" w="lg" type="stealth"/>
            <a:tailEnd len="lg" w="lg" type="none"/>
          </a:ln>
        </p:spPr>
      </p:sp>
      <p:sp>
        <p:nvSpPr>
          <p:cNvPr id="1344" name="Shape 1344"/>
          <p:cNvSpPr/>
          <p:nvPr/>
        </p:nvSpPr>
        <p:spPr>
          <a:xfrm>
            <a:off x="5018550" y="1863750"/>
            <a:ext cx="593400" cy="395700"/>
          </a:xfrm>
          <a:prstGeom prst="rect">
            <a:avLst/>
          </a:prstGeom>
          <a:noFill/>
          <a:ln cap="flat" cmpd="sng" w="19050">
            <a:solidFill>
              <a:schemeClr val="accent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5" name="Shape 1345"/>
          <p:cNvSpPr/>
          <p:nvPr/>
        </p:nvSpPr>
        <p:spPr>
          <a:xfrm>
            <a:off x="3113550" y="1863750"/>
            <a:ext cx="531000" cy="395700"/>
          </a:xfrm>
          <a:prstGeom prst="rect">
            <a:avLst/>
          </a:prstGeom>
          <a:noFill/>
          <a:ln cap="flat" cmpd="sng" w="19050">
            <a:solidFill>
              <a:schemeClr val="accent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49" name="Shape 1349"/>
        <p:cNvGrpSpPr/>
        <p:nvPr/>
      </p:nvGrpSpPr>
      <p:grpSpPr>
        <a:xfrm>
          <a:off x="0" y="0"/>
          <a:ext cx="0" cy="0"/>
          <a:chOff x="0" y="0"/>
          <a:chExt cx="0" cy="0"/>
        </a:xfrm>
      </p:grpSpPr>
      <p:sp>
        <p:nvSpPr>
          <p:cNvPr id="1350" name="Shape 135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351" name="Shape 135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352" name="Shape 135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53" name="Shape 1353"/>
          <p:cNvSpPr txBox="1"/>
          <p:nvPr/>
        </p:nvSpPr>
        <p:spPr>
          <a:xfrm>
            <a:off x="1043775" y="918450"/>
            <a:ext cx="71448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₁x₁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₂x₂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
        <p:nvSpPr>
          <p:cNvPr id="1354" name="Shape 1354"/>
          <p:cNvSpPr txBox="1"/>
          <p:nvPr/>
        </p:nvSpPr>
        <p:spPr>
          <a:xfrm>
            <a:off x="1676325" y="3342225"/>
            <a:ext cx="2415600" cy="550200"/>
          </a:xfrm>
          <a:prstGeom prst="rect">
            <a:avLst/>
          </a:prstGeom>
          <a:noFill/>
          <a:ln cap="flat" cmpd="sng" w="19050">
            <a:solidFill>
              <a:srgbClr val="0B5394"/>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Coefficients</a:t>
            </a:r>
          </a:p>
        </p:txBody>
      </p:sp>
      <p:cxnSp>
        <p:nvCxnSpPr>
          <p:cNvPr id="1355" name="Shape 1355"/>
          <p:cNvCxnSpPr>
            <a:endCxn id="1354" idx="3"/>
          </p:cNvCxnSpPr>
          <p:nvPr/>
        </p:nvCxnSpPr>
        <p:spPr>
          <a:xfrm rot="5400000">
            <a:off x="3688875" y="2683275"/>
            <a:ext cx="1337100" cy="531000"/>
          </a:xfrm>
          <a:prstGeom prst="bentConnector2">
            <a:avLst/>
          </a:prstGeom>
          <a:noFill/>
          <a:ln cap="flat" cmpd="sng" w="19050">
            <a:solidFill>
              <a:srgbClr val="38761D"/>
            </a:solidFill>
            <a:prstDash val="solid"/>
            <a:round/>
            <a:headEnd len="lg" w="lg" type="stealth"/>
            <a:tailEnd len="lg" w="lg" type="none"/>
          </a:ln>
        </p:spPr>
      </p:cxnSp>
      <p:sp>
        <p:nvSpPr>
          <p:cNvPr id="1356" name="Shape 1356"/>
          <p:cNvSpPr/>
          <p:nvPr/>
        </p:nvSpPr>
        <p:spPr>
          <a:xfrm>
            <a:off x="4471350" y="1863750"/>
            <a:ext cx="531000" cy="395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7" name="Shape 1357"/>
          <p:cNvSpPr/>
          <p:nvPr/>
        </p:nvSpPr>
        <p:spPr>
          <a:xfrm>
            <a:off x="2566350" y="1863750"/>
            <a:ext cx="531000" cy="395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58" name="Shape 1358"/>
          <p:cNvCxnSpPr>
            <a:stCxn id="1357" idx="2"/>
            <a:endCxn id="1354" idx="0"/>
          </p:cNvCxnSpPr>
          <p:nvPr/>
        </p:nvCxnSpPr>
        <p:spPr>
          <a:xfrm>
            <a:off x="2831850" y="2259450"/>
            <a:ext cx="52200" cy="1082700"/>
          </a:xfrm>
          <a:prstGeom prst="straightConnector1">
            <a:avLst/>
          </a:prstGeom>
          <a:noFill/>
          <a:ln cap="flat" cmpd="sng" w="19050">
            <a:solidFill>
              <a:srgbClr val="38761D"/>
            </a:solidFill>
            <a:prstDash val="solid"/>
            <a:round/>
            <a:headEnd len="lg" w="lg" type="stealth"/>
            <a:tailEnd len="lg" w="lg" type="none"/>
          </a:ln>
        </p:spPr>
      </p:cxn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2" name="Shape 1362"/>
        <p:cNvGrpSpPr/>
        <p:nvPr/>
      </p:nvGrpSpPr>
      <p:grpSpPr>
        <a:xfrm>
          <a:off x="0" y="0"/>
          <a:ext cx="0" cy="0"/>
          <a:chOff x="0" y="0"/>
          <a:chExt cx="0" cy="0"/>
        </a:xfrm>
      </p:grpSpPr>
      <p:sp>
        <p:nvSpPr>
          <p:cNvPr id="1363" name="Shape 1363"/>
          <p:cNvSpPr txBox="1"/>
          <p:nvPr>
            <p:ph idx="1" type="body"/>
          </p:nvPr>
        </p:nvSpPr>
        <p:spPr>
          <a:xfrm>
            <a:off x="1074600" y="1170300"/>
            <a:ext cx="7210800" cy="2802900"/>
          </a:xfrm>
          <a:prstGeom prst="rect">
            <a:avLst/>
          </a:prstGeom>
        </p:spPr>
        <p:txBody>
          <a:bodyPr anchorCtr="0" anchor="ctr" bIns="91425" lIns="91425" rIns="91425" tIns="91425">
            <a:noAutofit/>
          </a:bodyPr>
          <a:lstStyle/>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Estimate the relationships between predictor and target variables</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Incurs loss as a result of this estimation</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Attempts to minimize loss</a:t>
            </a:r>
          </a:p>
        </p:txBody>
      </p:sp>
      <p:sp>
        <p:nvSpPr>
          <p:cNvPr id="1364" name="Shape 1364"/>
          <p:cNvSpPr txBox="1"/>
          <p:nvPr/>
        </p:nvSpPr>
        <p:spPr>
          <a:xfrm>
            <a:off x="3535950" y="656100"/>
            <a:ext cx="2072100" cy="514200"/>
          </a:xfrm>
          <a:prstGeom prst="rect">
            <a:avLst/>
          </a:prstGeom>
          <a:noFill/>
          <a:ln>
            <a:noFill/>
          </a:ln>
        </p:spPr>
        <p:txBody>
          <a:bodyPr anchorCtr="0" anchor="t" bIns="91425" lIns="91425" rIns="91425" tIns="91425">
            <a:noAutofit/>
          </a:bodyPr>
          <a:lstStyle/>
          <a:p>
            <a:pPr lvl="0">
              <a:spcBef>
                <a:spcPts val="0"/>
              </a:spcBef>
              <a:buNone/>
            </a:pPr>
            <a:r>
              <a:rPr lang="en" sz="2400">
                <a:latin typeface="Source Code Pro"/>
                <a:ea typeface="Source Code Pro"/>
                <a:cs typeface="Source Code Pro"/>
                <a:sym typeface="Source Code Pro"/>
              </a:rPr>
              <a:t>Regression</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8" name="Shape 1368"/>
        <p:cNvGrpSpPr/>
        <p:nvPr/>
      </p:nvGrpSpPr>
      <p:grpSpPr>
        <a:xfrm>
          <a:off x="0" y="0"/>
          <a:ext cx="0" cy="0"/>
          <a:chOff x="0" y="0"/>
          <a:chExt cx="0" cy="0"/>
        </a:xfrm>
      </p:grpSpPr>
      <p:sp>
        <p:nvSpPr>
          <p:cNvPr id="1369" name="Shape 1369"/>
          <p:cNvSpPr/>
          <p:nvPr/>
        </p:nvSpPr>
        <p:spPr>
          <a:xfrm>
            <a:off x="989125" y="2936175"/>
            <a:ext cx="4216800" cy="4269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0" name="Shape 1370"/>
          <p:cNvSpPr txBox="1"/>
          <p:nvPr>
            <p:ph idx="1" type="body"/>
          </p:nvPr>
        </p:nvSpPr>
        <p:spPr>
          <a:xfrm>
            <a:off x="1074600" y="1170300"/>
            <a:ext cx="7210800" cy="2802900"/>
          </a:xfrm>
          <a:prstGeom prst="rect">
            <a:avLst/>
          </a:prstGeom>
        </p:spPr>
        <p:txBody>
          <a:bodyPr anchorCtr="0" anchor="ctr" bIns="91425" lIns="91425" rIns="91425" tIns="91425">
            <a:noAutofit/>
          </a:bodyPr>
          <a:lstStyle/>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Estimate the relationships between predictor and target variables</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Incurs loss as a result of this estimation</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Attempts to minimize loss</a:t>
            </a:r>
          </a:p>
        </p:txBody>
      </p:sp>
      <p:sp>
        <p:nvSpPr>
          <p:cNvPr id="1371" name="Shape 1371"/>
          <p:cNvSpPr txBox="1"/>
          <p:nvPr/>
        </p:nvSpPr>
        <p:spPr>
          <a:xfrm>
            <a:off x="3535950" y="656100"/>
            <a:ext cx="2072100" cy="5142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Regression</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75" name="Shape 1375"/>
        <p:cNvGrpSpPr/>
        <p:nvPr/>
      </p:nvGrpSpPr>
      <p:grpSpPr>
        <a:xfrm>
          <a:off x="0" y="0"/>
          <a:ext cx="0" cy="0"/>
          <a:chOff x="0" y="0"/>
          <a:chExt cx="0" cy="0"/>
        </a:xfrm>
      </p:grpSpPr>
      <p:sp>
        <p:nvSpPr>
          <p:cNvPr id="1376" name="Shape 1376"/>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377" name="Shape 1377"/>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378" name="Shape 1378"/>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79" name="Shape 1379"/>
          <p:cNvSpPr txBox="1"/>
          <p:nvPr/>
        </p:nvSpPr>
        <p:spPr>
          <a:xfrm>
            <a:off x="1043775" y="918450"/>
            <a:ext cx="71448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₁x₁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₂x₂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
        <p:nvSpPr>
          <p:cNvPr id="1380" name="Shape 1380"/>
          <p:cNvSpPr txBox="1"/>
          <p:nvPr/>
        </p:nvSpPr>
        <p:spPr>
          <a:xfrm>
            <a:off x="1676325" y="3342225"/>
            <a:ext cx="2415600" cy="550200"/>
          </a:xfrm>
          <a:prstGeom prst="rect">
            <a:avLst/>
          </a:prstGeom>
          <a:noFill/>
          <a:ln cap="flat" cmpd="sng" w="19050">
            <a:solidFill>
              <a:srgbClr val="0B5394"/>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Coefficients</a:t>
            </a:r>
          </a:p>
        </p:txBody>
      </p:sp>
      <p:cxnSp>
        <p:nvCxnSpPr>
          <p:cNvPr id="1381" name="Shape 1381"/>
          <p:cNvCxnSpPr>
            <a:endCxn id="1380" idx="3"/>
          </p:cNvCxnSpPr>
          <p:nvPr/>
        </p:nvCxnSpPr>
        <p:spPr>
          <a:xfrm rot="5400000">
            <a:off x="3688875" y="2683275"/>
            <a:ext cx="1337100" cy="531000"/>
          </a:xfrm>
          <a:prstGeom prst="bentConnector2">
            <a:avLst/>
          </a:prstGeom>
          <a:noFill/>
          <a:ln cap="flat" cmpd="sng" w="19050">
            <a:solidFill>
              <a:srgbClr val="38761D"/>
            </a:solidFill>
            <a:prstDash val="solid"/>
            <a:round/>
            <a:headEnd len="lg" w="lg" type="stealth"/>
            <a:tailEnd len="lg" w="lg" type="none"/>
          </a:ln>
        </p:spPr>
      </p:cxnSp>
      <p:sp>
        <p:nvSpPr>
          <p:cNvPr id="1382" name="Shape 1382"/>
          <p:cNvSpPr/>
          <p:nvPr/>
        </p:nvSpPr>
        <p:spPr>
          <a:xfrm>
            <a:off x="4471350" y="1863750"/>
            <a:ext cx="531000" cy="395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3" name="Shape 1383"/>
          <p:cNvSpPr/>
          <p:nvPr/>
        </p:nvSpPr>
        <p:spPr>
          <a:xfrm>
            <a:off x="2566350" y="1863750"/>
            <a:ext cx="531000" cy="395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84" name="Shape 1384"/>
          <p:cNvCxnSpPr>
            <a:stCxn id="1383" idx="2"/>
            <a:endCxn id="1380" idx="0"/>
          </p:cNvCxnSpPr>
          <p:nvPr/>
        </p:nvCxnSpPr>
        <p:spPr>
          <a:xfrm>
            <a:off x="2831850" y="2259450"/>
            <a:ext cx="52200" cy="1082700"/>
          </a:xfrm>
          <a:prstGeom prst="straightConnector1">
            <a:avLst/>
          </a:prstGeom>
          <a:noFill/>
          <a:ln cap="flat" cmpd="sng" w="19050">
            <a:solidFill>
              <a:srgbClr val="38761D"/>
            </a:solidFill>
            <a:prstDash val="solid"/>
            <a:round/>
            <a:headEnd len="lg" w="lg" type="stealth"/>
            <a:tailEnd len="lg" w="lg" type="none"/>
          </a:ln>
        </p:spPr>
      </p:cxn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88" name="Shape 1388"/>
        <p:cNvGrpSpPr/>
        <p:nvPr/>
      </p:nvGrpSpPr>
      <p:grpSpPr>
        <a:xfrm>
          <a:off x="0" y="0"/>
          <a:ext cx="0" cy="0"/>
          <a:chOff x="0" y="0"/>
          <a:chExt cx="0" cy="0"/>
        </a:xfrm>
      </p:grpSpPr>
      <p:sp>
        <p:nvSpPr>
          <p:cNvPr id="1389" name="Shape 138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390" name="Shape 139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391" name="Shape 139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92" name="Shape 1392"/>
          <p:cNvSpPr txBox="1"/>
          <p:nvPr/>
        </p:nvSpPr>
        <p:spPr>
          <a:xfrm>
            <a:off x="1043775" y="918450"/>
            <a:ext cx="71448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₁x₁ + </a:t>
            </a:r>
            <a:r>
              <a:rPr lang="en" sz="3600">
                <a:solidFill>
                  <a:srgbClr val="FF0000"/>
                </a:solidFill>
                <a:latin typeface="Source Code Pro"/>
                <a:ea typeface="Source Code Pro"/>
                <a:cs typeface="Source Code Pro"/>
                <a:sym typeface="Source Code Pro"/>
              </a:rPr>
              <a:t>0</a:t>
            </a:r>
            <a:r>
              <a:rPr lang="en" sz="3600">
                <a:latin typeface="Source Code Pro"/>
                <a:ea typeface="Source Code Pro"/>
                <a:cs typeface="Source Code Pro"/>
                <a:sym typeface="Source Code Pro"/>
              </a:rPr>
              <a:t>x₂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
        <p:nvSpPr>
          <p:cNvPr id="1393" name="Shape 1393"/>
          <p:cNvSpPr txBox="1"/>
          <p:nvPr/>
        </p:nvSpPr>
        <p:spPr>
          <a:xfrm>
            <a:off x="1676325" y="3342225"/>
            <a:ext cx="2415600" cy="550200"/>
          </a:xfrm>
          <a:prstGeom prst="rect">
            <a:avLst/>
          </a:prstGeom>
          <a:noFill/>
          <a:ln cap="flat" cmpd="sng" w="19050">
            <a:solidFill>
              <a:srgbClr val="0B5394"/>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Coefficients</a:t>
            </a:r>
          </a:p>
        </p:txBody>
      </p:sp>
      <p:cxnSp>
        <p:nvCxnSpPr>
          <p:cNvPr id="1394" name="Shape 1394"/>
          <p:cNvCxnSpPr>
            <a:endCxn id="1393" idx="3"/>
          </p:cNvCxnSpPr>
          <p:nvPr/>
        </p:nvCxnSpPr>
        <p:spPr>
          <a:xfrm rot="5400000">
            <a:off x="3688875" y="2683275"/>
            <a:ext cx="1337100" cy="531000"/>
          </a:xfrm>
          <a:prstGeom prst="bentConnector2">
            <a:avLst/>
          </a:prstGeom>
          <a:noFill/>
          <a:ln cap="flat" cmpd="sng" w="19050">
            <a:solidFill>
              <a:srgbClr val="38761D"/>
            </a:solidFill>
            <a:prstDash val="solid"/>
            <a:round/>
            <a:headEnd len="lg" w="lg" type="stealth"/>
            <a:tailEnd len="lg" w="lg" type="none"/>
          </a:ln>
        </p:spPr>
      </p:cxnSp>
      <p:sp>
        <p:nvSpPr>
          <p:cNvPr id="1395" name="Shape 1395"/>
          <p:cNvSpPr/>
          <p:nvPr/>
        </p:nvSpPr>
        <p:spPr>
          <a:xfrm>
            <a:off x="4570850" y="1863750"/>
            <a:ext cx="343500" cy="395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lang="en" sz="1800">
                <a:solidFill>
                  <a:srgbClr val="000000"/>
                </a:solidFill>
                <a:latin typeface="Source Code Pro"/>
                <a:ea typeface="Source Code Pro"/>
                <a:cs typeface="Source Code Pro"/>
                <a:sym typeface="Source Code Pro"/>
              </a:rPr>
              <a:t>This relationship is encapsulated in the “beta” for your predictor, aka:</a:t>
            </a:r>
          </a:p>
          <a:p>
            <a:pPr lvl="0" rtl="0" algn="ctr">
              <a:lnSpc>
                <a:spcPct val="100000"/>
              </a:lnSpc>
              <a:spcBef>
                <a:spcPts val="0"/>
              </a:spcBef>
              <a:spcAft>
                <a:spcPts val="0"/>
              </a:spcAft>
              <a:buNone/>
            </a:pPr>
            <a:r>
              <a:t/>
            </a:r>
            <a:endParaRPr sz="1800">
              <a:solidFill>
                <a:srgbClr val="000000"/>
              </a:solidFill>
              <a:latin typeface="Source Code Pro"/>
              <a:ea typeface="Source Code Pro"/>
              <a:cs typeface="Source Code Pro"/>
              <a:sym typeface="Source Code Pro"/>
            </a:endParaRPr>
          </a:p>
          <a:p>
            <a:pPr lvl="0" rtl="0" algn="ctr">
              <a:lnSpc>
                <a:spcPct val="100000"/>
              </a:lnSpc>
              <a:spcBef>
                <a:spcPts val="0"/>
              </a:spcBef>
              <a:spcAft>
                <a:spcPts val="0"/>
              </a:spcAft>
              <a:buNone/>
            </a:pPr>
            <a:r>
              <a:rPr lang="en" sz="2400">
                <a:solidFill>
                  <a:srgbClr val="FF0000"/>
                </a:solidFill>
                <a:latin typeface="Source Code Pro"/>
                <a:ea typeface="Source Code Pro"/>
                <a:cs typeface="Source Code Pro"/>
                <a:sym typeface="Source Code Pro"/>
              </a:rPr>
              <a:t>The coefficient</a:t>
            </a:r>
          </a:p>
          <a:p>
            <a:pPr lvl="0" rtl="0" algn="ctr">
              <a:lnSpc>
                <a:spcPct val="100000"/>
              </a:lnSpc>
              <a:spcBef>
                <a:spcPts val="0"/>
              </a:spcBef>
              <a:spcAft>
                <a:spcPts val="0"/>
              </a:spcAft>
              <a:buNone/>
            </a:pPr>
            <a:r>
              <a:t/>
            </a:r>
            <a:endParaRPr sz="2400">
              <a:solidFill>
                <a:srgbClr val="FF0000"/>
              </a:solidFill>
              <a:latin typeface="Source Code Pro"/>
              <a:ea typeface="Source Code Pro"/>
              <a:cs typeface="Source Code Pro"/>
              <a:sym typeface="Source Code Pro"/>
            </a:endParaRPr>
          </a:p>
          <a:p>
            <a:pPr lvl="0" rtl="0" algn="ctr">
              <a:lnSpc>
                <a:spcPct val="100000"/>
              </a:lnSpc>
              <a:spcBef>
                <a:spcPts val="0"/>
              </a:spcBef>
              <a:spcAft>
                <a:spcPts val="0"/>
              </a:spcAft>
              <a:buNone/>
            </a:pPr>
            <a:r>
              <a:rPr lang="en" sz="1800">
                <a:solidFill>
                  <a:srgbClr val="000000"/>
                </a:solidFill>
                <a:latin typeface="Source Code Pro"/>
                <a:ea typeface="Source Code Pro"/>
                <a:cs typeface="Source Code Pro"/>
                <a:sym typeface="Source Code Pro"/>
              </a:rPr>
              <a:t>The amount your predictor value is multiplied by to get your target value.</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9" name="Shape 1399"/>
        <p:cNvGrpSpPr/>
        <p:nvPr/>
      </p:nvGrpSpPr>
      <p:grpSpPr>
        <a:xfrm>
          <a:off x="0" y="0"/>
          <a:ext cx="0" cy="0"/>
          <a:chOff x="0" y="0"/>
          <a:chExt cx="0" cy="0"/>
        </a:xfrm>
      </p:grpSpPr>
      <p:sp>
        <p:nvSpPr>
          <p:cNvPr id="1400" name="Shape 1400"/>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a:t>
            </a:r>
            <a:r>
              <a:rPr lang="en" sz="3600">
                <a:latin typeface="Source Code Pro"/>
                <a:ea typeface="Source Code Pro"/>
                <a:cs typeface="Source Code Pro"/>
                <a:sym typeface="Source Code Pro"/>
              </a:rPr>
              <a:t>R² = 1 - (1 - </a:t>
            </a:r>
            <a:r>
              <a:rPr lang="en" sz="3600">
                <a:latin typeface="Source Code Pro"/>
                <a:ea typeface="Source Code Pro"/>
                <a:cs typeface="Source Code Pro"/>
                <a:sym typeface="Source Code Pro"/>
              </a:rPr>
              <a:t>R²)</a:t>
            </a:r>
            <a:r>
              <a:rPr lang="en" sz="3000">
                <a:latin typeface="Source Code Pro"/>
                <a:ea typeface="Source Code Pro"/>
                <a:cs typeface="Source Code Pro"/>
                <a:sym typeface="Source Code Pro"/>
              </a:rPr>
              <a:t> </a:t>
            </a:r>
          </a:p>
        </p:txBody>
      </p:sp>
      <p:grpSp>
        <p:nvGrpSpPr>
          <p:cNvPr id="1401" name="Shape 1401"/>
          <p:cNvGrpSpPr/>
          <p:nvPr/>
        </p:nvGrpSpPr>
        <p:grpSpPr>
          <a:xfrm>
            <a:off x="6042712" y="1544000"/>
            <a:ext cx="2592900" cy="1446600"/>
            <a:chOff x="6288825" y="1596275"/>
            <a:chExt cx="2592900" cy="1446600"/>
          </a:xfrm>
        </p:grpSpPr>
        <p:sp>
          <p:nvSpPr>
            <p:cNvPr id="1402" name="Shape 1402"/>
            <p:cNvSpPr txBox="1"/>
            <p:nvPr/>
          </p:nvSpPr>
          <p:spPr>
            <a:xfrm>
              <a:off x="6288825" y="2319575"/>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highlight>
                  <a:srgbClr val="FFFFFF"/>
                </a:highlight>
                <a:latin typeface="Source Code Pro"/>
                <a:ea typeface="Source Code Pro"/>
                <a:cs typeface="Source Code Pro"/>
                <a:sym typeface="Source Code Pro"/>
              </a:endParaRPr>
            </a:p>
          </p:txBody>
        </p:sp>
        <p:sp>
          <p:nvSpPr>
            <p:cNvPr id="1403" name="Shape 1403"/>
            <p:cNvSpPr txBox="1"/>
            <p:nvPr/>
          </p:nvSpPr>
          <p:spPr>
            <a:xfrm>
              <a:off x="6861675" y="1596275"/>
              <a:ext cx="14472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n </a:t>
              </a:r>
              <a:r>
                <a:rPr lang="en" sz="3000">
                  <a:highlight>
                    <a:srgbClr val="FFFFFF"/>
                  </a:highlight>
                  <a:latin typeface="Source Code Pro"/>
                  <a:ea typeface="Source Code Pro"/>
                  <a:cs typeface="Source Code Pro"/>
                  <a:sym typeface="Source Code Pro"/>
                </a:rPr>
                <a:t>- 1</a:t>
              </a:r>
            </a:p>
          </p:txBody>
        </p:sp>
        <p:cxnSp>
          <p:nvCxnSpPr>
            <p:cNvPr id="1404" name="Shape 1404"/>
            <p:cNvCxnSpPr/>
            <p:nvPr/>
          </p:nvCxnSpPr>
          <p:spPr>
            <a:xfrm>
              <a:off x="6646875" y="2353900"/>
              <a:ext cx="1876800" cy="0"/>
            </a:xfrm>
            <a:prstGeom prst="straightConnector1">
              <a:avLst/>
            </a:prstGeom>
            <a:noFill/>
            <a:ln cap="flat" cmpd="sng" w="19050">
              <a:solidFill>
                <a:schemeClr val="dk2"/>
              </a:solidFill>
              <a:prstDash val="solid"/>
              <a:round/>
              <a:headEnd len="lg" w="lg" type="none"/>
              <a:tailEnd len="lg" w="lg" type="none"/>
            </a:ln>
          </p:spPr>
        </p:cxnSp>
      </p:gr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8" name="Shape 1408"/>
        <p:cNvGrpSpPr/>
        <p:nvPr/>
      </p:nvGrpSpPr>
      <p:grpSpPr>
        <a:xfrm>
          <a:off x="0" y="0"/>
          <a:ext cx="0" cy="0"/>
          <a:chOff x="0" y="0"/>
          <a:chExt cx="0" cy="0"/>
        </a:xfrm>
      </p:grpSpPr>
      <p:sp>
        <p:nvSpPr>
          <p:cNvPr id="1409" name="Shape 1409"/>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grpSp>
        <p:nvGrpSpPr>
          <p:cNvPr id="1410" name="Shape 1410"/>
          <p:cNvGrpSpPr/>
          <p:nvPr/>
        </p:nvGrpSpPr>
        <p:grpSpPr>
          <a:xfrm>
            <a:off x="6042712" y="1544000"/>
            <a:ext cx="2592900" cy="1446600"/>
            <a:chOff x="6288825" y="1596275"/>
            <a:chExt cx="2592900" cy="1446600"/>
          </a:xfrm>
        </p:grpSpPr>
        <p:sp>
          <p:nvSpPr>
            <p:cNvPr id="1411" name="Shape 1411"/>
            <p:cNvSpPr txBox="1"/>
            <p:nvPr/>
          </p:nvSpPr>
          <p:spPr>
            <a:xfrm>
              <a:off x="6288825" y="2319575"/>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highlight>
                  <a:srgbClr val="FFFFFF"/>
                </a:highlight>
                <a:latin typeface="Source Code Pro"/>
                <a:ea typeface="Source Code Pro"/>
                <a:cs typeface="Source Code Pro"/>
                <a:sym typeface="Source Code Pro"/>
              </a:endParaRPr>
            </a:p>
          </p:txBody>
        </p:sp>
        <p:sp>
          <p:nvSpPr>
            <p:cNvPr id="1412" name="Shape 1412"/>
            <p:cNvSpPr txBox="1"/>
            <p:nvPr/>
          </p:nvSpPr>
          <p:spPr>
            <a:xfrm>
              <a:off x="6861675" y="1596275"/>
              <a:ext cx="14472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highlight>
                    <a:srgbClr val="FFFFFF"/>
                  </a:highlight>
                  <a:latin typeface="Source Code Pro"/>
                  <a:ea typeface="Source Code Pro"/>
                  <a:cs typeface="Source Code Pro"/>
                  <a:sym typeface="Source Code Pro"/>
                </a:rPr>
                <a:t>n - 1</a:t>
              </a:r>
            </a:p>
          </p:txBody>
        </p:sp>
        <p:cxnSp>
          <p:nvCxnSpPr>
            <p:cNvPr id="1413" name="Shape 1413"/>
            <p:cNvCxnSpPr/>
            <p:nvPr/>
          </p:nvCxnSpPr>
          <p:spPr>
            <a:xfrm>
              <a:off x="6646875" y="2353900"/>
              <a:ext cx="1876800" cy="0"/>
            </a:xfrm>
            <a:prstGeom prst="straightConnector1">
              <a:avLst/>
            </a:prstGeom>
            <a:noFill/>
            <a:ln cap="flat" cmpd="sng" w="19050">
              <a:solidFill>
                <a:schemeClr val="dk2"/>
              </a:solidFill>
              <a:prstDash val="solid"/>
              <a:round/>
              <a:headEnd len="lg" w="lg" type="none"/>
              <a:tailEnd len="lg" w="lg" type="none"/>
            </a:ln>
          </p:spPr>
        </p:cxnSp>
      </p:grpSp>
      <p:sp>
        <p:nvSpPr>
          <p:cNvPr id="1414" name="Shape 141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a:spcBef>
                <a:spcPts val="0"/>
              </a:spcBef>
              <a:buNone/>
            </a:pPr>
            <a:r>
              <a:rPr i="1" lang="en" sz="2400">
                <a:solidFill>
                  <a:srgbClr val="1C4587"/>
                </a:solidFill>
                <a:latin typeface="Source Code Pro"/>
                <a:ea typeface="Source Code Pro"/>
                <a:cs typeface="Source Code Pro"/>
                <a:sym typeface="Source Code Pro"/>
              </a:rPr>
              <a:t>n = sample size</a:t>
            </a:r>
          </a:p>
          <a:p>
            <a:pPr lvl="0">
              <a:spcBef>
                <a:spcPts val="0"/>
              </a:spcBef>
              <a:buNone/>
            </a:pPr>
            <a:r>
              <a:t/>
            </a:r>
            <a:endParaRPr i="1" sz="2400">
              <a:solidFill>
                <a:srgbClr val="1C4587"/>
              </a:solidFill>
              <a:latin typeface="Source Code Pro"/>
              <a:ea typeface="Source Code Pro"/>
              <a:cs typeface="Source Code Pro"/>
              <a:sym typeface="Source Code Pro"/>
            </a:endParaRPr>
          </a:p>
          <a:p>
            <a:pPr lv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8" name="Shape 1418"/>
        <p:cNvGrpSpPr/>
        <p:nvPr/>
      </p:nvGrpSpPr>
      <p:grpSpPr>
        <a:xfrm>
          <a:off x="0" y="0"/>
          <a:ext cx="0" cy="0"/>
          <a:chOff x="0" y="0"/>
          <a:chExt cx="0" cy="0"/>
        </a:xfrm>
      </p:grpSpPr>
      <p:sp>
        <p:nvSpPr>
          <p:cNvPr id="1419" name="Shape 1419"/>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sp>
        <p:nvSpPr>
          <p:cNvPr id="1420" name="Shape 1420"/>
          <p:cNvSpPr/>
          <p:nvPr/>
        </p:nvSpPr>
        <p:spPr>
          <a:xfrm>
            <a:off x="6538700" y="1634675"/>
            <a:ext cx="1603500" cy="5103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1" name="Shape 1421"/>
          <p:cNvSpPr txBox="1"/>
          <p:nvPr/>
        </p:nvSpPr>
        <p:spPr>
          <a:xfrm>
            <a:off x="6042712" y="2267300"/>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latin typeface="Source Code Pro"/>
              <a:ea typeface="Source Code Pro"/>
              <a:cs typeface="Source Code Pro"/>
              <a:sym typeface="Source Code Pro"/>
            </a:endParaRPr>
          </a:p>
        </p:txBody>
      </p:sp>
      <p:sp>
        <p:nvSpPr>
          <p:cNvPr id="1422" name="Shape 1422"/>
          <p:cNvSpPr txBox="1"/>
          <p:nvPr/>
        </p:nvSpPr>
        <p:spPr>
          <a:xfrm>
            <a:off x="6615562" y="1544000"/>
            <a:ext cx="1447200" cy="723300"/>
          </a:xfrm>
          <a:prstGeom prst="rect">
            <a:avLst/>
          </a:prstGeom>
          <a:noFill/>
          <a:ln>
            <a:noFill/>
          </a:ln>
        </p:spPr>
        <p:txBody>
          <a:bodyPr anchorCtr="0" anchor="t" bIns="91425" lIns="91425" rIns="91425" tIns="91425">
            <a:noAutofit/>
          </a:bodyPr>
          <a:lstStyle/>
          <a:p>
            <a:pPr lvl="0" rtl="0" algn="l">
              <a:lnSpc>
                <a:spcPct val="115000"/>
              </a:lnSpc>
              <a:spcBef>
                <a:spcPts val="0"/>
              </a:spcBef>
              <a:spcAft>
                <a:spcPts val="1600"/>
              </a:spcAft>
              <a:buNone/>
            </a:pPr>
            <a:r>
              <a:rPr lang="en" sz="3000">
                <a:latin typeface="Source Code Pro"/>
                <a:ea typeface="Source Code Pro"/>
                <a:cs typeface="Source Code Pro"/>
                <a:sym typeface="Source Code Pro"/>
              </a:rPr>
              <a:t>n - 1</a:t>
            </a:r>
          </a:p>
        </p:txBody>
      </p:sp>
      <p:cxnSp>
        <p:nvCxnSpPr>
          <p:cNvPr id="1423" name="Shape 1423"/>
          <p:cNvCxnSpPr/>
          <p:nvPr/>
        </p:nvCxnSpPr>
        <p:spPr>
          <a:xfrm>
            <a:off x="6400762" y="2301625"/>
            <a:ext cx="1876800" cy="0"/>
          </a:xfrm>
          <a:prstGeom prst="straightConnector1">
            <a:avLst/>
          </a:prstGeom>
          <a:noFill/>
          <a:ln cap="flat" cmpd="sng" w="19050">
            <a:solidFill>
              <a:schemeClr val="dk2"/>
            </a:solidFill>
            <a:prstDash val="solid"/>
            <a:round/>
            <a:headEnd len="lg" w="lg" type="none"/>
            <a:tailEnd len="lg" w="lg" type="none"/>
          </a:ln>
        </p:spPr>
      </p:cxnSp>
      <p:sp>
        <p:nvSpPr>
          <p:cNvPr id="1424" name="Shape 142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i="1" lang="en" sz="2400">
                <a:solidFill>
                  <a:srgbClr val="1C4587"/>
                </a:solidFill>
                <a:latin typeface="Source Code Pro"/>
                <a:ea typeface="Source Code Pro"/>
                <a:cs typeface="Source Code Pro"/>
                <a:sym typeface="Source Code Pro"/>
              </a:rPr>
              <a:t>n = sample size</a:t>
            </a:r>
          </a:p>
          <a:p>
            <a:pPr lvl="0" rtl="0">
              <a:spcBef>
                <a:spcPts val="0"/>
              </a:spcBef>
              <a:buNone/>
            </a:pPr>
            <a:r>
              <a:t/>
            </a:r>
            <a:endParaRPr i="1" sz="2400">
              <a:solidFill>
                <a:srgbClr val="1C4587"/>
              </a:solidFill>
              <a:latin typeface="Source Code Pro"/>
              <a:ea typeface="Source Code Pro"/>
              <a:cs typeface="Source Code Pro"/>
              <a:sym typeface="Source Code Pro"/>
            </a:endParaRPr>
          </a:p>
          <a:p>
            <a:pPr lvl="0" rt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8" name="Shape 1428"/>
        <p:cNvGrpSpPr/>
        <p:nvPr/>
      </p:nvGrpSpPr>
      <p:grpSpPr>
        <a:xfrm>
          <a:off x="0" y="0"/>
          <a:ext cx="0" cy="0"/>
          <a:chOff x="0" y="0"/>
          <a:chExt cx="0" cy="0"/>
        </a:xfrm>
      </p:grpSpPr>
      <p:sp>
        <p:nvSpPr>
          <p:cNvPr id="1429" name="Shape 1429"/>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sp>
        <p:nvSpPr>
          <p:cNvPr id="1430" name="Shape 1430"/>
          <p:cNvSpPr/>
          <p:nvPr/>
        </p:nvSpPr>
        <p:spPr>
          <a:xfrm>
            <a:off x="6265400" y="2396675"/>
            <a:ext cx="2137200" cy="5103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1" name="Shape 1431"/>
          <p:cNvSpPr txBox="1"/>
          <p:nvPr/>
        </p:nvSpPr>
        <p:spPr>
          <a:xfrm>
            <a:off x="6042712" y="2267300"/>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latin typeface="Source Code Pro"/>
              <a:ea typeface="Source Code Pro"/>
              <a:cs typeface="Source Code Pro"/>
              <a:sym typeface="Source Code Pro"/>
            </a:endParaRPr>
          </a:p>
        </p:txBody>
      </p:sp>
      <p:sp>
        <p:nvSpPr>
          <p:cNvPr id="1432" name="Shape 1432"/>
          <p:cNvSpPr txBox="1"/>
          <p:nvPr/>
        </p:nvSpPr>
        <p:spPr>
          <a:xfrm>
            <a:off x="6615562" y="1544000"/>
            <a:ext cx="1447200" cy="723300"/>
          </a:xfrm>
          <a:prstGeom prst="rect">
            <a:avLst/>
          </a:prstGeom>
          <a:noFill/>
          <a:ln>
            <a:noFill/>
          </a:ln>
        </p:spPr>
        <p:txBody>
          <a:bodyPr anchorCtr="0" anchor="t" bIns="91425" lIns="91425" rIns="91425" tIns="91425">
            <a:noAutofit/>
          </a:bodyPr>
          <a:lstStyle/>
          <a:p>
            <a:pPr lvl="0" rtl="0" algn="l">
              <a:lnSpc>
                <a:spcPct val="115000"/>
              </a:lnSpc>
              <a:spcBef>
                <a:spcPts val="0"/>
              </a:spcBef>
              <a:spcAft>
                <a:spcPts val="1600"/>
              </a:spcAft>
              <a:buNone/>
            </a:pPr>
            <a:r>
              <a:rPr lang="en" sz="3000">
                <a:latin typeface="Source Code Pro"/>
                <a:ea typeface="Source Code Pro"/>
                <a:cs typeface="Source Code Pro"/>
                <a:sym typeface="Source Code Pro"/>
              </a:rPr>
              <a:t>n - 1</a:t>
            </a:r>
          </a:p>
        </p:txBody>
      </p:sp>
      <p:cxnSp>
        <p:nvCxnSpPr>
          <p:cNvPr id="1433" name="Shape 1433"/>
          <p:cNvCxnSpPr/>
          <p:nvPr/>
        </p:nvCxnSpPr>
        <p:spPr>
          <a:xfrm>
            <a:off x="6400762" y="2301625"/>
            <a:ext cx="1876800" cy="0"/>
          </a:xfrm>
          <a:prstGeom prst="straightConnector1">
            <a:avLst/>
          </a:prstGeom>
          <a:noFill/>
          <a:ln cap="flat" cmpd="sng" w="19050">
            <a:solidFill>
              <a:schemeClr val="dk2"/>
            </a:solidFill>
            <a:prstDash val="solid"/>
            <a:round/>
            <a:headEnd len="lg" w="lg" type="none"/>
            <a:tailEnd len="lg" w="lg" type="none"/>
          </a:ln>
        </p:spPr>
      </p:cxnSp>
      <p:sp>
        <p:nvSpPr>
          <p:cNvPr id="1434" name="Shape 143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i="1" lang="en" sz="2400">
                <a:solidFill>
                  <a:srgbClr val="1C4587"/>
                </a:solidFill>
                <a:latin typeface="Source Code Pro"/>
                <a:ea typeface="Source Code Pro"/>
                <a:cs typeface="Source Code Pro"/>
                <a:sym typeface="Source Code Pro"/>
              </a:rPr>
              <a:t>n = sample size</a:t>
            </a:r>
          </a:p>
          <a:p>
            <a:pPr lvl="0" rtl="0">
              <a:spcBef>
                <a:spcPts val="0"/>
              </a:spcBef>
              <a:buNone/>
            </a:pPr>
            <a:r>
              <a:t/>
            </a:r>
            <a:endParaRPr i="1" sz="2400">
              <a:solidFill>
                <a:srgbClr val="1C4587"/>
              </a:solidFill>
              <a:latin typeface="Source Code Pro"/>
              <a:ea typeface="Source Code Pro"/>
              <a:cs typeface="Source Code Pro"/>
              <a:sym typeface="Source Code Pro"/>
            </a:endParaRPr>
          </a:p>
          <a:p>
            <a:pPr lvl="0" rt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8" name="Shape 1438"/>
        <p:cNvGrpSpPr/>
        <p:nvPr/>
      </p:nvGrpSpPr>
      <p:grpSpPr>
        <a:xfrm>
          <a:off x="0" y="0"/>
          <a:ext cx="0" cy="0"/>
          <a:chOff x="0" y="0"/>
          <a:chExt cx="0" cy="0"/>
        </a:xfrm>
      </p:grpSpPr>
      <p:sp>
        <p:nvSpPr>
          <p:cNvPr id="1439" name="Shape 1439"/>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sp>
        <p:nvSpPr>
          <p:cNvPr id="1440" name="Shape 1440"/>
          <p:cNvSpPr/>
          <p:nvPr/>
        </p:nvSpPr>
        <p:spPr>
          <a:xfrm>
            <a:off x="6288825" y="1655500"/>
            <a:ext cx="2190000" cy="12516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1" name="Shape 1441"/>
          <p:cNvSpPr txBox="1"/>
          <p:nvPr/>
        </p:nvSpPr>
        <p:spPr>
          <a:xfrm>
            <a:off x="6042712" y="2267300"/>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latin typeface="Source Code Pro"/>
              <a:ea typeface="Source Code Pro"/>
              <a:cs typeface="Source Code Pro"/>
              <a:sym typeface="Source Code Pro"/>
            </a:endParaRPr>
          </a:p>
        </p:txBody>
      </p:sp>
      <p:sp>
        <p:nvSpPr>
          <p:cNvPr id="1442" name="Shape 1442"/>
          <p:cNvSpPr txBox="1"/>
          <p:nvPr/>
        </p:nvSpPr>
        <p:spPr>
          <a:xfrm>
            <a:off x="6615562" y="1544000"/>
            <a:ext cx="1447200" cy="723300"/>
          </a:xfrm>
          <a:prstGeom prst="rect">
            <a:avLst/>
          </a:prstGeom>
          <a:noFill/>
          <a:ln>
            <a:noFill/>
          </a:ln>
        </p:spPr>
        <p:txBody>
          <a:bodyPr anchorCtr="0" anchor="t" bIns="91425" lIns="91425" rIns="91425" tIns="91425">
            <a:noAutofit/>
          </a:bodyPr>
          <a:lstStyle/>
          <a:p>
            <a:pPr lvl="0" rtl="0" algn="l">
              <a:lnSpc>
                <a:spcPct val="115000"/>
              </a:lnSpc>
              <a:spcBef>
                <a:spcPts val="0"/>
              </a:spcBef>
              <a:spcAft>
                <a:spcPts val="1600"/>
              </a:spcAft>
              <a:buNone/>
            </a:pPr>
            <a:r>
              <a:rPr lang="en" sz="3000">
                <a:latin typeface="Source Code Pro"/>
                <a:ea typeface="Source Code Pro"/>
                <a:cs typeface="Source Code Pro"/>
                <a:sym typeface="Source Code Pro"/>
              </a:rPr>
              <a:t>n - 1</a:t>
            </a:r>
          </a:p>
        </p:txBody>
      </p:sp>
      <p:cxnSp>
        <p:nvCxnSpPr>
          <p:cNvPr id="1443" name="Shape 1443"/>
          <p:cNvCxnSpPr/>
          <p:nvPr/>
        </p:nvCxnSpPr>
        <p:spPr>
          <a:xfrm>
            <a:off x="6400762" y="2301625"/>
            <a:ext cx="1876800" cy="0"/>
          </a:xfrm>
          <a:prstGeom prst="straightConnector1">
            <a:avLst/>
          </a:prstGeom>
          <a:noFill/>
          <a:ln cap="flat" cmpd="sng" w="19050">
            <a:solidFill>
              <a:schemeClr val="dk2"/>
            </a:solidFill>
            <a:prstDash val="solid"/>
            <a:round/>
            <a:headEnd len="lg" w="lg" type="none"/>
            <a:tailEnd len="lg" w="lg" type="none"/>
          </a:ln>
        </p:spPr>
      </p:cxnSp>
      <p:sp>
        <p:nvSpPr>
          <p:cNvPr id="1444" name="Shape 144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i="1" lang="en" sz="2400">
                <a:solidFill>
                  <a:srgbClr val="1C4587"/>
                </a:solidFill>
                <a:latin typeface="Source Code Pro"/>
                <a:ea typeface="Source Code Pro"/>
                <a:cs typeface="Source Code Pro"/>
                <a:sym typeface="Source Code Pro"/>
              </a:rPr>
              <a:t>n = sample size</a:t>
            </a:r>
          </a:p>
          <a:p>
            <a:pPr lvl="0" rtl="0">
              <a:spcBef>
                <a:spcPts val="0"/>
              </a:spcBef>
              <a:buNone/>
            </a:pPr>
            <a:r>
              <a:t/>
            </a:r>
            <a:endParaRPr i="1" sz="2400">
              <a:solidFill>
                <a:srgbClr val="1C4587"/>
              </a:solidFill>
              <a:latin typeface="Source Code Pro"/>
              <a:ea typeface="Source Code Pro"/>
              <a:cs typeface="Source Code Pro"/>
              <a:sym typeface="Source Code Pro"/>
            </a:endParaRPr>
          </a:p>
          <a:p>
            <a:pPr lvl="0" rt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8" name="Shape 1448"/>
        <p:cNvGrpSpPr/>
        <p:nvPr/>
      </p:nvGrpSpPr>
      <p:grpSpPr>
        <a:xfrm>
          <a:off x="0" y="0"/>
          <a:ext cx="0" cy="0"/>
          <a:chOff x="0" y="0"/>
          <a:chExt cx="0" cy="0"/>
        </a:xfrm>
      </p:grpSpPr>
      <p:sp>
        <p:nvSpPr>
          <p:cNvPr id="1449" name="Shape 1449"/>
          <p:cNvSpPr/>
          <p:nvPr/>
        </p:nvSpPr>
        <p:spPr>
          <a:xfrm>
            <a:off x="4196025" y="1655500"/>
            <a:ext cx="4282800" cy="12516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0" name="Shape 1450"/>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sp>
        <p:nvSpPr>
          <p:cNvPr id="1451" name="Shape 1451"/>
          <p:cNvSpPr txBox="1"/>
          <p:nvPr/>
        </p:nvSpPr>
        <p:spPr>
          <a:xfrm>
            <a:off x="6042712" y="2267300"/>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latin typeface="Source Code Pro"/>
              <a:ea typeface="Source Code Pro"/>
              <a:cs typeface="Source Code Pro"/>
              <a:sym typeface="Source Code Pro"/>
            </a:endParaRPr>
          </a:p>
        </p:txBody>
      </p:sp>
      <p:sp>
        <p:nvSpPr>
          <p:cNvPr id="1452" name="Shape 1452"/>
          <p:cNvSpPr txBox="1"/>
          <p:nvPr/>
        </p:nvSpPr>
        <p:spPr>
          <a:xfrm>
            <a:off x="6615562" y="1544000"/>
            <a:ext cx="1447200" cy="723300"/>
          </a:xfrm>
          <a:prstGeom prst="rect">
            <a:avLst/>
          </a:prstGeom>
          <a:noFill/>
          <a:ln>
            <a:noFill/>
          </a:ln>
        </p:spPr>
        <p:txBody>
          <a:bodyPr anchorCtr="0" anchor="t" bIns="91425" lIns="91425" rIns="91425" tIns="91425">
            <a:noAutofit/>
          </a:bodyPr>
          <a:lstStyle/>
          <a:p>
            <a:pPr lvl="0" rtl="0" algn="l">
              <a:lnSpc>
                <a:spcPct val="115000"/>
              </a:lnSpc>
              <a:spcBef>
                <a:spcPts val="0"/>
              </a:spcBef>
              <a:spcAft>
                <a:spcPts val="1600"/>
              </a:spcAft>
              <a:buNone/>
            </a:pPr>
            <a:r>
              <a:rPr lang="en" sz="3000">
                <a:latin typeface="Source Code Pro"/>
                <a:ea typeface="Source Code Pro"/>
                <a:cs typeface="Source Code Pro"/>
                <a:sym typeface="Source Code Pro"/>
              </a:rPr>
              <a:t>n - 1</a:t>
            </a:r>
          </a:p>
        </p:txBody>
      </p:sp>
      <p:cxnSp>
        <p:nvCxnSpPr>
          <p:cNvPr id="1453" name="Shape 1453"/>
          <p:cNvCxnSpPr/>
          <p:nvPr/>
        </p:nvCxnSpPr>
        <p:spPr>
          <a:xfrm>
            <a:off x="6400762" y="2301625"/>
            <a:ext cx="1876800" cy="0"/>
          </a:xfrm>
          <a:prstGeom prst="straightConnector1">
            <a:avLst/>
          </a:prstGeom>
          <a:noFill/>
          <a:ln cap="flat" cmpd="sng" w="19050">
            <a:solidFill>
              <a:schemeClr val="dk2"/>
            </a:solidFill>
            <a:prstDash val="solid"/>
            <a:round/>
            <a:headEnd len="lg" w="lg" type="none"/>
            <a:tailEnd len="lg" w="lg" type="none"/>
          </a:ln>
        </p:spPr>
      </p:cxnSp>
      <p:sp>
        <p:nvSpPr>
          <p:cNvPr id="1454" name="Shape 145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i="1" lang="en" sz="2400">
                <a:solidFill>
                  <a:srgbClr val="1C4587"/>
                </a:solidFill>
                <a:latin typeface="Source Code Pro"/>
                <a:ea typeface="Source Code Pro"/>
                <a:cs typeface="Source Code Pro"/>
                <a:sym typeface="Source Code Pro"/>
              </a:rPr>
              <a:t>n = sample size</a:t>
            </a:r>
          </a:p>
          <a:p>
            <a:pPr lvl="0" rtl="0">
              <a:spcBef>
                <a:spcPts val="0"/>
              </a:spcBef>
              <a:buNone/>
            </a:pPr>
            <a:r>
              <a:t/>
            </a:r>
            <a:endParaRPr i="1" sz="2400">
              <a:solidFill>
                <a:srgbClr val="1C4587"/>
              </a:solidFill>
              <a:latin typeface="Source Code Pro"/>
              <a:ea typeface="Source Code Pro"/>
              <a:cs typeface="Source Code Pro"/>
              <a:sym typeface="Source Code Pro"/>
            </a:endParaRPr>
          </a:p>
          <a:p>
            <a:pPr lvl="0" rt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8" name="Shape 1458"/>
        <p:cNvGrpSpPr/>
        <p:nvPr/>
      </p:nvGrpSpPr>
      <p:grpSpPr>
        <a:xfrm>
          <a:off x="0" y="0"/>
          <a:ext cx="0" cy="0"/>
          <a:chOff x="0" y="0"/>
          <a:chExt cx="0" cy="0"/>
        </a:xfrm>
      </p:grpSpPr>
      <p:sp>
        <p:nvSpPr>
          <p:cNvPr id="1459" name="Shape 1459"/>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sp>
        <p:nvSpPr>
          <p:cNvPr id="1460" name="Shape 1460"/>
          <p:cNvSpPr txBox="1"/>
          <p:nvPr/>
        </p:nvSpPr>
        <p:spPr>
          <a:xfrm>
            <a:off x="6042712" y="2267300"/>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latin typeface="Source Code Pro"/>
              <a:ea typeface="Source Code Pro"/>
              <a:cs typeface="Source Code Pro"/>
              <a:sym typeface="Source Code Pro"/>
            </a:endParaRPr>
          </a:p>
        </p:txBody>
      </p:sp>
      <p:sp>
        <p:nvSpPr>
          <p:cNvPr id="1461" name="Shape 1461"/>
          <p:cNvSpPr txBox="1"/>
          <p:nvPr/>
        </p:nvSpPr>
        <p:spPr>
          <a:xfrm>
            <a:off x="6615562" y="1544000"/>
            <a:ext cx="1447200" cy="723300"/>
          </a:xfrm>
          <a:prstGeom prst="rect">
            <a:avLst/>
          </a:prstGeom>
          <a:noFill/>
          <a:ln>
            <a:noFill/>
          </a:ln>
        </p:spPr>
        <p:txBody>
          <a:bodyPr anchorCtr="0" anchor="t" bIns="91425" lIns="91425" rIns="91425" tIns="91425">
            <a:noAutofit/>
          </a:bodyPr>
          <a:lstStyle/>
          <a:p>
            <a:pPr lvl="0" rtl="0" algn="l">
              <a:lnSpc>
                <a:spcPct val="115000"/>
              </a:lnSpc>
              <a:spcBef>
                <a:spcPts val="0"/>
              </a:spcBef>
              <a:spcAft>
                <a:spcPts val="1600"/>
              </a:spcAft>
              <a:buNone/>
            </a:pPr>
            <a:r>
              <a:rPr lang="en" sz="3000">
                <a:latin typeface="Source Code Pro"/>
                <a:ea typeface="Source Code Pro"/>
                <a:cs typeface="Source Code Pro"/>
                <a:sym typeface="Source Code Pro"/>
              </a:rPr>
              <a:t>n - 1</a:t>
            </a:r>
          </a:p>
        </p:txBody>
      </p:sp>
      <p:cxnSp>
        <p:nvCxnSpPr>
          <p:cNvPr id="1462" name="Shape 1462"/>
          <p:cNvCxnSpPr/>
          <p:nvPr/>
        </p:nvCxnSpPr>
        <p:spPr>
          <a:xfrm>
            <a:off x="6400762" y="2301625"/>
            <a:ext cx="1876800" cy="0"/>
          </a:xfrm>
          <a:prstGeom prst="straightConnector1">
            <a:avLst/>
          </a:prstGeom>
          <a:noFill/>
          <a:ln cap="flat" cmpd="sng" w="19050">
            <a:solidFill>
              <a:schemeClr val="dk2"/>
            </a:solidFill>
            <a:prstDash val="solid"/>
            <a:round/>
            <a:headEnd len="lg" w="lg" type="none"/>
            <a:tailEnd len="lg" w="lg" type="none"/>
          </a:ln>
        </p:spPr>
      </p:cxnSp>
      <p:sp>
        <p:nvSpPr>
          <p:cNvPr id="1463" name="Shape 1463"/>
          <p:cNvSpPr/>
          <p:nvPr/>
        </p:nvSpPr>
        <p:spPr>
          <a:xfrm>
            <a:off x="5476675" y="1894975"/>
            <a:ext cx="635100" cy="5415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4" name="Shape 146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i="1" lang="en" sz="2400">
                <a:solidFill>
                  <a:srgbClr val="1C4587"/>
                </a:solidFill>
                <a:latin typeface="Source Code Pro"/>
                <a:ea typeface="Source Code Pro"/>
                <a:cs typeface="Source Code Pro"/>
                <a:sym typeface="Source Code Pro"/>
              </a:rPr>
              <a:t>n = sample size</a:t>
            </a:r>
          </a:p>
          <a:p>
            <a:pPr lvl="0" rtl="0">
              <a:spcBef>
                <a:spcPts val="0"/>
              </a:spcBef>
              <a:buNone/>
            </a:pPr>
            <a:r>
              <a:t/>
            </a:r>
            <a:endParaRPr i="1" sz="2400">
              <a:solidFill>
                <a:srgbClr val="1C4587"/>
              </a:solidFill>
              <a:latin typeface="Source Code Pro"/>
              <a:ea typeface="Source Code Pro"/>
              <a:cs typeface="Source Code Pro"/>
              <a:sym typeface="Source Code Pro"/>
            </a:endParaRPr>
          </a:p>
          <a:p>
            <a:pPr lvl="0" rt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8" name="Shape 1468"/>
        <p:cNvGrpSpPr/>
        <p:nvPr/>
      </p:nvGrpSpPr>
      <p:grpSpPr>
        <a:xfrm>
          <a:off x="0" y="0"/>
          <a:ext cx="0" cy="0"/>
          <a:chOff x="0" y="0"/>
          <a:chExt cx="0" cy="0"/>
        </a:xfrm>
      </p:grpSpPr>
      <p:sp>
        <p:nvSpPr>
          <p:cNvPr id="1469" name="Shape 1469"/>
          <p:cNvSpPr/>
          <p:nvPr/>
        </p:nvSpPr>
        <p:spPr>
          <a:xfrm>
            <a:off x="4216825" y="1603450"/>
            <a:ext cx="2082300" cy="12516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0" name="Shape 1470"/>
          <p:cNvSpPr txBox="1"/>
          <p:nvPr/>
        </p:nvSpPr>
        <p:spPr>
          <a:xfrm>
            <a:off x="508387" y="1789250"/>
            <a:ext cx="6557100" cy="1108500"/>
          </a:xfrm>
          <a:prstGeom prst="rect">
            <a:avLst/>
          </a:prstGeom>
          <a:noFill/>
          <a:ln>
            <a:noFill/>
          </a:ln>
        </p:spPr>
        <p:txBody>
          <a:bodyPr anchorCtr="0" anchor="t" bIns="91425" lIns="91425" rIns="91425" tIns="91425">
            <a:noAutofit/>
          </a:bodyPr>
          <a:lstStyle/>
          <a:p>
            <a:pPr lvl="0" rtl="0">
              <a:spcBef>
                <a:spcPts val="0"/>
              </a:spcBef>
              <a:buNone/>
            </a:pPr>
            <a:r>
              <a:rPr lang="en" sz="3600">
                <a:latin typeface="Source Code Pro"/>
                <a:ea typeface="Source Code Pro"/>
                <a:cs typeface="Source Code Pro"/>
                <a:sym typeface="Source Code Pro"/>
              </a:rPr>
              <a:t>Adj R² = 1 - (1 - R²)</a:t>
            </a:r>
            <a:r>
              <a:rPr lang="en" sz="3000">
                <a:latin typeface="Source Code Pro"/>
                <a:ea typeface="Source Code Pro"/>
                <a:cs typeface="Source Code Pro"/>
                <a:sym typeface="Source Code Pro"/>
              </a:rPr>
              <a:t> </a:t>
            </a:r>
          </a:p>
        </p:txBody>
      </p:sp>
      <p:sp>
        <p:nvSpPr>
          <p:cNvPr id="1471" name="Shape 1471"/>
          <p:cNvSpPr txBox="1"/>
          <p:nvPr/>
        </p:nvSpPr>
        <p:spPr>
          <a:xfrm>
            <a:off x="6042712" y="2267300"/>
            <a:ext cx="2592900" cy="7233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3000">
                <a:latin typeface="Source Code Pro"/>
                <a:ea typeface="Source Code Pro"/>
                <a:cs typeface="Source Code Pro"/>
                <a:sym typeface="Source Code Pro"/>
              </a:rPr>
              <a:t>n - p - 1</a:t>
            </a:r>
          </a:p>
          <a:p>
            <a:pPr lvl="0" rtl="0">
              <a:lnSpc>
                <a:spcPct val="115000"/>
              </a:lnSpc>
              <a:spcBef>
                <a:spcPts val="0"/>
              </a:spcBef>
              <a:spcAft>
                <a:spcPts val="1600"/>
              </a:spcAft>
              <a:buNone/>
            </a:pPr>
            <a:r>
              <a:t/>
            </a:r>
            <a:endParaRPr sz="3000">
              <a:latin typeface="Source Code Pro"/>
              <a:ea typeface="Source Code Pro"/>
              <a:cs typeface="Source Code Pro"/>
              <a:sym typeface="Source Code Pro"/>
            </a:endParaRPr>
          </a:p>
        </p:txBody>
      </p:sp>
      <p:sp>
        <p:nvSpPr>
          <p:cNvPr id="1472" name="Shape 1472"/>
          <p:cNvSpPr txBox="1"/>
          <p:nvPr/>
        </p:nvSpPr>
        <p:spPr>
          <a:xfrm>
            <a:off x="6615562" y="1544000"/>
            <a:ext cx="1447200" cy="723300"/>
          </a:xfrm>
          <a:prstGeom prst="rect">
            <a:avLst/>
          </a:prstGeom>
          <a:noFill/>
          <a:ln>
            <a:noFill/>
          </a:ln>
        </p:spPr>
        <p:txBody>
          <a:bodyPr anchorCtr="0" anchor="t" bIns="91425" lIns="91425" rIns="91425" tIns="91425">
            <a:noAutofit/>
          </a:bodyPr>
          <a:lstStyle/>
          <a:p>
            <a:pPr lvl="0" rtl="0" algn="l">
              <a:lnSpc>
                <a:spcPct val="115000"/>
              </a:lnSpc>
              <a:spcBef>
                <a:spcPts val="0"/>
              </a:spcBef>
              <a:spcAft>
                <a:spcPts val="1600"/>
              </a:spcAft>
              <a:buNone/>
            </a:pPr>
            <a:r>
              <a:rPr lang="en" sz="3000">
                <a:latin typeface="Source Code Pro"/>
                <a:ea typeface="Source Code Pro"/>
                <a:cs typeface="Source Code Pro"/>
                <a:sym typeface="Source Code Pro"/>
              </a:rPr>
              <a:t>n - 1</a:t>
            </a:r>
          </a:p>
        </p:txBody>
      </p:sp>
      <p:cxnSp>
        <p:nvCxnSpPr>
          <p:cNvPr id="1473" name="Shape 1473"/>
          <p:cNvCxnSpPr/>
          <p:nvPr/>
        </p:nvCxnSpPr>
        <p:spPr>
          <a:xfrm>
            <a:off x="6400762" y="2301625"/>
            <a:ext cx="1876800" cy="0"/>
          </a:xfrm>
          <a:prstGeom prst="straightConnector1">
            <a:avLst/>
          </a:prstGeom>
          <a:noFill/>
          <a:ln cap="flat" cmpd="sng" w="19050">
            <a:solidFill>
              <a:schemeClr val="dk2"/>
            </a:solidFill>
            <a:prstDash val="solid"/>
            <a:round/>
            <a:headEnd len="lg" w="lg" type="none"/>
            <a:tailEnd len="lg" w="lg" type="none"/>
          </a:ln>
        </p:spPr>
      </p:cxnSp>
      <p:sp>
        <p:nvSpPr>
          <p:cNvPr id="1474" name="Shape 1474"/>
          <p:cNvSpPr txBox="1"/>
          <p:nvPr/>
        </p:nvSpPr>
        <p:spPr>
          <a:xfrm>
            <a:off x="2248975" y="3560875"/>
            <a:ext cx="4768800" cy="1281300"/>
          </a:xfrm>
          <a:prstGeom prst="rect">
            <a:avLst/>
          </a:prstGeom>
          <a:no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i="1" lang="en" sz="2400">
                <a:solidFill>
                  <a:srgbClr val="1C4587"/>
                </a:solidFill>
                <a:latin typeface="Source Code Pro"/>
                <a:ea typeface="Source Code Pro"/>
                <a:cs typeface="Source Code Pro"/>
                <a:sym typeface="Source Code Pro"/>
              </a:rPr>
              <a:t>n = sample size</a:t>
            </a:r>
          </a:p>
          <a:p>
            <a:pPr lvl="0" rtl="0">
              <a:spcBef>
                <a:spcPts val="0"/>
              </a:spcBef>
              <a:buNone/>
            </a:pPr>
            <a:r>
              <a:t/>
            </a:r>
            <a:endParaRPr i="1" sz="2400">
              <a:solidFill>
                <a:srgbClr val="1C4587"/>
              </a:solidFill>
              <a:latin typeface="Source Code Pro"/>
              <a:ea typeface="Source Code Pro"/>
              <a:cs typeface="Source Code Pro"/>
              <a:sym typeface="Source Code Pro"/>
            </a:endParaRPr>
          </a:p>
          <a:p>
            <a:pPr lvl="0" rtl="0">
              <a:spcBef>
                <a:spcPts val="0"/>
              </a:spcBef>
              <a:buNone/>
            </a:pPr>
            <a:r>
              <a:rPr i="1" lang="en" sz="2400">
                <a:solidFill>
                  <a:srgbClr val="1C4587"/>
                </a:solidFill>
                <a:latin typeface="Source Code Pro"/>
                <a:ea typeface="Source Code Pro"/>
                <a:cs typeface="Source Code Pro"/>
                <a:sym typeface="Source Code Pro"/>
              </a:rPr>
              <a:t>p = number of predictors</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8" name="Shape 1478"/>
        <p:cNvGrpSpPr/>
        <p:nvPr/>
      </p:nvGrpSpPr>
      <p:grpSpPr>
        <a:xfrm>
          <a:off x="0" y="0"/>
          <a:ext cx="0" cy="0"/>
          <a:chOff x="0" y="0"/>
          <a:chExt cx="0" cy="0"/>
        </a:xfrm>
      </p:grpSpPr>
      <p:sp>
        <p:nvSpPr>
          <p:cNvPr id="1479" name="Shape 1479"/>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t>Assumptions</a:t>
            </a:r>
          </a:p>
        </p:txBody>
      </p:sp>
      <p:sp>
        <p:nvSpPr>
          <p:cNvPr id="1480" name="Shape 1480"/>
          <p:cNvSpPr txBox="1"/>
          <p:nvPr>
            <p:ph type="ctrTitle"/>
          </p:nvPr>
        </p:nvSpPr>
        <p:spPr>
          <a:xfrm>
            <a:off x="2038350" y="2155050"/>
            <a:ext cx="6354900" cy="1675800"/>
          </a:xfrm>
          <a:prstGeom prst="rect">
            <a:avLst/>
          </a:prstGeom>
        </p:spPr>
        <p:txBody>
          <a:bodyPr anchorCtr="0" anchor="t" bIns="91425" lIns="91425" rIns="91425" tIns="91425">
            <a:noAutofit/>
          </a:bodyPr>
          <a:lstStyle/>
          <a:p>
            <a:pPr lvl="0" rtl="0">
              <a:spcBef>
                <a:spcPts val="0"/>
              </a:spcBef>
              <a:buNone/>
            </a:pPr>
            <a:r>
              <a:rPr lang="en" sz="3000"/>
              <a:t>or: Is That A Linear Regression in Your Pocket or Are You Just Happy to See Me?</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84" name="Shape 1484"/>
        <p:cNvGrpSpPr/>
        <p:nvPr/>
      </p:nvGrpSpPr>
      <p:grpSpPr>
        <a:xfrm>
          <a:off x="0" y="0"/>
          <a:ext cx="0" cy="0"/>
          <a:chOff x="0" y="0"/>
          <a:chExt cx="0" cy="0"/>
        </a:xfrm>
      </p:grpSpPr>
      <p:sp>
        <p:nvSpPr>
          <p:cNvPr id="1485" name="Shape 148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486" name="Shape 148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487" name="Shape 148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88" name="Shape 1488"/>
          <p:cNvSpPr txBox="1"/>
          <p:nvPr/>
        </p:nvSpPr>
        <p:spPr>
          <a:xfrm>
            <a:off x="510175" y="1015200"/>
            <a:ext cx="7913100" cy="3113100"/>
          </a:xfrm>
          <a:prstGeom prst="rect">
            <a:avLst/>
          </a:prstGeom>
          <a:noFill/>
          <a:ln>
            <a:noFill/>
          </a:ln>
        </p:spPr>
        <p:txBody>
          <a:bodyPr anchorCtr="0" anchor="t" bIns="91425" lIns="91425" rIns="91425" tIns="91425">
            <a:noAutofit/>
          </a:bodyPr>
          <a:lstStyle/>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your data are linearly correlated.</a:t>
            </a:r>
          </a:p>
          <a:p>
            <a:pPr lvl="0" rtl="0">
              <a:lnSpc>
                <a:spcPct val="200000"/>
              </a:lnSpc>
              <a:spcBef>
                <a:spcPts val="0"/>
              </a:spcBef>
              <a:buNone/>
            </a:pPr>
            <a:r>
              <a:t/>
            </a:r>
            <a:endParaRPr sz="18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spcBef>
                <a:spcPts val="0"/>
              </a:spcBef>
              <a:buNone/>
            </a:pPr>
            <a:r>
              <a:rPr lang="en" sz="1800">
                <a:solidFill>
                  <a:srgbClr val="000000"/>
                </a:solidFill>
                <a:latin typeface="Source Code Pro"/>
                <a:ea typeface="Source Code Pro"/>
                <a:cs typeface="Source Code Pro"/>
                <a:sym typeface="Source Code Pro"/>
              </a:rPr>
              <a:t>More specifically</a:t>
            </a:r>
            <a:r>
              <a:rPr lang="en" sz="1800">
                <a:solidFill>
                  <a:srgbClr val="000000"/>
                </a:solidFill>
                <a:latin typeface="Source Code Pro"/>
                <a:ea typeface="Source Code Pro"/>
                <a:cs typeface="Source Code Pro"/>
                <a:sym typeface="Source Code Pro"/>
              </a:rPr>
              <a:t>, regression analysis explains how the average value of the target variable changes when any individual predictor variable is varied as the other predictor variables are held fixed.</a:t>
            </a: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92" name="Shape 1492"/>
        <p:cNvGrpSpPr/>
        <p:nvPr/>
      </p:nvGrpSpPr>
      <p:grpSpPr>
        <a:xfrm>
          <a:off x="0" y="0"/>
          <a:ext cx="0" cy="0"/>
          <a:chOff x="0" y="0"/>
          <a:chExt cx="0" cy="0"/>
        </a:xfrm>
      </p:grpSpPr>
      <p:sp>
        <p:nvSpPr>
          <p:cNvPr id="1493" name="Shape 149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494" name="Shape 149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495" name="Shape 149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96" name="Shape 1496"/>
          <p:cNvSpPr txBox="1"/>
          <p:nvPr/>
        </p:nvSpPr>
        <p:spPr>
          <a:xfrm>
            <a:off x="510175" y="1015200"/>
            <a:ext cx="7913100" cy="3113100"/>
          </a:xfrm>
          <a:prstGeom prst="rect">
            <a:avLst/>
          </a:prstGeom>
          <a:noFill/>
          <a:ln>
            <a:noFill/>
          </a:ln>
        </p:spPr>
        <p:txBody>
          <a:bodyPr anchorCtr="0" anchor="t" bIns="91425" lIns="91425" rIns="91425" tIns="91425">
            <a:noAutofit/>
          </a:bodyPr>
          <a:lstStyle/>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your data are linearly correlated.</a:t>
            </a:r>
          </a:p>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the weights of the predictor values can be summed meaningfully.</a:t>
            </a:r>
          </a:p>
          <a:p>
            <a:pPr lvl="0" rtl="0">
              <a:lnSpc>
                <a:spcPct val="200000"/>
              </a:lnSpc>
              <a:spcBef>
                <a:spcPts val="0"/>
              </a:spcBef>
              <a:buNone/>
            </a:pPr>
            <a:r>
              <a:t/>
            </a:r>
            <a:endParaRPr sz="1800">
              <a:latin typeface="Source Code Pro"/>
              <a:ea typeface="Source Code Pro"/>
              <a:cs typeface="Source Code Pro"/>
              <a:sym typeface="Source Code Pr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00" name="Shape 1500"/>
        <p:cNvGrpSpPr/>
        <p:nvPr/>
      </p:nvGrpSpPr>
      <p:grpSpPr>
        <a:xfrm>
          <a:off x="0" y="0"/>
          <a:ext cx="0" cy="0"/>
          <a:chOff x="0" y="0"/>
          <a:chExt cx="0" cy="0"/>
        </a:xfrm>
      </p:grpSpPr>
      <p:sp>
        <p:nvSpPr>
          <p:cNvPr id="1501" name="Shape 1501"/>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502" name="Shape 1502"/>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503" name="Shape 1503"/>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04" name="Shape 1504"/>
          <p:cNvSpPr txBox="1"/>
          <p:nvPr/>
        </p:nvSpPr>
        <p:spPr>
          <a:xfrm>
            <a:off x="510175" y="1015200"/>
            <a:ext cx="7913100" cy="3113100"/>
          </a:xfrm>
          <a:prstGeom prst="rect">
            <a:avLst/>
          </a:prstGeom>
          <a:noFill/>
          <a:ln>
            <a:noFill/>
          </a:ln>
        </p:spPr>
        <p:txBody>
          <a:bodyPr anchorCtr="0" anchor="t" bIns="91425" lIns="91425" rIns="91425" tIns="91425">
            <a:noAutofit/>
          </a:bodyPr>
          <a:lstStyle/>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your data are linearly correlated.</a:t>
            </a:r>
          </a:p>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the weights of the predictor values can be summed meaningfully.</a:t>
            </a:r>
          </a:p>
          <a:p>
            <a:pPr indent="-342900" lvl="0" marL="457200" rtl="0">
              <a:lnSpc>
                <a:spcPct val="200000"/>
              </a:lnSpc>
              <a:spcBef>
                <a:spcPts val="0"/>
              </a:spcBef>
              <a:buSzPct val="100000"/>
              <a:buFont typeface="Source Code Pro"/>
              <a:buChar char="●"/>
            </a:pPr>
            <a:r>
              <a:rPr lang="en" sz="1800">
                <a:latin typeface="Source Code Pro"/>
                <a:ea typeface="Source Code Pro"/>
                <a:cs typeface="Source Code Pro"/>
                <a:sym typeface="Source Code Pro"/>
              </a:rPr>
              <a:t>No linear dependence, aka multicollinearity.</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08" name="Shape 1508"/>
        <p:cNvGrpSpPr/>
        <p:nvPr/>
      </p:nvGrpSpPr>
      <p:grpSpPr>
        <a:xfrm>
          <a:off x="0" y="0"/>
          <a:ext cx="0" cy="0"/>
          <a:chOff x="0" y="0"/>
          <a:chExt cx="0" cy="0"/>
        </a:xfrm>
      </p:grpSpPr>
      <p:sp>
        <p:nvSpPr>
          <p:cNvPr id="1509" name="Shape 150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510" name="Shape 151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511" name="Shape 151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12" name="Shape 1512"/>
          <p:cNvSpPr txBox="1"/>
          <p:nvPr/>
        </p:nvSpPr>
        <p:spPr>
          <a:xfrm>
            <a:off x="510175" y="1015200"/>
            <a:ext cx="7913100" cy="3113100"/>
          </a:xfrm>
          <a:prstGeom prst="rect">
            <a:avLst/>
          </a:prstGeom>
          <a:noFill/>
          <a:ln>
            <a:noFill/>
          </a:ln>
        </p:spPr>
        <p:txBody>
          <a:bodyPr anchorCtr="0" anchor="t" bIns="91425" lIns="91425" rIns="91425" tIns="91425">
            <a:noAutofit/>
          </a:bodyPr>
          <a:lstStyle/>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your data are linearly correlated.</a:t>
            </a:r>
          </a:p>
          <a:p>
            <a:pPr indent="-342900" lvl="0" marL="457200" marR="266700" rtl="0">
              <a:lnSpc>
                <a:spcPct val="200000"/>
              </a:lnSpc>
              <a:spcBef>
                <a:spcPts val="1100"/>
              </a:spcBef>
              <a:spcAft>
                <a:spcPts val="1100"/>
              </a:spcAft>
              <a:buSzPct val="100000"/>
              <a:buFont typeface="Source Code Pro"/>
              <a:buChar char="●"/>
            </a:pPr>
            <a:r>
              <a:rPr lang="en" sz="1800">
                <a:highlight>
                  <a:srgbClr val="FFFFFF"/>
                </a:highlight>
                <a:latin typeface="Source Code Pro"/>
                <a:ea typeface="Source Code Pro"/>
                <a:cs typeface="Source Code Pro"/>
                <a:sym typeface="Source Code Pro"/>
              </a:rPr>
              <a:t>That the weights of the predictor values can be summed meaningfully.</a:t>
            </a:r>
          </a:p>
          <a:p>
            <a:pPr indent="-342900" lvl="0" marL="457200" rtl="0">
              <a:lnSpc>
                <a:spcPct val="200000"/>
              </a:lnSpc>
              <a:spcBef>
                <a:spcPts val="0"/>
              </a:spcBef>
              <a:buSzPct val="100000"/>
              <a:buFont typeface="Source Code Pro"/>
              <a:buChar char="●"/>
            </a:pPr>
            <a:r>
              <a:rPr lang="en" sz="1800">
                <a:latin typeface="Source Code Pro"/>
                <a:ea typeface="Source Code Pro"/>
                <a:cs typeface="Source Code Pro"/>
                <a:sym typeface="Source Code Pro"/>
              </a:rPr>
              <a:t>No linear dependence, aka multicollinearity.</a:t>
            </a:r>
          </a:p>
          <a:p>
            <a:pPr indent="-342900" lvl="0" marL="457200" rtl="0">
              <a:lnSpc>
                <a:spcPct val="200000"/>
              </a:lnSpc>
              <a:spcBef>
                <a:spcPts val="0"/>
              </a:spcBef>
              <a:buSzPct val="100000"/>
              <a:buFont typeface="Source Code Pro"/>
              <a:buChar char="●"/>
            </a:pPr>
            <a:r>
              <a:rPr lang="en" sz="1800">
                <a:latin typeface="Source Code Pro"/>
                <a:ea typeface="Source Code Pro"/>
                <a:cs typeface="Source Code Pro"/>
                <a:sym typeface="Source Code Pro"/>
              </a:rPr>
              <a:t>Homoscedasticity</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16" name="Shape 1516"/>
        <p:cNvGrpSpPr/>
        <p:nvPr/>
      </p:nvGrpSpPr>
      <p:grpSpPr>
        <a:xfrm>
          <a:off x="0" y="0"/>
          <a:ext cx="0" cy="0"/>
          <a:chOff x="0" y="0"/>
          <a:chExt cx="0" cy="0"/>
        </a:xfrm>
      </p:grpSpPr>
      <p:sp>
        <p:nvSpPr>
          <p:cNvPr id="1517" name="Shape 151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518" name="Shape 151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519" name="Shape 151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520" name="Shape 1520"/>
          <p:cNvPicPr preferRelativeResize="0"/>
          <p:nvPr/>
        </p:nvPicPr>
        <p:blipFill>
          <a:blip r:embed="rId3">
            <a:alphaModFix/>
          </a:blip>
          <a:stretch>
            <a:fillRect/>
          </a:stretch>
        </p:blipFill>
        <p:spPr>
          <a:xfrm>
            <a:off x="0" y="86554"/>
            <a:ext cx="9144000" cy="497039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24" name="Shape 1524"/>
        <p:cNvGrpSpPr/>
        <p:nvPr/>
      </p:nvGrpSpPr>
      <p:grpSpPr>
        <a:xfrm>
          <a:off x="0" y="0"/>
          <a:ext cx="0" cy="0"/>
          <a:chOff x="0" y="0"/>
          <a:chExt cx="0" cy="0"/>
        </a:xfrm>
      </p:grpSpPr>
      <p:sp>
        <p:nvSpPr>
          <p:cNvPr id="1525" name="Shape 152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526" name="Shape 152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527" name="Shape 152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528" name="Shape 1528"/>
          <p:cNvPicPr preferRelativeResize="0"/>
          <p:nvPr/>
        </p:nvPicPr>
        <p:blipFill>
          <a:blip r:embed="rId3">
            <a:alphaModFix/>
          </a:blip>
          <a:stretch>
            <a:fillRect/>
          </a:stretch>
        </p:blipFill>
        <p:spPr>
          <a:xfrm>
            <a:off x="0" y="86554"/>
            <a:ext cx="9144000" cy="4970390"/>
          </a:xfrm>
          <a:prstGeom prst="rect">
            <a:avLst/>
          </a:prstGeom>
          <a:noFill/>
          <a:ln>
            <a:noFill/>
          </a:ln>
        </p:spPr>
      </p:pic>
      <p:cxnSp>
        <p:nvCxnSpPr>
          <p:cNvPr id="1529" name="Shape 1529"/>
          <p:cNvCxnSpPr/>
          <p:nvPr/>
        </p:nvCxnSpPr>
        <p:spPr>
          <a:xfrm flipH="1" rot="10800000">
            <a:off x="1007375" y="343775"/>
            <a:ext cx="4622100" cy="3018600"/>
          </a:xfrm>
          <a:prstGeom prst="straightConnector1">
            <a:avLst/>
          </a:prstGeom>
          <a:noFill/>
          <a:ln cap="flat" cmpd="sng" w="9525">
            <a:solidFill>
              <a:schemeClr val="dk2"/>
            </a:solidFill>
            <a:prstDash val="solid"/>
            <a:round/>
            <a:headEnd len="lg" w="lg" type="none"/>
            <a:tailEnd len="lg" w="lg" type="none"/>
          </a:ln>
        </p:spPr>
      </p:cxnSp>
      <p:cxnSp>
        <p:nvCxnSpPr>
          <p:cNvPr id="1530" name="Shape 1530"/>
          <p:cNvCxnSpPr/>
          <p:nvPr/>
        </p:nvCxnSpPr>
        <p:spPr>
          <a:xfrm flipH="1" rot="10800000">
            <a:off x="2759975" y="1217375"/>
            <a:ext cx="4882800" cy="3211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34" name="Shape 1534"/>
        <p:cNvGrpSpPr/>
        <p:nvPr/>
      </p:nvGrpSpPr>
      <p:grpSpPr>
        <a:xfrm>
          <a:off x="0" y="0"/>
          <a:ext cx="0" cy="0"/>
          <a:chOff x="0" y="0"/>
          <a:chExt cx="0" cy="0"/>
        </a:xfrm>
      </p:grpSpPr>
      <p:pic>
        <p:nvPicPr>
          <p:cNvPr descr="regresssion_scatter.png" id="1535" name="Shape 1535"/>
          <p:cNvPicPr preferRelativeResize="0"/>
          <p:nvPr/>
        </p:nvPicPr>
        <p:blipFill>
          <a:blip r:embed="rId3">
            <a:alphaModFix/>
          </a:blip>
          <a:stretch>
            <a:fillRect/>
          </a:stretch>
        </p:blipFill>
        <p:spPr>
          <a:xfrm>
            <a:off x="0" y="86554"/>
            <a:ext cx="9144000" cy="4970390"/>
          </a:xfrm>
          <a:prstGeom prst="rect">
            <a:avLst/>
          </a:prstGeom>
          <a:noFill/>
          <a:ln>
            <a:noFill/>
          </a:ln>
        </p:spPr>
      </p:pic>
      <p:sp>
        <p:nvSpPr>
          <p:cNvPr id="1536" name="Shape 1536"/>
          <p:cNvSpPr/>
          <p:nvPr/>
        </p:nvSpPr>
        <p:spPr>
          <a:xfrm>
            <a:off x="43477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37" name="Shape 1537"/>
          <p:cNvSpPr/>
          <p:nvPr/>
        </p:nvSpPr>
        <p:spPr>
          <a:xfrm>
            <a:off x="45001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38" name="Shape 1538"/>
          <p:cNvSpPr/>
          <p:nvPr/>
        </p:nvSpPr>
        <p:spPr>
          <a:xfrm>
            <a:off x="49573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39" name="Shape 1539"/>
          <p:cNvSpPr/>
          <p:nvPr/>
        </p:nvSpPr>
        <p:spPr>
          <a:xfrm>
            <a:off x="4652500" y="964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0" name="Shape 1540"/>
          <p:cNvSpPr/>
          <p:nvPr/>
        </p:nvSpPr>
        <p:spPr>
          <a:xfrm>
            <a:off x="47287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1" name="Shape 1541"/>
          <p:cNvSpPr/>
          <p:nvPr/>
        </p:nvSpPr>
        <p:spPr>
          <a:xfrm>
            <a:off x="45763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2" name="Shape 1542"/>
          <p:cNvSpPr/>
          <p:nvPr/>
        </p:nvSpPr>
        <p:spPr>
          <a:xfrm>
            <a:off x="49573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3" name="Shape 1543"/>
          <p:cNvSpPr/>
          <p:nvPr/>
        </p:nvSpPr>
        <p:spPr>
          <a:xfrm>
            <a:off x="5338300" y="2488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4" name="Shape 1544"/>
          <p:cNvSpPr/>
          <p:nvPr/>
        </p:nvSpPr>
        <p:spPr>
          <a:xfrm>
            <a:off x="5109700" y="2565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5" name="Shape 1545"/>
          <p:cNvSpPr/>
          <p:nvPr/>
        </p:nvSpPr>
        <p:spPr>
          <a:xfrm>
            <a:off x="5719300" y="2565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6" name="Shape 1546"/>
          <p:cNvSpPr/>
          <p:nvPr/>
        </p:nvSpPr>
        <p:spPr>
          <a:xfrm>
            <a:off x="4957300" y="2793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7" name="Shape 1547"/>
          <p:cNvSpPr/>
          <p:nvPr/>
        </p:nvSpPr>
        <p:spPr>
          <a:xfrm>
            <a:off x="5414500" y="2717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8" name="Shape 1548"/>
          <p:cNvSpPr/>
          <p:nvPr/>
        </p:nvSpPr>
        <p:spPr>
          <a:xfrm>
            <a:off x="4347700" y="3022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49" name="Shape 1549"/>
          <p:cNvSpPr/>
          <p:nvPr/>
        </p:nvSpPr>
        <p:spPr>
          <a:xfrm>
            <a:off x="6100300" y="2412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0" name="Shape 1550"/>
          <p:cNvSpPr/>
          <p:nvPr/>
        </p:nvSpPr>
        <p:spPr>
          <a:xfrm>
            <a:off x="5871700" y="1955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1" name="Shape 1551"/>
          <p:cNvSpPr/>
          <p:nvPr/>
        </p:nvSpPr>
        <p:spPr>
          <a:xfrm>
            <a:off x="6557500" y="2260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2" name="Shape 1552"/>
          <p:cNvSpPr/>
          <p:nvPr/>
        </p:nvSpPr>
        <p:spPr>
          <a:xfrm>
            <a:off x="70147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3" name="Shape 1553"/>
          <p:cNvSpPr/>
          <p:nvPr/>
        </p:nvSpPr>
        <p:spPr>
          <a:xfrm>
            <a:off x="6328900" y="2260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4" name="Shape 1554"/>
          <p:cNvSpPr/>
          <p:nvPr/>
        </p:nvSpPr>
        <p:spPr>
          <a:xfrm>
            <a:off x="63289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5" name="Shape 1555"/>
          <p:cNvSpPr/>
          <p:nvPr/>
        </p:nvSpPr>
        <p:spPr>
          <a:xfrm>
            <a:off x="74719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6" name="Shape 1556"/>
          <p:cNvSpPr/>
          <p:nvPr/>
        </p:nvSpPr>
        <p:spPr>
          <a:xfrm>
            <a:off x="5033500" y="964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7" name="Shape 1557"/>
          <p:cNvSpPr/>
          <p:nvPr/>
        </p:nvSpPr>
        <p:spPr>
          <a:xfrm>
            <a:off x="52621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8" name="Shape 1558"/>
          <p:cNvSpPr/>
          <p:nvPr/>
        </p:nvSpPr>
        <p:spPr>
          <a:xfrm>
            <a:off x="5262100" y="355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59" name="Shape 1559"/>
          <p:cNvSpPr/>
          <p:nvPr/>
        </p:nvSpPr>
        <p:spPr>
          <a:xfrm>
            <a:off x="5414500" y="736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0" name="Shape 1560"/>
          <p:cNvSpPr/>
          <p:nvPr/>
        </p:nvSpPr>
        <p:spPr>
          <a:xfrm>
            <a:off x="5490700" y="1269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1" name="Shape 1561"/>
          <p:cNvSpPr/>
          <p:nvPr/>
        </p:nvSpPr>
        <p:spPr>
          <a:xfrm>
            <a:off x="57193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2" name="Shape 1562"/>
          <p:cNvSpPr/>
          <p:nvPr/>
        </p:nvSpPr>
        <p:spPr>
          <a:xfrm>
            <a:off x="5414500" y="1726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3" name="Shape 1563"/>
          <p:cNvSpPr/>
          <p:nvPr/>
        </p:nvSpPr>
        <p:spPr>
          <a:xfrm>
            <a:off x="55669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4" name="Shape 1564"/>
          <p:cNvSpPr/>
          <p:nvPr/>
        </p:nvSpPr>
        <p:spPr>
          <a:xfrm>
            <a:off x="57955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5" name="Shape 1565"/>
          <p:cNvSpPr/>
          <p:nvPr/>
        </p:nvSpPr>
        <p:spPr>
          <a:xfrm>
            <a:off x="6252700" y="1574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6" name="Shape 1566"/>
          <p:cNvSpPr/>
          <p:nvPr/>
        </p:nvSpPr>
        <p:spPr>
          <a:xfrm>
            <a:off x="67099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7" name="Shape 1567"/>
          <p:cNvSpPr/>
          <p:nvPr/>
        </p:nvSpPr>
        <p:spPr>
          <a:xfrm>
            <a:off x="64813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8" name="Shape 1568"/>
          <p:cNvSpPr/>
          <p:nvPr/>
        </p:nvSpPr>
        <p:spPr>
          <a:xfrm>
            <a:off x="68623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69" name="Shape 1569"/>
          <p:cNvSpPr/>
          <p:nvPr/>
        </p:nvSpPr>
        <p:spPr>
          <a:xfrm>
            <a:off x="7090900" y="1345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0" name="Shape 1570"/>
          <p:cNvSpPr/>
          <p:nvPr/>
        </p:nvSpPr>
        <p:spPr>
          <a:xfrm>
            <a:off x="65575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1" name="Shape 1571"/>
          <p:cNvSpPr/>
          <p:nvPr/>
        </p:nvSpPr>
        <p:spPr>
          <a:xfrm>
            <a:off x="6938500" y="1574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2" name="Shape 1572"/>
          <p:cNvSpPr/>
          <p:nvPr/>
        </p:nvSpPr>
        <p:spPr>
          <a:xfrm>
            <a:off x="70147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3" name="Shape 1573"/>
          <p:cNvSpPr/>
          <p:nvPr/>
        </p:nvSpPr>
        <p:spPr>
          <a:xfrm>
            <a:off x="52621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4" name="Shape 1574"/>
          <p:cNvSpPr/>
          <p:nvPr/>
        </p:nvSpPr>
        <p:spPr>
          <a:xfrm>
            <a:off x="5795500" y="279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5" name="Shape 1575"/>
          <p:cNvSpPr/>
          <p:nvPr/>
        </p:nvSpPr>
        <p:spPr>
          <a:xfrm>
            <a:off x="54907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6" name="Shape 1576"/>
          <p:cNvSpPr/>
          <p:nvPr/>
        </p:nvSpPr>
        <p:spPr>
          <a:xfrm>
            <a:off x="5643100" y="583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7" name="Shape 1577"/>
          <p:cNvSpPr/>
          <p:nvPr/>
        </p:nvSpPr>
        <p:spPr>
          <a:xfrm>
            <a:off x="5795500" y="812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8" name="Shape 1578"/>
          <p:cNvSpPr/>
          <p:nvPr/>
        </p:nvSpPr>
        <p:spPr>
          <a:xfrm>
            <a:off x="5719300" y="1041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79" name="Shape 1579"/>
          <p:cNvSpPr/>
          <p:nvPr/>
        </p:nvSpPr>
        <p:spPr>
          <a:xfrm>
            <a:off x="5947900" y="964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0" name="Shape 1580"/>
          <p:cNvSpPr/>
          <p:nvPr/>
        </p:nvSpPr>
        <p:spPr>
          <a:xfrm>
            <a:off x="6328900" y="431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1" name="Shape 1581"/>
          <p:cNvSpPr/>
          <p:nvPr/>
        </p:nvSpPr>
        <p:spPr>
          <a:xfrm>
            <a:off x="67099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2" name="Shape 1582"/>
          <p:cNvSpPr/>
          <p:nvPr/>
        </p:nvSpPr>
        <p:spPr>
          <a:xfrm>
            <a:off x="73195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3" name="Shape 1583"/>
          <p:cNvSpPr/>
          <p:nvPr/>
        </p:nvSpPr>
        <p:spPr>
          <a:xfrm>
            <a:off x="77767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4" name="Shape 1584"/>
          <p:cNvSpPr/>
          <p:nvPr/>
        </p:nvSpPr>
        <p:spPr>
          <a:xfrm>
            <a:off x="81577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5" name="Shape 1585"/>
          <p:cNvSpPr/>
          <p:nvPr/>
        </p:nvSpPr>
        <p:spPr>
          <a:xfrm>
            <a:off x="8691100" y="1803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6" name="Shape 1586"/>
          <p:cNvSpPr/>
          <p:nvPr/>
        </p:nvSpPr>
        <p:spPr>
          <a:xfrm>
            <a:off x="79291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7" name="Shape 1587"/>
          <p:cNvSpPr/>
          <p:nvPr/>
        </p:nvSpPr>
        <p:spPr>
          <a:xfrm>
            <a:off x="72433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8" name="Shape 1588"/>
          <p:cNvSpPr/>
          <p:nvPr/>
        </p:nvSpPr>
        <p:spPr>
          <a:xfrm>
            <a:off x="7319500" y="1345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89" name="Shape 1589"/>
          <p:cNvSpPr/>
          <p:nvPr/>
        </p:nvSpPr>
        <p:spPr>
          <a:xfrm>
            <a:off x="7167100" y="1803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0" name="Shape 1590"/>
          <p:cNvSpPr/>
          <p:nvPr/>
        </p:nvSpPr>
        <p:spPr>
          <a:xfrm>
            <a:off x="7700500" y="1726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1" name="Shape 1591"/>
          <p:cNvSpPr/>
          <p:nvPr/>
        </p:nvSpPr>
        <p:spPr>
          <a:xfrm>
            <a:off x="7548100" y="1574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2" name="Shape 1592"/>
          <p:cNvSpPr/>
          <p:nvPr/>
        </p:nvSpPr>
        <p:spPr>
          <a:xfrm>
            <a:off x="5109700" y="812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3" name="Shape 1593"/>
          <p:cNvSpPr/>
          <p:nvPr/>
        </p:nvSpPr>
        <p:spPr>
          <a:xfrm>
            <a:off x="5033500" y="431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4" name="Shape 1594"/>
          <p:cNvSpPr/>
          <p:nvPr/>
        </p:nvSpPr>
        <p:spPr>
          <a:xfrm>
            <a:off x="4804900" y="888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5" name="Shape 1595"/>
          <p:cNvSpPr/>
          <p:nvPr/>
        </p:nvSpPr>
        <p:spPr>
          <a:xfrm>
            <a:off x="5338300" y="1041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6" name="Shape 1596"/>
          <p:cNvSpPr/>
          <p:nvPr/>
        </p:nvSpPr>
        <p:spPr>
          <a:xfrm>
            <a:off x="5490700" y="355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7" name="Shape 1597"/>
          <p:cNvSpPr/>
          <p:nvPr/>
        </p:nvSpPr>
        <p:spPr>
          <a:xfrm>
            <a:off x="61765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8" name="Shape 1598"/>
          <p:cNvSpPr/>
          <p:nvPr/>
        </p:nvSpPr>
        <p:spPr>
          <a:xfrm>
            <a:off x="6481300" y="888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599" name="Shape 1599"/>
          <p:cNvSpPr/>
          <p:nvPr/>
        </p:nvSpPr>
        <p:spPr>
          <a:xfrm>
            <a:off x="64813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00" name="Shape 1600"/>
          <p:cNvSpPr/>
          <p:nvPr/>
        </p:nvSpPr>
        <p:spPr>
          <a:xfrm>
            <a:off x="64051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04" name="Shape 1604"/>
        <p:cNvGrpSpPr/>
        <p:nvPr/>
      </p:nvGrpSpPr>
      <p:grpSpPr>
        <a:xfrm>
          <a:off x="0" y="0"/>
          <a:ext cx="0" cy="0"/>
          <a:chOff x="0" y="0"/>
          <a:chExt cx="0" cy="0"/>
        </a:xfrm>
      </p:grpSpPr>
      <p:pic>
        <p:nvPicPr>
          <p:cNvPr descr="regresssion_scatter.png" id="1605" name="Shape 1605"/>
          <p:cNvPicPr preferRelativeResize="0"/>
          <p:nvPr/>
        </p:nvPicPr>
        <p:blipFill>
          <a:blip r:embed="rId3">
            <a:alphaModFix/>
          </a:blip>
          <a:stretch>
            <a:fillRect/>
          </a:stretch>
        </p:blipFill>
        <p:spPr>
          <a:xfrm>
            <a:off x="0" y="86554"/>
            <a:ext cx="9144000" cy="4970390"/>
          </a:xfrm>
          <a:prstGeom prst="rect">
            <a:avLst/>
          </a:prstGeom>
          <a:noFill/>
          <a:ln>
            <a:noFill/>
          </a:ln>
        </p:spPr>
      </p:pic>
      <p:sp>
        <p:nvSpPr>
          <p:cNvPr id="1606" name="Shape 1606"/>
          <p:cNvSpPr/>
          <p:nvPr/>
        </p:nvSpPr>
        <p:spPr>
          <a:xfrm>
            <a:off x="43477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07" name="Shape 1607"/>
          <p:cNvSpPr/>
          <p:nvPr/>
        </p:nvSpPr>
        <p:spPr>
          <a:xfrm>
            <a:off x="45001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08" name="Shape 1608"/>
          <p:cNvSpPr/>
          <p:nvPr/>
        </p:nvSpPr>
        <p:spPr>
          <a:xfrm>
            <a:off x="49573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09" name="Shape 1609"/>
          <p:cNvSpPr/>
          <p:nvPr/>
        </p:nvSpPr>
        <p:spPr>
          <a:xfrm>
            <a:off x="4652500" y="964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0" name="Shape 1610"/>
          <p:cNvSpPr/>
          <p:nvPr/>
        </p:nvSpPr>
        <p:spPr>
          <a:xfrm>
            <a:off x="47287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1" name="Shape 1611"/>
          <p:cNvSpPr/>
          <p:nvPr/>
        </p:nvSpPr>
        <p:spPr>
          <a:xfrm>
            <a:off x="45763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2" name="Shape 1612"/>
          <p:cNvSpPr/>
          <p:nvPr/>
        </p:nvSpPr>
        <p:spPr>
          <a:xfrm>
            <a:off x="49573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3" name="Shape 1613"/>
          <p:cNvSpPr/>
          <p:nvPr/>
        </p:nvSpPr>
        <p:spPr>
          <a:xfrm>
            <a:off x="5338300" y="2488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4" name="Shape 1614"/>
          <p:cNvSpPr/>
          <p:nvPr/>
        </p:nvSpPr>
        <p:spPr>
          <a:xfrm>
            <a:off x="5109700" y="2565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5" name="Shape 1615"/>
          <p:cNvSpPr/>
          <p:nvPr/>
        </p:nvSpPr>
        <p:spPr>
          <a:xfrm>
            <a:off x="5719300" y="2565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6" name="Shape 1616"/>
          <p:cNvSpPr/>
          <p:nvPr/>
        </p:nvSpPr>
        <p:spPr>
          <a:xfrm>
            <a:off x="4957300" y="2793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7" name="Shape 1617"/>
          <p:cNvSpPr/>
          <p:nvPr/>
        </p:nvSpPr>
        <p:spPr>
          <a:xfrm>
            <a:off x="5414500" y="2717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8" name="Shape 1618"/>
          <p:cNvSpPr/>
          <p:nvPr/>
        </p:nvSpPr>
        <p:spPr>
          <a:xfrm>
            <a:off x="4347700" y="3022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19" name="Shape 1619"/>
          <p:cNvSpPr/>
          <p:nvPr/>
        </p:nvSpPr>
        <p:spPr>
          <a:xfrm>
            <a:off x="6100300" y="2412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0" name="Shape 1620"/>
          <p:cNvSpPr/>
          <p:nvPr/>
        </p:nvSpPr>
        <p:spPr>
          <a:xfrm>
            <a:off x="5871700" y="1955575"/>
            <a:ext cx="59400" cy="59400"/>
          </a:xfrm>
          <a:prstGeom prst="ellipse">
            <a:avLst/>
          </a:prstGeom>
          <a:solidFill>
            <a:srgbClr val="0B0080">
              <a:alpha val="64999"/>
            </a:srgbClr>
          </a:solidFill>
          <a:ln>
            <a:noFill/>
          </a:ln>
        </p:spPr>
        <p:txBody>
          <a:bodyPr anchorCtr="0" anchor="ctr" bIns="91425" lIns="91425" rIns="91425" tIns="91425">
            <a:noAutofit/>
          </a:bodyPr>
          <a:lstStyle/>
          <a:p>
            <a:pPr lvl="0" rtl="0">
              <a:spcBef>
                <a:spcPts val="0"/>
              </a:spcBef>
              <a:buNone/>
            </a:pPr>
            <a:r>
              <a:t/>
            </a:r>
            <a:endParaRPr/>
          </a:p>
        </p:txBody>
      </p:sp>
      <p:sp>
        <p:nvSpPr>
          <p:cNvPr id="1621" name="Shape 1621"/>
          <p:cNvSpPr/>
          <p:nvPr/>
        </p:nvSpPr>
        <p:spPr>
          <a:xfrm>
            <a:off x="6557500" y="2260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2" name="Shape 1622"/>
          <p:cNvSpPr/>
          <p:nvPr/>
        </p:nvSpPr>
        <p:spPr>
          <a:xfrm>
            <a:off x="70147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3" name="Shape 1623"/>
          <p:cNvSpPr/>
          <p:nvPr/>
        </p:nvSpPr>
        <p:spPr>
          <a:xfrm>
            <a:off x="6328900" y="2260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4" name="Shape 1624"/>
          <p:cNvSpPr/>
          <p:nvPr/>
        </p:nvSpPr>
        <p:spPr>
          <a:xfrm>
            <a:off x="63289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5" name="Shape 1625"/>
          <p:cNvSpPr/>
          <p:nvPr/>
        </p:nvSpPr>
        <p:spPr>
          <a:xfrm>
            <a:off x="74719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6" name="Shape 1626"/>
          <p:cNvSpPr/>
          <p:nvPr/>
        </p:nvSpPr>
        <p:spPr>
          <a:xfrm>
            <a:off x="5033500" y="964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7" name="Shape 1627"/>
          <p:cNvSpPr/>
          <p:nvPr/>
        </p:nvSpPr>
        <p:spPr>
          <a:xfrm>
            <a:off x="52621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8" name="Shape 1628"/>
          <p:cNvSpPr/>
          <p:nvPr/>
        </p:nvSpPr>
        <p:spPr>
          <a:xfrm>
            <a:off x="5262100" y="355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29" name="Shape 1629"/>
          <p:cNvSpPr/>
          <p:nvPr/>
        </p:nvSpPr>
        <p:spPr>
          <a:xfrm>
            <a:off x="5414500" y="736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0" name="Shape 1630"/>
          <p:cNvSpPr/>
          <p:nvPr/>
        </p:nvSpPr>
        <p:spPr>
          <a:xfrm>
            <a:off x="5490700" y="1269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1" name="Shape 1631"/>
          <p:cNvSpPr/>
          <p:nvPr/>
        </p:nvSpPr>
        <p:spPr>
          <a:xfrm>
            <a:off x="57193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2" name="Shape 1632"/>
          <p:cNvSpPr/>
          <p:nvPr/>
        </p:nvSpPr>
        <p:spPr>
          <a:xfrm>
            <a:off x="5414500" y="1726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3" name="Shape 1633"/>
          <p:cNvSpPr/>
          <p:nvPr/>
        </p:nvSpPr>
        <p:spPr>
          <a:xfrm>
            <a:off x="55669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4" name="Shape 1634"/>
          <p:cNvSpPr/>
          <p:nvPr/>
        </p:nvSpPr>
        <p:spPr>
          <a:xfrm>
            <a:off x="57955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5" name="Shape 1635"/>
          <p:cNvSpPr/>
          <p:nvPr/>
        </p:nvSpPr>
        <p:spPr>
          <a:xfrm>
            <a:off x="6252700" y="1574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6" name="Shape 1636"/>
          <p:cNvSpPr/>
          <p:nvPr/>
        </p:nvSpPr>
        <p:spPr>
          <a:xfrm>
            <a:off x="67099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7" name="Shape 1637"/>
          <p:cNvSpPr/>
          <p:nvPr/>
        </p:nvSpPr>
        <p:spPr>
          <a:xfrm>
            <a:off x="64813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8" name="Shape 1638"/>
          <p:cNvSpPr/>
          <p:nvPr/>
        </p:nvSpPr>
        <p:spPr>
          <a:xfrm>
            <a:off x="6862300" y="2107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39" name="Shape 1639"/>
          <p:cNvSpPr/>
          <p:nvPr/>
        </p:nvSpPr>
        <p:spPr>
          <a:xfrm>
            <a:off x="7090900" y="1345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0" name="Shape 1640"/>
          <p:cNvSpPr/>
          <p:nvPr/>
        </p:nvSpPr>
        <p:spPr>
          <a:xfrm>
            <a:off x="65575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1" name="Shape 1641"/>
          <p:cNvSpPr/>
          <p:nvPr/>
        </p:nvSpPr>
        <p:spPr>
          <a:xfrm>
            <a:off x="6938500" y="1574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2" name="Shape 1642"/>
          <p:cNvSpPr/>
          <p:nvPr/>
        </p:nvSpPr>
        <p:spPr>
          <a:xfrm>
            <a:off x="70147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3" name="Shape 1643"/>
          <p:cNvSpPr/>
          <p:nvPr/>
        </p:nvSpPr>
        <p:spPr>
          <a:xfrm>
            <a:off x="52621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4" name="Shape 1644"/>
          <p:cNvSpPr/>
          <p:nvPr/>
        </p:nvSpPr>
        <p:spPr>
          <a:xfrm>
            <a:off x="5795500" y="279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5" name="Shape 1645"/>
          <p:cNvSpPr/>
          <p:nvPr/>
        </p:nvSpPr>
        <p:spPr>
          <a:xfrm>
            <a:off x="54907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rtl="0">
              <a:spcBef>
                <a:spcPts val="0"/>
              </a:spcBef>
              <a:buNone/>
            </a:pPr>
            <a:r>
              <a:t/>
            </a:r>
            <a:endParaRPr/>
          </a:p>
        </p:txBody>
      </p:sp>
      <p:sp>
        <p:nvSpPr>
          <p:cNvPr id="1646" name="Shape 1646"/>
          <p:cNvSpPr/>
          <p:nvPr/>
        </p:nvSpPr>
        <p:spPr>
          <a:xfrm>
            <a:off x="5643100" y="583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7" name="Shape 1647"/>
          <p:cNvSpPr/>
          <p:nvPr/>
        </p:nvSpPr>
        <p:spPr>
          <a:xfrm>
            <a:off x="5795500" y="812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8" name="Shape 1648"/>
          <p:cNvSpPr/>
          <p:nvPr/>
        </p:nvSpPr>
        <p:spPr>
          <a:xfrm>
            <a:off x="5719300" y="1041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49" name="Shape 1649"/>
          <p:cNvSpPr/>
          <p:nvPr/>
        </p:nvSpPr>
        <p:spPr>
          <a:xfrm>
            <a:off x="5947900" y="964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0" name="Shape 1650"/>
          <p:cNvSpPr/>
          <p:nvPr/>
        </p:nvSpPr>
        <p:spPr>
          <a:xfrm>
            <a:off x="6328900" y="431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1" name="Shape 1651"/>
          <p:cNvSpPr/>
          <p:nvPr/>
        </p:nvSpPr>
        <p:spPr>
          <a:xfrm>
            <a:off x="6709900" y="1193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2" name="Shape 1652"/>
          <p:cNvSpPr/>
          <p:nvPr/>
        </p:nvSpPr>
        <p:spPr>
          <a:xfrm>
            <a:off x="73195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3" name="Shape 1653"/>
          <p:cNvSpPr/>
          <p:nvPr/>
        </p:nvSpPr>
        <p:spPr>
          <a:xfrm>
            <a:off x="77767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4" name="Shape 1654"/>
          <p:cNvSpPr/>
          <p:nvPr/>
        </p:nvSpPr>
        <p:spPr>
          <a:xfrm>
            <a:off x="8157700" y="1879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5" name="Shape 1655"/>
          <p:cNvSpPr/>
          <p:nvPr/>
        </p:nvSpPr>
        <p:spPr>
          <a:xfrm>
            <a:off x="8691100" y="1803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6" name="Shape 1656"/>
          <p:cNvSpPr/>
          <p:nvPr/>
        </p:nvSpPr>
        <p:spPr>
          <a:xfrm>
            <a:off x="79291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7" name="Shape 1657"/>
          <p:cNvSpPr/>
          <p:nvPr/>
        </p:nvSpPr>
        <p:spPr>
          <a:xfrm>
            <a:off x="7243300" y="1498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8" name="Shape 1658"/>
          <p:cNvSpPr/>
          <p:nvPr/>
        </p:nvSpPr>
        <p:spPr>
          <a:xfrm>
            <a:off x="7319500" y="13459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59" name="Shape 1659"/>
          <p:cNvSpPr/>
          <p:nvPr/>
        </p:nvSpPr>
        <p:spPr>
          <a:xfrm>
            <a:off x="7167100" y="1803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0" name="Shape 1660"/>
          <p:cNvSpPr/>
          <p:nvPr/>
        </p:nvSpPr>
        <p:spPr>
          <a:xfrm>
            <a:off x="7700500" y="1726975"/>
            <a:ext cx="59400" cy="59400"/>
          </a:xfrm>
          <a:prstGeom prst="ellipse">
            <a:avLst/>
          </a:prstGeom>
          <a:solidFill>
            <a:srgbClr val="0B0080">
              <a:alpha val="64999"/>
            </a:srgbClr>
          </a:solidFill>
          <a:ln>
            <a:noFill/>
          </a:ln>
        </p:spPr>
        <p:txBody>
          <a:bodyPr anchorCtr="0" anchor="ctr" bIns="91425" lIns="91425" rIns="91425" tIns="91425">
            <a:noAutofit/>
          </a:bodyPr>
          <a:lstStyle/>
          <a:p>
            <a:pPr lvl="0" rtl="0">
              <a:spcBef>
                <a:spcPts val="0"/>
              </a:spcBef>
              <a:buNone/>
            </a:pPr>
            <a:r>
              <a:t/>
            </a:r>
            <a:endParaRPr/>
          </a:p>
        </p:txBody>
      </p:sp>
      <p:sp>
        <p:nvSpPr>
          <p:cNvPr id="1661" name="Shape 1661"/>
          <p:cNvSpPr/>
          <p:nvPr/>
        </p:nvSpPr>
        <p:spPr>
          <a:xfrm>
            <a:off x="7548100" y="1574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2" name="Shape 1662"/>
          <p:cNvSpPr/>
          <p:nvPr/>
        </p:nvSpPr>
        <p:spPr>
          <a:xfrm>
            <a:off x="5109700" y="812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3" name="Shape 1663"/>
          <p:cNvSpPr/>
          <p:nvPr/>
        </p:nvSpPr>
        <p:spPr>
          <a:xfrm>
            <a:off x="5033500" y="4315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4" name="Shape 1664"/>
          <p:cNvSpPr/>
          <p:nvPr/>
        </p:nvSpPr>
        <p:spPr>
          <a:xfrm>
            <a:off x="4804900" y="888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5" name="Shape 1665"/>
          <p:cNvSpPr/>
          <p:nvPr/>
        </p:nvSpPr>
        <p:spPr>
          <a:xfrm>
            <a:off x="5338300" y="1041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6" name="Shape 1666"/>
          <p:cNvSpPr/>
          <p:nvPr/>
        </p:nvSpPr>
        <p:spPr>
          <a:xfrm>
            <a:off x="5490700" y="3553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7" name="Shape 1667"/>
          <p:cNvSpPr/>
          <p:nvPr/>
        </p:nvSpPr>
        <p:spPr>
          <a:xfrm>
            <a:off x="6176500" y="660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8" name="Shape 1668"/>
          <p:cNvSpPr/>
          <p:nvPr/>
        </p:nvSpPr>
        <p:spPr>
          <a:xfrm>
            <a:off x="6481300" y="888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69" name="Shape 1669"/>
          <p:cNvSpPr/>
          <p:nvPr/>
        </p:nvSpPr>
        <p:spPr>
          <a:xfrm>
            <a:off x="6481300" y="14221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1670" name="Shape 1670"/>
          <p:cNvSpPr/>
          <p:nvPr/>
        </p:nvSpPr>
        <p:spPr>
          <a:xfrm>
            <a:off x="6405100" y="2031775"/>
            <a:ext cx="59400" cy="594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1671" name="Shape 1671"/>
          <p:cNvCxnSpPr/>
          <p:nvPr/>
        </p:nvCxnSpPr>
        <p:spPr>
          <a:xfrm flipH="1" rot="10800000">
            <a:off x="1043775" y="258000"/>
            <a:ext cx="4056900" cy="3336000"/>
          </a:xfrm>
          <a:prstGeom prst="straightConnector1">
            <a:avLst/>
          </a:prstGeom>
          <a:noFill/>
          <a:ln cap="flat" cmpd="sng" w="9525">
            <a:solidFill>
              <a:schemeClr val="dk2"/>
            </a:solidFill>
            <a:prstDash val="solid"/>
            <a:round/>
            <a:headEnd len="lg" w="lg" type="none"/>
            <a:tailEnd len="lg" w="lg" type="none"/>
          </a:ln>
        </p:spPr>
      </p:cxnSp>
      <p:cxnSp>
        <p:nvCxnSpPr>
          <p:cNvPr id="1672" name="Shape 1672"/>
          <p:cNvCxnSpPr/>
          <p:nvPr/>
        </p:nvCxnSpPr>
        <p:spPr>
          <a:xfrm flipH="1" rot="10800000">
            <a:off x="1517225" y="1915400"/>
            <a:ext cx="7284900" cy="23565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6" name="Shape 1676"/>
        <p:cNvGrpSpPr/>
        <p:nvPr/>
      </p:nvGrpSpPr>
      <p:grpSpPr>
        <a:xfrm>
          <a:off x="0" y="0"/>
          <a:ext cx="0" cy="0"/>
          <a:chOff x="0" y="0"/>
          <a:chExt cx="0" cy="0"/>
        </a:xfrm>
      </p:grpSpPr>
      <p:sp>
        <p:nvSpPr>
          <p:cNvPr id="1677" name="Shape 1677"/>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t>Final Thoughts</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81" name="Shape 1681"/>
        <p:cNvGrpSpPr/>
        <p:nvPr/>
      </p:nvGrpSpPr>
      <p:grpSpPr>
        <a:xfrm>
          <a:off x="0" y="0"/>
          <a:ext cx="0" cy="0"/>
          <a:chOff x="0" y="0"/>
          <a:chExt cx="0" cy="0"/>
        </a:xfrm>
      </p:grpSpPr>
      <p:sp>
        <p:nvSpPr>
          <p:cNvPr id="1682" name="Shape 168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683" name="Shape 168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684" name="Shape 168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85" name="Shape 1685"/>
          <p:cNvSpPr txBox="1"/>
          <p:nvPr/>
        </p:nvSpPr>
        <p:spPr>
          <a:xfrm>
            <a:off x="2008350" y="1214850"/>
            <a:ext cx="5127300" cy="2713800"/>
          </a:xfrm>
          <a:prstGeom prst="rect">
            <a:avLst/>
          </a:prstGeom>
          <a:noFill/>
          <a:ln>
            <a:noFill/>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“Correlation doesn't imply causation...</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89" name="Shape 1689"/>
        <p:cNvGrpSpPr/>
        <p:nvPr/>
      </p:nvGrpSpPr>
      <p:grpSpPr>
        <a:xfrm>
          <a:off x="0" y="0"/>
          <a:ext cx="0" cy="0"/>
          <a:chOff x="0" y="0"/>
          <a:chExt cx="0" cy="0"/>
        </a:xfrm>
      </p:grpSpPr>
      <p:sp>
        <p:nvSpPr>
          <p:cNvPr id="1690" name="Shape 169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691" name="Shape 169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692" name="Shape 169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93" name="Shape 1693"/>
          <p:cNvSpPr txBox="1"/>
          <p:nvPr/>
        </p:nvSpPr>
        <p:spPr>
          <a:xfrm>
            <a:off x="3076350" y="3769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sp>
        <p:nvSpPr>
          <p:cNvPr id="1694" name="Shape 1694"/>
          <p:cNvSpPr txBox="1"/>
          <p:nvPr/>
        </p:nvSpPr>
        <p:spPr>
          <a:xfrm>
            <a:off x="1830450" y="974425"/>
            <a:ext cx="5483100" cy="3429900"/>
          </a:xfrm>
          <a:prstGeom prst="rect">
            <a:avLst/>
          </a:prstGeom>
          <a:noFill/>
          <a:ln>
            <a:noFill/>
          </a:ln>
        </p:spPr>
        <p:txBody>
          <a:bodyPr anchorCtr="0" anchor="t" bIns="91425" lIns="91425" rIns="91425" tIns="91425">
            <a:noAutofit/>
          </a:bodyPr>
          <a:lstStyle/>
          <a:p>
            <a:pPr lvl="0">
              <a:spcBef>
                <a:spcPts val="0"/>
              </a:spcBef>
              <a:buNone/>
            </a:pPr>
            <a:r>
              <a:rPr b="1" lang="en">
                <a:solidFill>
                  <a:srgbClr val="252525"/>
                </a:solidFill>
                <a:highlight>
                  <a:srgbClr val="FFFFFF"/>
                </a:highlight>
                <a:latin typeface="Source Code Pro"/>
                <a:ea typeface="Source Code Pro"/>
                <a:cs typeface="Source Code Pro"/>
                <a:sym typeface="Source Code Pro"/>
              </a:rPr>
              <a:t>Anscombe's quartet</a:t>
            </a:r>
            <a:r>
              <a:rPr lang="en">
                <a:solidFill>
                  <a:srgbClr val="252525"/>
                </a:solidFill>
                <a:highlight>
                  <a:srgbClr val="FFFFFF"/>
                </a:highlight>
                <a:latin typeface="Source Code Pro"/>
                <a:ea typeface="Source Code Pro"/>
                <a:cs typeface="Source Code Pro"/>
                <a:sym typeface="Source Code Pro"/>
              </a:rPr>
              <a:t> comprises four </a:t>
            </a:r>
            <a:r>
              <a:rPr lang="en">
                <a:solidFill>
                  <a:srgbClr val="0B0080"/>
                </a:solidFill>
                <a:highlight>
                  <a:srgbClr val="FFFFFF"/>
                </a:highlight>
                <a:latin typeface="Source Code Pro"/>
                <a:ea typeface="Source Code Pro"/>
                <a:cs typeface="Source Code Pro"/>
                <a:sym typeface="Source Code Pro"/>
                <a:hlinkClick r:id="rId3"/>
              </a:rPr>
              <a:t>datasets</a:t>
            </a:r>
            <a:r>
              <a:rPr lang="en">
                <a:solidFill>
                  <a:srgbClr val="252525"/>
                </a:solidFill>
                <a:highlight>
                  <a:srgbClr val="FFFFFF"/>
                </a:highlight>
                <a:latin typeface="Source Code Pro"/>
                <a:ea typeface="Source Code Pro"/>
                <a:cs typeface="Source Code Pro"/>
                <a:sym typeface="Source Code Pro"/>
              </a:rPr>
              <a:t> that have nearly identical simple statistical properties, yet appear very different when graphed. </a:t>
            </a:r>
          </a:p>
          <a:p>
            <a:pPr lvl="0">
              <a:spcBef>
                <a:spcPts val="0"/>
              </a:spcBef>
              <a:buNone/>
            </a:pPr>
            <a:r>
              <a:t/>
            </a:r>
            <a:endParaRPr>
              <a:solidFill>
                <a:srgbClr val="252525"/>
              </a:solidFill>
              <a:highlight>
                <a:srgbClr val="FFFFFF"/>
              </a:highlight>
              <a:latin typeface="Source Code Pro"/>
              <a:ea typeface="Source Code Pro"/>
              <a:cs typeface="Source Code Pro"/>
              <a:sym typeface="Source Code Pro"/>
            </a:endParaRPr>
          </a:p>
          <a:p>
            <a:pPr lvl="0">
              <a:spcBef>
                <a:spcPts val="0"/>
              </a:spcBef>
              <a:buNone/>
            </a:pPr>
            <a:r>
              <a:rPr lang="en">
                <a:solidFill>
                  <a:srgbClr val="252525"/>
                </a:solidFill>
                <a:highlight>
                  <a:srgbClr val="FFFFFF"/>
                </a:highlight>
                <a:latin typeface="Source Code Pro"/>
                <a:ea typeface="Source Code Pro"/>
                <a:cs typeface="Source Code Pro"/>
                <a:sym typeface="Source Code Pro"/>
              </a:rPr>
              <a:t>They were constructed in 1973 by the </a:t>
            </a:r>
            <a:r>
              <a:rPr lang="en">
                <a:solidFill>
                  <a:srgbClr val="0B0080"/>
                </a:solidFill>
                <a:highlight>
                  <a:srgbClr val="FFFFFF"/>
                </a:highlight>
                <a:latin typeface="Source Code Pro"/>
                <a:ea typeface="Source Code Pro"/>
                <a:cs typeface="Source Code Pro"/>
                <a:sym typeface="Source Code Pro"/>
                <a:hlinkClick r:id="rId4"/>
              </a:rPr>
              <a:t>statistician</a:t>
            </a:r>
            <a:r>
              <a:rPr lang="en">
                <a:solidFill>
                  <a:srgbClr val="252525"/>
                </a:solidFill>
                <a:highlight>
                  <a:srgbClr val="FFFFFF"/>
                </a:highlight>
                <a:latin typeface="Source Code Pro"/>
                <a:ea typeface="Source Code Pro"/>
                <a:cs typeface="Source Code Pro"/>
                <a:sym typeface="Source Code Pro"/>
              </a:rPr>
              <a:t> </a:t>
            </a:r>
            <a:r>
              <a:rPr lang="en">
                <a:solidFill>
                  <a:srgbClr val="0B0080"/>
                </a:solidFill>
                <a:highlight>
                  <a:srgbClr val="FFFFFF"/>
                </a:highlight>
                <a:latin typeface="Source Code Pro"/>
                <a:ea typeface="Source Code Pro"/>
                <a:cs typeface="Source Code Pro"/>
                <a:sym typeface="Source Code Pro"/>
                <a:hlinkClick r:id="rId5"/>
              </a:rPr>
              <a:t>Francis Anscombe</a:t>
            </a:r>
            <a:r>
              <a:rPr lang="en">
                <a:solidFill>
                  <a:srgbClr val="252525"/>
                </a:solidFill>
                <a:highlight>
                  <a:srgbClr val="FFFFFF"/>
                </a:highlight>
                <a:latin typeface="Source Code Pro"/>
                <a:ea typeface="Source Code Pro"/>
                <a:cs typeface="Source Code Pro"/>
                <a:sym typeface="Source Code Pro"/>
              </a:rPr>
              <a:t> to demonstrate both the importance of graphing data before analyzing it and the effect of </a:t>
            </a:r>
            <a:r>
              <a:rPr lang="en">
                <a:solidFill>
                  <a:srgbClr val="0B0080"/>
                </a:solidFill>
                <a:highlight>
                  <a:srgbClr val="FFFFFF"/>
                </a:highlight>
                <a:latin typeface="Source Code Pro"/>
                <a:ea typeface="Source Code Pro"/>
                <a:cs typeface="Source Code Pro"/>
                <a:sym typeface="Source Code Pro"/>
                <a:hlinkClick r:id="rId6"/>
              </a:rPr>
              <a:t>outliers</a:t>
            </a:r>
            <a:r>
              <a:rPr lang="en">
                <a:solidFill>
                  <a:srgbClr val="252525"/>
                </a:solidFill>
                <a:highlight>
                  <a:srgbClr val="FFFFFF"/>
                </a:highlight>
                <a:latin typeface="Source Code Pro"/>
                <a:ea typeface="Source Code Pro"/>
                <a:cs typeface="Source Code Pro"/>
                <a:sym typeface="Source Code Pro"/>
              </a:rPr>
              <a:t> on statistical properties. </a:t>
            </a:r>
          </a:p>
          <a:p>
            <a:pPr lvl="0">
              <a:spcBef>
                <a:spcPts val="0"/>
              </a:spcBef>
              <a:buNone/>
            </a:pPr>
            <a:r>
              <a:t/>
            </a:r>
            <a:endParaRPr>
              <a:solidFill>
                <a:srgbClr val="252525"/>
              </a:solidFill>
              <a:highlight>
                <a:srgbClr val="FFFFFF"/>
              </a:highlight>
              <a:latin typeface="Source Code Pro"/>
              <a:ea typeface="Source Code Pro"/>
              <a:cs typeface="Source Code Pro"/>
              <a:sym typeface="Source Code Pro"/>
            </a:endParaRPr>
          </a:p>
          <a:p>
            <a:pPr lvl="0">
              <a:spcBef>
                <a:spcPts val="0"/>
              </a:spcBef>
              <a:buNone/>
            </a:pPr>
            <a:r>
              <a:rPr lang="en">
                <a:solidFill>
                  <a:srgbClr val="252525"/>
                </a:solidFill>
                <a:highlight>
                  <a:srgbClr val="FFFFFF"/>
                </a:highlight>
                <a:latin typeface="Source Code Pro"/>
                <a:ea typeface="Source Code Pro"/>
                <a:cs typeface="Source Code Pro"/>
                <a:sym typeface="Source Code Pro"/>
              </a:rPr>
              <a:t>He described the graphs as being intended to attack the impression among statisticians that "numerical calculations are exact, but graphs are rough."</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lgn="ctr">
              <a:spcBef>
                <a:spcPts val="0"/>
              </a:spcBef>
              <a:buNone/>
            </a:pPr>
            <a:r>
              <a:rPr lang="en" sz="2400">
                <a:solidFill>
                  <a:srgbClr val="FF0000"/>
                </a:solidFill>
                <a:latin typeface="Source Code Pro"/>
                <a:ea typeface="Source Code Pro"/>
                <a:cs typeface="Source Code Pro"/>
                <a:sym typeface="Source Code Pro"/>
              </a:rPr>
              <a:t>LOSS</a:t>
            </a:r>
            <a:r>
              <a:rPr lang="en" sz="2400">
                <a:latin typeface="Source Code Pro"/>
                <a:ea typeface="Source Code Pro"/>
                <a:cs typeface="Source Code Pro"/>
                <a:sym typeface="Source Code Pro"/>
              </a:rPr>
              <a:t> or </a:t>
            </a:r>
            <a:r>
              <a:rPr lang="en" sz="2400">
                <a:solidFill>
                  <a:srgbClr val="FF0000"/>
                </a:solidFill>
                <a:latin typeface="Source Code Pro"/>
                <a:ea typeface="Source Code Pro"/>
                <a:cs typeface="Source Code Pro"/>
                <a:sym typeface="Source Code Pro"/>
              </a:rPr>
              <a:t>COST</a:t>
            </a:r>
            <a:r>
              <a:rPr lang="en" sz="2400">
                <a:latin typeface="Source Code Pro"/>
                <a:ea typeface="Source Code Pro"/>
                <a:cs typeface="Source Code Pro"/>
                <a:sym typeface="Source Code Pro"/>
              </a:rPr>
              <a:t> function</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98" name="Shape 1698"/>
        <p:cNvGrpSpPr/>
        <p:nvPr/>
      </p:nvGrpSpPr>
      <p:grpSpPr>
        <a:xfrm>
          <a:off x="0" y="0"/>
          <a:ext cx="0" cy="0"/>
          <a:chOff x="0" y="0"/>
          <a:chExt cx="0" cy="0"/>
        </a:xfrm>
      </p:grpSpPr>
      <p:sp>
        <p:nvSpPr>
          <p:cNvPr id="1699" name="Shape 169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00" name="Shape 170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01" name="Shape 170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02" name="Shape 1702"/>
          <p:cNvSpPr txBox="1"/>
          <p:nvPr/>
        </p:nvSpPr>
        <p:spPr>
          <a:xfrm>
            <a:off x="3076350" y="3769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sp>
        <p:nvSpPr>
          <p:cNvPr id="1703" name="Shape 1703"/>
          <p:cNvSpPr txBox="1"/>
          <p:nvPr/>
        </p:nvSpPr>
        <p:spPr>
          <a:xfrm>
            <a:off x="1830450" y="974425"/>
            <a:ext cx="5483100" cy="3429900"/>
          </a:xfrm>
          <a:prstGeom prst="rect">
            <a:avLst/>
          </a:prstGeom>
          <a:noFill/>
          <a:ln>
            <a:noFill/>
          </a:ln>
        </p:spPr>
        <p:txBody>
          <a:bodyPr anchorCtr="0" anchor="t" bIns="91425" lIns="91425" rIns="91425" tIns="91425">
            <a:noAutofit/>
          </a:bodyPr>
          <a:lstStyle/>
          <a:p>
            <a:pPr lvl="0" rtl="0">
              <a:lnSpc>
                <a:spcPct val="150000"/>
              </a:lnSpc>
              <a:spcBef>
                <a:spcPts val="0"/>
              </a:spcBef>
              <a:spcAft>
                <a:spcPts val="1500"/>
              </a:spcAft>
              <a:buNone/>
            </a:pPr>
            <a:r>
              <a:rPr lang="en">
                <a:latin typeface="Source Code Pro"/>
                <a:ea typeface="Source Code Pro"/>
                <a:cs typeface="Source Code Pro"/>
                <a:sym typeface="Source Code Pro"/>
              </a:rPr>
              <a:t>All the summary statistics are close to identical:</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value is 9</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07" name="Shape 1707"/>
        <p:cNvGrpSpPr/>
        <p:nvPr/>
      </p:nvGrpSpPr>
      <p:grpSpPr>
        <a:xfrm>
          <a:off x="0" y="0"/>
          <a:ext cx="0" cy="0"/>
          <a:chOff x="0" y="0"/>
          <a:chExt cx="0" cy="0"/>
        </a:xfrm>
      </p:grpSpPr>
      <p:sp>
        <p:nvSpPr>
          <p:cNvPr id="1708" name="Shape 1708"/>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09" name="Shape 1709"/>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10" name="Shape 1710"/>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11" name="Shape 1711"/>
          <p:cNvSpPr txBox="1"/>
          <p:nvPr/>
        </p:nvSpPr>
        <p:spPr>
          <a:xfrm>
            <a:off x="3076350" y="3769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sp>
        <p:nvSpPr>
          <p:cNvPr id="1712" name="Shape 1712"/>
          <p:cNvSpPr txBox="1"/>
          <p:nvPr/>
        </p:nvSpPr>
        <p:spPr>
          <a:xfrm>
            <a:off x="1830450" y="974425"/>
            <a:ext cx="5483100" cy="3429900"/>
          </a:xfrm>
          <a:prstGeom prst="rect">
            <a:avLst/>
          </a:prstGeom>
          <a:noFill/>
          <a:ln>
            <a:noFill/>
          </a:ln>
        </p:spPr>
        <p:txBody>
          <a:bodyPr anchorCtr="0" anchor="t" bIns="91425" lIns="91425" rIns="91425" tIns="91425">
            <a:noAutofit/>
          </a:bodyPr>
          <a:lstStyle/>
          <a:p>
            <a:pPr lvl="0" rtl="0">
              <a:lnSpc>
                <a:spcPct val="150000"/>
              </a:lnSpc>
              <a:spcBef>
                <a:spcPts val="0"/>
              </a:spcBef>
              <a:spcAft>
                <a:spcPts val="1500"/>
              </a:spcAft>
              <a:buNone/>
            </a:pPr>
            <a:r>
              <a:rPr lang="en">
                <a:latin typeface="Source Code Pro"/>
                <a:ea typeface="Source Code Pro"/>
                <a:cs typeface="Source Code Pro"/>
                <a:sym typeface="Source Code Pro"/>
              </a:rPr>
              <a:t>All the summary statistics are close to identical:</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value is 9</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value is 7.50</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16" name="Shape 1716"/>
        <p:cNvGrpSpPr/>
        <p:nvPr/>
      </p:nvGrpSpPr>
      <p:grpSpPr>
        <a:xfrm>
          <a:off x="0" y="0"/>
          <a:ext cx="0" cy="0"/>
          <a:chOff x="0" y="0"/>
          <a:chExt cx="0" cy="0"/>
        </a:xfrm>
      </p:grpSpPr>
      <p:sp>
        <p:nvSpPr>
          <p:cNvPr id="1717" name="Shape 171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18" name="Shape 171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19" name="Shape 171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20" name="Shape 1720"/>
          <p:cNvSpPr txBox="1"/>
          <p:nvPr/>
        </p:nvSpPr>
        <p:spPr>
          <a:xfrm>
            <a:off x="3076350" y="3769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sp>
        <p:nvSpPr>
          <p:cNvPr id="1721" name="Shape 1721"/>
          <p:cNvSpPr txBox="1"/>
          <p:nvPr/>
        </p:nvSpPr>
        <p:spPr>
          <a:xfrm>
            <a:off x="1830450" y="974425"/>
            <a:ext cx="5483100" cy="3429900"/>
          </a:xfrm>
          <a:prstGeom prst="rect">
            <a:avLst/>
          </a:prstGeom>
          <a:noFill/>
          <a:ln>
            <a:noFill/>
          </a:ln>
        </p:spPr>
        <p:txBody>
          <a:bodyPr anchorCtr="0" anchor="t" bIns="91425" lIns="91425" rIns="91425" tIns="91425">
            <a:noAutofit/>
          </a:bodyPr>
          <a:lstStyle/>
          <a:p>
            <a:pPr lvl="0" rtl="0">
              <a:lnSpc>
                <a:spcPct val="150000"/>
              </a:lnSpc>
              <a:spcBef>
                <a:spcPts val="0"/>
              </a:spcBef>
              <a:spcAft>
                <a:spcPts val="1500"/>
              </a:spcAft>
              <a:buNone/>
            </a:pPr>
            <a:r>
              <a:rPr lang="en">
                <a:latin typeface="Source Code Pro"/>
                <a:ea typeface="Source Code Pro"/>
                <a:cs typeface="Source Code Pro"/>
                <a:sym typeface="Source Code Pro"/>
              </a:rPr>
              <a:t>All the summary statistics are close to identical:</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value is 9</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value is 7.50</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variance for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is 11 and the variance for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is 4.12</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25" name="Shape 1725"/>
        <p:cNvGrpSpPr/>
        <p:nvPr/>
      </p:nvGrpSpPr>
      <p:grpSpPr>
        <a:xfrm>
          <a:off x="0" y="0"/>
          <a:ext cx="0" cy="0"/>
          <a:chOff x="0" y="0"/>
          <a:chExt cx="0" cy="0"/>
        </a:xfrm>
      </p:grpSpPr>
      <p:sp>
        <p:nvSpPr>
          <p:cNvPr id="1726" name="Shape 1726"/>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27" name="Shape 1727"/>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28" name="Shape 1728"/>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29" name="Shape 1729"/>
          <p:cNvSpPr txBox="1"/>
          <p:nvPr/>
        </p:nvSpPr>
        <p:spPr>
          <a:xfrm>
            <a:off x="3076350" y="3769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sp>
        <p:nvSpPr>
          <p:cNvPr id="1730" name="Shape 1730"/>
          <p:cNvSpPr txBox="1"/>
          <p:nvPr/>
        </p:nvSpPr>
        <p:spPr>
          <a:xfrm>
            <a:off x="1830450" y="974425"/>
            <a:ext cx="5483100" cy="3429900"/>
          </a:xfrm>
          <a:prstGeom prst="rect">
            <a:avLst/>
          </a:prstGeom>
          <a:noFill/>
          <a:ln>
            <a:noFill/>
          </a:ln>
        </p:spPr>
        <p:txBody>
          <a:bodyPr anchorCtr="0" anchor="t" bIns="91425" lIns="91425" rIns="91425" tIns="91425">
            <a:noAutofit/>
          </a:bodyPr>
          <a:lstStyle/>
          <a:p>
            <a:pPr lvl="0" rtl="0">
              <a:lnSpc>
                <a:spcPct val="150000"/>
              </a:lnSpc>
              <a:spcBef>
                <a:spcPts val="0"/>
              </a:spcBef>
              <a:spcAft>
                <a:spcPts val="1500"/>
              </a:spcAft>
              <a:buNone/>
            </a:pPr>
            <a:r>
              <a:rPr lang="en">
                <a:latin typeface="Source Code Pro"/>
                <a:ea typeface="Source Code Pro"/>
                <a:cs typeface="Source Code Pro"/>
                <a:sym typeface="Source Code Pro"/>
              </a:rPr>
              <a:t>All the summary statistics are close to identical:</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value is 9</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value is 7.50</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variance for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is 11 and the variance for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is 4.12</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correlation between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and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is 0.816</a:t>
            </a:r>
          </a:p>
          <a:p>
            <a:pPr lvl="0" rtl="0">
              <a:spcBef>
                <a:spcPts val="0"/>
              </a:spcBef>
              <a:buNone/>
            </a:pPr>
            <a:r>
              <a:t/>
            </a:r>
            <a:endParaRPr b="1">
              <a:latin typeface="Source Code Pro"/>
              <a:ea typeface="Source Code Pro"/>
              <a:cs typeface="Source Code Pro"/>
              <a:sym typeface="Source Code Pro"/>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34" name="Shape 1734"/>
        <p:cNvGrpSpPr/>
        <p:nvPr/>
      </p:nvGrpSpPr>
      <p:grpSpPr>
        <a:xfrm>
          <a:off x="0" y="0"/>
          <a:ext cx="0" cy="0"/>
          <a:chOff x="0" y="0"/>
          <a:chExt cx="0" cy="0"/>
        </a:xfrm>
      </p:grpSpPr>
      <p:sp>
        <p:nvSpPr>
          <p:cNvPr id="1735" name="Shape 173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36" name="Shape 173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37" name="Shape 173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38" name="Shape 1738"/>
          <p:cNvSpPr txBox="1"/>
          <p:nvPr/>
        </p:nvSpPr>
        <p:spPr>
          <a:xfrm>
            <a:off x="3076350" y="3769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sp>
        <p:nvSpPr>
          <p:cNvPr id="1739" name="Shape 1739"/>
          <p:cNvSpPr txBox="1"/>
          <p:nvPr/>
        </p:nvSpPr>
        <p:spPr>
          <a:xfrm>
            <a:off x="1830450" y="974425"/>
            <a:ext cx="5483100" cy="3429900"/>
          </a:xfrm>
          <a:prstGeom prst="rect">
            <a:avLst/>
          </a:prstGeom>
          <a:noFill/>
          <a:ln>
            <a:noFill/>
          </a:ln>
        </p:spPr>
        <p:txBody>
          <a:bodyPr anchorCtr="0" anchor="t" bIns="91425" lIns="91425" rIns="91425" tIns="91425">
            <a:noAutofit/>
          </a:bodyPr>
          <a:lstStyle/>
          <a:p>
            <a:pPr lvl="0" rtl="0">
              <a:lnSpc>
                <a:spcPct val="150000"/>
              </a:lnSpc>
              <a:spcBef>
                <a:spcPts val="0"/>
              </a:spcBef>
              <a:spcAft>
                <a:spcPts val="1500"/>
              </a:spcAft>
              <a:buNone/>
            </a:pPr>
            <a:r>
              <a:rPr lang="en">
                <a:latin typeface="Source Code Pro"/>
                <a:ea typeface="Source Code Pro"/>
                <a:cs typeface="Source Code Pro"/>
                <a:sym typeface="Source Code Pro"/>
              </a:rPr>
              <a:t>All the summary statistics are close to identical:</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value is 9</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average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value is 7.50</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variance for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is 11 and the variance for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is 4.12</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The correlation between </a:t>
            </a:r>
            <a:r>
              <a:rPr i="1" lang="en">
                <a:latin typeface="Source Code Pro"/>
                <a:ea typeface="Source Code Pro"/>
                <a:cs typeface="Source Code Pro"/>
                <a:sym typeface="Source Code Pro"/>
              </a:rPr>
              <a:t>x</a:t>
            </a:r>
            <a:r>
              <a:rPr lang="en">
                <a:latin typeface="Source Code Pro"/>
                <a:ea typeface="Source Code Pro"/>
                <a:cs typeface="Source Code Pro"/>
                <a:sym typeface="Source Code Pro"/>
              </a:rPr>
              <a:t> and </a:t>
            </a:r>
            <a:r>
              <a:rPr i="1" lang="en">
                <a:latin typeface="Source Code Pro"/>
                <a:ea typeface="Source Code Pro"/>
                <a:cs typeface="Source Code Pro"/>
                <a:sym typeface="Source Code Pro"/>
              </a:rPr>
              <a:t>y</a:t>
            </a:r>
            <a:r>
              <a:rPr lang="en">
                <a:latin typeface="Source Code Pro"/>
                <a:ea typeface="Source Code Pro"/>
                <a:cs typeface="Source Code Pro"/>
                <a:sym typeface="Source Code Pro"/>
              </a:rPr>
              <a:t> is 0.816</a:t>
            </a:r>
          </a:p>
          <a:p>
            <a:pPr indent="-317500" lvl="0" marL="698500" rtl="0">
              <a:lnSpc>
                <a:spcPct val="150000"/>
              </a:lnSpc>
              <a:spcBef>
                <a:spcPts val="0"/>
              </a:spcBef>
              <a:spcAft>
                <a:spcPts val="1200"/>
              </a:spcAft>
              <a:buClr>
                <a:srgbClr val="000000"/>
              </a:buClr>
              <a:buFont typeface="Source Code Pro"/>
            </a:pPr>
            <a:r>
              <a:rPr lang="en">
                <a:latin typeface="Source Code Pro"/>
                <a:ea typeface="Source Code Pro"/>
                <a:cs typeface="Source Code Pro"/>
                <a:sym typeface="Source Code Pro"/>
              </a:rPr>
              <a:t>A linear regression (line of best fit) follows the equation </a:t>
            </a:r>
            <a:r>
              <a:rPr i="1" lang="en">
                <a:latin typeface="Source Code Pro"/>
                <a:ea typeface="Source Code Pro"/>
                <a:cs typeface="Source Code Pro"/>
                <a:sym typeface="Source Code Pro"/>
              </a:rPr>
              <a:t>y = 0.5x + 3</a:t>
            </a:r>
          </a:p>
          <a:p>
            <a:pPr lvl="0" rtl="0">
              <a:spcBef>
                <a:spcPts val="0"/>
              </a:spcBef>
              <a:buNone/>
            </a:pPr>
            <a:r>
              <a:t/>
            </a:r>
            <a:endParaRPr b="1">
              <a:latin typeface="Source Code Pro"/>
              <a:ea typeface="Source Code Pro"/>
              <a:cs typeface="Source Code Pro"/>
              <a:sym typeface="Source Code Pro"/>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43" name="Shape 1743"/>
        <p:cNvGrpSpPr/>
        <p:nvPr/>
      </p:nvGrpSpPr>
      <p:grpSpPr>
        <a:xfrm>
          <a:off x="0" y="0"/>
          <a:ext cx="0" cy="0"/>
          <a:chOff x="0" y="0"/>
          <a:chExt cx="0" cy="0"/>
        </a:xfrm>
      </p:grpSpPr>
      <p:sp>
        <p:nvSpPr>
          <p:cNvPr id="1744" name="Shape 1744"/>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45" name="Shape 1745"/>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46" name="Shape 1746"/>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47" name="Shape 1747"/>
          <p:cNvSpPr txBox="1"/>
          <p:nvPr/>
        </p:nvSpPr>
        <p:spPr>
          <a:xfrm>
            <a:off x="3076350" y="1166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pic>
        <p:nvPicPr>
          <p:cNvPr descr="ansombe_1_graph.png" id="1748" name="Shape 1748"/>
          <p:cNvPicPr preferRelativeResize="0"/>
          <p:nvPr/>
        </p:nvPicPr>
        <p:blipFill>
          <a:blip r:embed="rId3">
            <a:alphaModFix/>
          </a:blip>
          <a:stretch>
            <a:fillRect/>
          </a:stretch>
        </p:blipFill>
        <p:spPr>
          <a:xfrm>
            <a:off x="2406436" y="647700"/>
            <a:ext cx="4331131" cy="43053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52" name="Shape 1752"/>
        <p:cNvGrpSpPr/>
        <p:nvPr/>
      </p:nvGrpSpPr>
      <p:grpSpPr>
        <a:xfrm>
          <a:off x="0" y="0"/>
          <a:ext cx="0" cy="0"/>
          <a:chOff x="0" y="0"/>
          <a:chExt cx="0" cy="0"/>
        </a:xfrm>
      </p:grpSpPr>
      <p:sp>
        <p:nvSpPr>
          <p:cNvPr id="1753" name="Shape 175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54" name="Shape 175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55" name="Shape 175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56" name="Shape 1756"/>
          <p:cNvSpPr txBox="1"/>
          <p:nvPr/>
        </p:nvSpPr>
        <p:spPr>
          <a:xfrm>
            <a:off x="3076350" y="1166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pic>
        <p:nvPicPr>
          <p:cNvPr descr="ansombe_2_graph.png" id="1757" name="Shape 1757"/>
          <p:cNvPicPr preferRelativeResize="0"/>
          <p:nvPr/>
        </p:nvPicPr>
        <p:blipFill rotWithShape="1">
          <a:blip r:embed="rId3">
            <a:alphaModFix/>
          </a:blip>
          <a:srcRect b="0" l="0" r="0" t="0"/>
          <a:stretch/>
        </p:blipFill>
        <p:spPr>
          <a:xfrm>
            <a:off x="2406436" y="647700"/>
            <a:ext cx="4331131" cy="4305300"/>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61" name="Shape 1761"/>
        <p:cNvGrpSpPr/>
        <p:nvPr/>
      </p:nvGrpSpPr>
      <p:grpSpPr>
        <a:xfrm>
          <a:off x="0" y="0"/>
          <a:ext cx="0" cy="0"/>
          <a:chOff x="0" y="0"/>
          <a:chExt cx="0" cy="0"/>
        </a:xfrm>
      </p:grpSpPr>
      <p:sp>
        <p:nvSpPr>
          <p:cNvPr id="1762" name="Shape 176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63" name="Shape 176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64" name="Shape 176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65" name="Shape 1765"/>
          <p:cNvSpPr txBox="1"/>
          <p:nvPr/>
        </p:nvSpPr>
        <p:spPr>
          <a:xfrm>
            <a:off x="3076350" y="1166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pic>
        <p:nvPicPr>
          <p:cNvPr descr="ansombe_3_graph.png" id="1766" name="Shape 1766"/>
          <p:cNvPicPr preferRelativeResize="0"/>
          <p:nvPr/>
        </p:nvPicPr>
        <p:blipFill rotWithShape="1">
          <a:blip r:embed="rId3">
            <a:alphaModFix/>
          </a:blip>
          <a:srcRect b="0" l="0" r="0" t="0"/>
          <a:stretch/>
        </p:blipFill>
        <p:spPr>
          <a:xfrm>
            <a:off x="2406436" y="647700"/>
            <a:ext cx="4331131" cy="430530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70" name="Shape 1770"/>
        <p:cNvGrpSpPr/>
        <p:nvPr/>
      </p:nvGrpSpPr>
      <p:grpSpPr>
        <a:xfrm>
          <a:off x="0" y="0"/>
          <a:ext cx="0" cy="0"/>
          <a:chOff x="0" y="0"/>
          <a:chExt cx="0" cy="0"/>
        </a:xfrm>
      </p:grpSpPr>
      <p:sp>
        <p:nvSpPr>
          <p:cNvPr id="1771" name="Shape 1771"/>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72" name="Shape 1772"/>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73" name="Shape 1773"/>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74" name="Shape 1774"/>
          <p:cNvSpPr txBox="1"/>
          <p:nvPr/>
        </p:nvSpPr>
        <p:spPr>
          <a:xfrm>
            <a:off x="3076350" y="1166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pic>
        <p:nvPicPr>
          <p:cNvPr descr="ansombe_4_graph.png" id="1775" name="Shape 1775"/>
          <p:cNvPicPr preferRelativeResize="0"/>
          <p:nvPr/>
        </p:nvPicPr>
        <p:blipFill rotWithShape="1">
          <a:blip r:embed="rId3">
            <a:alphaModFix/>
          </a:blip>
          <a:srcRect b="0" l="0" r="0" t="0"/>
          <a:stretch/>
        </p:blipFill>
        <p:spPr>
          <a:xfrm>
            <a:off x="2406436" y="647700"/>
            <a:ext cx="4331131" cy="430530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79" name="Shape 1779"/>
        <p:cNvGrpSpPr/>
        <p:nvPr/>
      </p:nvGrpSpPr>
      <p:grpSpPr>
        <a:xfrm>
          <a:off x="0" y="0"/>
          <a:ext cx="0" cy="0"/>
          <a:chOff x="0" y="0"/>
          <a:chExt cx="0" cy="0"/>
        </a:xfrm>
      </p:grpSpPr>
      <p:sp>
        <p:nvSpPr>
          <p:cNvPr id="1780" name="Shape 178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81" name="Shape 178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82" name="Shape 178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83" name="Shape 1783"/>
          <p:cNvSpPr txBox="1"/>
          <p:nvPr/>
        </p:nvSpPr>
        <p:spPr>
          <a:xfrm>
            <a:off x="3076350" y="116600"/>
            <a:ext cx="2991300" cy="550200"/>
          </a:xfrm>
          <a:prstGeom prst="rect">
            <a:avLst/>
          </a:prstGeom>
          <a:noFill/>
          <a:ln>
            <a:noFill/>
          </a:ln>
        </p:spPr>
        <p:txBody>
          <a:bodyPr anchorCtr="0" anchor="t" bIns="91425" lIns="91425" rIns="91425" tIns="91425">
            <a:noAutofit/>
          </a:bodyPr>
          <a:lstStyle/>
          <a:p>
            <a:pPr lvl="0" rtl="0">
              <a:spcBef>
                <a:spcPts val="0"/>
              </a:spcBef>
              <a:buNone/>
            </a:pPr>
            <a:r>
              <a:rPr lang="en" sz="2400"/>
              <a:t>Anscombe’s Quartet</a:t>
            </a:r>
          </a:p>
        </p:txBody>
      </p:sp>
      <p:pic>
        <p:nvPicPr>
          <p:cNvPr descr="ansombe_4_graph.png" id="1784" name="Shape 1784"/>
          <p:cNvPicPr preferRelativeResize="0"/>
          <p:nvPr/>
        </p:nvPicPr>
        <p:blipFill rotWithShape="1">
          <a:blip r:embed="rId3">
            <a:alphaModFix/>
          </a:blip>
          <a:srcRect b="0" l="0" r="0" t="0"/>
          <a:stretch/>
        </p:blipFill>
        <p:spPr>
          <a:xfrm>
            <a:off x="2406436" y="647700"/>
            <a:ext cx="4331131" cy="4305300"/>
          </a:xfrm>
          <a:prstGeom prst="rect">
            <a:avLst/>
          </a:prstGeom>
          <a:noFill/>
          <a:ln>
            <a:noFill/>
          </a:ln>
        </p:spPr>
      </p:pic>
      <p:sp>
        <p:nvSpPr>
          <p:cNvPr id="1785" name="Shape 1785"/>
          <p:cNvSpPr/>
          <p:nvPr/>
        </p:nvSpPr>
        <p:spPr>
          <a:xfrm>
            <a:off x="6205025" y="1173300"/>
            <a:ext cx="304200" cy="320100"/>
          </a:xfrm>
          <a:prstGeom prst="ellipse">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lgn="ctr">
              <a:spcBef>
                <a:spcPts val="0"/>
              </a:spcBef>
              <a:buNone/>
            </a:pPr>
            <a:r>
              <a:rPr lang="en" sz="2400">
                <a:solidFill>
                  <a:srgbClr val="FF0000"/>
                </a:solidFill>
                <a:latin typeface="Source Code Pro"/>
                <a:ea typeface="Source Code Pro"/>
                <a:cs typeface="Source Code Pro"/>
                <a:sym typeface="Source Code Pro"/>
              </a:rPr>
              <a:t>LOSS</a:t>
            </a:r>
            <a:r>
              <a:rPr lang="en" sz="2400">
                <a:latin typeface="Source Code Pro"/>
                <a:ea typeface="Source Code Pro"/>
                <a:cs typeface="Source Code Pro"/>
                <a:sym typeface="Source Code Pro"/>
              </a:rPr>
              <a:t> </a:t>
            </a:r>
            <a:r>
              <a:rPr lang="en" sz="2400">
                <a:solidFill>
                  <a:srgbClr val="000000"/>
                </a:solidFill>
                <a:latin typeface="Source Code Pro"/>
                <a:ea typeface="Source Code Pro"/>
                <a:cs typeface="Source Code Pro"/>
                <a:sym typeface="Source Code Pro"/>
              </a:rPr>
              <a:t>function</a:t>
            </a:r>
          </a:p>
          <a:p>
            <a:pPr lvl="0" rtl="0" algn="ctr">
              <a:spcBef>
                <a:spcPts val="0"/>
              </a:spcBef>
              <a:buNone/>
            </a:pPr>
            <a:r>
              <a:rPr lang="en" sz="1400">
                <a:latin typeface="Source Code Pro"/>
                <a:ea typeface="Source Code Pro"/>
                <a:cs typeface="Source Code Pro"/>
                <a:sym typeface="Source Code Pro"/>
              </a:rPr>
              <a:t> </a:t>
            </a:r>
            <a:r>
              <a:rPr lang="en" sz="1400">
                <a:solidFill>
                  <a:srgbClr val="000000"/>
                </a:solidFill>
                <a:latin typeface="Source Code Pro"/>
                <a:ea typeface="Source Code Pro"/>
                <a:cs typeface="Source Code Pro"/>
                <a:sym typeface="Source Code Pro"/>
              </a:rPr>
              <a:t>In mathematical optimization, statistics, decision theory and machine learning, a loss function or cost function is a function that maps an event or values of one or more variables onto a real number intuitively representing some "cost" associated with the event.</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89" name="Shape 1789"/>
        <p:cNvGrpSpPr/>
        <p:nvPr/>
      </p:nvGrpSpPr>
      <p:grpSpPr>
        <a:xfrm>
          <a:off x="0" y="0"/>
          <a:ext cx="0" cy="0"/>
          <a:chOff x="0" y="0"/>
          <a:chExt cx="0" cy="0"/>
        </a:xfrm>
      </p:grpSpPr>
      <p:sp>
        <p:nvSpPr>
          <p:cNvPr id="1790" name="Shape 179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91" name="Shape 179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792" name="Shape 179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93" name="Shape 1793"/>
          <p:cNvSpPr txBox="1"/>
          <p:nvPr/>
        </p:nvSpPr>
        <p:spPr>
          <a:xfrm>
            <a:off x="1890900" y="1350150"/>
            <a:ext cx="5362200" cy="2471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252525"/>
                </a:solidFill>
                <a:highlight>
                  <a:srgbClr val="FFFFFF"/>
                </a:highlight>
                <a:latin typeface="Source Code Pro"/>
                <a:ea typeface="Source Code Pro"/>
                <a:cs typeface="Source Code Pro"/>
                <a:sym typeface="Source Code Pro"/>
              </a:rPr>
              <a:t>"There are three kinds of lies: lies, damned lies, and </a:t>
            </a:r>
            <a:r>
              <a:rPr i="1" lang="en" sz="2400">
                <a:solidFill>
                  <a:srgbClr val="38761D"/>
                </a:solidFill>
                <a:highlight>
                  <a:srgbClr val="FFFFFF"/>
                </a:highlight>
                <a:latin typeface="Source Code Pro"/>
                <a:ea typeface="Source Code Pro"/>
                <a:cs typeface="Source Code Pro"/>
                <a:sym typeface="Source Code Pro"/>
              </a:rPr>
              <a:t>statistics</a:t>
            </a:r>
            <a:r>
              <a:rPr lang="en" sz="2400">
                <a:solidFill>
                  <a:srgbClr val="252525"/>
                </a:solidFill>
                <a:highlight>
                  <a:srgbClr val="FFFFFF"/>
                </a:highlight>
                <a:latin typeface="Source Code Pro"/>
                <a:ea typeface="Source Code Pro"/>
                <a:cs typeface="Source Code Pro"/>
                <a:sym typeface="Source Code Pro"/>
              </a:rPr>
              <a:t>." </a:t>
            </a:r>
          </a:p>
          <a:p>
            <a:pPr lvl="0">
              <a:spcBef>
                <a:spcPts val="0"/>
              </a:spcBef>
              <a:buNone/>
            </a:pPr>
            <a:r>
              <a:t/>
            </a:r>
            <a:endParaRPr sz="2400">
              <a:solidFill>
                <a:srgbClr val="252525"/>
              </a:solidFill>
              <a:highlight>
                <a:srgbClr val="FFFFFF"/>
              </a:highlight>
              <a:latin typeface="Source Code Pro"/>
              <a:ea typeface="Source Code Pro"/>
              <a:cs typeface="Source Code Pro"/>
              <a:sym typeface="Source Code Pro"/>
            </a:endParaRPr>
          </a:p>
          <a:p>
            <a:pPr indent="-342900" lvl="0" marL="457200" rtl="0">
              <a:spcBef>
                <a:spcPts val="0"/>
              </a:spcBef>
              <a:buClr>
                <a:srgbClr val="252525"/>
              </a:buClr>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British Prime Minister Benjamin Disraeli</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97" name="Shape 1797"/>
        <p:cNvGrpSpPr/>
        <p:nvPr/>
      </p:nvGrpSpPr>
      <p:grpSpPr>
        <a:xfrm>
          <a:off x="0" y="0"/>
          <a:ext cx="0" cy="0"/>
          <a:chOff x="0" y="0"/>
          <a:chExt cx="0" cy="0"/>
        </a:xfrm>
      </p:grpSpPr>
      <p:sp>
        <p:nvSpPr>
          <p:cNvPr id="1798" name="Shape 1798"/>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799" name="Shape 1799"/>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800" name="Shape 1800"/>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spurious_correlation.png" id="1801" name="Shape 1801"/>
          <p:cNvPicPr preferRelativeResize="0"/>
          <p:nvPr/>
        </p:nvPicPr>
        <p:blipFill>
          <a:blip r:embed="rId3">
            <a:alphaModFix/>
          </a:blip>
          <a:stretch>
            <a:fillRect/>
          </a:stretch>
        </p:blipFill>
        <p:spPr>
          <a:xfrm>
            <a:off x="0" y="769326"/>
            <a:ext cx="9144002" cy="3604847"/>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05" name="Shape 1805"/>
        <p:cNvGrpSpPr/>
        <p:nvPr/>
      </p:nvGrpSpPr>
      <p:grpSpPr>
        <a:xfrm>
          <a:off x="0" y="0"/>
          <a:ext cx="0" cy="0"/>
          <a:chOff x="0" y="0"/>
          <a:chExt cx="0" cy="0"/>
        </a:xfrm>
      </p:grpSpPr>
      <p:sp>
        <p:nvSpPr>
          <p:cNvPr id="1806" name="Shape 1806"/>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807" name="Shape 1807"/>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808" name="Shape 1808"/>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09" name="Shape 1809"/>
          <p:cNvSpPr txBox="1"/>
          <p:nvPr/>
        </p:nvSpPr>
        <p:spPr>
          <a:xfrm>
            <a:off x="2008350" y="1214850"/>
            <a:ext cx="5127300" cy="1002900"/>
          </a:xfrm>
          <a:prstGeom prst="rect">
            <a:avLst/>
          </a:prstGeom>
          <a:noFill/>
          <a:ln>
            <a:noFill/>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“Correlation doesn't imply causation...</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13" name="Shape 1813"/>
        <p:cNvGrpSpPr/>
        <p:nvPr/>
      </p:nvGrpSpPr>
      <p:grpSpPr>
        <a:xfrm>
          <a:off x="0" y="0"/>
          <a:ext cx="0" cy="0"/>
          <a:chOff x="0" y="0"/>
          <a:chExt cx="0" cy="0"/>
        </a:xfrm>
      </p:grpSpPr>
      <p:sp>
        <p:nvSpPr>
          <p:cNvPr id="1814" name="Shape 1814"/>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815" name="Shape 1815"/>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816" name="Shape 1816"/>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17" name="Shape 1817"/>
          <p:cNvSpPr txBox="1"/>
          <p:nvPr/>
        </p:nvSpPr>
        <p:spPr>
          <a:xfrm>
            <a:off x="2008350" y="1214850"/>
            <a:ext cx="5127300" cy="2713800"/>
          </a:xfrm>
          <a:prstGeom prst="rect">
            <a:avLst/>
          </a:prstGeom>
          <a:noFill/>
          <a:ln>
            <a:noFill/>
          </a:ln>
        </p:spPr>
        <p:txBody>
          <a:bodyPr anchorCtr="0" anchor="t" bIns="91425" lIns="91425" rIns="91425" tIns="91425">
            <a:noAutofit/>
          </a:bodyPr>
          <a:lstStyle/>
          <a:p>
            <a:pPr lvl="0">
              <a:spcBef>
                <a:spcPts val="0"/>
              </a:spcBef>
              <a:buNone/>
            </a:pPr>
            <a:r>
              <a:rPr lang="en" sz="1800">
                <a:latin typeface="Source Code Pro"/>
                <a:ea typeface="Source Code Pro"/>
                <a:cs typeface="Source Code Pro"/>
                <a:sym typeface="Source Code Pro"/>
              </a:rPr>
              <a:t>“Correlation doesn't imply causation…</a:t>
            </a:r>
          </a:p>
          <a:p>
            <a:pPr lvl="0">
              <a:spcBef>
                <a:spcPts val="0"/>
              </a:spcBef>
              <a:buNone/>
            </a:pPr>
            <a:r>
              <a:t/>
            </a:r>
            <a:endParaRPr sz="1800">
              <a:latin typeface="Source Code Pro"/>
              <a:ea typeface="Source Code Pro"/>
              <a:cs typeface="Source Code Pro"/>
              <a:sym typeface="Source Code Pro"/>
            </a:endParaRPr>
          </a:p>
          <a:p>
            <a:pPr lvl="0">
              <a:spcBef>
                <a:spcPts val="0"/>
              </a:spcBef>
              <a:buNone/>
            </a:pPr>
            <a:r>
              <a:rPr lang="en" sz="1800">
                <a:solidFill>
                  <a:srgbClr val="0B5394"/>
                </a:solidFill>
                <a:latin typeface="Source Code Pro"/>
                <a:ea typeface="Source Code Pro"/>
                <a:cs typeface="Source Code Pro"/>
                <a:sym typeface="Source Code Pro"/>
              </a:rPr>
              <a:t>...but it does waggle its eyebrows suggestively and gesture furtively while mouthing 'look over there'."</a:t>
            </a:r>
          </a:p>
          <a:p>
            <a:pPr lvl="0">
              <a:spcBef>
                <a:spcPts val="0"/>
              </a:spcBef>
              <a:buNone/>
            </a:pPr>
            <a:r>
              <a:rPr lang="en" sz="1800">
                <a:latin typeface="Source Code Pro"/>
                <a:ea typeface="Source Code Pro"/>
                <a:cs typeface="Source Code Pro"/>
                <a:sym typeface="Source Code Pro"/>
              </a:rPr>
              <a:t>                                          </a:t>
            </a:r>
          </a:p>
          <a:p>
            <a:pPr indent="0" lvl="0" marL="2286000">
              <a:spcBef>
                <a:spcPts val="0"/>
              </a:spcBef>
              <a:buNone/>
            </a:pPr>
            <a:r>
              <a:rPr lang="en" sz="1800">
                <a:latin typeface="Source Code Pro"/>
                <a:ea typeface="Source Code Pro"/>
                <a:cs typeface="Source Code Pro"/>
                <a:sym typeface="Source Code Pro"/>
              </a:rPr>
              <a:t>- Randall Munroe, XKCD</a:t>
            </a:r>
          </a:p>
          <a:p>
            <a:pPr lvl="0">
              <a:spcBef>
                <a:spcPts val="0"/>
              </a:spcBef>
              <a:buNone/>
            </a:pPr>
            <a:r>
              <a:t/>
            </a:r>
            <a:endParaRPr sz="1800">
              <a:latin typeface="Source Code Pro"/>
              <a:ea typeface="Source Code Pro"/>
              <a:cs typeface="Source Code Pro"/>
              <a:sym typeface="Source Code Pro"/>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21" name="Shape 1821"/>
        <p:cNvGrpSpPr/>
        <p:nvPr/>
      </p:nvGrpSpPr>
      <p:grpSpPr>
        <a:xfrm>
          <a:off x="0" y="0"/>
          <a:ext cx="0" cy="0"/>
          <a:chOff x="0" y="0"/>
          <a:chExt cx="0" cy="0"/>
        </a:xfrm>
      </p:grpSpPr>
      <p:sp>
        <p:nvSpPr>
          <p:cNvPr id="1822" name="Shape 182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823" name="Shape 182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824" name="Shape 182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farewell-wordcloud.png" id="1825" name="Shape 1825"/>
          <p:cNvPicPr preferRelativeResize="0"/>
          <p:nvPr/>
        </p:nvPicPr>
        <p:blipFill>
          <a:blip r:embed="rId3">
            <a:alphaModFix/>
          </a:blip>
          <a:stretch>
            <a:fillRect/>
          </a:stretch>
        </p:blipFill>
        <p:spPr>
          <a:xfrm>
            <a:off x="285750" y="385762"/>
            <a:ext cx="8572500" cy="4371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p:nvPr/>
        </p:nvSpPr>
        <p:spPr>
          <a:xfrm>
            <a:off x="2184375" y="2012200"/>
            <a:ext cx="1129800" cy="3012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txBox="1"/>
          <p:nvPr>
            <p:ph idx="1" type="body"/>
          </p:nvPr>
        </p:nvSpPr>
        <p:spPr>
          <a:xfrm>
            <a:off x="1074600" y="1170300"/>
            <a:ext cx="6994800" cy="2802900"/>
          </a:xfrm>
          <a:prstGeom prst="rect">
            <a:avLst/>
          </a:prstGeom>
        </p:spPr>
        <p:txBody>
          <a:bodyPr anchorCtr="0" anchor="ctr" bIns="91425" lIns="91425" rIns="91425" tIns="91425">
            <a:noAutofit/>
          </a:bodyPr>
          <a:lstStyle/>
          <a:p>
            <a:pPr lvl="0" rtl="0">
              <a:spcBef>
                <a:spcPts val="0"/>
              </a:spcBef>
              <a:buNone/>
            </a:pPr>
            <a:r>
              <a:rPr lang="en" sz="1800">
                <a:solidFill>
                  <a:srgbClr val="999999"/>
                </a:solidFill>
                <a:latin typeface="Source Code Pro"/>
                <a:ea typeface="Source Code Pro"/>
                <a:cs typeface="Source Code Pro"/>
                <a:sym typeface="Source Code Pro"/>
              </a:rPr>
              <a:t>More specifically, </a:t>
            </a:r>
            <a:r>
              <a:rPr lang="en" sz="1800">
                <a:solidFill>
                  <a:srgbClr val="000000"/>
                </a:solidFill>
                <a:latin typeface="Source Code Pro"/>
                <a:ea typeface="Source Code Pro"/>
                <a:cs typeface="Source Code Pro"/>
                <a:sym typeface="Source Code Pro"/>
              </a:rPr>
              <a:t>regression analysis explains how the average value of the target variable changes </a:t>
            </a:r>
            <a:r>
              <a:rPr lang="en" sz="1800">
                <a:solidFill>
                  <a:srgbClr val="999999"/>
                </a:solidFill>
                <a:latin typeface="Source Code Pro"/>
                <a:ea typeface="Source Code Pro"/>
                <a:cs typeface="Source Code Pro"/>
                <a:sym typeface="Source Code Pro"/>
              </a:rPr>
              <a:t>when any individual predictor variable is varied as the other predictor variables are held fixed.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1074600" y="1170300"/>
            <a:ext cx="7210800" cy="2802900"/>
          </a:xfrm>
          <a:prstGeom prst="rect">
            <a:avLst/>
          </a:prstGeom>
        </p:spPr>
        <p:txBody>
          <a:bodyPr anchorCtr="0" anchor="ctr" bIns="91425" lIns="91425" rIns="91425" tIns="91425">
            <a:noAutofit/>
          </a:bodyPr>
          <a:lstStyle/>
          <a:p>
            <a:pPr lvl="0" rtl="0">
              <a:spcBef>
                <a:spcPts val="0"/>
              </a:spcBef>
              <a:buNone/>
            </a:pPr>
            <a:r>
              <a:rPr lang="en" sz="1800">
                <a:solidFill>
                  <a:srgbClr val="000000"/>
                </a:solidFill>
                <a:latin typeface="Source Code Pro"/>
                <a:ea typeface="Source Code Pro"/>
                <a:cs typeface="Source Code Pro"/>
                <a:sym typeface="Source Code Pro"/>
              </a:rPr>
              <a:t>Regression attempts to minimize the loss function.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1074600" y="1170300"/>
            <a:ext cx="7210800" cy="2802900"/>
          </a:xfrm>
          <a:prstGeom prst="rect">
            <a:avLst/>
          </a:prstGeom>
        </p:spPr>
        <p:txBody>
          <a:bodyPr anchorCtr="0" anchor="ctr" bIns="91425" lIns="91425" rIns="91425" tIns="91425">
            <a:noAutofit/>
          </a:bodyPr>
          <a:lstStyle/>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Estimate the relationships between predictor and target variables</a:t>
            </a:r>
          </a:p>
          <a:p>
            <a:pPr lvl="0" rtl="0">
              <a:spcBef>
                <a:spcPts val="0"/>
              </a:spcBef>
              <a:buNone/>
            </a:pPr>
            <a:r>
              <a:t/>
            </a:r>
            <a:endParaRPr sz="1800">
              <a:solidFill>
                <a:srgbClr val="000000"/>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idx="1" type="body"/>
          </p:nvPr>
        </p:nvSpPr>
        <p:spPr>
          <a:xfrm>
            <a:off x="1074600" y="1170300"/>
            <a:ext cx="7210800" cy="2802900"/>
          </a:xfrm>
          <a:prstGeom prst="rect">
            <a:avLst/>
          </a:prstGeom>
        </p:spPr>
        <p:txBody>
          <a:bodyPr anchorCtr="0" anchor="ctr" bIns="91425" lIns="91425" rIns="91425" tIns="91425">
            <a:noAutofit/>
          </a:bodyPr>
          <a:lstStyle/>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Estimate the relationships between predictor and target variables</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Incurs loss as a result of this estimation</a:t>
            </a:r>
          </a:p>
          <a:p>
            <a:pPr lvl="0" rtl="0">
              <a:spcBef>
                <a:spcPts val="0"/>
              </a:spcBef>
              <a:buNone/>
            </a:pPr>
            <a:r>
              <a:t/>
            </a:r>
            <a:endParaRPr sz="1800">
              <a:solidFill>
                <a:srgbClr val="000000"/>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Shape 99"/>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November 23, 2016</a:t>
            </a:r>
          </a:p>
        </p:txBody>
      </p:sp>
      <p:sp>
        <p:nvSpPr>
          <p:cNvPr id="100" name="Shape 100"/>
          <p:cNvSpPr/>
          <p:nvPr/>
        </p:nvSpPr>
        <p:spPr>
          <a:xfrm>
            <a:off x="-154075" y="-94800"/>
            <a:ext cx="9421800" cy="53448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keep-calm-and-eat-a-cookie-134.jpg" id="101" name="Shape 101"/>
          <p:cNvPicPr preferRelativeResize="0"/>
          <p:nvPr/>
        </p:nvPicPr>
        <p:blipFill>
          <a:blip r:embed="rId4">
            <a:alphaModFix/>
          </a:blip>
          <a:stretch>
            <a:fillRect/>
          </a:stretch>
        </p:blipFill>
        <p:spPr>
          <a:xfrm>
            <a:off x="2367642" y="0"/>
            <a:ext cx="4408714"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1074600" y="1170300"/>
            <a:ext cx="7210800" cy="2802900"/>
          </a:xfrm>
          <a:prstGeom prst="rect">
            <a:avLst/>
          </a:prstGeom>
        </p:spPr>
        <p:txBody>
          <a:bodyPr anchorCtr="0" anchor="ctr" bIns="91425" lIns="91425" rIns="91425" tIns="91425">
            <a:noAutofit/>
          </a:bodyPr>
          <a:lstStyle/>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Estimate the relationships between predictor and target variables</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Incurs loss as a result of this estimation</a:t>
            </a:r>
          </a:p>
          <a:p>
            <a:pPr indent="-342900" lvl="0" marL="457200" rtl="0">
              <a:spcBef>
                <a:spcPts val="0"/>
              </a:spcBef>
              <a:buClr>
                <a:srgbClr val="000000"/>
              </a:buClr>
              <a:buSzPct val="100000"/>
              <a:buFont typeface="Source Code Pro"/>
              <a:buAutoNum type="arabicPeriod"/>
            </a:pPr>
            <a:r>
              <a:rPr lang="en" sz="1800">
                <a:solidFill>
                  <a:srgbClr val="000000"/>
                </a:solidFill>
                <a:latin typeface="Source Code Pro"/>
                <a:ea typeface="Source Code Pro"/>
                <a:cs typeface="Source Code Pro"/>
                <a:sym typeface="Source Code Pro"/>
              </a:rPr>
              <a:t>Attempts to minimize loss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Linear Regression</a:t>
            </a:r>
          </a:p>
        </p:txBody>
      </p:sp>
      <p:sp>
        <p:nvSpPr>
          <p:cNvPr id="226" name="Shape 226"/>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 </a:t>
            </a:r>
          </a:p>
        </p:txBody>
      </p:sp>
      <p:sp>
        <p:nvSpPr>
          <p:cNvPr id="227" name="Shape 227"/>
          <p:cNvSpPr txBox="1"/>
          <p:nvPr>
            <p:ph type="ctrTitle"/>
          </p:nvPr>
        </p:nvSpPr>
        <p:spPr>
          <a:xfrm>
            <a:off x="2038350" y="2155050"/>
            <a:ext cx="6075000" cy="1169100"/>
          </a:xfrm>
          <a:prstGeom prst="rect">
            <a:avLst/>
          </a:prstGeom>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 </a:t>
            </a:r>
          </a:p>
        </p:txBody>
      </p:sp>
      <p:sp>
        <p:nvSpPr>
          <p:cNvPr id="228" name="Shape 228"/>
          <p:cNvSpPr txBox="1"/>
          <p:nvPr/>
        </p:nvSpPr>
        <p:spPr>
          <a:xfrm>
            <a:off x="5005950" y="3324150"/>
            <a:ext cx="3247200" cy="3873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FFFFFF"/>
              </a:solidFill>
              <a:latin typeface="Source Code Pro"/>
              <a:ea typeface="Source Code Pro"/>
              <a:cs typeface="Source Code Pro"/>
              <a:sym typeface="Source Code Pro"/>
            </a:endParaRPr>
          </a:p>
        </p:txBody>
      </p:sp>
      <p:cxnSp>
        <p:nvCxnSpPr>
          <p:cNvPr id="229" name="Shape 229"/>
          <p:cNvCxnSpPr/>
          <p:nvPr/>
        </p:nvCxnSpPr>
        <p:spPr>
          <a:xfrm>
            <a:off x="1979925" y="807025"/>
            <a:ext cx="3185100" cy="10800"/>
          </a:xfrm>
          <a:prstGeom prst="straightConnector1">
            <a:avLst/>
          </a:prstGeom>
          <a:noFill/>
          <a:ln cap="flat" cmpd="sng" w="76200">
            <a:solidFill>
              <a:srgbClr val="FFFFFF"/>
            </a:solidFill>
            <a:prstDash val="solid"/>
            <a:round/>
            <a:headEnd len="lg" w="lg" type="none"/>
            <a:tailEnd len="lg" w="lg"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Linear Regression</a:t>
            </a:r>
          </a:p>
        </p:txBody>
      </p:sp>
      <p:sp>
        <p:nvSpPr>
          <p:cNvPr id="235" name="Shape 235"/>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 </a:t>
            </a:r>
          </a:p>
        </p:txBody>
      </p:sp>
      <p:sp>
        <p:nvSpPr>
          <p:cNvPr id="236" name="Shape 236"/>
          <p:cNvSpPr txBox="1"/>
          <p:nvPr>
            <p:ph type="ctrTitle"/>
          </p:nvPr>
        </p:nvSpPr>
        <p:spPr>
          <a:xfrm>
            <a:off x="2038350" y="2155050"/>
            <a:ext cx="6075000" cy="1169100"/>
          </a:xfrm>
          <a:prstGeom prst="rect">
            <a:avLst/>
          </a:prstGeom>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 </a:t>
            </a:r>
          </a:p>
        </p:txBody>
      </p:sp>
      <p:sp>
        <p:nvSpPr>
          <p:cNvPr id="237" name="Shape 237"/>
          <p:cNvSpPr txBox="1"/>
          <p:nvPr/>
        </p:nvSpPr>
        <p:spPr>
          <a:xfrm>
            <a:off x="5005950" y="3324150"/>
            <a:ext cx="3247200" cy="3873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FFFFFF"/>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1" name="Shape 241"/>
        <p:cNvGrpSpPr/>
        <p:nvPr/>
      </p:nvGrpSpPr>
      <p:grpSpPr>
        <a:xfrm>
          <a:off x="0" y="0"/>
          <a:ext cx="0" cy="0"/>
          <a:chOff x="0" y="0"/>
          <a:chExt cx="0" cy="0"/>
        </a:xfrm>
      </p:grpSpPr>
      <p:sp>
        <p:nvSpPr>
          <p:cNvPr id="242" name="Shape 24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243" name="Shape 24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244" name="Shape 24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5" name="Shape 245"/>
          <p:cNvSpPr txBox="1"/>
          <p:nvPr/>
        </p:nvSpPr>
        <p:spPr>
          <a:xfrm>
            <a:off x="344325" y="387375"/>
            <a:ext cx="8146200" cy="550200"/>
          </a:xfrm>
          <a:prstGeom prst="rect">
            <a:avLst/>
          </a:prstGeom>
          <a:noFill/>
          <a:ln>
            <a:noFill/>
          </a:ln>
        </p:spPr>
        <p:txBody>
          <a:bodyPr anchorCtr="0" anchor="t" bIns="91425" lIns="91425" rIns="91425" tIns="91425">
            <a:noAutofit/>
          </a:bodyPr>
          <a:lstStyle/>
          <a:p>
            <a:pPr lv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sp>
        <p:nvSpPr>
          <p:cNvPr id="246" name="Shape 246"/>
          <p:cNvSpPr txBox="1"/>
          <p:nvPr/>
        </p:nvSpPr>
        <p:spPr>
          <a:xfrm>
            <a:off x="958200" y="1381950"/>
            <a:ext cx="7532400" cy="3449400"/>
          </a:xfrm>
          <a:prstGeom prst="rect">
            <a:avLst/>
          </a:prstGeom>
          <a:noFill/>
          <a:ln>
            <a:noFill/>
          </a:ln>
        </p:spPr>
        <p:txBody>
          <a:bodyPr anchorCtr="0" anchor="t" bIns="91425" lIns="91425" rIns="91425" tIns="91425">
            <a:noAutofit/>
          </a:bodyPr>
          <a:lstStyle/>
          <a:p>
            <a:pPr lvl="0">
              <a:spcBef>
                <a:spcPts val="0"/>
              </a:spcBef>
              <a:buNone/>
            </a:pPr>
            <a:r>
              <a:rPr lang="en">
                <a:latin typeface="Source Code Pro"/>
                <a:ea typeface="Source Code Pro"/>
                <a:cs typeface="Source Code Pro"/>
                <a:sym typeface="Source Code Pro"/>
              </a:rPr>
              <a:t>1635-45; &lt; Latin </a:t>
            </a:r>
            <a:r>
              <a:rPr b="1" i="1" lang="en">
                <a:latin typeface="Source Code Pro"/>
                <a:ea typeface="Source Code Pro"/>
                <a:cs typeface="Source Code Pro"/>
                <a:sym typeface="Source Code Pro"/>
              </a:rPr>
              <a:t>līneāris -</a:t>
            </a:r>
            <a:r>
              <a:rPr lang="en">
                <a:latin typeface="Source Code Pro"/>
                <a:ea typeface="Source Code Pro"/>
                <a:cs typeface="Source Code Pro"/>
                <a:sym typeface="Source Code Pro"/>
              </a:rPr>
              <a:t> of, belonging to lines</a:t>
            </a:r>
          </a:p>
          <a:p>
            <a:pPr lv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p:txBody>
      </p:sp>
      <p:cxnSp>
        <p:nvCxnSpPr>
          <p:cNvPr id="247" name="Shape 247"/>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1" name="Shape 251"/>
        <p:cNvGrpSpPr/>
        <p:nvPr/>
      </p:nvGrpSpPr>
      <p:grpSpPr>
        <a:xfrm>
          <a:off x="0" y="0"/>
          <a:ext cx="0" cy="0"/>
          <a:chOff x="0" y="0"/>
          <a:chExt cx="0" cy="0"/>
        </a:xfrm>
      </p:grpSpPr>
      <p:sp>
        <p:nvSpPr>
          <p:cNvPr id="252" name="Shape 25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253" name="Shape 25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254" name="Shape 25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5" name="Shape 255"/>
          <p:cNvSpPr txBox="1"/>
          <p:nvPr/>
        </p:nvSpPr>
        <p:spPr>
          <a:xfrm>
            <a:off x="344325" y="387375"/>
            <a:ext cx="7779900" cy="5502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sp>
        <p:nvSpPr>
          <p:cNvPr id="256" name="Shape 256"/>
          <p:cNvSpPr txBox="1"/>
          <p:nvPr/>
        </p:nvSpPr>
        <p:spPr>
          <a:xfrm>
            <a:off x="958200" y="1381950"/>
            <a:ext cx="7532400" cy="34494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1635-45; &lt; Latin </a:t>
            </a:r>
            <a:r>
              <a:rPr b="1" i="1" lang="en">
                <a:latin typeface="Source Code Pro"/>
                <a:ea typeface="Source Code Pro"/>
                <a:cs typeface="Source Code Pro"/>
                <a:sym typeface="Source Code Pro"/>
              </a:rPr>
              <a:t>līneāris -</a:t>
            </a:r>
            <a:r>
              <a:rPr lang="en">
                <a:latin typeface="Source Code Pro"/>
                <a:ea typeface="Source Code Pro"/>
                <a:cs typeface="Source Code Pro"/>
                <a:sym typeface="Source Code Pro"/>
              </a:rPr>
              <a:t> of, belonging to lines</a:t>
            </a:r>
          </a:p>
          <a:p>
            <a:pPr lvl="0" rt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Char char="●"/>
            </a:pPr>
            <a:r>
              <a:rPr lang="en">
                <a:latin typeface="Source Code Pro"/>
                <a:ea typeface="Source Code Pro"/>
                <a:cs typeface="Source Code Pro"/>
                <a:sym typeface="Source Code Pro"/>
              </a:rPr>
              <a:t>Linear regression attempts to </a:t>
            </a:r>
            <a:r>
              <a:rPr b="1" lang="en">
                <a:latin typeface="Source Code Pro"/>
                <a:ea typeface="Source Code Pro"/>
                <a:cs typeface="Source Code Pro"/>
                <a:sym typeface="Source Code Pro"/>
              </a:rPr>
              <a:t>model</a:t>
            </a:r>
            <a:r>
              <a:rPr lang="en">
                <a:latin typeface="Source Code Pro"/>
                <a:ea typeface="Source Code Pro"/>
                <a:cs typeface="Source Code Pro"/>
                <a:sym typeface="Source Code Pro"/>
              </a:rPr>
              <a:t> the </a:t>
            </a:r>
            <a:r>
              <a:rPr b="1" lang="en">
                <a:latin typeface="Source Code Pro"/>
                <a:ea typeface="Source Code Pro"/>
                <a:cs typeface="Source Code Pro"/>
                <a:sym typeface="Source Code Pro"/>
              </a:rPr>
              <a:t>relationship</a:t>
            </a:r>
            <a:r>
              <a:rPr lang="en">
                <a:latin typeface="Source Code Pro"/>
                <a:ea typeface="Source Code Pro"/>
                <a:cs typeface="Source Code Pro"/>
                <a:sym typeface="Source Code Pro"/>
              </a:rPr>
              <a:t> between two variables by fitting a linear equation to observed data.</a:t>
            </a:r>
          </a:p>
          <a:p>
            <a:pPr indent="-228600" lvl="0" marL="457200" rtl="0">
              <a:spcBef>
                <a:spcPts val="0"/>
              </a:spcBef>
              <a:buFont typeface="Source Code Pro"/>
              <a:buChar char="●"/>
            </a:pPr>
            <a:r>
              <a:rPr lang="en">
                <a:latin typeface="Source Code Pro"/>
                <a:ea typeface="Source Code Pro"/>
                <a:cs typeface="Source Code Pro"/>
                <a:sym typeface="Source Code Pro"/>
              </a:rPr>
              <a:t>Is a </a:t>
            </a:r>
            <a:r>
              <a:rPr b="1" lang="en">
                <a:latin typeface="Source Code Pro"/>
                <a:ea typeface="Source Code Pro"/>
                <a:cs typeface="Source Code Pro"/>
                <a:sym typeface="Source Code Pro"/>
              </a:rPr>
              <a:t>statistical</a:t>
            </a:r>
            <a:r>
              <a:rPr lang="en">
                <a:latin typeface="Source Code Pro"/>
                <a:ea typeface="Source Code Pro"/>
                <a:cs typeface="Source Code Pro"/>
                <a:sym typeface="Source Code Pro"/>
              </a:rPr>
              <a:t> method that allows us to summarize relationships between two </a:t>
            </a:r>
            <a:r>
              <a:rPr b="1" lang="en">
                <a:latin typeface="Source Code Pro"/>
                <a:ea typeface="Source Code Pro"/>
                <a:cs typeface="Source Code Pro"/>
                <a:sym typeface="Source Code Pro"/>
              </a:rPr>
              <a:t>continuous</a:t>
            </a:r>
            <a:r>
              <a:rPr lang="en">
                <a:latin typeface="Source Code Pro"/>
                <a:ea typeface="Source Code Pro"/>
                <a:cs typeface="Source Code Pro"/>
                <a:sym typeface="Source Code Pro"/>
              </a:rPr>
              <a:t> (quantitative) variables. </a:t>
            </a:r>
          </a:p>
          <a:p>
            <a:pPr indent="-228600" lvl="0" marL="457200" rtl="0">
              <a:spcBef>
                <a:spcPts val="0"/>
              </a:spcBef>
              <a:buFont typeface="Source Code Pro"/>
              <a:buChar char="●"/>
            </a:pPr>
            <a:r>
              <a:rPr lang="en">
                <a:latin typeface="Source Code Pro"/>
                <a:ea typeface="Source Code Pro"/>
                <a:cs typeface="Source Code Pro"/>
                <a:sym typeface="Source Code Pro"/>
              </a:rPr>
              <a:t>Is the most widely used of all statistical techniques, which studies linear, </a:t>
            </a:r>
            <a:r>
              <a:rPr b="1" lang="en">
                <a:latin typeface="Source Code Pro"/>
                <a:ea typeface="Source Code Pro"/>
                <a:cs typeface="Source Code Pro"/>
                <a:sym typeface="Source Code Pro"/>
              </a:rPr>
              <a:t>additive</a:t>
            </a:r>
            <a:r>
              <a:rPr lang="en">
                <a:latin typeface="Source Code Pro"/>
                <a:ea typeface="Source Code Pro"/>
                <a:cs typeface="Source Code Pro"/>
                <a:sym typeface="Source Code Pro"/>
              </a:rPr>
              <a:t> relationships between variables.</a:t>
            </a:r>
          </a:p>
          <a:p>
            <a:pPr indent="-228600" lvl="0" marL="457200" rtl="0">
              <a:spcBef>
                <a:spcPts val="0"/>
              </a:spcBef>
              <a:buFont typeface="Source Code Pro"/>
              <a:buChar char="●"/>
            </a:pPr>
            <a:r>
              <a:rPr lang="en">
                <a:latin typeface="Source Code Pro"/>
                <a:ea typeface="Source Code Pro"/>
                <a:cs typeface="Source Code Pro"/>
                <a:sym typeface="Source Code Pro"/>
              </a:rPr>
              <a:t>A </a:t>
            </a:r>
            <a:r>
              <a:rPr b="1" lang="en">
                <a:latin typeface="Source Code Pro"/>
                <a:ea typeface="Source Code Pro"/>
                <a:cs typeface="Source Code Pro"/>
                <a:sym typeface="Source Code Pro"/>
              </a:rPr>
              <a:t>mathematical</a:t>
            </a:r>
            <a:r>
              <a:rPr lang="en">
                <a:latin typeface="Source Code Pro"/>
                <a:ea typeface="Source Code Pro"/>
                <a:cs typeface="Source Code Pro"/>
                <a:sym typeface="Source Code Pro"/>
              </a:rPr>
              <a:t> technique for finding the </a:t>
            </a:r>
            <a:r>
              <a:rPr b="1" lang="en">
                <a:latin typeface="Source Code Pro"/>
                <a:ea typeface="Source Code Pro"/>
                <a:cs typeface="Source Code Pro"/>
                <a:sym typeface="Source Code Pro"/>
              </a:rPr>
              <a:t>straight line</a:t>
            </a:r>
            <a:r>
              <a:rPr lang="en">
                <a:latin typeface="Source Code Pro"/>
                <a:ea typeface="Source Code Pro"/>
                <a:cs typeface="Source Code Pro"/>
                <a:sym typeface="Source Code Pro"/>
              </a:rPr>
              <a:t> that </a:t>
            </a:r>
            <a:r>
              <a:rPr b="1" lang="en">
                <a:latin typeface="Source Code Pro"/>
                <a:ea typeface="Source Code Pro"/>
                <a:cs typeface="Source Code Pro"/>
                <a:sym typeface="Source Code Pro"/>
              </a:rPr>
              <a:t>best-fits</a:t>
            </a:r>
            <a:r>
              <a:rPr lang="en">
                <a:latin typeface="Source Code Pro"/>
                <a:ea typeface="Source Code Pro"/>
                <a:cs typeface="Source Code Pro"/>
                <a:sym typeface="Source Code Pro"/>
              </a:rPr>
              <a:t> the values. This line can be used for estimating the </a:t>
            </a:r>
            <a:r>
              <a:rPr b="1" lang="en">
                <a:latin typeface="Source Code Pro"/>
                <a:ea typeface="Source Code Pro"/>
                <a:cs typeface="Source Code Pro"/>
                <a:sym typeface="Source Code Pro"/>
              </a:rPr>
              <a:t>future</a:t>
            </a:r>
            <a:r>
              <a:rPr lang="en">
                <a:latin typeface="Source Code Pro"/>
                <a:ea typeface="Source Code Pro"/>
                <a:cs typeface="Source Code Pro"/>
                <a:sym typeface="Source Code Pro"/>
              </a:rPr>
              <a:t> values of the function by extending it while maintaining its </a:t>
            </a:r>
            <a:r>
              <a:rPr b="1" lang="en">
                <a:latin typeface="Source Code Pro"/>
                <a:ea typeface="Source Code Pro"/>
                <a:cs typeface="Source Code Pro"/>
                <a:sym typeface="Source Code Pro"/>
              </a:rPr>
              <a:t>slope</a:t>
            </a:r>
            <a:r>
              <a:rPr lang="en">
                <a:latin typeface="Source Code Pro"/>
                <a:ea typeface="Source Code Pro"/>
                <a:cs typeface="Source Code Pro"/>
                <a:sym typeface="Source Code Pro"/>
              </a:rPr>
              <a:t>.</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p:txBody>
      </p:sp>
      <p:cxnSp>
        <p:nvCxnSpPr>
          <p:cNvPr id="257" name="Shape 257"/>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1" name="Shape 261"/>
        <p:cNvGrpSpPr/>
        <p:nvPr/>
      </p:nvGrpSpPr>
      <p:grpSpPr>
        <a:xfrm>
          <a:off x="0" y="0"/>
          <a:ext cx="0" cy="0"/>
          <a:chOff x="0" y="0"/>
          <a:chExt cx="0" cy="0"/>
        </a:xfrm>
      </p:grpSpPr>
      <p:sp>
        <p:nvSpPr>
          <p:cNvPr id="262" name="Shape 26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263" name="Shape 26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264" name="Shape 26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65" name="Shape 265"/>
          <p:cNvSpPr txBox="1"/>
          <p:nvPr/>
        </p:nvSpPr>
        <p:spPr>
          <a:xfrm>
            <a:off x="344325" y="387375"/>
            <a:ext cx="8146200" cy="550200"/>
          </a:xfrm>
          <a:prstGeom prst="rect">
            <a:avLst/>
          </a:prstGeom>
          <a:noFill/>
          <a:ln>
            <a:noFill/>
          </a:ln>
        </p:spPr>
        <p:txBody>
          <a:bodyPr anchorCtr="0" anchor="t" bIns="91425" lIns="91425" rIns="91425" tIns="91425">
            <a:noAutofit/>
          </a:bodyPr>
          <a:lstStyle/>
          <a:p>
            <a:pPr lv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sp>
        <p:nvSpPr>
          <p:cNvPr id="266" name="Shape 266"/>
          <p:cNvSpPr txBox="1"/>
          <p:nvPr/>
        </p:nvSpPr>
        <p:spPr>
          <a:xfrm>
            <a:off x="958200" y="1381950"/>
            <a:ext cx="7532400" cy="3449400"/>
          </a:xfrm>
          <a:prstGeom prst="rect">
            <a:avLst/>
          </a:prstGeom>
          <a:noFill/>
          <a:ln>
            <a:noFill/>
          </a:ln>
        </p:spPr>
        <p:txBody>
          <a:bodyPr anchorCtr="0" anchor="t" bIns="91425" lIns="91425" rIns="91425" tIns="91425">
            <a:noAutofit/>
          </a:bodyPr>
          <a:lstStyle/>
          <a:p>
            <a:pPr lvl="0">
              <a:spcBef>
                <a:spcPts val="0"/>
              </a:spcBef>
              <a:buNone/>
            </a:pPr>
            <a:r>
              <a:rPr lang="en">
                <a:latin typeface="Source Code Pro"/>
                <a:ea typeface="Source Code Pro"/>
                <a:cs typeface="Source Code Pro"/>
                <a:sym typeface="Source Code Pro"/>
              </a:rPr>
              <a:t>1635-45; &lt; Latin </a:t>
            </a:r>
            <a:r>
              <a:rPr b="1" i="1" lang="en">
                <a:latin typeface="Source Code Pro"/>
                <a:ea typeface="Source Code Pro"/>
                <a:cs typeface="Source Code Pro"/>
                <a:sym typeface="Source Code Pro"/>
              </a:rPr>
              <a:t>līneāris -</a:t>
            </a:r>
            <a:r>
              <a:rPr lang="en">
                <a:latin typeface="Source Code Pro"/>
                <a:ea typeface="Source Code Pro"/>
                <a:cs typeface="Source Code Pro"/>
                <a:sym typeface="Source Code Pro"/>
              </a:rPr>
              <a:t> of, belonging to lines</a:t>
            </a:r>
          </a:p>
          <a:p>
            <a:pPr lvl="0">
              <a:spcBef>
                <a:spcPts val="0"/>
              </a:spcBef>
              <a:buNone/>
            </a:pPr>
            <a:r>
              <a:t/>
            </a:r>
            <a:endParaRPr>
              <a:latin typeface="Source Code Pro"/>
              <a:ea typeface="Source Code Pro"/>
              <a:cs typeface="Source Code Pro"/>
              <a:sym typeface="Source Code Pro"/>
            </a:endParaRPr>
          </a:p>
          <a:p>
            <a:pPr lv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Char char="●"/>
            </a:pPr>
            <a:r>
              <a:rPr lang="en">
                <a:latin typeface="Source Code Pro"/>
                <a:ea typeface="Source Code Pro"/>
                <a:cs typeface="Source Code Pro"/>
                <a:sym typeface="Source Code Pro"/>
              </a:rPr>
              <a:t>The </a:t>
            </a:r>
            <a:r>
              <a:rPr b="1" lang="en">
                <a:latin typeface="Source Code Pro"/>
                <a:ea typeface="Source Code Pro"/>
                <a:cs typeface="Source Code Pro"/>
                <a:sym typeface="Source Code Pro"/>
              </a:rPr>
              <a:t>statistical </a:t>
            </a:r>
            <a:r>
              <a:rPr lang="en">
                <a:latin typeface="Source Code Pro"/>
                <a:ea typeface="Source Code Pro"/>
                <a:cs typeface="Source Code Pro"/>
                <a:sym typeface="Source Code Pro"/>
              </a:rPr>
              <a:t>and </a:t>
            </a:r>
            <a:r>
              <a:rPr b="1" lang="en">
                <a:latin typeface="Source Code Pro"/>
                <a:ea typeface="Source Code Pro"/>
                <a:cs typeface="Source Code Pro"/>
                <a:sym typeface="Source Code Pro"/>
              </a:rPr>
              <a:t>mathematical</a:t>
            </a:r>
            <a:r>
              <a:rPr lang="en">
                <a:latin typeface="Source Code Pro"/>
                <a:ea typeface="Source Code Pro"/>
                <a:cs typeface="Source Code Pro"/>
                <a:sym typeface="Source Code Pro"/>
              </a:rPr>
              <a:t> process by which we </a:t>
            </a:r>
            <a:r>
              <a:rPr b="1" lang="en">
                <a:latin typeface="Source Code Pro"/>
                <a:ea typeface="Source Code Pro"/>
                <a:cs typeface="Source Code Pro"/>
                <a:sym typeface="Source Code Pro"/>
              </a:rPr>
              <a:t>model</a:t>
            </a:r>
            <a:r>
              <a:rPr lang="en">
                <a:latin typeface="Source Code Pro"/>
                <a:ea typeface="Source Code Pro"/>
                <a:cs typeface="Source Code Pro"/>
                <a:sym typeface="Source Code Pro"/>
              </a:rPr>
              <a:t> the </a:t>
            </a:r>
            <a:r>
              <a:rPr b="1" lang="en">
                <a:latin typeface="Source Code Pro"/>
                <a:ea typeface="Source Code Pro"/>
                <a:cs typeface="Source Code Pro"/>
                <a:sym typeface="Source Code Pro"/>
              </a:rPr>
              <a:t>slope</a:t>
            </a:r>
            <a:r>
              <a:rPr lang="en">
                <a:latin typeface="Source Code Pro"/>
                <a:ea typeface="Source Code Pro"/>
                <a:cs typeface="Source Code Pro"/>
                <a:sym typeface="Source Code Pro"/>
              </a:rPr>
              <a:t> of the </a:t>
            </a:r>
            <a:r>
              <a:rPr b="1" lang="en">
                <a:latin typeface="Source Code Pro"/>
                <a:ea typeface="Source Code Pro"/>
                <a:cs typeface="Source Code Pro"/>
                <a:sym typeface="Source Code Pro"/>
              </a:rPr>
              <a:t>best-fit</a:t>
            </a:r>
            <a:r>
              <a:rPr lang="en">
                <a:latin typeface="Source Code Pro"/>
                <a:ea typeface="Source Code Pro"/>
                <a:cs typeface="Source Code Pro"/>
                <a:sym typeface="Source Code Pro"/>
              </a:rPr>
              <a:t>, </a:t>
            </a:r>
            <a:r>
              <a:rPr b="1" lang="en">
                <a:latin typeface="Source Code Pro"/>
                <a:ea typeface="Source Code Pro"/>
                <a:cs typeface="Source Code Pro"/>
                <a:sym typeface="Source Code Pro"/>
              </a:rPr>
              <a:t>additive</a:t>
            </a:r>
            <a:r>
              <a:rPr lang="en">
                <a:latin typeface="Source Code Pro"/>
                <a:ea typeface="Source Code Pro"/>
                <a:cs typeface="Source Code Pro"/>
                <a:sym typeface="Source Code Pro"/>
              </a:rPr>
              <a:t> </a:t>
            </a:r>
            <a:r>
              <a:rPr b="1" lang="en">
                <a:latin typeface="Source Code Pro"/>
                <a:ea typeface="Source Code Pro"/>
                <a:cs typeface="Source Code Pro"/>
                <a:sym typeface="Source Code Pro"/>
              </a:rPr>
              <a:t>relationship</a:t>
            </a:r>
            <a:r>
              <a:rPr lang="en">
                <a:latin typeface="Source Code Pro"/>
                <a:ea typeface="Source Code Pro"/>
                <a:cs typeface="Source Code Pro"/>
                <a:sym typeface="Source Code Pro"/>
              </a:rPr>
              <a:t>, represented by a plotted </a:t>
            </a:r>
            <a:r>
              <a:rPr b="1" lang="en">
                <a:latin typeface="Source Code Pro"/>
                <a:ea typeface="Source Code Pro"/>
                <a:cs typeface="Source Code Pro"/>
                <a:sym typeface="Source Code Pro"/>
              </a:rPr>
              <a:t>straight line</a:t>
            </a:r>
            <a:r>
              <a:rPr lang="en">
                <a:latin typeface="Source Code Pro"/>
                <a:ea typeface="Source Code Pro"/>
                <a:cs typeface="Source Code Pro"/>
                <a:sym typeface="Source Code Pro"/>
              </a:rPr>
              <a:t>, between two sets of </a:t>
            </a:r>
            <a:r>
              <a:rPr b="1" lang="en">
                <a:latin typeface="Source Code Pro"/>
                <a:ea typeface="Source Code Pro"/>
                <a:cs typeface="Source Code Pro"/>
                <a:sym typeface="Source Code Pro"/>
              </a:rPr>
              <a:t>continuous</a:t>
            </a:r>
            <a:r>
              <a:rPr lang="en">
                <a:latin typeface="Source Code Pro"/>
                <a:ea typeface="Source Code Pro"/>
                <a:cs typeface="Source Code Pro"/>
                <a:sym typeface="Source Code Pro"/>
              </a:rPr>
              <a:t> variables where one set determines or predicts the other, in order to estimate </a:t>
            </a:r>
            <a:r>
              <a:rPr b="1" lang="en">
                <a:latin typeface="Source Code Pro"/>
                <a:ea typeface="Source Code Pro"/>
                <a:cs typeface="Source Code Pro"/>
                <a:sym typeface="Source Code Pro"/>
              </a:rPr>
              <a:t>future</a:t>
            </a:r>
            <a:r>
              <a:rPr lang="en">
                <a:latin typeface="Source Code Pro"/>
                <a:ea typeface="Source Code Pro"/>
                <a:cs typeface="Source Code Pro"/>
                <a:sym typeface="Source Code Pro"/>
              </a:rPr>
              <a:t> values.</a:t>
            </a:r>
          </a:p>
        </p:txBody>
      </p:sp>
      <p:cxnSp>
        <p:nvCxnSpPr>
          <p:cNvPr id="267" name="Shape 267"/>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71" name="Shape 271"/>
        <p:cNvGrpSpPr/>
        <p:nvPr/>
      </p:nvGrpSpPr>
      <p:grpSpPr>
        <a:xfrm>
          <a:off x="0" y="0"/>
          <a:ext cx="0" cy="0"/>
          <a:chOff x="0" y="0"/>
          <a:chExt cx="0" cy="0"/>
        </a:xfrm>
      </p:grpSpPr>
      <p:sp>
        <p:nvSpPr>
          <p:cNvPr id="272" name="Shape 27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273" name="Shape 27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274" name="Shape 27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75" name="Shape 275"/>
          <p:cNvSpPr/>
          <p:nvPr/>
        </p:nvSpPr>
        <p:spPr>
          <a:xfrm>
            <a:off x="1432025" y="2291000"/>
            <a:ext cx="656400" cy="247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3971325" y="2291000"/>
            <a:ext cx="892200" cy="2475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2325725" y="2538500"/>
            <a:ext cx="1463400" cy="193800"/>
          </a:xfrm>
          <a:prstGeom prst="roundRect">
            <a:avLst>
              <a:gd fmla="val 16667"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txBox="1"/>
          <p:nvPr/>
        </p:nvSpPr>
        <p:spPr>
          <a:xfrm>
            <a:off x="958200" y="1381950"/>
            <a:ext cx="7532400" cy="34494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1635-45; &lt; Latin </a:t>
            </a:r>
            <a:r>
              <a:rPr b="1" i="1" lang="en">
                <a:latin typeface="Source Code Pro"/>
                <a:ea typeface="Source Code Pro"/>
                <a:cs typeface="Source Code Pro"/>
                <a:sym typeface="Source Code Pro"/>
              </a:rPr>
              <a:t>līneāris -</a:t>
            </a:r>
            <a:r>
              <a:rPr lang="en">
                <a:latin typeface="Source Code Pro"/>
                <a:ea typeface="Source Code Pro"/>
                <a:cs typeface="Source Code Pro"/>
                <a:sym typeface="Source Code Pro"/>
              </a:rPr>
              <a:t> of, belonging to lines</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Char char="●"/>
            </a:pPr>
            <a:r>
              <a:rPr lang="en">
                <a:latin typeface="Source Code Pro"/>
                <a:ea typeface="Source Code Pro"/>
                <a:cs typeface="Source Code Pro"/>
                <a:sym typeface="Source Code Pro"/>
              </a:rPr>
              <a:t>The </a:t>
            </a:r>
            <a:r>
              <a:rPr b="1" lang="en">
                <a:latin typeface="Source Code Pro"/>
                <a:ea typeface="Source Code Pro"/>
                <a:cs typeface="Source Code Pro"/>
                <a:sym typeface="Source Code Pro"/>
              </a:rPr>
              <a:t>statistical </a:t>
            </a:r>
            <a:r>
              <a:rPr lang="en">
                <a:latin typeface="Source Code Pro"/>
                <a:ea typeface="Source Code Pro"/>
                <a:cs typeface="Source Code Pro"/>
                <a:sym typeface="Source Code Pro"/>
              </a:rPr>
              <a:t>and </a:t>
            </a:r>
            <a:r>
              <a:rPr b="1" lang="en">
                <a:latin typeface="Source Code Pro"/>
                <a:ea typeface="Source Code Pro"/>
                <a:cs typeface="Source Code Pro"/>
                <a:sym typeface="Source Code Pro"/>
              </a:rPr>
              <a:t>mathematical</a:t>
            </a:r>
            <a:r>
              <a:rPr lang="en">
                <a:latin typeface="Source Code Pro"/>
                <a:ea typeface="Source Code Pro"/>
                <a:cs typeface="Source Code Pro"/>
                <a:sym typeface="Source Code Pro"/>
              </a:rPr>
              <a:t> process by which we </a:t>
            </a:r>
            <a:r>
              <a:rPr b="1" lang="en">
                <a:latin typeface="Source Code Pro"/>
                <a:ea typeface="Source Code Pro"/>
                <a:cs typeface="Source Code Pro"/>
                <a:sym typeface="Source Code Pro"/>
              </a:rPr>
              <a:t>model</a:t>
            </a:r>
            <a:r>
              <a:rPr lang="en">
                <a:latin typeface="Source Code Pro"/>
                <a:ea typeface="Source Code Pro"/>
                <a:cs typeface="Source Code Pro"/>
                <a:sym typeface="Source Code Pro"/>
              </a:rPr>
              <a:t> the </a:t>
            </a:r>
            <a:r>
              <a:rPr b="1" lang="en">
                <a:latin typeface="Source Code Pro"/>
                <a:ea typeface="Source Code Pro"/>
                <a:cs typeface="Source Code Pro"/>
                <a:sym typeface="Source Code Pro"/>
              </a:rPr>
              <a:t>slope</a:t>
            </a:r>
            <a:r>
              <a:rPr lang="en">
                <a:latin typeface="Source Code Pro"/>
                <a:ea typeface="Source Code Pro"/>
                <a:cs typeface="Source Code Pro"/>
                <a:sym typeface="Source Code Pro"/>
              </a:rPr>
              <a:t> of the </a:t>
            </a:r>
            <a:r>
              <a:rPr b="1" lang="en">
                <a:latin typeface="Source Code Pro"/>
                <a:ea typeface="Source Code Pro"/>
                <a:cs typeface="Source Code Pro"/>
                <a:sym typeface="Source Code Pro"/>
              </a:rPr>
              <a:t>best-fit</a:t>
            </a:r>
            <a:r>
              <a:rPr lang="en">
                <a:latin typeface="Source Code Pro"/>
                <a:ea typeface="Source Code Pro"/>
                <a:cs typeface="Source Code Pro"/>
                <a:sym typeface="Source Code Pro"/>
              </a:rPr>
              <a:t>, </a:t>
            </a:r>
            <a:r>
              <a:rPr b="1" lang="en">
                <a:latin typeface="Source Code Pro"/>
                <a:ea typeface="Source Code Pro"/>
                <a:cs typeface="Source Code Pro"/>
                <a:sym typeface="Source Code Pro"/>
              </a:rPr>
              <a:t>additive</a:t>
            </a:r>
            <a:r>
              <a:rPr lang="en">
                <a:latin typeface="Source Code Pro"/>
                <a:ea typeface="Source Code Pro"/>
                <a:cs typeface="Source Code Pro"/>
                <a:sym typeface="Source Code Pro"/>
              </a:rPr>
              <a:t> </a:t>
            </a:r>
            <a:r>
              <a:rPr b="1" lang="en">
                <a:latin typeface="Source Code Pro"/>
                <a:ea typeface="Source Code Pro"/>
                <a:cs typeface="Source Code Pro"/>
                <a:sym typeface="Source Code Pro"/>
              </a:rPr>
              <a:t>relationship</a:t>
            </a:r>
            <a:r>
              <a:rPr lang="en">
                <a:latin typeface="Source Code Pro"/>
                <a:ea typeface="Source Code Pro"/>
                <a:cs typeface="Source Code Pro"/>
                <a:sym typeface="Source Code Pro"/>
              </a:rPr>
              <a:t>, represented by a plotted </a:t>
            </a:r>
            <a:r>
              <a:rPr b="1" lang="en">
                <a:latin typeface="Source Code Pro"/>
                <a:ea typeface="Source Code Pro"/>
                <a:cs typeface="Source Code Pro"/>
                <a:sym typeface="Source Code Pro"/>
              </a:rPr>
              <a:t>straight line</a:t>
            </a:r>
            <a:r>
              <a:rPr lang="en">
                <a:latin typeface="Source Code Pro"/>
                <a:ea typeface="Source Code Pro"/>
                <a:cs typeface="Source Code Pro"/>
                <a:sym typeface="Source Code Pro"/>
              </a:rPr>
              <a:t>, between two sets of </a:t>
            </a:r>
            <a:r>
              <a:rPr b="1" lang="en">
                <a:latin typeface="Source Code Pro"/>
                <a:ea typeface="Source Code Pro"/>
                <a:cs typeface="Source Code Pro"/>
                <a:sym typeface="Source Code Pro"/>
              </a:rPr>
              <a:t>continuous</a:t>
            </a:r>
            <a:r>
              <a:rPr lang="en">
                <a:latin typeface="Source Code Pro"/>
                <a:ea typeface="Source Code Pro"/>
                <a:cs typeface="Source Code Pro"/>
                <a:sym typeface="Source Code Pro"/>
              </a:rPr>
              <a:t> variables where one set determines or predicts the other, in order to estimate </a:t>
            </a:r>
            <a:r>
              <a:rPr b="1" lang="en">
                <a:latin typeface="Source Code Pro"/>
                <a:ea typeface="Source Code Pro"/>
                <a:cs typeface="Source Code Pro"/>
                <a:sym typeface="Source Code Pro"/>
              </a:rPr>
              <a:t>future</a:t>
            </a:r>
            <a:r>
              <a:rPr lang="en">
                <a:latin typeface="Source Code Pro"/>
                <a:ea typeface="Source Code Pro"/>
                <a:cs typeface="Source Code Pro"/>
                <a:sym typeface="Source Code Pro"/>
              </a:rPr>
              <a:t> values.</a:t>
            </a:r>
          </a:p>
        </p:txBody>
      </p:sp>
      <p:sp>
        <p:nvSpPr>
          <p:cNvPr id="279" name="Shape 279"/>
          <p:cNvSpPr txBox="1"/>
          <p:nvPr/>
        </p:nvSpPr>
        <p:spPr>
          <a:xfrm>
            <a:off x="344325" y="387375"/>
            <a:ext cx="8146200" cy="5502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cxnSp>
        <p:nvCxnSpPr>
          <p:cNvPr id="280" name="Shape 280"/>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84" name="Shape 284"/>
        <p:cNvGrpSpPr/>
        <p:nvPr/>
      </p:nvGrpSpPr>
      <p:grpSpPr>
        <a:xfrm>
          <a:off x="0" y="0"/>
          <a:ext cx="0" cy="0"/>
          <a:chOff x="0" y="0"/>
          <a:chExt cx="0" cy="0"/>
        </a:xfrm>
      </p:grpSpPr>
      <p:sp>
        <p:nvSpPr>
          <p:cNvPr id="285" name="Shape 28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286" name="Shape 28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287" name="Shape 28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88" name="Shape 288"/>
          <p:cNvSpPr txBox="1"/>
          <p:nvPr/>
        </p:nvSpPr>
        <p:spPr>
          <a:xfrm>
            <a:off x="344325" y="387375"/>
            <a:ext cx="8146200" cy="5502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sp>
        <p:nvSpPr>
          <p:cNvPr id="289" name="Shape 289"/>
          <p:cNvSpPr txBox="1"/>
          <p:nvPr/>
        </p:nvSpPr>
        <p:spPr>
          <a:xfrm>
            <a:off x="958200" y="1381950"/>
            <a:ext cx="7532400" cy="34494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1635-45; &lt; Latin </a:t>
            </a:r>
            <a:r>
              <a:rPr b="1" i="1" lang="en">
                <a:latin typeface="Source Code Pro"/>
                <a:ea typeface="Source Code Pro"/>
                <a:cs typeface="Source Code Pro"/>
                <a:sym typeface="Source Code Pro"/>
              </a:rPr>
              <a:t>līneāris -</a:t>
            </a:r>
            <a:r>
              <a:rPr lang="en">
                <a:latin typeface="Source Code Pro"/>
                <a:ea typeface="Source Code Pro"/>
                <a:cs typeface="Source Code Pro"/>
                <a:sym typeface="Source Code Pro"/>
              </a:rPr>
              <a:t> of, belonging to lines</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Char char="●"/>
            </a:pPr>
            <a:r>
              <a:rPr b="1" lang="en">
                <a:latin typeface="Source Code Pro"/>
                <a:ea typeface="Source Code Pro"/>
                <a:cs typeface="Source Code Pro"/>
                <a:sym typeface="Source Code Pro"/>
              </a:rPr>
              <a:t>Simple</a:t>
            </a:r>
            <a:r>
              <a:rPr lang="en">
                <a:latin typeface="Source Code Pro"/>
                <a:ea typeface="Source Code Pro"/>
                <a:cs typeface="Source Code Pro"/>
                <a:sym typeface="Source Code Pro"/>
              </a:rPr>
              <a:t> linear regression:</a:t>
            </a:r>
          </a:p>
          <a:p>
            <a:pPr indent="0" lvl="0" marL="914400" rtl="0">
              <a:spcBef>
                <a:spcPts val="0"/>
              </a:spcBef>
              <a:buNone/>
            </a:pPr>
            <a:r>
              <a:t/>
            </a:r>
            <a:endParaRPr>
              <a:latin typeface="Source Code Pro"/>
              <a:ea typeface="Source Code Pro"/>
              <a:cs typeface="Source Code Pro"/>
              <a:sym typeface="Source Code Pro"/>
            </a:endParaRPr>
          </a:p>
          <a:p>
            <a:pPr indent="0" lvl="0" marL="914400" rtl="0">
              <a:spcBef>
                <a:spcPts val="0"/>
              </a:spcBef>
              <a:buNone/>
            </a:pPr>
            <a:r>
              <a:rPr lang="en">
                <a:latin typeface="Source Code Pro"/>
                <a:ea typeface="Source Code Pro"/>
                <a:cs typeface="Source Code Pro"/>
                <a:sym typeface="Source Code Pro"/>
              </a:rPr>
              <a:t>1 predictor variable</a:t>
            </a:r>
          </a:p>
          <a:p>
            <a:pPr lvl="0" rtl="0">
              <a:spcBef>
                <a:spcPts val="0"/>
              </a:spcBef>
              <a:buNone/>
            </a:pPr>
            <a:r>
              <a:t/>
            </a:r>
            <a:endParaRPr>
              <a:latin typeface="Source Code Pro"/>
              <a:ea typeface="Source Code Pro"/>
              <a:cs typeface="Source Code Pro"/>
              <a:sym typeface="Source Code Pro"/>
            </a:endParaRPr>
          </a:p>
          <a:p>
            <a:pPr indent="457200" lvl="0" marL="457200" rtl="0">
              <a:spcBef>
                <a:spcPts val="0"/>
              </a:spcBef>
              <a:buNone/>
            </a:pPr>
            <a:r>
              <a:t/>
            </a:r>
            <a:endParaRPr>
              <a:latin typeface="Source Code Pro"/>
              <a:ea typeface="Source Code Pro"/>
              <a:cs typeface="Source Code Pro"/>
              <a:sym typeface="Source Code Pro"/>
            </a:endParaRPr>
          </a:p>
        </p:txBody>
      </p:sp>
      <p:cxnSp>
        <p:nvCxnSpPr>
          <p:cNvPr id="290" name="Shape 290"/>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94" name="Shape 294"/>
        <p:cNvGrpSpPr/>
        <p:nvPr/>
      </p:nvGrpSpPr>
      <p:grpSpPr>
        <a:xfrm>
          <a:off x="0" y="0"/>
          <a:ext cx="0" cy="0"/>
          <a:chOff x="0" y="0"/>
          <a:chExt cx="0" cy="0"/>
        </a:xfrm>
      </p:grpSpPr>
      <p:sp>
        <p:nvSpPr>
          <p:cNvPr id="295" name="Shape 29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296" name="Shape 29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297" name="Shape 29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98" name="Shape 298"/>
          <p:cNvSpPr txBox="1"/>
          <p:nvPr/>
        </p:nvSpPr>
        <p:spPr>
          <a:xfrm>
            <a:off x="344325" y="387375"/>
            <a:ext cx="8146200" cy="5502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sp>
        <p:nvSpPr>
          <p:cNvPr id="299" name="Shape 299"/>
          <p:cNvSpPr txBox="1"/>
          <p:nvPr/>
        </p:nvSpPr>
        <p:spPr>
          <a:xfrm>
            <a:off x="958200" y="1381950"/>
            <a:ext cx="7532400" cy="34494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1635-45; &lt; Latin </a:t>
            </a:r>
            <a:r>
              <a:rPr b="1" i="1" lang="en">
                <a:latin typeface="Source Code Pro"/>
                <a:ea typeface="Source Code Pro"/>
                <a:cs typeface="Source Code Pro"/>
                <a:sym typeface="Source Code Pro"/>
              </a:rPr>
              <a:t>līneāris -</a:t>
            </a:r>
            <a:r>
              <a:rPr lang="en">
                <a:latin typeface="Source Code Pro"/>
                <a:ea typeface="Source Code Pro"/>
                <a:cs typeface="Source Code Pro"/>
                <a:sym typeface="Source Code Pro"/>
              </a:rPr>
              <a:t> of, belonging to lines</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Char char="●"/>
            </a:pPr>
            <a:r>
              <a:rPr b="1" lang="en">
                <a:latin typeface="Source Code Pro"/>
                <a:ea typeface="Source Code Pro"/>
                <a:cs typeface="Source Code Pro"/>
                <a:sym typeface="Source Code Pro"/>
              </a:rPr>
              <a:t>Simple</a:t>
            </a:r>
            <a:r>
              <a:rPr lang="en">
                <a:latin typeface="Source Code Pro"/>
                <a:ea typeface="Source Code Pro"/>
                <a:cs typeface="Source Code Pro"/>
                <a:sym typeface="Source Code Pro"/>
              </a:rPr>
              <a:t> linear regression:</a:t>
            </a:r>
          </a:p>
          <a:p>
            <a:pPr indent="0" lvl="0" marL="914400" rtl="0">
              <a:spcBef>
                <a:spcPts val="0"/>
              </a:spcBef>
              <a:buNone/>
            </a:pPr>
            <a:r>
              <a:t/>
            </a:r>
            <a:endParaRPr>
              <a:latin typeface="Source Code Pro"/>
              <a:ea typeface="Source Code Pro"/>
              <a:cs typeface="Source Code Pro"/>
              <a:sym typeface="Source Code Pro"/>
            </a:endParaRPr>
          </a:p>
          <a:p>
            <a:pPr indent="0" lvl="0" marL="914400" rtl="0">
              <a:spcBef>
                <a:spcPts val="0"/>
              </a:spcBef>
              <a:buNone/>
            </a:pPr>
            <a:r>
              <a:rPr lang="en">
                <a:latin typeface="Source Code Pro"/>
                <a:ea typeface="Source Code Pro"/>
                <a:cs typeface="Source Code Pro"/>
                <a:sym typeface="Source Code Pro"/>
              </a:rPr>
              <a:t>1 predictor variable</a:t>
            </a:r>
          </a:p>
          <a:p>
            <a:pPr lvl="0" rt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Char char="●"/>
            </a:pPr>
            <a:r>
              <a:rPr b="1" lang="en">
                <a:latin typeface="Source Code Pro"/>
                <a:ea typeface="Source Code Pro"/>
                <a:cs typeface="Source Code Pro"/>
                <a:sym typeface="Source Code Pro"/>
              </a:rPr>
              <a:t>Multiple</a:t>
            </a:r>
            <a:r>
              <a:rPr lang="en">
                <a:latin typeface="Source Code Pro"/>
                <a:ea typeface="Source Code Pro"/>
                <a:cs typeface="Source Code Pro"/>
                <a:sym typeface="Source Code Pro"/>
              </a:rPr>
              <a:t> linear regression:</a:t>
            </a:r>
          </a:p>
          <a:p>
            <a:pPr lvl="0" rtl="0">
              <a:spcBef>
                <a:spcPts val="0"/>
              </a:spcBef>
              <a:buNone/>
            </a:pPr>
            <a:r>
              <a:t/>
            </a:r>
            <a:endParaRPr>
              <a:latin typeface="Source Code Pro"/>
              <a:ea typeface="Source Code Pro"/>
              <a:cs typeface="Source Code Pro"/>
              <a:sym typeface="Source Code Pro"/>
            </a:endParaRPr>
          </a:p>
          <a:p>
            <a:pPr indent="457200" lvl="0" marL="457200" rtl="0">
              <a:spcBef>
                <a:spcPts val="0"/>
              </a:spcBef>
              <a:buNone/>
            </a:pPr>
            <a:r>
              <a:rPr lang="en">
                <a:latin typeface="Source Code Pro"/>
                <a:ea typeface="Source Code Pro"/>
                <a:cs typeface="Source Code Pro"/>
                <a:sym typeface="Source Code Pro"/>
              </a:rPr>
              <a:t>&gt;1 predictor variable</a:t>
            </a:r>
          </a:p>
        </p:txBody>
      </p:sp>
      <p:cxnSp>
        <p:nvCxnSpPr>
          <p:cNvPr id="300" name="Shape 300"/>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ctrTitle"/>
          </p:nvPr>
        </p:nvSpPr>
        <p:spPr>
          <a:xfrm>
            <a:off x="2038350" y="647700"/>
            <a:ext cx="5994900" cy="3029100"/>
          </a:xfrm>
          <a:prstGeom prst="rect">
            <a:avLst/>
          </a:prstGeom>
        </p:spPr>
        <p:txBody>
          <a:bodyPr anchorCtr="0" anchor="t" bIns="91425" lIns="91425" rIns="91425" tIns="91425">
            <a:noAutofit/>
          </a:bodyPr>
          <a:lstStyle/>
          <a:p>
            <a:pPr lvl="0">
              <a:spcBef>
                <a:spcPts val="0"/>
              </a:spcBef>
              <a:buNone/>
            </a:pPr>
            <a:r>
              <a:rPr lang="en">
                <a:solidFill>
                  <a:schemeClr val="lt1"/>
                </a:solidFill>
                <a:latin typeface="Source Code Pro"/>
                <a:ea typeface="Source Code Pro"/>
                <a:cs typeface="Source Code Pro"/>
                <a:sym typeface="Source Code Pro"/>
              </a:rPr>
              <a:t>Ordinary Least Squares</a:t>
            </a:r>
          </a:p>
          <a:p>
            <a:pPr lvl="0">
              <a:spcBef>
                <a:spcPts val="0"/>
              </a:spcBef>
              <a:buNone/>
            </a:pPr>
            <a:r>
              <a:t/>
            </a:r>
            <a:endParaRPr/>
          </a:p>
        </p:txBody>
      </p:sp>
      <p:sp>
        <p:nvSpPr>
          <p:cNvPr id="306" name="Shape 306"/>
          <p:cNvSpPr txBox="1"/>
          <p:nvPr/>
        </p:nvSpPr>
        <p:spPr>
          <a:xfrm>
            <a:off x="2286000" y="3945200"/>
            <a:ext cx="5724300" cy="617700"/>
          </a:xfrm>
          <a:prstGeom prst="rect">
            <a:avLst/>
          </a:prstGeom>
          <a:noFill/>
          <a:ln>
            <a:noFill/>
          </a:ln>
        </p:spPr>
        <p:txBody>
          <a:bodyPr anchorCtr="0" anchor="t" bIns="91425" lIns="91425" rIns="91425" tIns="91425">
            <a:noAutofit/>
          </a:bodyPr>
          <a:lstStyle/>
          <a:p>
            <a:pPr lvl="0">
              <a:spcBef>
                <a:spcPts val="0"/>
              </a:spcBef>
              <a:buNone/>
            </a:pPr>
            <a:r>
              <a:rPr lang="en" sz="1200">
                <a:solidFill>
                  <a:schemeClr val="lt1"/>
                </a:solidFill>
                <a:latin typeface="Source Code Pro"/>
                <a:ea typeface="Source Code Pro"/>
                <a:cs typeface="Source Code Pro"/>
                <a:sym typeface="Source Code Pro"/>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Linear Regression</a:t>
            </a:r>
          </a:p>
        </p:txBody>
      </p:sp>
      <p:sp>
        <p:nvSpPr>
          <p:cNvPr id="107" name="Shape 107"/>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November 23, 2016</a:t>
            </a:r>
          </a:p>
        </p:txBody>
      </p:sp>
      <p:sp>
        <p:nvSpPr>
          <p:cNvPr id="108" name="Shape 108"/>
          <p:cNvSpPr txBox="1"/>
          <p:nvPr>
            <p:ph type="ctrTitle"/>
          </p:nvPr>
        </p:nvSpPr>
        <p:spPr>
          <a:xfrm>
            <a:off x="2038350" y="2155050"/>
            <a:ext cx="6075000" cy="1169100"/>
          </a:xfrm>
          <a:prstGeom prst="rect">
            <a:avLst/>
          </a:prstGeom>
        </p:spPr>
        <p:txBody>
          <a:bodyPr anchorCtr="0" anchor="t" bIns="91425" lIns="91425" rIns="91425" tIns="91425">
            <a:noAutofit/>
          </a:bodyPr>
          <a:lstStyle/>
          <a:p>
            <a:pPr lvl="0" rtl="0">
              <a:spcBef>
                <a:spcPts val="0"/>
              </a:spcBef>
              <a:buNone/>
            </a:pPr>
            <a:r>
              <a:rPr b="0" lang="en" sz="2400">
                <a:latin typeface="Source Code Pro"/>
                <a:ea typeface="Source Code Pro"/>
                <a:cs typeface="Source Code Pro"/>
                <a:sym typeface="Source Code Pro"/>
              </a:rPr>
              <a:t>or: How I Learned to Stop Worrying and Love Data Science</a:t>
            </a:r>
          </a:p>
        </p:txBody>
      </p:sp>
      <p:sp>
        <p:nvSpPr>
          <p:cNvPr id="109" name="Shape 109"/>
          <p:cNvSpPr txBox="1"/>
          <p:nvPr/>
        </p:nvSpPr>
        <p:spPr>
          <a:xfrm>
            <a:off x="5005950" y="3324150"/>
            <a:ext cx="3247200" cy="3873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latin typeface="Source Code Pro"/>
                <a:ea typeface="Source Code Pro"/>
                <a:cs typeface="Source Code Pro"/>
                <a:sym typeface="Source Code Pro"/>
              </a:rPr>
              <a:t>[A work of possibly some fiction]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idx="1" type="body"/>
          </p:nvPr>
        </p:nvSpPr>
        <p:spPr>
          <a:xfrm>
            <a:off x="1074600" y="1004850"/>
            <a:ext cx="6994800" cy="3133800"/>
          </a:xfrm>
          <a:prstGeom prst="rect">
            <a:avLst/>
          </a:prstGeom>
        </p:spPr>
        <p:txBody>
          <a:bodyPr anchorCtr="0" anchor="ctr" bIns="91425" lIns="91425" rIns="91425" tIns="91425">
            <a:noAutofit/>
          </a:bodyPr>
          <a:lstStyle/>
          <a:p>
            <a:pPr lvl="0">
              <a:spcBef>
                <a:spcPts val="0"/>
              </a:spcBef>
              <a:buNone/>
            </a:pPr>
            <a:r>
              <a:rPr lang="en" sz="1800">
                <a:solidFill>
                  <a:srgbClr val="000000"/>
                </a:solidFill>
                <a:latin typeface="Source Code Pro"/>
                <a:ea typeface="Source Code Pro"/>
                <a:cs typeface="Source Code Pro"/>
                <a:sym typeface="Source Code Pro"/>
              </a:rPr>
              <a:t>The earliest form of regression was the </a:t>
            </a:r>
            <a:r>
              <a:rPr i="1" lang="en" sz="1800">
                <a:solidFill>
                  <a:srgbClr val="000000"/>
                </a:solidFill>
                <a:latin typeface="Source Code Pro"/>
                <a:ea typeface="Source Code Pro"/>
                <a:cs typeface="Source Code Pro"/>
                <a:sym typeface="Source Code Pro"/>
              </a:rPr>
              <a:t>method of least squares</a:t>
            </a:r>
            <a:r>
              <a:rPr lang="en" sz="1800">
                <a:solidFill>
                  <a:srgbClr val="000000"/>
                </a:solidFill>
                <a:latin typeface="Source Code Pro"/>
                <a:ea typeface="Source Code Pro"/>
                <a:cs typeface="Source Code Pro"/>
                <a:sym typeface="Source Code Pro"/>
              </a:rPr>
              <a:t>, which was published by Adrien Legendre in 1805</a:t>
            </a:r>
            <a:r>
              <a:rPr baseline="30000" lang="en" sz="1800">
                <a:solidFill>
                  <a:srgbClr val="000000"/>
                </a:solidFill>
                <a:latin typeface="Source Code Pro"/>
                <a:ea typeface="Source Code Pro"/>
                <a:cs typeface="Source Code Pro"/>
                <a:sym typeface="Source Code Pro"/>
              </a:rPr>
              <a:t> </a:t>
            </a:r>
            <a:r>
              <a:rPr lang="en" sz="1800">
                <a:solidFill>
                  <a:srgbClr val="000000"/>
                </a:solidFill>
                <a:latin typeface="Source Code Pro"/>
                <a:ea typeface="Source Code Pro"/>
                <a:cs typeface="Source Code Pro"/>
                <a:sym typeface="Source Code Pro"/>
              </a:rPr>
              <a:t>as he applied the method to the problem of determining, from astronomical observations, the orbits of bodies about the Sun. </a:t>
            </a:r>
          </a:p>
          <a:p>
            <a:pPr lvl="0" rtl="0">
              <a:spcBef>
                <a:spcPts val="0"/>
              </a:spcBef>
              <a:buNone/>
            </a:pPr>
            <a:r>
              <a:rPr lang="en" sz="1800">
                <a:solidFill>
                  <a:srgbClr val="000000"/>
                </a:solidFill>
                <a:latin typeface="Source Code Pro"/>
                <a:ea typeface="Source Code Pro"/>
                <a:cs typeface="Source Code Pro"/>
                <a:sym typeface="Source Code Pro"/>
              </a:rPr>
              <a:t>The specific form used for linear regression is “</a:t>
            </a:r>
            <a:r>
              <a:rPr b="1" lang="en" sz="1800">
                <a:solidFill>
                  <a:srgbClr val="000000"/>
                </a:solidFill>
                <a:latin typeface="Source Code Pro"/>
                <a:ea typeface="Source Code Pro"/>
                <a:cs typeface="Source Code Pro"/>
                <a:sym typeface="Source Code Pro"/>
              </a:rPr>
              <a:t>Ordinary</a:t>
            </a:r>
            <a:r>
              <a:rPr lang="en" sz="1800">
                <a:solidFill>
                  <a:srgbClr val="000000"/>
                </a:solidFill>
                <a:latin typeface="Source Code Pro"/>
                <a:ea typeface="Source Code Pro"/>
                <a:cs typeface="Source Code Pro"/>
                <a:sym typeface="Source Code Pro"/>
              </a:rPr>
              <a:t> Least Squares,” which comes from the original French term, "</a:t>
            </a:r>
            <a:r>
              <a:rPr i="1" lang="en" sz="1800">
                <a:solidFill>
                  <a:srgbClr val="000000"/>
                </a:solidFill>
                <a:latin typeface="Source Code Pro"/>
                <a:ea typeface="Source Code Pro"/>
                <a:cs typeface="Source Code Pro"/>
                <a:sym typeface="Source Code Pro"/>
              </a:rPr>
              <a:t>méthode des moindres carrés</a:t>
            </a:r>
            <a:r>
              <a:rPr lang="en" sz="1800">
                <a:solidFill>
                  <a:srgbClr val="000000"/>
                </a:solidFill>
                <a:latin typeface="Source Code Pro"/>
                <a:ea typeface="Source Code Pro"/>
                <a:cs typeface="Source Code Pro"/>
                <a:sym typeface="Source Code Pro"/>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15" name="Shape 315"/>
        <p:cNvGrpSpPr/>
        <p:nvPr/>
      </p:nvGrpSpPr>
      <p:grpSpPr>
        <a:xfrm>
          <a:off x="0" y="0"/>
          <a:ext cx="0" cy="0"/>
          <a:chOff x="0" y="0"/>
          <a:chExt cx="0" cy="0"/>
        </a:xfrm>
      </p:grpSpPr>
      <p:pic>
        <p:nvPicPr>
          <p:cNvPr descr="Adrien_Legendre.jpg" id="316" name="Shape 316"/>
          <p:cNvPicPr preferRelativeResize="0"/>
          <p:nvPr/>
        </p:nvPicPr>
        <p:blipFill>
          <a:blip r:embed="rId3">
            <a:alphaModFix/>
          </a:blip>
          <a:stretch>
            <a:fillRect/>
          </a:stretch>
        </p:blipFill>
        <p:spPr>
          <a:xfrm>
            <a:off x="2607299" y="115875"/>
            <a:ext cx="3917800" cy="4897250"/>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grpSp>
        <p:nvGrpSpPr>
          <p:cNvPr id="321" name="Shape 321"/>
          <p:cNvGrpSpPr/>
          <p:nvPr/>
        </p:nvGrpSpPr>
        <p:grpSpPr>
          <a:xfrm>
            <a:off x="1048690" y="623719"/>
            <a:ext cx="7046622" cy="3896056"/>
            <a:chOff x="1650078" y="966269"/>
            <a:chExt cx="7046622" cy="3896056"/>
          </a:xfrm>
        </p:grpSpPr>
        <p:pic>
          <p:nvPicPr>
            <p:cNvPr descr="empty_graph2.png" id="322" name="Shape 322"/>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323" name="Shape 323"/>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grpSp>
        <p:nvGrpSpPr>
          <p:cNvPr id="342" name="Shape 342"/>
          <p:cNvGrpSpPr/>
          <p:nvPr/>
        </p:nvGrpSpPr>
        <p:grpSpPr>
          <a:xfrm>
            <a:off x="1048690" y="623719"/>
            <a:ext cx="7046622" cy="3896056"/>
            <a:chOff x="1650078" y="966269"/>
            <a:chExt cx="7046622" cy="3896056"/>
          </a:xfrm>
        </p:grpSpPr>
        <p:pic>
          <p:nvPicPr>
            <p:cNvPr descr="empty_graph2.png" id="343" name="Shape 343"/>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344" name="Shape 344"/>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359" name="Shape 359"/>
          <p:cNvCxnSpPr>
            <a:stCxn id="343" idx="1"/>
            <a:endCxn id="343" idx="3"/>
          </p:cNvCxnSpPr>
          <p:nvPr/>
        </p:nvCxnSpPr>
        <p:spPr>
          <a:xfrm>
            <a:off x="1048690" y="2571747"/>
            <a:ext cx="7046700" cy="0"/>
          </a:xfrm>
          <a:prstGeom prst="straightConnector1">
            <a:avLst/>
          </a:prstGeom>
          <a:noFill/>
          <a:ln cap="flat" cmpd="sng" w="28575">
            <a:solidFill>
              <a:srgbClr val="F1C232"/>
            </a:solidFill>
            <a:prstDash val="solid"/>
            <a:round/>
            <a:headEnd len="lg" w="lg" type="none"/>
            <a:tailEnd len="lg" w="lg"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grpSp>
        <p:nvGrpSpPr>
          <p:cNvPr id="364" name="Shape 364"/>
          <p:cNvGrpSpPr/>
          <p:nvPr/>
        </p:nvGrpSpPr>
        <p:grpSpPr>
          <a:xfrm>
            <a:off x="1048690" y="623719"/>
            <a:ext cx="7046622" cy="3896056"/>
            <a:chOff x="1650078" y="966269"/>
            <a:chExt cx="7046622" cy="3896056"/>
          </a:xfrm>
        </p:grpSpPr>
        <p:pic>
          <p:nvPicPr>
            <p:cNvPr descr="empty_graph2.png" id="365" name="Shape 365"/>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366" name="Shape 366"/>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381" name="Shape 381"/>
          <p:cNvCxnSpPr>
            <a:stCxn id="365" idx="1"/>
            <a:endCxn id="365" idx="3"/>
          </p:cNvCxnSpPr>
          <p:nvPr/>
        </p:nvCxnSpPr>
        <p:spPr>
          <a:xfrm>
            <a:off x="1048690" y="2571747"/>
            <a:ext cx="7046700" cy="0"/>
          </a:xfrm>
          <a:prstGeom prst="straightConnector1">
            <a:avLst/>
          </a:prstGeom>
          <a:noFill/>
          <a:ln cap="flat" cmpd="sng" w="28575">
            <a:solidFill>
              <a:srgbClr val="F1C232"/>
            </a:solidFill>
            <a:prstDash val="solid"/>
            <a:round/>
            <a:headEnd len="lg" w="lg" type="none"/>
            <a:tailEnd len="lg" w="lg" type="none"/>
          </a:ln>
        </p:spPr>
      </p:cxnSp>
      <p:cxnSp>
        <p:nvCxnSpPr>
          <p:cNvPr id="382" name="Shape 382"/>
          <p:cNvCxnSpPr>
            <a:stCxn id="371" idx="4"/>
          </p:cNvCxnSpPr>
          <p:nvPr/>
        </p:nvCxnSpPr>
        <p:spPr>
          <a:xfrm flipH="1">
            <a:off x="4539159" y="1603200"/>
            <a:ext cx="3000" cy="956700"/>
          </a:xfrm>
          <a:prstGeom prst="straightConnector1">
            <a:avLst/>
          </a:prstGeom>
          <a:noFill/>
          <a:ln cap="flat" cmpd="sng" w="19050">
            <a:solidFill>
              <a:srgbClr val="38761D"/>
            </a:solidFill>
            <a:prstDash val="solid"/>
            <a:round/>
            <a:headEnd len="lg" w="lg" type="triangle"/>
            <a:tailEnd len="lg" w="lg" type="none"/>
          </a:ln>
        </p:spPr>
      </p:cxnSp>
      <p:cxnSp>
        <p:nvCxnSpPr>
          <p:cNvPr id="383" name="Shape 383"/>
          <p:cNvCxnSpPr/>
          <p:nvPr/>
        </p:nvCxnSpPr>
        <p:spPr>
          <a:xfrm rot="10800000">
            <a:off x="4201077" y="2583707"/>
            <a:ext cx="0" cy="820200"/>
          </a:xfrm>
          <a:prstGeom prst="straightConnector1">
            <a:avLst/>
          </a:prstGeom>
          <a:noFill/>
          <a:ln cap="flat" cmpd="sng" w="19050">
            <a:solidFill>
              <a:srgbClr val="38761D"/>
            </a:solidFill>
            <a:prstDash val="solid"/>
            <a:round/>
            <a:headEnd len="lg" w="lg" type="triangle"/>
            <a:tailEnd len="lg" w="lg" type="none"/>
          </a:ln>
        </p:spPr>
      </p:cxnSp>
      <p:cxnSp>
        <p:nvCxnSpPr>
          <p:cNvPr id="384" name="Shape 384"/>
          <p:cNvCxnSpPr>
            <a:stCxn id="367" idx="0"/>
          </p:cNvCxnSpPr>
          <p:nvPr/>
        </p:nvCxnSpPr>
        <p:spPr>
          <a:xfrm>
            <a:off x="3860139" y="2385540"/>
            <a:ext cx="1800" cy="174300"/>
          </a:xfrm>
          <a:prstGeom prst="straightConnector1">
            <a:avLst/>
          </a:prstGeom>
          <a:noFill/>
          <a:ln cap="flat" cmpd="sng" w="19050">
            <a:solidFill>
              <a:srgbClr val="38761D"/>
            </a:solidFill>
            <a:prstDash val="solid"/>
            <a:round/>
            <a:headEnd len="lg" w="lg" type="triangle"/>
            <a:tailEnd len="lg" w="lg" type="none"/>
          </a:ln>
        </p:spPr>
      </p:cxnSp>
      <p:cxnSp>
        <p:nvCxnSpPr>
          <p:cNvPr id="385" name="Shape 385"/>
          <p:cNvCxnSpPr/>
          <p:nvPr/>
        </p:nvCxnSpPr>
        <p:spPr>
          <a:xfrm rot="10800000">
            <a:off x="3263152" y="2583707"/>
            <a:ext cx="0" cy="820200"/>
          </a:xfrm>
          <a:prstGeom prst="straightConnector1">
            <a:avLst/>
          </a:prstGeom>
          <a:noFill/>
          <a:ln cap="flat" cmpd="sng" w="19050">
            <a:solidFill>
              <a:srgbClr val="38761D"/>
            </a:solidFill>
            <a:prstDash val="solid"/>
            <a:round/>
            <a:headEnd len="lg" w="lg" type="triangle"/>
            <a:tailEnd len="lg" w="lg"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grpSp>
        <p:nvGrpSpPr>
          <p:cNvPr id="390" name="Shape 390"/>
          <p:cNvGrpSpPr/>
          <p:nvPr/>
        </p:nvGrpSpPr>
        <p:grpSpPr>
          <a:xfrm>
            <a:off x="1048690" y="623719"/>
            <a:ext cx="7046622" cy="3896056"/>
            <a:chOff x="1650078" y="966269"/>
            <a:chExt cx="7046622" cy="3896056"/>
          </a:xfrm>
        </p:grpSpPr>
        <p:pic>
          <p:nvPicPr>
            <p:cNvPr descr="empty_graph2.png" id="391" name="Shape 391"/>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392" name="Shape 392"/>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407" name="Shape 407"/>
          <p:cNvCxnSpPr>
            <a:stCxn id="391" idx="1"/>
            <a:endCxn id="391" idx="3"/>
          </p:cNvCxnSpPr>
          <p:nvPr/>
        </p:nvCxnSpPr>
        <p:spPr>
          <a:xfrm>
            <a:off x="1048690" y="2571747"/>
            <a:ext cx="7046700" cy="0"/>
          </a:xfrm>
          <a:prstGeom prst="straightConnector1">
            <a:avLst/>
          </a:prstGeom>
          <a:noFill/>
          <a:ln cap="flat" cmpd="sng" w="28575">
            <a:solidFill>
              <a:srgbClr val="F1C232"/>
            </a:solidFill>
            <a:prstDash val="solid"/>
            <a:round/>
            <a:headEnd len="lg" w="lg" type="none"/>
            <a:tailEnd len="lg" w="lg" type="none"/>
          </a:ln>
        </p:spPr>
      </p:cxnSp>
      <p:cxnSp>
        <p:nvCxnSpPr>
          <p:cNvPr id="408" name="Shape 408"/>
          <p:cNvCxnSpPr>
            <a:stCxn id="397" idx="4"/>
          </p:cNvCxnSpPr>
          <p:nvPr/>
        </p:nvCxnSpPr>
        <p:spPr>
          <a:xfrm flipH="1">
            <a:off x="4539159" y="1603200"/>
            <a:ext cx="3000" cy="956700"/>
          </a:xfrm>
          <a:prstGeom prst="straightConnector1">
            <a:avLst/>
          </a:prstGeom>
          <a:noFill/>
          <a:ln cap="flat" cmpd="sng" w="19050">
            <a:solidFill>
              <a:srgbClr val="38761D"/>
            </a:solidFill>
            <a:prstDash val="solid"/>
            <a:round/>
            <a:headEnd len="lg" w="lg" type="triangle"/>
            <a:tailEnd len="lg" w="lg" type="none"/>
          </a:ln>
        </p:spPr>
      </p:cxnSp>
      <p:cxnSp>
        <p:nvCxnSpPr>
          <p:cNvPr id="409" name="Shape 409"/>
          <p:cNvCxnSpPr/>
          <p:nvPr/>
        </p:nvCxnSpPr>
        <p:spPr>
          <a:xfrm rot="10800000">
            <a:off x="4201077" y="2583707"/>
            <a:ext cx="0" cy="820200"/>
          </a:xfrm>
          <a:prstGeom prst="straightConnector1">
            <a:avLst/>
          </a:prstGeom>
          <a:noFill/>
          <a:ln cap="flat" cmpd="sng" w="19050">
            <a:solidFill>
              <a:srgbClr val="38761D"/>
            </a:solidFill>
            <a:prstDash val="solid"/>
            <a:round/>
            <a:headEnd len="lg" w="lg" type="triangle"/>
            <a:tailEnd len="lg" w="lg" type="none"/>
          </a:ln>
        </p:spPr>
      </p:cxnSp>
      <p:cxnSp>
        <p:nvCxnSpPr>
          <p:cNvPr id="410" name="Shape 410"/>
          <p:cNvCxnSpPr>
            <a:stCxn id="393" idx="0"/>
          </p:cNvCxnSpPr>
          <p:nvPr/>
        </p:nvCxnSpPr>
        <p:spPr>
          <a:xfrm>
            <a:off x="3860139" y="2385540"/>
            <a:ext cx="1800" cy="174300"/>
          </a:xfrm>
          <a:prstGeom prst="straightConnector1">
            <a:avLst/>
          </a:prstGeom>
          <a:noFill/>
          <a:ln cap="flat" cmpd="sng" w="19050">
            <a:solidFill>
              <a:srgbClr val="38761D"/>
            </a:solidFill>
            <a:prstDash val="solid"/>
            <a:round/>
            <a:headEnd len="lg" w="lg" type="triangle"/>
            <a:tailEnd len="lg" w="lg" type="none"/>
          </a:ln>
        </p:spPr>
      </p:cxnSp>
      <p:cxnSp>
        <p:nvCxnSpPr>
          <p:cNvPr id="411" name="Shape 411"/>
          <p:cNvCxnSpPr/>
          <p:nvPr/>
        </p:nvCxnSpPr>
        <p:spPr>
          <a:xfrm rot="10800000">
            <a:off x="3263152" y="2583707"/>
            <a:ext cx="0" cy="820200"/>
          </a:xfrm>
          <a:prstGeom prst="straightConnector1">
            <a:avLst/>
          </a:prstGeom>
          <a:noFill/>
          <a:ln cap="flat" cmpd="sng" w="19050">
            <a:solidFill>
              <a:srgbClr val="38761D"/>
            </a:solidFill>
            <a:prstDash val="solid"/>
            <a:round/>
            <a:headEnd len="lg" w="lg" type="triangle"/>
            <a:tailEnd len="lg" w="lg" type="none"/>
          </a:ln>
        </p:spPr>
      </p:cxnSp>
      <p:cxnSp>
        <p:nvCxnSpPr>
          <p:cNvPr id="412" name="Shape 412"/>
          <p:cNvCxnSpPr/>
          <p:nvPr/>
        </p:nvCxnSpPr>
        <p:spPr>
          <a:xfrm>
            <a:off x="6940500" y="860825"/>
            <a:ext cx="0" cy="1699200"/>
          </a:xfrm>
          <a:prstGeom prst="straightConnector1">
            <a:avLst/>
          </a:prstGeom>
          <a:noFill/>
          <a:ln cap="flat" cmpd="sng" w="19050">
            <a:solidFill>
              <a:srgbClr val="38761D"/>
            </a:solidFill>
            <a:prstDash val="solid"/>
            <a:round/>
            <a:headEnd len="lg" w="lg" type="triangle"/>
            <a:tailEnd len="lg" w="lg" type="none"/>
          </a:ln>
        </p:spPr>
      </p:cxnSp>
      <p:cxnSp>
        <p:nvCxnSpPr>
          <p:cNvPr id="413" name="Shape 413"/>
          <p:cNvCxnSpPr/>
          <p:nvPr/>
        </p:nvCxnSpPr>
        <p:spPr>
          <a:xfrm rot="10800000">
            <a:off x="1801500" y="2583725"/>
            <a:ext cx="0" cy="1462200"/>
          </a:xfrm>
          <a:prstGeom prst="straightConnector1">
            <a:avLst/>
          </a:prstGeom>
          <a:noFill/>
          <a:ln cap="flat" cmpd="sng" w="19050">
            <a:solidFill>
              <a:srgbClr val="38761D"/>
            </a:solidFill>
            <a:prstDash val="solid"/>
            <a:round/>
            <a:headEnd len="lg" w="lg" type="triangle"/>
            <a:tailEnd len="lg" w="lg"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grpSp>
        <p:nvGrpSpPr>
          <p:cNvPr id="418" name="Shape 418"/>
          <p:cNvGrpSpPr/>
          <p:nvPr/>
        </p:nvGrpSpPr>
        <p:grpSpPr>
          <a:xfrm>
            <a:off x="1048690" y="623719"/>
            <a:ext cx="7046622" cy="3896056"/>
            <a:chOff x="1650078" y="966269"/>
            <a:chExt cx="7046622" cy="3896056"/>
          </a:xfrm>
        </p:grpSpPr>
        <p:pic>
          <p:nvPicPr>
            <p:cNvPr descr="x_equals_y_graph.png" id="419" name="Shape 419"/>
            <p:cNvPicPr preferRelativeResize="0"/>
            <p:nvPr/>
          </p:nvPicPr>
          <p:blipFill>
            <a:blip r:embed="rId3">
              <a:alphaModFix/>
            </a:blip>
            <a:stretch>
              <a:fillRect/>
            </a:stretch>
          </p:blipFill>
          <p:spPr>
            <a:xfrm>
              <a:off x="1650078" y="966269"/>
              <a:ext cx="7046622" cy="3896056"/>
            </a:xfrm>
            <a:prstGeom prst="rect">
              <a:avLst/>
            </a:prstGeom>
            <a:noFill/>
            <a:ln>
              <a:noFill/>
            </a:ln>
          </p:spPr>
        </p:pic>
        <p:sp>
          <p:nvSpPr>
            <p:cNvPr id="420" name="Shape 420"/>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3" name="Shape 423"/>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30" name="Shape 430"/>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31" name="Shape 431"/>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grpSp>
        <p:nvGrpSpPr>
          <p:cNvPr id="439" name="Shape 439"/>
          <p:cNvGrpSpPr/>
          <p:nvPr/>
        </p:nvGrpSpPr>
        <p:grpSpPr>
          <a:xfrm>
            <a:off x="1048690" y="623719"/>
            <a:ext cx="7046621" cy="3896056"/>
            <a:chOff x="1650078" y="966269"/>
            <a:chExt cx="7046621" cy="3896056"/>
          </a:xfrm>
        </p:grpSpPr>
        <p:pic>
          <p:nvPicPr>
            <p:cNvPr descr="x_equals_y_graph.png" id="440" name="Shape 440"/>
            <p:cNvPicPr preferRelativeResize="0"/>
            <p:nvPr/>
          </p:nvPicPr>
          <p:blipFill>
            <a:blip r:embed="rId3">
              <a:alphaModFix/>
            </a:blip>
            <a:stretch>
              <a:fillRect/>
            </a:stretch>
          </p:blipFill>
          <p:spPr>
            <a:xfrm>
              <a:off x="1650078" y="966269"/>
              <a:ext cx="7046621" cy="3896056"/>
            </a:xfrm>
            <a:prstGeom prst="rect">
              <a:avLst/>
            </a:prstGeom>
            <a:noFill/>
            <a:ln>
              <a:noFill/>
            </a:ln>
          </p:spPr>
        </p:pic>
        <p:sp>
          <p:nvSpPr>
            <p:cNvPr id="441" name="Shape 441"/>
            <p:cNvSpPr/>
            <p:nvPr/>
          </p:nvSpPr>
          <p:spPr>
            <a:xfrm>
              <a:off x="2467417" y="3407001"/>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a:off x="4428226" y="2728090"/>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a:off x="3149438" y="3407001"/>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4" name="Shape 444"/>
            <p:cNvSpPr/>
            <p:nvPr/>
          </p:nvSpPr>
          <p:spPr>
            <a:xfrm>
              <a:off x="4769236" y="3746457"/>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3831458" y="3746457"/>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5110247" y="1879450"/>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7" name="Shape 447"/>
            <p:cNvSpPr/>
            <p:nvPr/>
          </p:nvSpPr>
          <p:spPr>
            <a:xfrm>
              <a:off x="5792267" y="2049178"/>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8" name="Shape 448"/>
            <p:cNvSpPr/>
            <p:nvPr/>
          </p:nvSpPr>
          <p:spPr>
            <a:xfrm>
              <a:off x="3319943" y="4170777"/>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49" name="Shape 449"/>
            <p:cNvSpPr/>
            <p:nvPr/>
          </p:nvSpPr>
          <p:spPr>
            <a:xfrm>
              <a:off x="6133277" y="3407001"/>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50" name="Shape 450"/>
            <p:cNvSpPr/>
            <p:nvPr/>
          </p:nvSpPr>
          <p:spPr>
            <a:xfrm>
              <a:off x="6900550" y="1624859"/>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7838329" y="1964314"/>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52" name="Shape 452"/>
            <p:cNvSpPr/>
            <p:nvPr/>
          </p:nvSpPr>
          <p:spPr>
            <a:xfrm>
              <a:off x="7497318" y="1115675"/>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a:off x="5536509" y="2897818"/>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54" name="Shape 454"/>
            <p:cNvSpPr/>
            <p:nvPr/>
          </p:nvSpPr>
          <p:spPr>
            <a:xfrm>
              <a:off x="6474288" y="3237274"/>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2382165" y="4425369"/>
              <a:ext cx="66456" cy="66153"/>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cxnSp>
          <p:nvCxnSpPr>
            <p:cNvPr id="456" name="Shape 456"/>
            <p:cNvCxnSpPr>
              <a:stCxn id="442" idx="4"/>
            </p:cNvCxnSpPr>
            <p:nvPr/>
          </p:nvCxnSpPr>
          <p:spPr>
            <a:xfrm>
              <a:off x="4461455" y="2794244"/>
              <a:ext cx="0" cy="492000"/>
            </a:xfrm>
            <a:prstGeom prst="straightConnector1">
              <a:avLst/>
            </a:prstGeom>
            <a:noFill/>
            <a:ln cap="flat" cmpd="sng" w="19050">
              <a:solidFill>
                <a:srgbClr val="38761D"/>
              </a:solidFill>
              <a:prstDash val="solid"/>
              <a:round/>
              <a:headEnd len="lg" w="lg" type="triangle"/>
              <a:tailEnd len="lg" w="lg" type="none"/>
            </a:ln>
          </p:spPr>
        </p:cxnSp>
        <p:cxnSp>
          <p:nvCxnSpPr>
            <p:cNvPr id="457" name="Shape 457"/>
            <p:cNvCxnSpPr/>
            <p:nvPr/>
          </p:nvCxnSpPr>
          <p:spPr>
            <a:xfrm rot="10800000">
              <a:off x="4802465" y="3101625"/>
              <a:ext cx="0" cy="644832"/>
            </a:xfrm>
            <a:prstGeom prst="straightConnector1">
              <a:avLst/>
            </a:prstGeom>
            <a:noFill/>
            <a:ln cap="flat" cmpd="sng" w="19050">
              <a:solidFill>
                <a:srgbClr val="38761D"/>
              </a:solidFill>
              <a:prstDash val="solid"/>
              <a:round/>
              <a:headEnd len="lg" w="lg" type="triangle"/>
              <a:tailEnd len="lg" w="lg" type="none"/>
            </a:ln>
          </p:spPr>
        </p:cxnSp>
        <p:cxnSp>
          <p:nvCxnSpPr>
            <p:cNvPr id="458" name="Shape 458"/>
            <p:cNvCxnSpPr>
              <a:endCxn id="445" idx="0"/>
            </p:cNvCxnSpPr>
            <p:nvPr/>
          </p:nvCxnSpPr>
          <p:spPr>
            <a:xfrm>
              <a:off x="3864087" y="3589557"/>
              <a:ext cx="600" cy="156900"/>
            </a:xfrm>
            <a:prstGeom prst="straightConnector1">
              <a:avLst/>
            </a:prstGeom>
            <a:noFill/>
            <a:ln cap="flat" cmpd="sng" w="19050">
              <a:solidFill>
                <a:srgbClr val="38761D"/>
              </a:solidFill>
              <a:prstDash val="solid"/>
              <a:round/>
              <a:headEnd len="lg" w="lg" type="none"/>
              <a:tailEnd len="lg" w="lg" type="triangle"/>
            </a:ln>
          </p:spPr>
        </p:cxnSp>
        <p:cxnSp>
          <p:nvCxnSpPr>
            <p:cNvPr id="459" name="Shape 459"/>
            <p:cNvCxnSpPr>
              <a:endCxn id="453" idx="0"/>
            </p:cNvCxnSpPr>
            <p:nvPr/>
          </p:nvCxnSpPr>
          <p:spPr>
            <a:xfrm>
              <a:off x="5563738" y="2687518"/>
              <a:ext cx="6000" cy="210300"/>
            </a:xfrm>
            <a:prstGeom prst="straightConnector1">
              <a:avLst/>
            </a:prstGeom>
            <a:noFill/>
            <a:ln cap="flat" cmpd="sng" w="19050">
              <a:solidFill>
                <a:srgbClr val="38761D"/>
              </a:solidFill>
              <a:prstDash val="solid"/>
              <a:round/>
              <a:headEnd len="lg" w="lg" type="none"/>
              <a:tailEnd len="lg" w="lg" type="triangle"/>
            </a:ln>
          </p:spPr>
        </p:cxnSp>
        <p:cxnSp>
          <p:nvCxnSpPr>
            <p:cNvPr id="460" name="Shape 460"/>
            <p:cNvCxnSpPr/>
            <p:nvPr/>
          </p:nvCxnSpPr>
          <p:spPr>
            <a:xfrm rot="10800000">
              <a:off x="5166971" y="1935916"/>
              <a:ext cx="7719" cy="958561"/>
            </a:xfrm>
            <a:prstGeom prst="straightConnector1">
              <a:avLst/>
            </a:prstGeom>
            <a:noFill/>
            <a:ln cap="flat" cmpd="sng" w="19050">
              <a:solidFill>
                <a:srgbClr val="38761D"/>
              </a:solidFill>
              <a:prstDash val="solid"/>
              <a:round/>
              <a:headEnd len="lg" w="lg" type="none"/>
              <a:tailEnd len="lg" w="lg" type="triangle"/>
            </a:ln>
          </p:spPr>
        </p:cxnSp>
        <p:cxnSp>
          <p:nvCxnSpPr>
            <p:cNvPr id="461" name="Shape 461"/>
            <p:cNvCxnSpPr>
              <a:endCxn id="447" idx="4"/>
            </p:cNvCxnSpPr>
            <p:nvPr/>
          </p:nvCxnSpPr>
          <p:spPr>
            <a:xfrm rot="10800000">
              <a:off x="5825495" y="2115332"/>
              <a:ext cx="10200" cy="408000"/>
            </a:xfrm>
            <a:prstGeom prst="straightConnector1">
              <a:avLst/>
            </a:prstGeom>
            <a:noFill/>
            <a:ln cap="flat" cmpd="sng" w="19050">
              <a:solidFill>
                <a:srgbClr val="38761D"/>
              </a:solidFill>
              <a:prstDash val="solid"/>
              <a:round/>
              <a:headEnd len="lg" w="lg" type="none"/>
              <a:tailEnd len="lg" w="lg" type="triangle"/>
            </a:ln>
          </p:spPr>
        </p:cxnSp>
        <p:cxnSp>
          <p:nvCxnSpPr>
            <p:cNvPr id="462" name="Shape 462"/>
            <p:cNvCxnSpPr>
              <a:endCxn id="449" idx="1"/>
            </p:cNvCxnSpPr>
            <p:nvPr/>
          </p:nvCxnSpPr>
          <p:spPr>
            <a:xfrm>
              <a:off x="6139110" y="2401189"/>
              <a:ext cx="3900" cy="1015500"/>
            </a:xfrm>
            <a:prstGeom prst="straightConnector1">
              <a:avLst/>
            </a:prstGeom>
            <a:noFill/>
            <a:ln cap="flat" cmpd="sng" w="19050">
              <a:solidFill>
                <a:srgbClr val="38761D"/>
              </a:solidFill>
              <a:prstDash val="solid"/>
              <a:round/>
              <a:headEnd len="lg" w="lg" type="none"/>
              <a:tailEnd len="lg" w="lg" type="triangl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grpSp>
        <p:nvGrpSpPr>
          <p:cNvPr id="467" name="Shape 467"/>
          <p:cNvGrpSpPr/>
          <p:nvPr/>
        </p:nvGrpSpPr>
        <p:grpSpPr>
          <a:xfrm>
            <a:off x="1048690" y="623719"/>
            <a:ext cx="7046622" cy="3896056"/>
            <a:chOff x="1650078" y="966269"/>
            <a:chExt cx="7046622" cy="3896056"/>
          </a:xfrm>
        </p:grpSpPr>
        <p:pic>
          <p:nvPicPr>
            <p:cNvPr descr="empty_graph2.png" id="468" name="Shape 468"/>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469" name="Shape 469"/>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3" name="Shape 473"/>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4" name="Shape 474"/>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5" name="Shape 475"/>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6" name="Shape 476"/>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8" name="Shape 478"/>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79" name="Shape 479"/>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83" name="Shape 483"/>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sp>
        <p:nvSpPr>
          <p:cNvPr id="484" name="Shape 484"/>
          <p:cNvSpPr/>
          <p:nvPr/>
        </p:nvSpPr>
        <p:spPr>
          <a:xfrm>
            <a:off x="1215925" y="773055"/>
            <a:ext cx="6079675" cy="3574175"/>
          </a:xfrm>
          <a:custGeom>
            <a:pathLst>
              <a:path extrusionOk="0" h="142967" w="243187">
                <a:moveTo>
                  <a:pt x="0" y="142967"/>
                </a:moveTo>
                <a:cubicBezTo>
                  <a:pt x="4160" y="141388"/>
                  <a:pt x="20373" y="141747"/>
                  <a:pt x="24965" y="133498"/>
                </a:cubicBezTo>
                <a:cubicBezTo>
                  <a:pt x="29556" y="125248"/>
                  <a:pt x="22525" y="100212"/>
                  <a:pt x="27547" y="93469"/>
                </a:cubicBezTo>
                <a:cubicBezTo>
                  <a:pt x="32568" y="86725"/>
                  <a:pt x="49498" y="87802"/>
                  <a:pt x="55094" y="93039"/>
                </a:cubicBezTo>
                <a:cubicBezTo>
                  <a:pt x="60689" y="98275"/>
                  <a:pt x="56528" y="122665"/>
                  <a:pt x="61120" y="124889"/>
                </a:cubicBezTo>
                <a:cubicBezTo>
                  <a:pt x="65711" y="127112"/>
                  <a:pt x="75180" y="116280"/>
                  <a:pt x="82641" y="106381"/>
                </a:cubicBezTo>
                <a:cubicBezTo>
                  <a:pt x="90101" y="96481"/>
                  <a:pt x="99713" y="65492"/>
                  <a:pt x="105883" y="65492"/>
                </a:cubicBezTo>
                <a:cubicBezTo>
                  <a:pt x="112052" y="65492"/>
                  <a:pt x="115065" y="112048"/>
                  <a:pt x="119657" y="106381"/>
                </a:cubicBezTo>
                <a:cubicBezTo>
                  <a:pt x="124248" y="100713"/>
                  <a:pt x="128336" y="37156"/>
                  <a:pt x="133430" y="31489"/>
                </a:cubicBezTo>
                <a:cubicBezTo>
                  <a:pt x="138523" y="25821"/>
                  <a:pt x="145768" y="71230"/>
                  <a:pt x="150216" y="72378"/>
                </a:cubicBezTo>
                <a:cubicBezTo>
                  <a:pt x="154663" y="73525"/>
                  <a:pt x="156314" y="34716"/>
                  <a:pt x="160116" y="38375"/>
                </a:cubicBezTo>
                <a:cubicBezTo>
                  <a:pt x="163918" y="42033"/>
                  <a:pt x="168365" y="86223"/>
                  <a:pt x="173028" y="94330"/>
                </a:cubicBezTo>
                <a:cubicBezTo>
                  <a:pt x="177690" y="102436"/>
                  <a:pt x="182784" y="99208"/>
                  <a:pt x="188093" y="87013"/>
                </a:cubicBezTo>
                <a:cubicBezTo>
                  <a:pt x="193401" y="74817"/>
                  <a:pt x="197992" y="35578"/>
                  <a:pt x="204879" y="21159"/>
                </a:cubicBezTo>
                <a:cubicBezTo>
                  <a:pt x="211765" y="6740"/>
                  <a:pt x="223028" y="-2227"/>
                  <a:pt x="229413" y="499"/>
                </a:cubicBezTo>
                <a:cubicBezTo>
                  <a:pt x="235797" y="3225"/>
                  <a:pt x="240891" y="31345"/>
                  <a:pt x="243187" y="37515"/>
                </a:cubicBezTo>
              </a:path>
            </a:pathLst>
          </a:custGeom>
          <a:noFill/>
          <a:ln cap="flat" cmpd="sng" w="19050">
            <a:solidFill>
              <a:srgbClr val="38761D"/>
            </a:solidFill>
            <a:prstDash val="solid"/>
            <a:round/>
            <a:headEnd len="lg" w="lg" type="none"/>
            <a:tailEnd len="lg" w="lg" type="none"/>
          </a:ln>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grpSp>
        <p:nvGrpSpPr>
          <p:cNvPr id="489" name="Shape 489"/>
          <p:cNvGrpSpPr/>
          <p:nvPr/>
        </p:nvGrpSpPr>
        <p:grpSpPr>
          <a:xfrm>
            <a:off x="1048690" y="623719"/>
            <a:ext cx="7046622" cy="3896056"/>
            <a:chOff x="1650078" y="966269"/>
            <a:chExt cx="7046622" cy="3896056"/>
          </a:xfrm>
        </p:grpSpPr>
        <p:pic>
          <p:nvPicPr>
            <p:cNvPr descr="empty_graph2.png" id="490" name="Shape 490"/>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491" name="Shape 491"/>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6" name="Shape 496"/>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7" name="Shape 497"/>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05" name="Shape 505"/>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sp>
        <p:nvSpPr>
          <p:cNvPr id="506" name="Shape 506"/>
          <p:cNvSpPr/>
          <p:nvPr/>
        </p:nvSpPr>
        <p:spPr>
          <a:xfrm>
            <a:off x="1215925" y="773055"/>
            <a:ext cx="6079675" cy="3574175"/>
          </a:xfrm>
          <a:custGeom>
            <a:pathLst>
              <a:path extrusionOk="0" h="142967" w="243187">
                <a:moveTo>
                  <a:pt x="0" y="142967"/>
                </a:moveTo>
                <a:cubicBezTo>
                  <a:pt x="4160" y="141388"/>
                  <a:pt x="20373" y="141747"/>
                  <a:pt x="24965" y="133498"/>
                </a:cubicBezTo>
                <a:cubicBezTo>
                  <a:pt x="29556" y="125248"/>
                  <a:pt x="22525" y="100212"/>
                  <a:pt x="27547" y="93469"/>
                </a:cubicBezTo>
                <a:cubicBezTo>
                  <a:pt x="32568" y="86725"/>
                  <a:pt x="49498" y="87802"/>
                  <a:pt x="55094" y="93039"/>
                </a:cubicBezTo>
                <a:cubicBezTo>
                  <a:pt x="60689" y="98275"/>
                  <a:pt x="56528" y="122665"/>
                  <a:pt x="61120" y="124889"/>
                </a:cubicBezTo>
                <a:cubicBezTo>
                  <a:pt x="65711" y="127112"/>
                  <a:pt x="75180" y="116280"/>
                  <a:pt x="82641" y="106381"/>
                </a:cubicBezTo>
                <a:cubicBezTo>
                  <a:pt x="90101" y="96481"/>
                  <a:pt x="99713" y="65492"/>
                  <a:pt x="105883" y="65492"/>
                </a:cubicBezTo>
                <a:cubicBezTo>
                  <a:pt x="112052" y="65492"/>
                  <a:pt x="115065" y="112048"/>
                  <a:pt x="119657" y="106381"/>
                </a:cubicBezTo>
                <a:cubicBezTo>
                  <a:pt x="124248" y="100713"/>
                  <a:pt x="128336" y="37156"/>
                  <a:pt x="133430" y="31489"/>
                </a:cubicBezTo>
                <a:cubicBezTo>
                  <a:pt x="138523" y="25821"/>
                  <a:pt x="145768" y="71230"/>
                  <a:pt x="150216" y="72378"/>
                </a:cubicBezTo>
                <a:cubicBezTo>
                  <a:pt x="154663" y="73525"/>
                  <a:pt x="156314" y="34716"/>
                  <a:pt x="160116" y="38375"/>
                </a:cubicBezTo>
                <a:cubicBezTo>
                  <a:pt x="163918" y="42033"/>
                  <a:pt x="168365" y="86223"/>
                  <a:pt x="173028" y="94330"/>
                </a:cubicBezTo>
                <a:cubicBezTo>
                  <a:pt x="177690" y="102436"/>
                  <a:pt x="182784" y="99208"/>
                  <a:pt x="188093" y="87013"/>
                </a:cubicBezTo>
                <a:cubicBezTo>
                  <a:pt x="193401" y="74817"/>
                  <a:pt x="197992" y="35578"/>
                  <a:pt x="204879" y="21159"/>
                </a:cubicBezTo>
                <a:cubicBezTo>
                  <a:pt x="211765" y="6740"/>
                  <a:pt x="223028" y="-2227"/>
                  <a:pt x="229413" y="499"/>
                </a:cubicBezTo>
                <a:cubicBezTo>
                  <a:pt x="235797" y="3225"/>
                  <a:pt x="240891" y="31345"/>
                  <a:pt x="243187" y="37515"/>
                </a:cubicBezTo>
              </a:path>
            </a:pathLst>
          </a:custGeom>
          <a:noFill/>
          <a:ln cap="flat" cmpd="sng" w="19050">
            <a:solidFill>
              <a:srgbClr val="38761D"/>
            </a:solidFill>
            <a:prstDash val="solid"/>
            <a:round/>
            <a:headEnd len="lg" w="lg" type="none"/>
            <a:tailEnd len="lg" w="lg" type="none"/>
          </a:ln>
        </p:spPr>
      </p:sp>
      <p:sp>
        <p:nvSpPr>
          <p:cNvPr id="507" name="Shape 507"/>
          <p:cNvSpPr txBox="1"/>
          <p:nvPr/>
        </p:nvSpPr>
        <p:spPr>
          <a:xfrm>
            <a:off x="3372150" y="139900"/>
            <a:ext cx="2399700" cy="5472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0000"/>
                </a:solidFill>
                <a:latin typeface="Source Code Pro"/>
                <a:ea typeface="Source Code Pro"/>
                <a:cs typeface="Source Code Pro"/>
                <a:sym typeface="Source Code Pro"/>
              </a:rPr>
              <a:t>Overfitting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3" name="Shape 113"/>
        <p:cNvGrpSpPr/>
        <p:nvPr/>
      </p:nvGrpSpPr>
      <p:grpSpPr>
        <a:xfrm>
          <a:off x="0" y="0"/>
          <a:ext cx="0" cy="0"/>
          <a:chOff x="0" y="0"/>
          <a:chExt cx="0" cy="0"/>
        </a:xfrm>
      </p:grpSpPr>
      <p:sp>
        <p:nvSpPr>
          <p:cNvPr id="114" name="Shape 114"/>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15" name="Shape 115"/>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16" name="Shape 116"/>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7" name="Shape 117"/>
          <p:cNvSpPr txBox="1"/>
          <p:nvPr/>
        </p:nvSpPr>
        <p:spPr>
          <a:xfrm>
            <a:off x="344325" y="387375"/>
            <a:ext cx="7689000" cy="5502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accent1"/>
                </a:solidFill>
                <a:latin typeface="Source Code Pro"/>
                <a:ea typeface="Source Code Pro"/>
                <a:cs typeface="Source Code Pro"/>
                <a:sym typeface="Source Code Pro"/>
              </a:rPr>
              <a:t>What is linear regression?</a:t>
            </a:r>
          </a:p>
        </p:txBody>
      </p:sp>
      <p:sp>
        <p:nvSpPr>
          <p:cNvPr id="118" name="Shape 118"/>
          <p:cNvSpPr txBox="1"/>
          <p:nvPr/>
        </p:nvSpPr>
        <p:spPr>
          <a:xfrm>
            <a:off x="1034400" y="1915350"/>
            <a:ext cx="7532400" cy="1312800"/>
          </a:xfrm>
          <a:prstGeom prst="rect">
            <a:avLst/>
          </a:prstGeom>
          <a:noFill/>
          <a:ln>
            <a:noFill/>
          </a:ln>
        </p:spPr>
        <p:txBody>
          <a:bodyPr anchorCtr="0" anchor="t" bIns="91425" lIns="91425" rIns="91425" tIns="91425">
            <a:noAutofit/>
          </a:bodyPr>
          <a:lstStyle/>
          <a:p>
            <a:pPr lvl="0" rtl="0">
              <a:spcBef>
                <a:spcPts val="0"/>
              </a:spcBef>
              <a:buNone/>
            </a:pPr>
            <a:r>
              <a:t/>
            </a:r>
            <a:endParaRPr>
              <a:latin typeface="Source Code Pro"/>
              <a:ea typeface="Source Code Pro"/>
              <a:cs typeface="Source Code Pro"/>
              <a:sym typeface="Source Code Pro"/>
            </a:endParaRPr>
          </a:p>
        </p:txBody>
      </p:sp>
      <p:cxnSp>
        <p:nvCxnSpPr>
          <p:cNvPr id="119" name="Shape 119"/>
          <p:cNvCxnSpPr/>
          <p:nvPr/>
        </p:nvCxnSpPr>
        <p:spPr>
          <a:xfrm>
            <a:off x="505750" y="1183650"/>
            <a:ext cx="8274900" cy="0"/>
          </a:xfrm>
          <a:prstGeom prst="straightConnector1">
            <a:avLst/>
          </a:prstGeom>
          <a:noFill/>
          <a:ln cap="flat" cmpd="sng" w="19050">
            <a:solidFill>
              <a:srgbClr val="073763"/>
            </a:solidFill>
            <a:prstDash val="solid"/>
            <a:round/>
            <a:headEnd len="lg" w="lg" type="none"/>
            <a:tailEnd len="lg" w="lg" type="none"/>
          </a:ln>
        </p:spPr>
      </p:cxnSp>
      <p:pic>
        <p:nvPicPr>
          <p:cNvPr descr="xkcd_linear_regression.png" id="120" name="Shape 120"/>
          <p:cNvPicPr preferRelativeResize="0"/>
          <p:nvPr/>
        </p:nvPicPr>
        <p:blipFill>
          <a:blip r:embed="rId3">
            <a:alphaModFix/>
          </a:blip>
          <a:stretch>
            <a:fillRect/>
          </a:stretch>
        </p:blipFill>
        <p:spPr>
          <a:xfrm>
            <a:off x="2290750" y="1536375"/>
            <a:ext cx="4562475" cy="2971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grpSp>
        <p:nvGrpSpPr>
          <p:cNvPr id="512" name="Shape 512"/>
          <p:cNvGrpSpPr/>
          <p:nvPr/>
        </p:nvGrpSpPr>
        <p:grpSpPr>
          <a:xfrm>
            <a:off x="1048690" y="623719"/>
            <a:ext cx="7046622" cy="3896056"/>
            <a:chOff x="1650078" y="966269"/>
            <a:chExt cx="7046622" cy="3896056"/>
          </a:xfrm>
        </p:grpSpPr>
        <p:pic>
          <p:nvPicPr>
            <p:cNvPr descr="empty_graph2.png" id="513" name="Shape 513"/>
            <p:cNvPicPr preferRelativeResize="0"/>
            <p:nvPr/>
          </p:nvPicPr>
          <p:blipFill rotWithShape="1">
            <a:blip r:embed="rId3">
              <a:alphaModFix/>
            </a:blip>
            <a:srcRect b="228" l="0" r="0" t="228"/>
            <a:stretch/>
          </p:blipFill>
          <p:spPr>
            <a:xfrm>
              <a:off x="1650078" y="966269"/>
              <a:ext cx="7046622" cy="3896056"/>
            </a:xfrm>
            <a:prstGeom prst="rect">
              <a:avLst/>
            </a:prstGeom>
            <a:noFill/>
            <a:ln>
              <a:noFill/>
            </a:ln>
          </p:spPr>
        </p:pic>
        <p:sp>
          <p:nvSpPr>
            <p:cNvPr id="514" name="Shape 514"/>
            <p:cNvSpPr/>
            <p:nvPr/>
          </p:nvSpPr>
          <p:spPr>
            <a:xfrm>
              <a:off x="246741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4428226" y="272809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3149438"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a:off x="4769236"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18" name="Shape 518"/>
            <p:cNvSpPr/>
            <p:nvPr/>
          </p:nvSpPr>
          <p:spPr>
            <a:xfrm>
              <a:off x="3831458" y="374645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19" name="Shape 519"/>
            <p:cNvSpPr/>
            <p:nvPr/>
          </p:nvSpPr>
          <p:spPr>
            <a:xfrm>
              <a:off x="5110247" y="1879450"/>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0" name="Shape 520"/>
            <p:cNvSpPr/>
            <p:nvPr/>
          </p:nvSpPr>
          <p:spPr>
            <a:xfrm>
              <a:off x="5792267" y="204917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1" name="Shape 521"/>
            <p:cNvSpPr/>
            <p:nvPr/>
          </p:nvSpPr>
          <p:spPr>
            <a:xfrm>
              <a:off x="3319943" y="4170777"/>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6133277" y="3407001"/>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6900550" y="162485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7838329" y="1964314"/>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5" name="Shape 525"/>
            <p:cNvSpPr/>
            <p:nvPr/>
          </p:nvSpPr>
          <p:spPr>
            <a:xfrm>
              <a:off x="7497318" y="1115675"/>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5536509" y="2897818"/>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7" name="Shape 527"/>
            <p:cNvSpPr/>
            <p:nvPr/>
          </p:nvSpPr>
          <p:spPr>
            <a:xfrm>
              <a:off x="6474288" y="3237274"/>
              <a:ext cx="66600" cy="66299"/>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sp>
          <p:nvSpPr>
            <p:cNvPr id="528" name="Shape 528"/>
            <p:cNvSpPr/>
            <p:nvPr/>
          </p:nvSpPr>
          <p:spPr>
            <a:xfrm>
              <a:off x="2382165" y="4425369"/>
              <a:ext cx="66600" cy="66300"/>
            </a:xfrm>
            <a:prstGeom prst="ellipse">
              <a:avLst/>
            </a:prstGeom>
            <a:solidFill>
              <a:srgbClr val="0B0080">
                <a:alpha val="64999"/>
              </a:srgbClr>
            </a:solidFill>
            <a:ln>
              <a:noFill/>
            </a:ln>
          </p:spPr>
          <p:txBody>
            <a:bodyPr anchorCtr="0" anchor="ctr" bIns="91425" lIns="91425" rIns="91425" tIns="91425">
              <a:noAutofit/>
            </a:bodyPr>
            <a:lstStyle/>
            <a:p>
              <a:pPr lvl="0">
                <a:spcBef>
                  <a:spcPts val="0"/>
                </a:spcBef>
                <a:buNone/>
              </a:pPr>
              <a:r>
                <a:t/>
              </a:r>
              <a:endParaRPr/>
            </a:p>
          </p:txBody>
        </p:sp>
      </p:grpSp>
      <p:cxnSp>
        <p:nvCxnSpPr>
          <p:cNvPr id="529" name="Shape 529"/>
          <p:cNvCxnSpPr>
            <a:stCxn id="513" idx="1"/>
            <a:endCxn id="513" idx="3"/>
          </p:cNvCxnSpPr>
          <p:nvPr/>
        </p:nvCxnSpPr>
        <p:spPr>
          <a:xfrm>
            <a:off x="1048690" y="2571747"/>
            <a:ext cx="7046700" cy="0"/>
          </a:xfrm>
          <a:prstGeom prst="straightConnector1">
            <a:avLst/>
          </a:prstGeom>
          <a:noFill/>
          <a:ln cap="flat" cmpd="sng" w="28575">
            <a:solidFill>
              <a:srgbClr val="F1C232"/>
            </a:solidFill>
            <a:prstDash val="solid"/>
            <a:round/>
            <a:headEnd len="lg" w="lg" type="none"/>
            <a:tailEnd len="lg" w="lg" type="none"/>
          </a:ln>
        </p:spPr>
      </p:cxnSp>
      <p:sp>
        <p:nvSpPr>
          <p:cNvPr id="530" name="Shape 530"/>
          <p:cNvSpPr txBox="1"/>
          <p:nvPr/>
        </p:nvSpPr>
        <p:spPr>
          <a:xfrm>
            <a:off x="3372150" y="139900"/>
            <a:ext cx="2399700" cy="5472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latin typeface="Source Code Pro"/>
                <a:ea typeface="Source Code Pro"/>
                <a:cs typeface="Source Code Pro"/>
                <a:sym typeface="Source Code Pro"/>
              </a:rPr>
              <a:t>Und</a:t>
            </a:r>
            <a:r>
              <a:rPr lang="en" sz="2400">
                <a:solidFill>
                  <a:srgbClr val="FF0000"/>
                </a:solidFill>
                <a:latin typeface="Source Code Pro"/>
                <a:ea typeface="Source Code Pro"/>
                <a:cs typeface="Source Code Pro"/>
                <a:sym typeface="Source Code Pro"/>
              </a:rPr>
              <a:t>erfitting</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rPr lang="en">
                <a:solidFill>
                  <a:schemeClr val="lt1"/>
                </a:solidFill>
                <a:latin typeface="Source Code Pro"/>
                <a:ea typeface="Source Code Pro"/>
                <a:cs typeface="Source Code Pro"/>
                <a:sym typeface="Source Code Pro"/>
              </a:rPr>
              <a:t>Bias and Variance</a:t>
            </a:r>
          </a:p>
        </p:txBody>
      </p:sp>
      <p:sp>
        <p:nvSpPr>
          <p:cNvPr id="536" name="Shape 536"/>
          <p:cNvSpPr txBox="1"/>
          <p:nvPr/>
        </p:nvSpPr>
        <p:spPr>
          <a:xfrm>
            <a:off x="2286000" y="3945200"/>
            <a:ext cx="5724300" cy="6177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lt1"/>
                </a:solidFill>
                <a:latin typeface="Source Code Pro"/>
                <a:ea typeface="Source Code Pro"/>
                <a:cs typeface="Source Code Pro"/>
                <a:sym typeface="Source Code Pro"/>
              </a:rPr>
              <a:t>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a:t>
            </a:r>
          </a:p>
        </p:txBody>
      </p:sp>
      <p:cxnSp>
        <p:nvCxnSpPr>
          <p:cNvPr id="542" name="Shape 542"/>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43" name="Shape 543"/>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The bias (or bias function) of an estimator is the difference between the estimator's expected value and the true value of the parameter being estimated.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a:t>
            </a:r>
          </a:p>
        </p:txBody>
      </p:sp>
      <p:cxnSp>
        <p:nvCxnSpPr>
          <p:cNvPr id="549" name="Shape 549"/>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50" name="Shape 550"/>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The bias (or bias function) of an estimator is the difference between the estimator's expected value and the true value of the parameter being estimated. </a:t>
            </a:r>
          </a:p>
          <a:p>
            <a:pPr indent="-342900" lvl="0" marL="457200" rtl="0">
              <a:spcBef>
                <a:spcPts val="0"/>
              </a:spcBef>
              <a:buSzPct val="100000"/>
              <a:buFont typeface="Source Code Pro"/>
              <a:buChar char="●"/>
            </a:pPr>
            <a:r>
              <a:rPr lang="en" sz="1800">
                <a:highlight>
                  <a:srgbClr val="FFFFFF"/>
                </a:highlight>
                <a:latin typeface="Source Code Pro"/>
                <a:ea typeface="Source Code Pro"/>
                <a:cs typeface="Source Code Pro"/>
                <a:sym typeface="Source Code Pro"/>
              </a:rPr>
              <a:t>Bias is caused by the simplifying assumptions made by a model to make the target function easier to learn</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a:t>
            </a:r>
          </a:p>
        </p:txBody>
      </p:sp>
      <p:cxnSp>
        <p:nvCxnSpPr>
          <p:cNvPr id="556" name="Shape 556"/>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57" name="Shape 557"/>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The bias (or bias function) of an estimator is the difference between the estimator's expected value and the true value of the parameter being estimated. </a:t>
            </a:r>
          </a:p>
          <a:p>
            <a:pPr indent="-342900" lvl="0" marL="457200" rtl="0">
              <a:spcBef>
                <a:spcPts val="0"/>
              </a:spcBef>
              <a:buSzPct val="100000"/>
              <a:buFont typeface="Source Code Pro"/>
              <a:buChar char="●"/>
            </a:pPr>
            <a:r>
              <a:rPr lang="en" sz="1800">
                <a:highlight>
                  <a:srgbClr val="FFFFFF"/>
                </a:highlight>
                <a:latin typeface="Source Code Pro"/>
                <a:ea typeface="Source Code Pro"/>
                <a:cs typeface="Source Code Pro"/>
                <a:sym typeface="Source Code Pro"/>
              </a:rPr>
              <a:t>Bias is caused by the simplifying assumptions made by a model to make the target function easier to learn</a:t>
            </a:r>
          </a:p>
          <a:p>
            <a:pPr indent="-342900" lvl="0" marL="457200" rtl="0">
              <a:spcBef>
                <a:spcPts val="0"/>
              </a:spcBef>
              <a:buSzPct val="100000"/>
              <a:buFont typeface="Source Code Pro"/>
              <a:buChar char="●"/>
            </a:pPr>
            <a:r>
              <a:rPr lang="en" sz="1800">
                <a:highlight>
                  <a:srgbClr val="FFFFFF"/>
                </a:highlight>
                <a:latin typeface="Source Code Pro"/>
                <a:ea typeface="Source Code Pro"/>
                <a:cs typeface="Source Code Pro"/>
                <a:sym typeface="Source Code Pro"/>
              </a:rPr>
              <a:t>Quicker and easier to model, at the potential expense of accuracy</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Variance</a:t>
            </a:r>
          </a:p>
        </p:txBody>
      </p:sp>
      <p:cxnSp>
        <p:nvCxnSpPr>
          <p:cNvPr id="563" name="Shape 563"/>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64" name="Shape 564"/>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Variance is error from sensitivity to small fluctuations in the training set.</a:t>
            </a:r>
            <a:r>
              <a:rPr lang="en" sz="1800">
                <a:solidFill>
                  <a:srgbClr val="252525"/>
                </a:solidFill>
                <a:highlight>
                  <a:srgbClr val="FFFFFF"/>
                </a:highlight>
                <a:latin typeface="Source Code Pro"/>
                <a:ea typeface="Source Code Pro"/>
                <a:cs typeface="Source Code Pro"/>
                <a:sym typeface="Source Code Pro"/>
              </a:rPr>
              <a:t> </a:t>
            </a:r>
          </a:p>
          <a:p>
            <a:pPr lvl="0" rtl="0">
              <a:spcBef>
                <a:spcPts val="0"/>
              </a:spcBef>
              <a:buNone/>
            </a:pPr>
            <a:r>
              <a:t/>
            </a:r>
            <a:endParaRPr sz="1800">
              <a:highlight>
                <a:srgbClr val="FFFFFF"/>
              </a:highlight>
              <a:latin typeface="Source Code Pro"/>
              <a:ea typeface="Source Code Pro"/>
              <a:cs typeface="Source Code Pro"/>
              <a:sym typeface="Source Code Pr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Variance</a:t>
            </a:r>
          </a:p>
        </p:txBody>
      </p:sp>
      <p:cxnSp>
        <p:nvCxnSpPr>
          <p:cNvPr id="570" name="Shape 570"/>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71" name="Shape 571"/>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Variance is error from sensitivity to small fluctuations in the training set. </a:t>
            </a:r>
          </a:p>
          <a:p>
            <a:pPr indent="-342900" lvl="0" marL="457200" rtl="0">
              <a:spcBef>
                <a:spcPts val="0"/>
              </a:spcBef>
              <a:buClr>
                <a:srgbClr val="252525"/>
              </a:buClr>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Can seductively resemble more “accuracy,” as it may seem to better fit your current data, but does so at the expense of being less accurate on new data</a:t>
            </a:r>
          </a:p>
          <a:p>
            <a:pPr lvl="0" rtl="0">
              <a:spcBef>
                <a:spcPts val="0"/>
              </a:spcBef>
              <a:buNone/>
            </a:pPr>
            <a:r>
              <a:t/>
            </a:r>
            <a:endParaRPr sz="1800">
              <a:highlight>
                <a:srgbClr val="FFFFFF"/>
              </a:highlight>
              <a:latin typeface="Source Code Pro"/>
              <a:ea typeface="Source Code Pro"/>
              <a:cs typeface="Source Code Pro"/>
              <a:sym typeface="Source Code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Variance</a:t>
            </a:r>
          </a:p>
        </p:txBody>
      </p:sp>
      <p:cxnSp>
        <p:nvCxnSpPr>
          <p:cNvPr id="577" name="Shape 577"/>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78" name="Shape 578"/>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Variance is error from sensitivity to small fluctuations in the training set. </a:t>
            </a:r>
          </a:p>
          <a:p>
            <a:pPr indent="-342900" lvl="0" marL="457200" rtl="0">
              <a:spcBef>
                <a:spcPts val="0"/>
              </a:spcBef>
              <a:buClr>
                <a:srgbClr val="252525"/>
              </a:buClr>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Can seductively resemble more “accuracy,” as it may seem to better fit your current data, but does so at the expense of being less accurate on new data</a:t>
            </a:r>
          </a:p>
          <a:p>
            <a:pPr indent="-342900" lvl="0" marL="457200" rtl="0">
              <a:spcBef>
                <a:spcPts val="0"/>
              </a:spcBef>
              <a:buClr>
                <a:srgbClr val="252525"/>
              </a:buClr>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More flexibility with form, less assumptions made about the data</a:t>
            </a:r>
          </a:p>
          <a:p>
            <a:pPr lvl="0" rtl="0">
              <a:spcBef>
                <a:spcPts val="0"/>
              </a:spcBef>
              <a:buNone/>
            </a:pPr>
            <a:r>
              <a:t/>
            </a:r>
            <a:endParaRPr sz="1800">
              <a:highlight>
                <a:srgbClr val="FFFFFF"/>
              </a:highlight>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 vs Variance</a:t>
            </a:r>
          </a:p>
        </p:txBody>
      </p:sp>
      <p:cxnSp>
        <p:nvCxnSpPr>
          <p:cNvPr id="584" name="Shape 584"/>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85" name="Shape 585"/>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Tend to be inverses of each other - as one increases, the other decreases</a:t>
            </a:r>
            <a:r>
              <a:rPr lang="en" sz="1800">
                <a:solidFill>
                  <a:srgbClr val="252525"/>
                </a:solidFill>
                <a:highlight>
                  <a:srgbClr val="FFFFFF"/>
                </a:highlight>
                <a:latin typeface="Source Code Pro"/>
                <a:ea typeface="Source Code Pro"/>
                <a:cs typeface="Source Code Pro"/>
                <a:sym typeface="Source Code Pr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idx="1" type="body"/>
          </p:nvPr>
        </p:nvSpPr>
        <p:spPr>
          <a:xfrm>
            <a:off x="1074600" y="8029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 vs Variance</a:t>
            </a:r>
          </a:p>
        </p:txBody>
      </p:sp>
      <p:cxnSp>
        <p:nvCxnSpPr>
          <p:cNvPr id="591" name="Shape 591"/>
          <p:cNvCxnSpPr/>
          <p:nvPr/>
        </p:nvCxnSpPr>
        <p:spPr>
          <a:xfrm>
            <a:off x="2877600" y="1248200"/>
            <a:ext cx="3388800" cy="0"/>
          </a:xfrm>
          <a:prstGeom prst="straightConnector1">
            <a:avLst/>
          </a:prstGeom>
          <a:noFill/>
          <a:ln cap="flat" cmpd="sng" w="19050">
            <a:solidFill>
              <a:schemeClr val="dk2"/>
            </a:solidFill>
            <a:prstDash val="solid"/>
            <a:round/>
            <a:headEnd len="lg" w="lg" type="none"/>
            <a:tailEnd len="lg" w="lg" type="none"/>
          </a:ln>
        </p:spPr>
      </p:cxnSp>
      <p:sp>
        <p:nvSpPr>
          <p:cNvPr id="592" name="Shape 592"/>
          <p:cNvSpPr txBox="1"/>
          <p:nvPr/>
        </p:nvSpPr>
        <p:spPr>
          <a:xfrm>
            <a:off x="1188300" y="1459300"/>
            <a:ext cx="6767400" cy="2829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Source Code Pro"/>
              <a:buChar char="●"/>
            </a:pPr>
            <a:r>
              <a:rPr lang="en" sz="1800">
                <a:solidFill>
                  <a:srgbClr val="252525"/>
                </a:solidFill>
                <a:highlight>
                  <a:srgbClr val="FFFFFF"/>
                </a:highlight>
                <a:latin typeface="Source Code Pro"/>
                <a:ea typeface="Source Code Pro"/>
                <a:cs typeface="Source Code Pro"/>
                <a:sym typeface="Source Code Pro"/>
              </a:rPr>
              <a:t>Tend to be inverses of each other - as one increases, the other decreases. </a:t>
            </a:r>
          </a:p>
          <a:p>
            <a:pPr indent="-342900" lvl="0" marL="457200" rtl="0">
              <a:spcBef>
                <a:spcPts val="0"/>
              </a:spcBef>
              <a:buSzPct val="100000"/>
              <a:buFont typeface="Source Code Pro"/>
              <a:buChar char="●"/>
            </a:pPr>
            <a:r>
              <a:rPr lang="en" sz="1800">
                <a:highlight>
                  <a:srgbClr val="FFFFFF"/>
                </a:highlight>
                <a:latin typeface="Source Code Pro"/>
                <a:ea typeface="Source Code Pro"/>
                <a:cs typeface="Source Code Pro"/>
                <a:sym typeface="Source Code Pro"/>
              </a:rPr>
              <a:t>The trick is balance where they are both as minimized as possible.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4" name="Shape 124"/>
        <p:cNvGrpSpPr/>
        <p:nvPr/>
      </p:nvGrpSpPr>
      <p:grpSpPr>
        <a:xfrm>
          <a:off x="0" y="0"/>
          <a:ext cx="0" cy="0"/>
          <a:chOff x="0" y="0"/>
          <a:chExt cx="0" cy="0"/>
        </a:xfrm>
      </p:grpSpPr>
      <p:sp>
        <p:nvSpPr>
          <p:cNvPr id="125" name="Shape 12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26" name="Shape 12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27" name="Shape 12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8" name="Shape 128"/>
          <p:cNvSpPr txBox="1"/>
          <p:nvPr/>
        </p:nvSpPr>
        <p:spPr>
          <a:xfrm>
            <a:off x="344325" y="387375"/>
            <a:ext cx="8102700" cy="550200"/>
          </a:xfrm>
          <a:prstGeom prst="rect">
            <a:avLst/>
          </a:prstGeom>
          <a:noFill/>
          <a:ln>
            <a:noFill/>
          </a:ln>
        </p:spPr>
        <p:txBody>
          <a:bodyPr anchorCtr="0" anchor="t" bIns="91425" lIns="91425" rIns="91425" tIns="91425">
            <a:noAutofit/>
          </a:bodyPr>
          <a:lstStyle/>
          <a:p>
            <a:pPr lvl="0">
              <a:spcBef>
                <a:spcPts val="0"/>
              </a:spcBef>
              <a:buNone/>
            </a:pPr>
            <a:r>
              <a:rPr lang="en" sz="3000">
                <a:solidFill>
                  <a:schemeClr val="accent1"/>
                </a:solidFill>
                <a:latin typeface="Source Code Pro"/>
                <a:ea typeface="Source Code Pro"/>
                <a:cs typeface="Source Code Pro"/>
                <a:sym typeface="Source Code Pro"/>
              </a:rPr>
              <a:t>What is linear regression?</a:t>
            </a:r>
          </a:p>
          <a:p>
            <a:pPr lvl="0" rtl="0">
              <a:spcBef>
                <a:spcPts val="0"/>
              </a:spcBef>
              <a:buNone/>
            </a:pPr>
            <a:r>
              <a:t/>
            </a:r>
            <a:endParaRPr sz="3000">
              <a:solidFill>
                <a:schemeClr val="accent1"/>
              </a:solidFill>
              <a:latin typeface="Roboto"/>
              <a:ea typeface="Roboto"/>
              <a:cs typeface="Roboto"/>
              <a:sym typeface="Roboto"/>
            </a:endParaRPr>
          </a:p>
        </p:txBody>
      </p:sp>
      <p:sp>
        <p:nvSpPr>
          <p:cNvPr id="129" name="Shape 129"/>
          <p:cNvSpPr txBox="1"/>
          <p:nvPr/>
        </p:nvSpPr>
        <p:spPr>
          <a:xfrm>
            <a:off x="1034400" y="1915350"/>
            <a:ext cx="7532400" cy="13128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1) https://en.wikipedia.org/wiki/Linear_regression</a:t>
            </a:r>
          </a:p>
          <a:p>
            <a:pPr lvl="0" rtl="0">
              <a:spcBef>
                <a:spcPts val="0"/>
              </a:spcBef>
              <a:buNone/>
            </a:pPr>
            <a:r>
              <a:rPr lang="en">
                <a:latin typeface="Source Code Pro"/>
                <a:ea typeface="Source Code Pro"/>
                <a:cs typeface="Source Code Pro"/>
                <a:sym typeface="Source Code Pro"/>
              </a:rPr>
              <a:t>2) http://www.statisticssolutions.com/what-is-linear-regression/</a:t>
            </a:r>
          </a:p>
          <a:p>
            <a:pPr lvl="0" rtl="0">
              <a:spcBef>
                <a:spcPts val="0"/>
              </a:spcBef>
              <a:buNone/>
            </a:pPr>
            <a:r>
              <a:rPr lang="en">
                <a:latin typeface="Source Code Pro"/>
                <a:ea typeface="Source Code Pro"/>
                <a:cs typeface="Source Code Pro"/>
                <a:sym typeface="Source Code Pro"/>
              </a:rPr>
              <a:t>3) http://onlinestatbook.com/2/regression/intro.html</a:t>
            </a:r>
          </a:p>
          <a:p>
            <a:pPr lvl="0" rtl="0">
              <a:spcBef>
                <a:spcPts val="0"/>
              </a:spcBef>
              <a:buNone/>
            </a:pPr>
            <a:r>
              <a:rPr lang="en">
                <a:latin typeface="Source Code Pro"/>
                <a:ea typeface="Source Code Pro"/>
                <a:cs typeface="Source Code Pro"/>
                <a:sym typeface="Source Code Pro"/>
              </a:rPr>
              <a:t>4) http://www.stat.yale.edu/Courses/1997-98/101/linreg.htm</a:t>
            </a:r>
          </a:p>
          <a:p>
            <a:pPr lvl="0" rtl="0">
              <a:spcBef>
                <a:spcPts val="0"/>
              </a:spcBef>
              <a:buNone/>
            </a:pPr>
            <a:r>
              <a:rPr lang="en">
                <a:latin typeface="Source Code Pro"/>
                <a:ea typeface="Source Code Pro"/>
                <a:cs typeface="Source Code Pro"/>
                <a:sym typeface="Source Code Pro"/>
              </a:rPr>
              <a:t>5) http://people.duke.edu/~rnau/regintro.htm</a:t>
            </a:r>
          </a:p>
          <a:p>
            <a:pPr lvl="0" rtl="0">
              <a:spcBef>
                <a:spcPts val="0"/>
              </a:spcBef>
              <a:buNone/>
            </a:pPr>
            <a:r>
              <a:t/>
            </a:r>
            <a:endParaRPr>
              <a:latin typeface="Source Code Pro"/>
              <a:ea typeface="Source Code Pro"/>
              <a:cs typeface="Source Code Pro"/>
              <a:sym typeface="Source Code Pro"/>
            </a:endParaRPr>
          </a:p>
        </p:txBody>
      </p:sp>
      <p:cxnSp>
        <p:nvCxnSpPr>
          <p:cNvPr id="130" name="Shape 130"/>
          <p:cNvCxnSpPr/>
          <p:nvPr/>
        </p:nvCxnSpPr>
        <p:spPr>
          <a:xfrm>
            <a:off x="505750" y="1183650"/>
            <a:ext cx="82749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idx="1" type="body"/>
          </p:nvPr>
        </p:nvSpPr>
        <p:spPr>
          <a:xfrm>
            <a:off x="1074600" y="1171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 vs Variance</a:t>
            </a:r>
          </a:p>
        </p:txBody>
      </p:sp>
      <p:cxnSp>
        <p:nvCxnSpPr>
          <p:cNvPr id="598" name="Shape 598"/>
          <p:cNvCxnSpPr/>
          <p:nvPr/>
        </p:nvCxnSpPr>
        <p:spPr>
          <a:xfrm>
            <a:off x="2877600" y="555650"/>
            <a:ext cx="3388800" cy="0"/>
          </a:xfrm>
          <a:prstGeom prst="straightConnector1">
            <a:avLst/>
          </a:prstGeom>
          <a:noFill/>
          <a:ln cap="flat" cmpd="sng" w="19050">
            <a:solidFill>
              <a:schemeClr val="dk2"/>
            </a:solidFill>
            <a:prstDash val="solid"/>
            <a:round/>
            <a:headEnd len="lg" w="lg" type="none"/>
            <a:tailEnd len="lg" w="lg" type="none"/>
          </a:ln>
        </p:spPr>
      </p:cxnSp>
      <p:sp>
        <p:nvSpPr>
          <p:cNvPr id="599" name="Shape 599"/>
          <p:cNvSpPr/>
          <p:nvPr/>
        </p:nvSpPr>
        <p:spPr>
          <a:xfrm>
            <a:off x="4456125" y="752475"/>
            <a:ext cx="2397000" cy="1001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descr="biasvariance2_graph.png" id="600" name="Shape 600"/>
          <p:cNvPicPr preferRelativeResize="0"/>
          <p:nvPr/>
        </p:nvPicPr>
        <p:blipFill>
          <a:blip r:embed="rId3">
            <a:alphaModFix/>
          </a:blip>
          <a:stretch>
            <a:fillRect/>
          </a:stretch>
        </p:blipFill>
        <p:spPr>
          <a:xfrm>
            <a:off x="1444200" y="965799"/>
            <a:ext cx="6255600" cy="3928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ph idx="1" type="body"/>
          </p:nvPr>
        </p:nvSpPr>
        <p:spPr>
          <a:xfrm>
            <a:off x="1074600" y="117100"/>
            <a:ext cx="6994800" cy="656400"/>
          </a:xfrm>
          <a:prstGeom prst="rect">
            <a:avLst/>
          </a:prstGeom>
        </p:spPr>
        <p:txBody>
          <a:bodyPr anchorCtr="0" anchor="ctr" bIns="91425" lIns="91425" rIns="91425" tIns="91425">
            <a:noAutofit/>
          </a:bodyPr>
          <a:lstStyle/>
          <a:p>
            <a:pPr lvl="0" rtl="0" algn="ctr">
              <a:spcBef>
                <a:spcPts val="0"/>
              </a:spcBef>
              <a:buNone/>
            </a:pPr>
            <a:r>
              <a:rPr lang="en" sz="2400">
                <a:solidFill>
                  <a:srgbClr val="000000"/>
                </a:solidFill>
                <a:latin typeface="Source Code Pro"/>
                <a:ea typeface="Source Code Pro"/>
                <a:cs typeface="Source Code Pro"/>
                <a:sym typeface="Source Code Pro"/>
              </a:rPr>
              <a:t>Bias vs Variance</a:t>
            </a:r>
          </a:p>
        </p:txBody>
      </p:sp>
      <p:pic>
        <p:nvPicPr>
          <p:cNvPr descr="bias-variance_graph.png" id="606" name="Shape 606"/>
          <p:cNvPicPr preferRelativeResize="0"/>
          <p:nvPr/>
        </p:nvPicPr>
        <p:blipFill>
          <a:blip r:embed="rId3">
            <a:alphaModFix/>
          </a:blip>
          <a:stretch>
            <a:fillRect/>
          </a:stretch>
        </p:blipFill>
        <p:spPr>
          <a:xfrm>
            <a:off x="2147887" y="609600"/>
            <a:ext cx="4848225" cy="3924300"/>
          </a:xfrm>
          <a:prstGeom prst="rect">
            <a:avLst/>
          </a:prstGeom>
          <a:noFill/>
          <a:ln>
            <a:noFill/>
          </a:ln>
        </p:spPr>
      </p:pic>
      <p:cxnSp>
        <p:nvCxnSpPr>
          <p:cNvPr id="607" name="Shape 607"/>
          <p:cNvCxnSpPr/>
          <p:nvPr/>
        </p:nvCxnSpPr>
        <p:spPr>
          <a:xfrm>
            <a:off x="2877600" y="555650"/>
            <a:ext cx="3388800" cy="0"/>
          </a:xfrm>
          <a:prstGeom prst="straightConnector1">
            <a:avLst/>
          </a:prstGeom>
          <a:noFill/>
          <a:ln cap="flat" cmpd="sng" w="19050">
            <a:solidFill>
              <a:schemeClr val="dk2"/>
            </a:solidFill>
            <a:prstDash val="solid"/>
            <a:round/>
            <a:headEnd len="lg" w="lg" type="none"/>
            <a:tailEnd len="lg" w="lg" type="none"/>
          </a:ln>
        </p:spPr>
      </p:cxnSp>
      <p:sp>
        <p:nvSpPr>
          <p:cNvPr id="608" name="Shape 608"/>
          <p:cNvSpPr/>
          <p:nvPr/>
        </p:nvSpPr>
        <p:spPr>
          <a:xfrm>
            <a:off x="4456125" y="752475"/>
            <a:ext cx="2397000" cy="1001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rPr lang="en">
                <a:solidFill>
                  <a:schemeClr val="lt1"/>
                </a:solidFill>
                <a:latin typeface="Source Code Pro"/>
                <a:ea typeface="Source Code Pro"/>
                <a:cs typeface="Source Code Pro"/>
                <a:sym typeface="Source Code Pro"/>
              </a:rPr>
              <a:t>Math</a:t>
            </a:r>
          </a:p>
        </p:txBody>
      </p:sp>
      <p:sp>
        <p:nvSpPr>
          <p:cNvPr id="614" name="Shape 614"/>
          <p:cNvSpPr txBox="1"/>
          <p:nvPr/>
        </p:nvSpPr>
        <p:spPr>
          <a:xfrm>
            <a:off x="2286000" y="3945200"/>
            <a:ext cx="5724300" cy="6177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lt1"/>
                </a:solidFill>
                <a:latin typeface="Source Code Pro"/>
                <a:ea typeface="Source Code Pro"/>
                <a:cs typeface="Source Code Pro"/>
                <a:sym typeface="Source Code Pro"/>
              </a:rPr>
              <a:t>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pic>
        <p:nvPicPr>
          <p:cNvPr descr="ols_math_jason_t3x.png" id="619" name="Shape 619"/>
          <p:cNvPicPr preferRelativeResize="0"/>
          <p:nvPr/>
        </p:nvPicPr>
        <p:blipFill>
          <a:blip r:embed="rId3">
            <a:alphaModFix/>
          </a:blip>
          <a:stretch>
            <a:fillRect/>
          </a:stretch>
        </p:blipFill>
        <p:spPr>
          <a:xfrm>
            <a:off x="2052637" y="1652587"/>
            <a:ext cx="5038725" cy="1838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pic>
        <p:nvPicPr>
          <p:cNvPr descr="ols_math_jason_t3x.png" id="624" name="Shape 624"/>
          <p:cNvPicPr preferRelativeResize="0"/>
          <p:nvPr/>
        </p:nvPicPr>
        <p:blipFill>
          <a:blip r:embed="rId3">
            <a:alphaModFix/>
          </a:blip>
          <a:stretch>
            <a:fillRect/>
          </a:stretch>
        </p:blipFill>
        <p:spPr>
          <a:xfrm>
            <a:off x="2052637" y="1652587"/>
            <a:ext cx="5038725" cy="1838325"/>
          </a:xfrm>
          <a:prstGeom prst="rect">
            <a:avLst/>
          </a:prstGeom>
          <a:noFill/>
          <a:ln>
            <a:noFill/>
          </a:ln>
        </p:spPr>
      </p:pic>
      <p:sp>
        <p:nvSpPr>
          <p:cNvPr id="625" name="Shape 625"/>
          <p:cNvSpPr/>
          <p:nvPr/>
        </p:nvSpPr>
        <p:spPr>
          <a:xfrm>
            <a:off x="3271175" y="1936875"/>
            <a:ext cx="903900" cy="656400"/>
          </a:xfrm>
          <a:prstGeom prst="rect">
            <a:avLst/>
          </a:prstGeom>
          <a:noFill/>
          <a:ln cap="flat" cmpd="sng" w="2857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6" name="Shape 626"/>
          <p:cNvSpPr/>
          <p:nvPr/>
        </p:nvSpPr>
        <p:spPr>
          <a:xfrm>
            <a:off x="3810950" y="2593275"/>
            <a:ext cx="903900" cy="656400"/>
          </a:xfrm>
          <a:prstGeom prst="rect">
            <a:avLst/>
          </a:prstGeom>
          <a:noFill/>
          <a:ln cap="flat" cmpd="sng" w="2857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pic>
        <p:nvPicPr>
          <p:cNvPr descr="ols_math_jason_t3x.png" id="631" name="Shape 631"/>
          <p:cNvPicPr preferRelativeResize="0"/>
          <p:nvPr/>
        </p:nvPicPr>
        <p:blipFill>
          <a:blip r:embed="rId3">
            <a:alphaModFix/>
          </a:blip>
          <a:stretch>
            <a:fillRect/>
          </a:stretch>
        </p:blipFill>
        <p:spPr>
          <a:xfrm>
            <a:off x="2052637" y="1652587"/>
            <a:ext cx="5038725" cy="1838325"/>
          </a:xfrm>
          <a:prstGeom prst="rect">
            <a:avLst/>
          </a:prstGeom>
          <a:noFill/>
          <a:ln>
            <a:noFill/>
          </a:ln>
        </p:spPr>
      </p:pic>
      <p:sp>
        <p:nvSpPr>
          <p:cNvPr id="632" name="Shape 632"/>
          <p:cNvSpPr/>
          <p:nvPr/>
        </p:nvSpPr>
        <p:spPr>
          <a:xfrm>
            <a:off x="3271175" y="1969150"/>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33" name="Shape 633"/>
          <p:cNvSpPr/>
          <p:nvPr/>
        </p:nvSpPr>
        <p:spPr>
          <a:xfrm>
            <a:off x="3810950" y="26577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34" name="Shape 634"/>
          <p:cNvSpPr txBox="1"/>
          <p:nvPr/>
        </p:nvSpPr>
        <p:spPr>
          <a:xfrm>
            <a:off x="3649550" y="2624675"/>
            <a:ext cx="903900" cy="4188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35" name="Shape 635"/>
          <p:cNvSpPr txBox="1"/>
          <p:nvPr/>
        </p:nvSpPr>
        <p:spPr>
          <a:xfrm>
            <a:off x="3238900" y="2044475"/>
            <a:ext cx="903900" cy="4842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pic>
        <p:nvPicPr>
          <p:cNvPr descr="ols_math_jason_t3x.png" id="640" name="Shape 640"/>
          <p:cNvPicPr preferRelativeResize="0"/>
          <p:nvPr/>
        </p:nvPicPr>
        <p:blipFill>
          <a:blip r:embed="rId3">
            <a:alphaModFix/>
          </a:blip>
          <a:stretch>
            <a:fillRect/>
          </a:stretch>
        </p:blipFill>
        <p:spPr>
          <a:xfrm>
            <a:off x="2052637" y="1652587"/>
            <a:ext cx="5038725" cy="1838325"/>
          </a:xfrm>
          <a:prstGeom prst="rect">
            <a:avLst/>
          </a:prstGeom>
          <a:noFill/>
          <a:ln>
            <a:noFill/>
          </a:ln>
        </p:spPr>
      </p:pic>
      <p:sp>
        <p:nvSpPr>
          <p:cNvPr id="641" name="Shape 641"/>
          <p:cNvSpPr/>
          <p:nvPr/>
        </p:nvSpPr>
        <p:spPr>
          <a:xfrm>
            <a:off x="3271175" y="19368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42" name="Shape 642"/>
          <p:cNvSpPr/>
          <p:nvPr/>
        </p:nvSpPr>
        <p:spPr>
          <a:xfrm>
            <a:off x="3810950" y="26577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43" name="Shape 643"/>
          <p:cNvSpPr txBox="1"/>
          <p:nvPr/>
        </p:nvSpPr>
        <p:spPr>
          <a:xfrm>
            <a:off x="3238900" y="2044475"/>
            <a:ext cx="903900" cy="4842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44" name="Shape 644"/>
          <p:cNvSpPr txBox="1"/>
          <p:nvPr/>
        </p:nvSpPr>
        <p:spPr>
          <a:xfrm>
            <a:off x="3649550" y="2624675"/>
            <a:ext cx="903900" cy="4188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45" name="Shape 645"/>
          <p:cNvSpPr/>
          <p:nvPr/>
        </p:nvSpPr>
        <p:spPr>
          <a:xfrm>
            <a:off x="4099725" y="2033725"/>
            <a:ext cx="2690100" cy="537900"/>
          </a:xfrm>
          <a:prstGeom prst="rect">
            <a:avLst/>
          </a:prstGeom>
          <a:noFill/>
          <a:ln cap="flat" cmpd="sng" w="28575">
            <a:solidFill>
              <a:srgbClr val="F1C23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pic>
        <p:nvPicPr>
          <p:cNvPr descr="ols_math_jason_t3x.png" id="650" name="Shape 650"/>
          <p:cNvPicPr preferRelativeResize="0"/>
          <p:nvPr/>
        </p:nvPicPr>
        <p:blipFill>
          <a:blip r:embed="rId3">
            <a:alphaModFix/>
          </a:blip>
          <a:stretch>
            <a:fillRect/>
          </a:stretch>
        </p:blipFill>
        <p:spPr>
          <a:xfrm>
            <a:off x="2052637" y="1652587"/>
            <a:ext cx="5038725" cy="1838325"/>
          </a:xfrm>
          <a:prstGeom prst="rect">
            <a:avLst/>
          </a:prstGeom>
          <a:noFill/>
          <a:ln>
            <a:noFill/>
          </a:ln>
        </p:spPr>
      </p:pic>
      <p:sp>
        <p:nvSpPr>
          <p:cNvPr id="651" name="Shape 651"/>
          <p:cNvSpPr/>
          <p:nvPr/>
        </p:nvSpPr>
        <p:spPr>
          <a:xfrm>
            <a:off x="3271175" y="19368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52" name="Shape 652"/>
          <p:cNvSpPr/>
          <p:nvPr/>
        </p:nvSpPr>
        <p:spPr>
          <a:xfrm>
            <a:off x="3810950" y="26577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53" name="Shape 653"/>
          <p:cNvSpPr txBox="1"/>
          <p:nvPr/>
        </p:nvSpPr>
        <p:spPr>
          <a:xfrm>
            <a:off x="3238900" y="2044475"/>
            <a:ext cx="903900" cy="4842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54" name="Shape 654"/>
          <p:cNvSpPr txBox="1"/>
          <p:nvPr/>
        </p:nvSpPr>
        <p:spPr>
          <a:xfrm>
            <a:off x="3649550" y="2624675"/>
            <a:ext cx="903900" cy="4188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55" name="Shape 655"/>
          <p:cNvSpPr/>
          <p:nvPr/>
        </p:nvSpPr>
        <p:spPr>
          <a:xfrm>
            <a:off x="4099725" y="2033725"/>
            <a:ext cx="2690100" cy="537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56" name="Shape 656"/>
          <p:cNvSpPr txBox="1"/>
          <p:nvPr/>
        </p:nvSpPr>
        <p:spPr>
          <a:xfrm>
            <a:off x="4099725" y="2093275"/>
            <a:ext cx="4314900" cy="418800"/>
          </a:xfrm>
          <a:prstGeom prst="rect">
            <a:avLst/>
          </a:prstGeom>
          <a:noFill/>
          <a:ln>
            <a:noFill/>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(y - mean of y)(x - mean of x)</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pic>
        <p:nvPicPr>
          <p:cNvPr descr="ols_math_jason_t3x.png" id="661" name="Shape 661"/>
          <p:cNvPicPr preferRelativeResize="0"/>
          <p:nvPr/>
        </p:nvPicPr>
        <p:blipFill>
          <a:blip r:embed="rId3">
            <a:alphaModFix/>
          </a:blip>
          <a:stretch>
            <a:fillRect/>
          </a:stretch>
        </p:blipFill>
        <p:spPr>
          <a:xfrm>
            <a:off x="2052637" y="1652587"/>
            <a:ext cx="5038725" cy="1838325"/>
          </a:xfrm>
          <a:prstGeom prst="rect">
            <a:avLst/>
          </a:prstGeom>
          <a:noFill/>
          <a:ln>
            <a:noFill/>
          </a:ln>
        </p:spPr>
      </p:pic>
      <p:sp>
        <p:nvSpPr>
          <p:cNvPr id="662" name="Shape 662"/>
          <p:cNvSpPr/>
          <p:nvPr/>
        </p:nvSpPr>
        <p:spPr>
          <a:xfrm>
            <a:off x="3271175" y="19368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3" name="Shape 663"/>
          <p:cNvSpPr/>
          <p:nvPr/>
        </p:nvSpPr>
        <p:spPr>
          <a:xfrm>
            <a:off x="3810950" y="2657775"/>
            <a:ext cx="903900" cy="591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4" name="Shape 664"/>
          <p:cNvSpPr txBox="1"/>
          <p:nvPr/>
        </p:nvSpPr>
        <p:spPr>
          <a:xfrm>
            <a:off x="3238900" y="2044475"/>
            <a:ext cx="903900" cy="4842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65" name="Shape 665"/>
          <p:cNvSpPr txBox="1"/>
          <p:nvPr/>
        </p:nvSpPr>
        <p:spPr>
          <a:xfrm>
            <a:off x="3649550" y="2624675"/>
            <a:ext cx="903900" cy="418800"/>
          </a:xfrm>
          <a:prstGeom prst="rect">
            <a:avLst/>
          </a:prstGeom>
          <a:noFill/>
          <a:ln>
            <a:noFill/>
          </a:ln>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Sum</a:t>
            </a:r>
          </a:p>
        </p:txBody>
      </p:sp>
      <p:sp>
        <p:nvSpPr>
          <p:cNvPr id="666" name="Shape 666"/>
          <p:cNvSpPr/>
          <p:nvPr/>
        </p:nvSpPr>
        <p:spPr>
          <a:xfrm>
            <a:off x="4099725" y="2033725"/>
            <a:ext cx="2690100" cy="537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7" name="Shape 667"/>
          <p:cNvSpPr txBox="1"/>
          <p:nvPr/>
        </p:nvSpPr>
        <p:spPr>
          <a:xfrm>
            <a:off x="4099725" y="2093275"/>
            <a:ext cx="4314900" cy="418800"/>
          </a:xfrm>
          <a:prstGeom prst="rect">
            <a:avLst/>
          </a:prstGeom>
          <a:noFill/>
          <a:ln>
            <a:noFill/>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(y - mean of y)(x - mean of x)</a:t>
            </a:r>
          </a:p>
        </p:txBody>
      </p:sp>
      <p:sp>
        <p:nvSpPr>
          <p:cNvPr id="668" name="Shape 668"/>
          <p:cNvSpPr/>
          <p:nvPr/>
        </p:nvSpPr>
        <p:spPr>
          <a:xfrm>
            <a:off x="4594725" y="2668600"/>
            <a:ext cx="1743300" cy="484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9" name="Shape 669"/>
          <p:cNvSpPr txBox="1"/>
          <p:nvPr/>
        </p:nvSpPr>
        <p:spPr>
          <a:xfrm>
            <a:off x="4465600" y="2721525"/>
            <a:ext cx="2840700" cy="355200"/>
          </a:xfrm>
          <a:prstGeom prst="rect">
            <a:avLst/>
          </a:prstGeom>
          <a:noFill/>
          <a:ln>
            <a:noFill/>
          </a:ln>
        </p:spPr>
        <p:txBody>
          <a:bodyPr anchorCtr="0" anchor="ctr" bIns="91425" lIns="91425" rIns="91425" tIns="91425">
            <a:noAutofit/>
          </a:bodyPr>
          <a:lstStyle/>
          <a:p>
            <a:pPr lvl="0" rtl="0" algn="ctr">
              <a:spcBef>
                <a:spcPts val="0"/>
              </a:spcBef>
              <a:buNone/>
            </a:pPr>
            <a:r>
              <a:rPr lang="en" sz="1800">
                <a:latin typeface="Source Code Pro"/>
                <a:ea typeface="Source Code Pro"/>
                <a:cs typeface="Source Code Pro"/>
                <a:sym typeface="Source Code Pro"/>
              </a:rPr>
              <a:t>(x - mean of x)</a:t>
            </a:r>
            <a:r>
              <a:rPr lang="en" sz="2400">
                <a:latin typeface="Source Code Pro"/>
                <a:ea typeface="Source Code Pro"/>
                <a:cs typeface="Source Code Pro"/>
                <a:sym typeface="Source Code Pro"/>
              </a:rPr>
              <a:t>²</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sp>
        <p:nvSpPr>
          <p:cNvPr id="674" name="Shape 674"/>
          <p:cNvSpPr txBox="1"/>
          <p:nvPr>
            <p:ph type="ctrTitle"/>
          </p:nvPr>
        </p:nvSpPr>
        <p:spPr>
          <a:xfrm>
            <a:off x="2038350" y="197850"/>
            <a:ext cx="5994900" cy="3126300"/>
          </a:xfrm>
          <a:prstGeom prst="rect">
            <a:avLst/>
          </a:prstGeom>
        </p:spPr>
        <p:txBody>
          <a:bodyPr anchorCtr="0" anchor="t" bIns="91425" lIns="91425" rIns="91425" tIns="91425">
            <a:noAutofit/>
          </a:bodyPr>
          <a:lstStyle/>
          <a:p>
            <a:pPr lvl="0">
              <a:spcBef>
                <a:spcPts val="0"/>
              </a:spcBef>
              <a:buNone/>
            </a:pPr>
            <a:r>
              <a:rPr lang="en">
                <a:latin typeface="Source Code Pro"/>
                <a:ea typeface="Source Code Pro"/>
                <a:cs typeface="Source Code Pro"/>
                <a:sym typeface="Source Code Pro"/>
              </a:rPr>
              <a:t>Simple</a:t>
            </a:r>
          </a:p>
          <a:p>
            <a:pPr lvl="0" rtl="0">
              <a:spcBef>
                <a:spcPts val="0"/>
              </a:spcBef>
              <a:buNone/>
            </a:pPr>
            <a:r>
              <a:rPr lang="en">
                <a:latin typeface="Source Code Pro"/>
                <a:ea typeface="Source Code Pro"/>
                <a:cs typeface="Source Code Pro"/>
                <a:sym typeface="Source Code Pro"/>
              </a:rPr>
              <a:t>Linear Regression</a:t>
            </a:r>
          </a:p>
        </p:txBody>
      </p:sp>
      <p:sp>
        <p:nvSpPr>
          <p:cNvPr id="675" name="Shape 675"/>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 </a:t>
            </a:r>
          </a:p>
        </p:txBody>
      </p:sp>
      <p:sp>
        <p:nvSpPr>
          <p:cNvPr id="676" name="Shape 676"/>
          <p:cNvSpPr txBox="1"/>
          <p:nvPr>
            <p:ph type="ctrTitle"/>
          </p:nvPr>
        </p:nvSpPr>
        <p:spPr>
          <a:xfrm>
            <a:off x="2038350" y="2155050"/>
            <a:ext cx="6075000" cy="1169100"/>
          </a:xfrm>
          <a:prstGeom prst="rect">
            <a:avLst/>
          </a:prstGeom>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 </a:t>
            </a:r>
          </a:p>
        </p:txBody>
      </p:sp>
      <p:sp>
        <p:nvSpPr>
          <p:cNvPr id="677" name="Shape 677"/>
          <p:cNvSpPr txBox="1"/>
          <p:nvPr/>
        </p:nvSpPr>
        <p:spPr>
          <a:xfrm>
            <a:off x="5005950" y="3324150"/>
            <a:ext cx="3247200" cy="3873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FFFFFF"/>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4" name="Shape 134"/>
        <p:cNvGrpSpPr/>
        <p:nvPr/>
      </p:nvGrpSpPr>
      <p:grpSpPr>
        <a:xfrm>
          <a:off x="0" y="0"/>
          <a:ext cx="0" cy="0"/>
          <a:chOff x="0" y="0"/>
          <a:chExt cx="0" cy="0"/>
        </a:xfrm>
      </p:grpSpPr>
      <p:sp>
        <p:nvSpPr>
          <p:cNvPr id="135" name="Shape 13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36" name="Shape 13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37" name="Shape 13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lin_reg_word_cloud.png" id="138" name="Shape 138"/>
          <p:cNvPicPr preferRelativeResize="0"/>
          <p:nvPr/>
        </p:nvPicPr>
        <p:blipFill>
          <a:blip r:embed="rId3">
            <a:alphaModFix/>
          </a:blip>
          <a:stretch>
            <a:fillRect/>
          </a:stretch>
        </p:blipFill>
        <p:spPr>
          <a:xfrm>
            <a:off x="890587" y="280987"/>
            <a:ext cx="7362825" cy="45815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81" name="Shape 681"/>
        <p:cNvGrpSpPr/>
        <p:nvPr/>
      </p:nvGrpSpPr>
      <p:grpSpPr>
        <a:xfrm>
          <a:off x="0" y="0"/>
          <a:ext cx="0" cy="0"/>
          <a:chOff x="0" y="0"/>
          <a:chExt cx="0" cy="0"/>
        </a:xfrm>
      </p:grpSpPr>
      <p:sp>
        <p:nvSpPr>
          <p:cNvPr id="682" name="Shape 68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683" name="Shape 68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684" name="Shape 68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85" name="Shape 685"/>
          <p:cNvSpPr txBox="1"/>
          <p:nvPr/>
        </p:nvSpPr>
        <p:spPr>
          <a:xfrm>
            <a:off x="1929150" y="1451850"/>
            <a:ext cx="52857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x</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89" name="Shape 689"/>
        <p:cNvGrpSpPr/>
        <p:nvPr/>
      </p:nvGrpSpPr>
      <p:grpSpPr>
        <a:xfrm>
          <a:off x="0" y="0"/>
          <a:ext cx="0" cy="0"/>
          <a:chOff x="0" y="0"/>
          <a:chExt cx="0" cy="0"/>
        </a:xfrm>
      </p:grpSpPr>
      <p:sp>
        <p:nvSpPr>
          <p:cNvPr id="690" name="Shape 69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691" name="Shape 69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692" name="Shape 69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x_equals_y_pandas.png" id="693" name="Shape 693"/>
          <p:cNvPicPr preferRelativeResize="0"/>
          <p:nvPr/>
        </p:nvPicPr>
        <p:blipFill>
          <a:blip r:embed="rId3">
            <a:alphaModFix/>
          </a:blip>
          <a:stretch>
            <a:fillRect/>
          </a:stretch>
        </p:blipFill>
        <p:spPr>
          <a:xfrm>
            <a:off x="4100512" y="1266825"/>
            <a:ext cx="942975" cy="2609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97" name="Shape 697"/>
        <p:cNvGrpSpPr/>
        <p:nvPr/>
      </p:nvGrpSpPr>
      <p:grpSpPr>
        <a:xfrm>
          <a:off x="0" y="0"/>
          <a:ext cx="0" cy="0"/>
          <a:chOff x="0" y="0"/>
          <a:chExt cx="0" cy="0"/>
        </a:xfrm>
      </p:grpSpPr>
      <p:sp>
        <p:nvSpPr>
          <p:cNvPr id="698" name="Shape 698"/>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699" name="Shape 699"/>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00" name="Shape 700"/>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x_equals_y_graph.png" id="701" name="Shape 701"/>
          <p:cNvPicPr preferRelativeResize="0"/>
          <p:nvPr/>
        </p:nvPicPr>
        <p:blipFill>
          <a:blip r:embed="rId3">
            <a:alphaModFix/>
          </a:blip>
          <a:stretch>
            <a:fillRect/>
          </a:stretch>
        </p:blipFill>
        <p:spPr>
          <a:xfrm>
            <a:off x="447675" y="280987"/>
            <a:ext cx="8248650" cy="45815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05" name="Shape 705"/>
        <p:cNvGrpSpPr/>
        <p:nvPr/>
      </p:nvGrpSpPr>
      <p:grpSpPr>
        <a:xfrm>
          <a:off x="0" y="0"/>
          <a:ext cx="0" cy="0"/>
          <a:chOff x="0" y="0"/>
          <a:chExt cx="0" cy="0"/>
        </a:xfrm>
      </p:grpSpPr>
      <p:sp>
        <p:nvSpPr>
          <p:cNvPr id="706" name="Shape 706"/>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07" name="Shape 707"/>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08" name="Shape 708"/>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09" name="Shape 709"/>
          <p:cNvSpPr txBox="1"/>
          <p:nvPr/>
        </p:nvSpPr>
        <p:spPr>
          <a:xfrm>
            <a:off x="1929150" y="1451850"/>
            <a:ext cx="52857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a:t>
            </a:r>
            <a:r>
              <a:rPr lang="en" sz="3600">
                <a:latin typeface="Source Code Pro"/>
                <a:ea typeface="Source Code Pro"/>
                <a:cs typeface="Source Code Pro"/>
                <a:sym typeface="Source Code Pro"/>
              </a:rPr>
              <a:t>x</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13" name="Shape 713"/>
        <p:cNvGrpSpPr/>
        <p:nvPr/>
      </p:nvGrpSpPr>
      <p:grpSpPr>
        <a:xfrm>
          <a:off x="0" y="0"/>
          <a:ext cx="0" cy="0"/>
          <a:chOff x="0" y="0"/>
          <a:chExt cx="0" cy="0"/>
        </a:xfrm>
      </p:grpSpPr>
      <p:sp>
        <p:nvSpPr>
          <p:cNvPr id="714" name="Shape 714"/>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15" name="Shape 715"/>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16" name="Shape 716"/>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x_neg_equals_y_pandas.png" id="717" name="Shape 717"/>
          <p:cNvPicPr preferRelativeResize="0"/>
          <p:nvPr/>
        </p:nvPicPr>
        <p:blipFill>
          <a:blip r:embed="rId3">
            <a:alphaModFix/>
          </a:blip>
          <a:stretch>
            <a:fillRect/>
          </a:stretch>
        </p:blipFill>
        <p:spPr>
          <a:xfrm>
            <a:off x="4090987" y="1276350"/>
            <a:ext cx="962025" cy="25908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21" name="Shape 721"/>
        <p:cNvGrpSpPr/>
        <p:nvPr/>
      </p:nvGrpSpPr>
      <p:grpSpPr>
        <a:xfrm>
          <a:off x="0" y="0"/>
          <a:ext cx="0" cy="0"/>
          <a:chOff x="0" y="0"/>
          <a:chExt cx="0" cy="0"/>
        </a:xfrm>
      </p:grpSpPr>
      <p:sp>
        <p:nvSpPr>
          <p:cNvPr id="722" name="Shape 72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23" name="Shape 72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24" name="Shape 72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x_neg_equals_y_graph.png" id="725" name="Shape 725"/>
          <p:cNvPicPr preferRelativeResize="0"/>
          <p:nvPr/>
        </p:nvPicPr>
        <p:blipFill>
          <a:blip r:embed="rId3">
            <a:alphaModFix/>
          </a:blip>
          <a:stretch>
            <a:fillRect/>
          </a:stretch>
        </p:blipFill>
        <p:spPr>
          <a:xfrm>
            <a:off x="419100" y="280987"/>
            <a:ext cx="8305800" cy="45815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29" name="Shape 729"/>
        <p:cNvGrpSpPr/>
        <p:nvPr/>
      </p:nvGrpSpPr>
      <p:grpSpPr>
        <a:xfrm>
          <a:off x="0" y="0"/>
          <a:ext cx="0" cy="0"/>
          <a:chOff x="0" y="0"/>
          <a:chExt cx="0" cy="0"/>
        </a:xfrm>
      </p:grpSpPr>
      <p:sp>
        <p:nvSpPr>
          <p:cNvPr id="730" name="Shape 73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31" name="Shape 73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32" name="Shape 73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33" name="Shape 733"/>
          <p:cNvSpPr txBox="1"/>
          <p:nvPr/>
        </p:nvSpPr>
        <p:spPr>
          <a:xfrm>
            <a:off x="465450" y="882975"/>
            <a:ext cx="8213100" cy="2239800"/>
          </a:xfrm>
          <a:prstGeom prst="rect">
            <a:avLst/>
          </a:prstGeom>
          <a:noFill/>
          <a:ln>
            <a:noFill/>
          </a:ln>
        </p:spPr>
        <p:txBody>
          <a:bodyPr anchorCtr="0" anchor="ctr" bIns="91425" lIns="91425" rIns="91425" tIns="91425">
            <a:noAutofit/>
          </a:bodyPr>
          <a:lstStyle/>
          <a:p>
            <a:pPr lvl="0" rtl="0" algn="ctr">
              <a:spcBef>
                <a:spcPts val="0"/>
              </a:spcBef>
              <a:buNone/>
            </a:pPr>
            <a:r>
              <a:rPr i="1" lang="en" sz="2400">
                <a:latin typeface="Source Code Pro"/>
                <a:ea typeface="Source Code Pro"/>
                <a:cs typeface="Source Code Pro"/>
                <a:sym typeface="Source Code Pro"/>
              </a:rPr>
              <a:t>Deterministic</a:t>
            </a:r>
            <a:r>
              <a:rPr lang="en" sz="2400">
                <a:latin typeface="Source Code Pro"/>
                <a:ea typeface="Source Code Pro"/>
                <a:cs typeface="Source Code Pro"/>
                <a:sym typeface="Source Code Pro"/>
              </a:rPr>
              <a:t> (or functional) relationships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37" name="Shape 737"/>
        <p:cNvGrpSpPr/>
        <p:nvPr/>
      </p:nvGrpSpPr>
      <p:grpSpPr>
        <a:xfrm>
          <a:off x="0" y="0"/>
          <a:ext cx="0" cy="0"/>
          <a:chOff x="0" y="0"/>
          <a:chExt cx="0" cy="0"/>
        </a:xfrm>
      </p:grpSpPr>
      <p:sp>
        <p:nvSpPr>
          <p:cNvPr id="738" name="Shape 738"/>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39" name="Shape 739"/>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40" name="Shape 740"/>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41" name="Shape 741"/>
          <p:cNvSpPr txBox="1"/>
          <p:nvPr/>
        </p:nvSpPr>
        <p:spPr>
          <a:xfrm>
            <a:off x="465450" y="882975"/>
            <a:ext cx="8213100" cy="2239800"/>
          </a:xfrm>
          <a:prstGeom prst="rect">
            <a:avLst/>
          </a:prstGeom>
          <a:noFill/>
          <a:ln>
            <a:noFill/>
          </a:ln>
        </p:spPr>
        <p:txBody>
          <a:bodyPr anchorCtr="0" anchor="ctr" bIns="91425" lIns="91425" rIns="91425" tIns="91425">
            <a:noAutofit/>
          </a:bodyPr>
          <a:lstStyle/>
          <a:p>
            <a:pPr lvl="0" rtl="0" algn="ctr">
              <a:spcBef>
                <a:spcPts val="0"/>
              </a:spcBef>
              <a:buNone/>
            </a:pPr>
            <a:r>
              <a:rPr i="1" lang="en" sz="2400">
                <a:latin typeface="Source Code Pro"/>
                <a:ea typeface="Source Code Pro"/>
                <a:cs typeface="Source Code Pro"/>
                <a:sym typeface="Source Code Pro"/>
              </a:rPr>
              <a:t>Deterministic</a:t>
            </a:r>
            <a:r>
              <a:rPr lang="en" sz="2400">
                <a:latin typeface="Source Code Pro"/>
                <a:ea typeface="Source Code Pro"/>
                <a:cs typeface="Source Code Pro"/>
                <a:sym typeface="Source Code Pro"/>
              </a:rPr>
              <a:t> (or functional) relationships</a:t>
            </a:r>
          </a:p>
        </p:txBody>
      </p:sp>
      <p:sp>
        <p:nvSpPr>
          <p:cNvPr id="742" name="Shape 742"/>
          <p:cNvSpPr txBox="1"/>
          <p:nvPr/>
        </p:nvSpPr>
        <p:spPr>
          <a:xfrm>
            <a:off x="465450" y="1451850"/>
            <a:ext cx="8213100" cy="2239800"/>
          </a:xfrm>
          <a:prstGeom prst="rect">
            <a:avLst/>
          </a:prstGeom>
          <a:noFill/>
          <a:ln>
            <a:noFill/>
          </a:ln>
        </p:spPr>
        <p:txBody>
          <a:bodyPr anchorCtr="0" anchor="ctr" bIns="91425" lIns="91425" rIns="91425" tIns="91425">
            <a:noAutofit/>
          </a:bodyPr>
          <a:lstStyle/>
          <a:p>
            <a:pPr lvl="0" rtl="0" algn="ctr">
              <a:spcBef>
                <a:spcPts val="0"/>
              </a:spcBef>
              <a:buNone/>
            </a:pPr>
            <a:r>
              <a:t/>
            </a:r>
            <a:endParaRPr sz="1800">
              <a:latin typeface="Source Code Pro"/>
              <a:ea typeface="Source Code Pro"/>
              <a:cs typeface="Source Code Pro"/>
              <a:sym typeface="Source Code Pro"/>
            </a:endParaRPr>
          </a:p>
          <a:p>
            <a:pPr lvl="0" rtl="0" algn="ctr">
              <a:spcBef>
                <a:spcPts val="0"/>
              </a:spcBef>
              <a:buNone/>
            </a:pPr>
            <a:r>
              <a:rPr lang="en" sz="1800">
                <a:latin typeface="Source Code Pro"/>
                <a:ea typeface="Source Code Pro"/>
                <a:cs typeface="Source Code Pro"/>
                <a:sym typeface="Source Code Pro"/>
              </a:rPr>
              <a:t>are fixed and predict their data </a:t>
            </a:r>
            <a:r>
              <a:rPr i="1" lang="en" sz="1800">
                <a:latin typeface="Source Code Pro"/>
                <a:ea typeface="Source Code Pro"/>
                <a:cs typeface="Source Code Pro"/>
                <a:sym typeface="Source Code Pro"/>
              </a:rPr>
              <a:t>exactly</a:t>
            </a:r>
            <a:r>
              <a:rPr lang="en" sz="1800">
                <a:latin typeface="Source Code Pro"/>
                <a:ea typeface="Source Code Pro"/>
                <a:cs typeface="Source Code Pro"/>
                <a:sym typeface="Source Code Pro"/>
              </a:rPr>
              <a:t>.</a:t>
            </a:r>
          </a:p>
          <a:p>
            <a:pPr lvl="0" rtl="0" algn="ctr">
              <a:spcBef>
                <a:spcPts val="0"/>
              </a:spcBef>
              <a:buNone/>
            </a:pPr>
            <a:r>
              <a:t/>
            </a:r>
            <a:endParaRPr sz="2400">
              <a:latin typeface="Source Code Pro"/>
              <a:ea typeface="Source Code Pro"/>
              <a:cs typeface="Source Code Pro"/>
              <a:sym typeface="Source Code Pr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46" name="Shape 746"/>
        <p:cNvGrpSpPr/>
        <p:nvPr/>
      </p:nvGrpSpPr>
      <p:grpSpPr>
        <a:xfrm>
          <a:off x="0" y="0"/>
          <a:ext cx="0" cy="0"/>
          <a:chOff x="0" y="0"/>
          <a:chExt cx="0" cy="0"/>
        </a:xfrm>
      </p:grpSpPr>
      <p:sp>
        <p:nvSpPr>
          <p:cNvPr id="747" name="Shape 74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48" name="Shape 74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49" name="Shape 74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50" name="Shape 750"/>
          <p:cNvSpPr txBox="1"/>
          <p:nvPr/>
        </p:nvSpPr>
        <p:spPr>
          <a:xfrm>
            <a:off x="1527450" y="1143125"/>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2400">
                <a:highlight>
                  <a:srgbClr val="FFFFFF"/>
                </a:highlight>
                <a:latin typeface="Source Code Pro"/>
                <a:ea typeface="Source Code Pro"/>
                <a:cs typeface="Source Code Pro"/>
                <a:sym typeface="Source Code Pro"/>
              </a:rPr>
              <a:t>F = (9/5)C + 32</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54" name="Shape 754"/>
        <p:cNvGrpSpPr/>
        <p:nvPr/>
      </p:nvGrpSpPr>
      <p:grpSpPr>
        <a:xfrm>
          <a:off x="0" y="0"/>
          <a:ext cx="0" cy="0"/>
          <a:chOff x="0" y="0"/>
          <a:chExt cx="0" cy="0"/>
        </a:xfrm>
      </p:grpSpPr>
      <p:sp>
        <p:nvSpPr>
          <p:cNvPr id="755" name="Shape 75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56" name="Shape 75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57" name="Shape 75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58" name="Shape 758"/>
          <p:cNvSpPr txBox="1"/>
          <p:nvPr/>
        </p:nvSpPr>
        <p:spPr>
          <a:xfrm>
            <a:off x="1527450" y="1143125"/>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2400">
                <a:highlight>
                  <a:srgbClr val="FFFFFF"/>
                </a:highlight>
                <a:latin typeface="Source Code Pro"/>
                <a:ea typeface="Source Code Pro"/>
                <a:cs typeface="Source Code Pro"/>
                <a:sym typeface="Source Code Pro"/>
              </a:rPr>
              <a:t>°F = (9/5)°C + 32</a:t>
            </a:r>
          </a:p>
        </p:txBody>
      </p:sp>
      <p:sp>
        <p:nvSpPr>
          <p:cNvPr id="759" name="Shape 759"/>
          <p:cNvSpPr txBox="1"/>
          <p:nvPr/>
        </p:nvSpPr>
        <p:spPr>
          <a:xfrm>
            <a:off x="1527450" y="481300"/>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1C4587"/>
                </a:solidFill>
                <a:highlight>
                  <a:srgbClr val="FFFFFF"/>
                </a:highlight>
                <a:latin typeface="Source Code Pro"/>
                <a:ea typeface="Source Code Pro"/>
                <a:cs typeface="Source Code Pro"/>
                <a:sym typeface="Source Code Pro"/>
              </a:rPr>
              <a:t>Converting Celsius to Fahrenheit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44" name="Shape 14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45" name="Shape 14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lin_reg_word_cloud.png" id="146" name="Shape 146"/>
          <p:cNvPicPr preferRelativeResize="0"/>
          <p:nvPr/>
        </p:nvPicPr>
        <p:blipFill>
          <a:blip r:embed="rId3">
            <a:alphaModFix/>
          </a:blip>
          <a:stretch>
            <a:fillRect/>
          </a:stretch>
        </p:blipFill>
        <p:spPr>
          <a:xfrm>
            <a:off x="890587" y="280987"/>
            <a:ext cx="7362825" cy="4581525"/>
          </a:xfrm>
          <a:prstGeom prst="rect">
            <a:avLst/>
          </a:prstGeom>
          <a:noFill/>
          <a:ln>
            <a:noFill/>
          </a:ln>
        </p:spPr>
      </p:pic>
      <p:sp>
        <p:nvSpPr>
          <p:cNvPr id="147" name="Shape 147"/>
          <p:cNvSpPr/>
          <p:nvPr/>
        </p:nvSpPr>
        <p:spPr>
          <a:xfrm>
            <a:off x="2678400" y="1647350"/>
            <a:ext cx="995400" cy="2964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63" name="Shape 763"/>
        <p:cNvGrpSpPr/>
        <p:nvPr/>
      </p:nvGrpSpPr>
      <p:grpSpPr>
        <a:xfrm>
          <a:off x="0" y="0"/>
          <a:ext cx="0" cy="0"/>
          <a:chOff x="0" y="0"/>
          <a:chExt cx="0" cy="0"/>
        </a:xfrm>
      </p:grpSpPr>
      <p:sp>
        <p:nvSpPr>
          <p:cNvPr id="764" name="Shape 764"/>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65" name="Shape 765"/>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66" name="Shape 766"/>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descr="celsius_to_fahrenheit_graph.png" id="767" name="Shape 767"/>
          <p:cNvPicPr preferRelativeResize="0"/>
          <p:nvPr/>
        </p:nvPicPr>
        <p:blipFill>
          <a:blip r:embed="rId3">
            <a:alphaModFix/>
          </a:blip>
          <a:stretch>
            <a:fillRect/>
          </a:stretch>
        </p:blipFill>
        <p:spPr>
          <a:xfrm>
            <a:off x="314325" y="190500"/>
            <a:ext cx="8515350" cy="4762500"/>
          </a:xfrm>
          <a:prstGeom prst="rect">
            <a:avLst/>
          </a:prstGeom>
          <a:noFill/>
          <a:ln>
            <a:noFill/>
          </a:ln>
        </p:spPr>
      </p:pic>
      <p:sp>
        <p:nvSpPr>
          <p:cNvPr id="768" name="Shape 768"/>
          <p:cNvSpPr txBox="1"/>
          <p:nvPr/>
        </p:nvSpPr>
        <p:spPr>
          <a:xfrm>
            <a:off x="853300" y="426650"/>
            <a:ext cx="5416200" cy="1351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highlight>
                  <a:srgbClr val="FFFFFF"/>
                </a:highlight>
                <a:latin typeface="Source Code Pro"/>
                <a:ea typeface="Source Code Pro"/>
                <a:cs typeface="Source Code Pro"/>
                <a:sym typeface="Source Code Pro"/>
              </a:rPr>
              <a:t>Fahrenheit = </a:t>
            </a:r>
            <a:r>
              <a:rPr lang="en" sz="1800">
                <a:solidFill>
                  <a:schemeClr val="accent1"/>
                </a:solidFill>
                <a:highlight>
                  <a:srgbClr val="FFFFFF"/>
                </a:highlight>
                <a:latin typeface="Source Code Pro"/>
                <a:ea typeface="Source Code Pro"/>
                <a:cs typeface="Source Code Pro"/>
                <a:sym typeface="Source Code Pro"/>
              </a:rPr>
              <a:t>32.0</a:t>
            </a:r>
            <a:r>
              <a:rPr lang="en" sz="2400">
                <a:solidFill>
                  <a:schemeClr val="accent1"/>
                </a:solidFill>
                <a:highlight>
                  <a:srgbClr val="FFFFFF"/>
                </a:highlight>
                <a:latin typeface="Source Code Pro"/>
                <a:ea typeface="Source Code Pro"/>
                <a:cs typeface="Source Code Pro"/>
                <a:sym typeface="Source Code Pro"/>
              </a:rPr>
              <a:t>° </a:t>
            </a:r>
            <a:r>
              <a:rPr lang="en" sz="1800">
                <a:solidFill>
                  <a:schemeClr val="accent1"/>
                </a:solidFill>
                <a:highlight>
                  <a:srgbClr val="FFFFFF"/>
                </a:highlight>
                <a:latin typeface="Source Code Pro"/>
                <a:ea typeface="Source Code Pro"/>
                <a:cs typeface="Source Code Pro"/>
                <a:sym typeface="Source Code Pro"/>
              </a:rPr>
              <a:t>- 66.2</a:t>
            </a:r>
            <a:r>
              <a:rPr lang="en" sz="2400">
                <a:solidFill>
                  <a:schemeClr val="accent1"/>
                </a:solidFill>
                <a:highlight>
                  <a:srgbClr val="FFFFFF"/>
                </a:highlight>
                <a:latin typeface="Source Code Pro"/>
                <a:ea typeface="Source Code Pro"/>
                <a:cs typeface="Source Code Pro"/>
                <a:sym typeface="Source Code Pro"/>
              </a:rPr>
              <a:t>°</a:t>
            </a:r>
          </a:p>
        </p:txBody>
      </p:sp>
      <p:sp>
        <p:nvSpPr>
          <p:cNvPr id="769" name="Shape 769"/>
          <p:cNvSpPr txBox="1"/>
          <p:nvPr/>
        </p:nvSpPr>
        <p:spPr>
          <a:xfrm>
            <a:off x="853300" y="939850"/>
            <a:ext cx="3033900" cy="604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highlight>
                  <a:srgbClr val="FFFFFF"/>
                </a:highlight>
                <a:latin typeface="Source Code Pro"/>
                <a:ea typeface="Source Code Pro"/>
                <a:cs typeface="Source Code Pro"/>
                <a:sym typeface="Source Code Pro"/>
              </a:rPr>
              <a:t>Celsius = </a:t>
            </a:r>
            <a:r>
              <a:rPr lang="en" sz="1800">
                <a:solidFill>
                  <a:schemeClr val="accent1"/>
                </a:solidFill>
                <a:highlight>
                  <a:srgbClr val="FFFFFF"/>
                </a:highlight>
                <a:latin typeface="Source Code Pro"/>
                <a:ea typeface="Source Code Pro"/>
                <a:cs typeface="Source Code Pro"/>
                <a:sym typeface="Source Code Pro"/>
              </a:rPr>
              <a:t>0° - 19°</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73" name="Shape 773"/>
        <p:cNvGrpSpPr/>
        <p:nvPr/>
      </p:nvGrpSpPr>
      <p:grpSpPr>
        <a:xfrm>
          <a:off x="0" y="0"/>
          <a:ext cx="0" cy="0"/>
          <a:chOff x="0" y="0"/>
          <a:chExt cx="0" cy="0"/>
        </a:xfrm>
      </p:grpSpPr>
      <p:sp>
        <p:nvSpPr>
          <p:cNvPr id="774" name="Shape 774"/>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75" name="Shape 775"/>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76" name="Shape 776"/>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77" name="Shape 777"/>
          <p:cNvSpPr txBox="1"/>
          <p:nvPr/>
        </p:nvSpPr>
        <p:spPr>
          <a:xfrm>
            <a:off x="1527450" y="1143125"/>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2400">
                <a:highlight>
                  <a:srgbClr val="FFFFFF"/>
                </a:highlight>
                <a:latin typeface="Source Code Pro"/>
                <a:ea typeface="Source Code Pro"/>
                <a:cs typeface="Source Code Pro"/>
                <a:sym typeface="Source Code Pro"/>
              </a:rPr>
              <a:t>°F = (9/5)°C + 32</a:t>
            </a:r>
          </a:p>
        </p:txBody>
      </p:sp>
      <p:sp>
        <p:nvSpPr>
          <p:cNvPr id="778" name="Shape 778"/>
          <p:cNvSpPr txBox="1"/>
          <p:nvPr/>
        </p:nvSpPr>
        <p:spPr>
          <a:xfrm>
            <a:off x="1527450" y="481300"/>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1C4587"/>
                </a:solidFill>
                <a:highlight>
                  <a:srgbClr val="FFFFFF"/>
                </a:highlight>
                <a:latin typeface="Source Code Pro"/>
                <a:ea typeface="Source Code Pro"/>
                <a:cs typeface="Source Code Pro"/>
                <a:sym typeface="Source Code Pro"/>
              </a:rPr>
              <a:t>Converting Celsius to Fahrenheit</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82" name="Shape 782"/>
        <p:cNvGrpSpPr/>
        <p:nvPr/>
      </p:nvGrpSpPr>
      <p:grpSpPr>
        <a:xfrm>
          <a:off x="0" y="0"/>
          <a:ext cx="0" cy="0"/>
          <a:chOff x="0" y="0"/>
          <a:chExt cx="0" cy="0"/>
        </a:xfrm>
      </p:grpSpPr>
      <p:sp>
        <p:nvSpPr>
          <p:cNvPr id="783" name="Shape 78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84" name="Shape 78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85" name="Shape 78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86" name="Shape 786"/>
          <p:cNvSpPr txBox="1"/>
          <p:nvPr/>
        </p:nvSpPr>
        <p:spPr>
          <a:xfrm>
            <a:off x="1527450" y="1143125"/>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2400">
                <a:highlight>
                  <a:srgbClr val="FFFFFF"/>
                </a:highlight>
                <a:latin typeface="Source Code Pro"/>
                <a:ea typeface="Source Code Pro"/>
                <a:cs typeface="Source Code Pro"/>
                <a:sym typeface="Source Code Pro"/>
              </a:rPr>
              <a:t>°F = (9/5)°C + 32</a:t>
            </a:r>
          </a:p>
        </p:txBody>
      </p:sp>
      <p:sp>
        <p:nvSpPr>
          <p:cNvPr id="787" name="Shape 787"/>
          <p:cNvSpPr txBox="1"/>
          <p:nvPr/>
        </p:nvSpPr>
        <p:spPr>
          <a:xfrm>
            <a:off x="1527450" y="481300"/>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1800">
                <a:solidFill>
                  <a:srgbClr val="1C4587"/>
                </a:solidFill>
                <a:highlight>
                  <a:srgbClr val="FFFFFF"/>
                </a:highlight>
                <a:latin typeface="Source Code Pro"/>
                <a:ea typeface="Source Code Pro"/>
                <a:cs typeface="Source Code Pro"/>
                <a:sym typeface="Source Code Pro"/>
              </a:rPr>
              <a:t>Converting Celsius to Fahrenheit</a:t>
            </a:r>
          </a:p>
        </p:txBody>
      </p:sp>
      <p:sp>
        <p:nvSpPr>
          <p:cNvPr id="788" name="Shape 788"/>
          <p:cNvSpPr txBox="1"/>
          <p:nvPr/>
        </p:nvSpPr>
        <p:spPr>
          <a:xfrm>
            <a:off x="1527450" y="1848750"/>
            <a:ext cx="6089100" cy="14460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mx + b</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92" name="Shape 792"/>
        <p:cNvGrpSpPr/>
        <p:nvPr/>
      </p:nvGrpSpPr>
      <p:grpSpPr>
        <a:xfrm>
          <a:off x="0" y="0"/>
          <a:ext cx="0" cy="0"/>
          <a:chOff x="0" y="0"/>
          <a:chExt cx="0" cy="0"/>
        </a:xfrm>
      </p:grpSpPr>
      <p:sp>
        <p:nvSpPr>
          <p:cNvPr id="793" name="Shape 79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794" name="Shape 79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795" name="Shape 79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96" name="Shape 796"/>
          <p:cNvSpPr txBox="1"/>
          <p:nvPr/>
        </p:nvSpPr>
        <p:spPr>
          <a:xfrm>
            <a:off x="1929150" y="5374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3600">
                <a:solidFill>
                  <a:srgbClr val="FF0000"/>
                </a:solidFill>
                <a:latin typeface="Source Code Pro"/>
                <a:ea typeface="Source Code Pro"/>
                <a:cs typeface="Source Code Pro"/>
                <a:sym typeface="Source Code Pro"/>
              </a:rPr>
              <a:t>y</a:t>
            </a:r>
            <a:r>
              <a:rPr lang="en" sz="3600">
                <a:latin typeface="Source Code Pro"/>
                <a:ea typeface="Source Code Pro"/>
                <a:cs typeface="Source Code Pro"/>
                <a:sym typeface="Source Code Pro"/>
              </a:rPr>
              <a:t> = mx + b</a:t>
            </a:r>
          </a:p>
        </p:txBody>
      </p:sp>
      <p:sp>
        <p:nvSpPr>
          <p:cNvPr id="797" name="Shape 797"/>
          <p:cNvSpPr txBox="1"/>
          <p:nvPr/>
        </p:nvSpPr>
        <p:spPr>
          <a:xfrm>
            <a:off x="1929150" y="14518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y = </a:t>
            </a:r>
            <a:r>
              <a:rPr lang="en" sz="2400">
                <a:solidFill>
                  <a:srgbClr val="FF0000"/>
                </a:solidFill>
                <a:latin typeface="Source Code Pro"/>
                <a:ea typeface="Source Code Pro"/>
                <a:cs typeface="Source Code Pro"/>
                <a:sym typeface="Source Code Pro"/>
              </a:rPr>
              <a:t>target</a:t>
            </a:r>
            <a:r>
              <a:rPr lang="en" sz="2400">
                <a:solidFill>
                  <a:srgbClr val="FF0000"/>
                </a:solidFill>
                <a:latin typeface="Source Code Pro"/>
                <a:ea typeface="Source Code Pro"/>
                <a:cs typeface="Source Code Pro"/>
                <a:sym typeface="Source Code Pro"/>
              </a:rPr>
              <a:t> variable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01" name="Shape 801"/>
        <p:cNvGrpSpPr/>
        <p:nvPr/>
      </p:nvGrpSpPr>
      <p:grpSpPr>
        <a:xfrm>
          <a:off x="0" y="0"/>
          <a:ext cx="0" cy="0"/>
          <a:chOff x="0" y="0"/>
          <a:chExt cx="0" cy="0"/>
        </a:xfrm>
      </p:grpSpPr>
      <p:sp>
        <p:nvSpPr>
          <p:cNvPr id="802" name="Shape 80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03" name="Shape 80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04" name="Shape 80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05" name="Shape 805"/>
          <p:cNvSpPr txBox="1"/>
          <p:nvPr/>
        </p:nvSpPr>
        <p:spPr>
          <a:xfrm>
            <a:off x="1929150" y="5374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m</a:t>
            </a:r>
            <a:r>
              <a:rPr lang="en" sz="3600">
                <a:solidFill>
                  <a:srgbClr val="FF0000"/>
                </a:solidFill>
                <a:latin typeface="Source Code Pro"/>
                <a:ea typeface="Source Code Pro"/>
                <a:cs typeface="Source Code Pro"/>
                <a:sym typeface="Source Code Pro"/>
              </a:rPr>
              <a:t>x</a:t>
            </a:r>
            <a:r>
              <a:rPr lang="en" sz="3600">
                <a:latin typeface="Source Code Pro"/>
                <a:ea typeface="Source Code Pro"/>
                <a:cs typeface="Source Code Pro"/>
                <a:sym typeface="Source Code Pro"/>
              </a:rPr>
              <a:t> + b</a:t>
            </a:r>
          </a:p>
        </p:txBody>
      </p:sp>
      <p:sp>
        <p:nvSpPr>
          <p:cNvPr id="806" name="Shape 806"/>
          <p:cNvSpPr txBox="1"/>
          <p:nvPr/>
        </p:nvSpPr>
        <p:spPr>
          <a:xfrm>
            <a:off x="1929150" y="14518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y = </a:t>
            </a:r>
            <a:r>
              <a:rPr lang="en" sz="2400">
                <a:solidFill>
                  <a:srgbClr val="FF0000"/>
                </a:solidFill>
                <a:latin typeface="Source Code Pro"/>
                <a:ea typeface="Source Code Pro"/>
                <a:cs typeface="Source Code Pro"/>
                <a:sym typeface="Source Code Pro"/>
              </a:rPr>
              <a:t>target</a:t>
            </a:r>
            <a:r>
              <a:rPr lang="en" sz="2400">
                <a:solidFill>
                  <a:srgbClr val="FF0000"/>
                </a:solidFill>
                <a:latin typeface="Source Code Pro"/>
                <a:ea typeface="Source Code Pro"/>
                <a:cs typeface="Source Code Pro"/>
                <a:sym typeface="Source Code Pro"/>
              </a:rPr>
              <a:t> variable</a:t>
            </a:r>
          </a:p>
        </p:txBody>
      </p:sp>
      <p:sp>
        <p:nvSpPr>
          <p:cNvPr id="807" name="Shape 807"/>
          <p:cNvSpPr txBox="1"/>
          <p:nvPr/>
        </p:nvSpPr>
        <p:spPr>
          <a:xfrm>
            <a:off x="1929150" y="20106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x = </a:t>
            </a:r>
            <a:r>
              <a:rPr lang="en" sz="2400">
                <a:solidFill>
                  <a:srgbClr val="FF0000"/>
                </a:solidFill>
                <a:latin typeface="Source Code Pro"/>
                <a:ea typeface="Source Code Pro"/>
                <a:cs typeface="Source Code Pro"/>
                <a:sym typeface="Source Code Pro"/>
              </a:rPr>
              <a:t>predictor</a:t>
            </a:r>
            <a:r>
              <a:rPr lang="en" sz="2400">
                <a:solidFill>
                  <a:srgbClr val="FF0000"/>
                </a:solidFill>
                <a:latin typeface="Source Code Pro"/>
                <a:ea typeface="Source Code Pro"/>
                <a:cs typeface="Source Code Pro"/>
                <a:sym typeface="Source Code Pro"/>
              </a:rPr>
              <a:t> variable</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11" name="Shape 811"/>
        <p:cNvGrpSpPr/>
        <p:nvPr/>
      </p:nvGrpSpPr>
      <p:grpSpPr>
        <a:xfrm>
          <a:off x="0" y="0"/>
          <a:ext cx="0" cy="0"/>
          <a:chOff x="0" y="0"/>
          <a:chExt cx="0" cy="0"/>
        </a:xfrm>
      </p:grpSpPr>
      <p:sp>
        <p:nvSpPr>
          <p:cNvPr id="812" name="Shape 81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13" name="Shape 81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14" name="Shape 81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15" name="Shape 815"/>
          <p:cNvSpPr txBox="1"/>
          <p:nvPr/>
        </p:nvSpPr>
        <p:spPr>
          <a:xfrm>
            <a:off x="1929150" y="5374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x + b</a:t>
            </a:r>
          </a:p>
        </p:txBody>
      </p:sp>
      <p:sp>
        <p:nvSpPr>
          <p:cNvPr id="816" name="Shape 816"/>
          <p:cNvSpPr txBox="1"/>
          <p:nvPr/>
        </p:nvSpPr>
        <p:spPr>
          <a:xfrm>
            <a:off x="1929150" y="14518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y = </a:t>
            </a:r>
            <a:r>
              <a:rPr lang="en" sz="2400">
                <a:solidFill>
                  <a:srgbClr val="FF0000"/>
                </a:solidFill>
                <a:latin typeface="Source Code Pro"/>
                <a:ea typeface="Source Code Pro"/>
                <a:cs typeface="Source Code Pro"/>
                <a:sym typeface="Source Code Pro"/>
              </a:rPr>
              <a:t>target</a:t>
            </a:r>
            <a:r>
              <a:rPr lang="en" sz="2400">
                <a:solidFill>
                  <a:srgbClr val="FF0000"/>
                </a:solidFill>
                <a:latin typeface="Source Code Pro"/>
                <a:ea typeface="Source Code Pro"/>
                <a:cs typeface="Source Code Pro"/>
                <a:sym typeface="Source Code Pro"/>
              </a:rPr>
              <a:t> variable</a:t>
            </a:r>
          </a:p>
        </p:txBody>
      </p:sp>
      <p:sp>
        <p:nvSpPr>
          <p:cNvPr id="817" name="Shape 817"/>
          <p:cNvSpPr txBox="1"/>
          <p:nvPr/>
        </p:nvSpPr>
        <p:spPr>
          <a:xfrm>
            <a:off x="1929150" y="20106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x = </a:t>
            </a:r>
            <a:r>
              <a:rPr lang="en" sz="2400">
                <a:solidFill>
                  <a:srgbClr val="FF0000"/>
                </a:solidFill>
                <a:latin typeface="Source Code Pro"/>
                <a:ea typeface="Source Code Pro"/>
                <a:cs typeface="Source Code Pro"/>
                <a:sym typeface="Source Code Pro"/>
              </a:rPr>
              <a:t>predictor</a:t>
            </a:r>
            <a:r>
              <a:rPr lang="en" sz="2400">
                <a:solidFill>
                  <a:srgbClr val="FF0000"/>
                </a:solidFill>
                <a:latin typeface="Source Code Pro"/>
                <a:ea typeface="Source Code Pro"/>
                <a:cs typeface="Source Code Pro"/>
                <a:sym typeface="Source Code Pro"/>
              </a:rPr>
              <a:t> variable</a:t>
            </a:r>
          </a:p>
        </p:txBody>
      </p:sp>
      <p:sp>
        <p:nvSpPr>
          <p:cNvPr id="818" name="Shape 818"/>
          <p:cNvSpPr txBox="1"/>
          <p:nvPr/>
        </p:nvSpPr>
        <p:spPr>
          <a:xfrm>
            <a:off x="1929150" y="25694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m = </a:t>
            </a:r>
            <a:r>
              <a:rPr lang="en" sz="2400">
                <a:solidFill>
                  <a:srgbClr val="FF0000"/>
                </a:solidFill>
                <a:latin typeface="Source Code Pro"/>
                <a:ea typeface="Source Code Pro"/>
                <a:cs typeface="Source Code Pro"/>
                <a:sym typeface="Source Code Pro"/>
              </a:rPr>
              <a:t>coefficient</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22" name="Shape 822"/>
        <p:cNvGrpSpPr/>
        <p:nvPr/>
      </p:nvGrpSpPr>
      <p:grpSpPr>
        <a:xfrm>
          <a:off x="0" y="0"/>
          <a:ext cx="0" cy="0"/>
          <a:chOff x="0" y="0"/>
          <a:chExt cx="0" cy="0"/>
        </a:xfrm>
      </p:grpSpPr>
      <p:sp>
        <p:nvSpPr>
          <p:cNvPr id="823" name="Shape 82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24" name="Shape 82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25" name="Shape 82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26" name="Shape 826"/>
          <p:cNvSpPr txBox="1"/>
          <p:nvPr/>
        </p:nvSpPr>
        <p:spPr>
          <a:xfrm>
            <a:off x="1929150" y="5374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mx + </a:t>
            </a:r>
            <a:r>
              <a:rPr lang="en" sz="3600">
                <a:solidFill>
                  <a:srgbClr val="FF0000"/>
                </a:solidFill>
                <a:latin typeface="Source Code Pro"/>
                <a:ea typeface="Source Code Pro"/>
                <a:cs typeface="Source Code Pro"/>
                <a:sym typeface="Source Code Pro"/>
              </a:rPr>
              <a:t>b</a:t>
            </a:r>
          </a:p>
        </p:txBody>
      </p:sp>
      <p:sp>
        <p:nvSpPr>
          <p:cNvPr id="827" name="Shape 827"/>
          <p:cNvSpPr txBox="1"/>
          <p:nvPr/>
        </p:nvSpPr>
        <p:spPr>
          <a:xfrm>
            <a:off x="1929150" y="14518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y = </a:t>
            </a:r>
            <a:r>
              <a:rPr lang="en" sz="2400">
                <a:solidFill>
                  <a:srgbClr val="FF0000"/>
                </a:solidFill>
                <a:latin typeface="Source Code Pro"/>
                <a:ea typeface="Source Code Pro"/>
                <a:cs typeface="Source Code Pro"/>
                <a:sym typeface="Source Code Pro"/>
              </a:rPr>
              <a:t>target</a:t>
            </a:r>
            <a:r>
              <a:rPr lang="en" sz="2400">
                <a:solidFill>
                  <a:srgbClr val="FF0000"/>
                </a:solidFill>
                <a:latin typeface="Source Code Pro"/>
                <a:ea typeface="Source Code Pro"/>
                <a:cs typeface="Source Code Pro"/>
                <a:sym typeface="Source Code Pro"/>
              </a:rPr>
              <a:t> variable</a:t>
            </a:r>
          </a:p>
        </p:txBody>
      </p:sp>
      <p:sp>
        <p:nvSpPr>
          <p:cNvPr id="828" name="Shape 828"/>
          <p:cNvSpPr txBox="1"/>
          <p:nvPr/>
        </p:nvSpPr>
        <p:spPr>
          <a:xfrm>
            <a:off x="1929150" y="20106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x = </a:t>
            </a:r>
            <a:r>
              <a:rPr lang="en" sz="2400">
                <a:solidFill>
                  <a:srgbClr val="FF0000"/>
                </a:solidFill>
                <a:latin typeface="Source Code Pro"/>
                <a:ea typeface="Source Code Pro"/>
                <a:cs typeface="Source Code Pro"/>
                <a:sym typeface="Source Code Pro"/>
              </a:rPr>
              <a:t>predictor</a:t>
            </a:r>
            <a:r>
              <a:rPr lang="en" sz="2400">
                <a:solidFill>
                  <a:srgbClr val="FF0000"/>
                </a:solidFill>
                <a:latin typeface="Source Code Pro"/>
                <a:ea typeface="Source Code Pro"/>
                <a:cs typeface="Source Code Pro"/>
                <a:sym typeface="Source Code Pro"/>
              </a:rPr>
              <a:t> variable</a:t>
            </a:r>
          </a:p>
        </p:txBody>
      </p:sp>
      <p:sp>
        <p:nvSpPr>
          <p:cNvPr id="829" name="Shape 829"/>
          <p:cNvSpPr txBox="1"/>
          <p:nvPr/>
        </p:nvSpPr>
        <p:spPr>
          <a:xfrm>
            <a:off x="1929150" y="25694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m = </a:t>
            </a:r>
            <a:r>
              <a:rPr lang="en" sz="2400">
                <a:solidFill>
                  <a:srgbClr val="FF0000"/>
                </a:solidFill>
                <a:latin typeface="Source Code Pro"/>
                <a:ea typeface="Source Code Pro"/>
                <a:cs typeface="Source Code Pro"/>
                <a:sym typeface="Source Code Pro"/>
              </a:rPr>
              <a:t>coefficient</a:t>
            </a:r>
          </a:p>
        </p:txBody>
      </p:sp>
      <p:sp>
        <p:nvSpPr>
          <p:cNvPr id="830" name="Shape 830"/>
          <p:cNvSpPr txBox="1"/>
          <p:nvPr/>
        </p:nvSpPr>
        <p:spPr>
          <a:xfrm>
            <a:off x="1929150" y="3128250"/>
            <a:ext cx="5285700" cy="730500"/>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Source Code Pro"/>
                <a:ea typeface="Source Code Pro"/>
                <a:cs typeface="Source Code Pro"/>
                <a:sym typeface="Source Code Pro"/>
              </a:rPr>
              <a:t>b = </a:t>
            </a:r>
            <a:r>
              <a:rPr lang="en" sz="2400">
                <a:solidFill>
                  <a:srgbClr val="FF0000"/>
                </a:solidFill>
                <a:latin typeface="Source Code Pro"/>
                <a:ea typeface="Source Code Pro"/>
                <a:cs typeface="Source Code Pro"/>
                <a:sym typeface="Source Code Pro"/>
              </a:rPr>
              <a:t>y intercept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34" name="Shape 834"/>
        <p:cNvGrpSpPr/>
        <p:nvPr/>
      </p:nvGrpSpPr>
      <p:grpSpPr>
        <a:xfrm>
          <a:off x="0" y="0"/>
          <a:ext cx="0" cy="0"/>
          <a:chOff x="0" y="0"/>
          <a:chExt cx="0" cy="0"/>
        </a:xfrm>
      </p:grpSpPr>
      <p:sp>
        <p:nvSpPr>
          <p:cNvPr id="835" name="Shape 83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36" name="Shape 83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37" name="Shape 83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38" name="Shape 838"/>
          <p:cNvSpPr txBox="1"/>
          <p:nvPr/>
        </p:nvSpPr>
        <p:spPr>
          <a:xfrm>
            <a:off x="1929150" y="1451850"/>
            <a:ext cx="52857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x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42" name="Shape 842"/>
        <p:cNvGrpSpPr/>
        <p:nvPr/>
      </p:nvGrpSpPr>
      <p:grpSpPr>
        <a:xfrm>
          <a:off x="0" y="0"/>
          <a:ext cx="0" cy="0"/>
          <a:chOff x="0" y="0"/>
          <a:chExt cx="0" cy="0"/>
        </a:xfrm>
      </p:grpSpPr>
      <p:sp>
        <p:nvSpPr>
          <p:cNvPr id="843" name="Shape 84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44" name="Shape 84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45" name="Shape 84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846" name="Shape 846"/>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847" name="Shape 847"/>
          <p:cNvSpPr txBox="1"/>
          <p:nvPr/>
        </p:nvSpPr>
        <p:spPr>
          <a:xfrm>
            <a:off x="4098300" y="388025"/>
            <a:ext cx="4359300" cy="1028700"/>
          </a:xfrm>
          <a:prstGeom prst="rect">
            <a:avLst/>
          </a:prstGeom>
          <a:noFill/>
          <a:ln>
            <a:noFill/>
          </a:ln>
        </p:spPr>
        <p:txBody>
          <a:bodyPr anchorCtr="0" anchor="ctr" bIns="91425" lIns="91425" rIns="91425" tIns="91425">
            <a:noAutofit/>
          </a:bodyPr>
          <a:lstStyle/>
          <a:p>
            <a:pPr lvl="0" rtl="0" algn="ctr">
              <a:spcBef>
                <a:spcPts val="0"/>
              </a:spcBef>
              <a:buNone/>
            </a:pPr>
            <a:r>
              <a:rPr lang="en" sz="1800">
                <a:highlight>
                  <a:srgbClr val="FFFFFF"/>
                </a:highlight>
                <a:latin typeface="Source Code Pro"/>
                <a:ea typeface="Source Code Pro"/>
                <a:cs typeface="Source Code Pro"/>
                <a:sym typeface="Source Code Pro"/>
              </a:rPr>
              <a:t>“Observed data”</a:t>
            </a:r>
          </a:p>
          <a:p>
            <a:pPr lvl="0" rtl="0" algn="ctr">
              <a:spcBef>
                <a:spcPts val="0"/>
              </a:spcBef>
              <a:buNone/>
            </a:pPr>
            <a:r>
              <a:rPr lang="en">
                <a:highlight>
                  <a:srgbClr val="FFFFFF"/>
                </a:highlight>
                <a:latin typeface="Source Code Pro"/>
                <a:ea typeface="Source Code Pro"/>
                <a:cs typeface="Source Code Pro"/>
                <a:sym typeface="Source Code Pro"/>
              </a:rPr>
              <a:t>(functionally generated with added random noise)</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51" name="Shape 851"/>
        <p:cNvGrpSpPr/>
        <p:nvPr/>
      </p:nvGrpSpPr>
      <p:grpSpPr>
        <a:xfrm>
          <a:off x="0" y="0"/>
          <a:ext cx="0" cy="0"/>
          <a:chOff x="0" y="0"/>
          <a:chExt cx="0" cy="0"/>
        </a:xfrm>
      </p:grpSpPr>
      <p:sp>
        <p:nvSpPr>
          <p:cNvPr id="852" name="Shape 85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53" name="Shape 85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54" name="Shape 85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855" name="Shape 855"/>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856" name="Shape 856"/>
          <p:cNvSpPr txBox="1"/>
          <p:nvPr/>
        </p:nvSpPr>
        <p:spPr>
          <a:xfrm>
            <a:off x="4098300" y="388025"/>
            <a:ext cx="4359300" cy="1028700"/>
          </a:xfrm>
          <a:prstGeom prst="rect">
            <a:avLst/>
          </a:prstGeom>
          <a:noFill/>
          <a:ln>
            <a:noFill/>
          </a:ln>
        </p:spPr>
        <p:txBody>
          <a:bodyPr anchorCtr="0" anchor="ctr" bIns="91425" lIns="91425" rIns="91425" tIns="91425">
            <a:noAutofit/>
          </a:bodyPr>
          <a:lstStyle/>
          <a:p>
            <a:pPr lvl="0" rtl="0" algn="ctr">
              <a:spcBef>
                <a:spcPts val="0"/>
              </a:spcBef>
              <a:buNone/>
            </a:pPr>
            <a:r>
              <a:rPr lang="en" sz="1800">
                <a:highlight>
                  <a:srgbClr val="FFFFFF"/>
                </a:highlight>
                <a:latin typeface="Source Code Pro"/>
                <a:ea typeface="Source Code Pro"/>
                <a:cs typeface="Source Code Pro"/>
                <a:sym typeface="Source Code Pro"/>
              </a:rPr>
              <a:t>“Observed data”</a:t>
            </a:r>
          </a:p>
          <a:p>
            <a:pPr lvl="0" rtl="0" algn="ctr">
              <a:spcBef>
                <a:spcPts val="0"/>
              </a:spcBef>
              <a:buNone/>
            </a:pPr>
            <a:r>
              <a:rPr lang="en">
                <a:highlight>
                  <a:srgbClr val="FFFFFF"/>
                </a:highlight>
                <a:latin typeface="Source Code Pro"/>
                <a:ea typeface="Source Code Pro"/>
                <a:cs typeface="Source Code Pro"/>
                <a:sym typeface="Source Code Pro"/>
              </a:rPr>
              <a:t>(functionally generated with added random noise)</a:t>
            </a:r>
          </a:p>
        </p:txBody>
      </p:sp>
      <p:pic>
        <p:nvPicPr>
          <p:cNvPr id="857" name="Shape 857"/>
          <p:cNvPicPr preferRelativeResize="0"/>
          <p:nvPr/>
        </p:nvPicPr>
        <p:blipFill>
          <a:blip r:embed="rId4">
            <a:alphaModFix/>
          </a:blip>
          <a:stretch>
            <a:fillRect/>
          </a:stretch>
        </p:blipFill>
        <p:spPr>
          <a:xfrm>
            <a:off x="3556449" y="1416724"/>
            <a:ext cx="5442999" cy="2958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Linear Regression</a:t>
            </a:r>
          </a:p>
        </p:txBody>
      </p:sp>
      <p:sp>
        <p:nvSpPr>
          <p:cNvPr id="153" name="Shape 153"/>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 </a:t>
            </a:r>
          </a:p>
        </p:txBody>
      </p:sp>
      <p:sp>
        <p:nvSpPr>
          <p:cNvPr id="154" name="Shape 154"/>
          <p:cNvSpPr txBox="1"/>
          <p:nvPr>
            <p:ph type="ctrTitle"/>
          </p:nvPr>
        </p:nvSpPr>
        <p:spPr>
          <a:xfrm>
            <a:off x="2038350" y="2155050"/>
            <a:ext cx="6075000" cy="1169100"/>
          </a:xfrm>
          <a:prstGeom prst="rect">
            <a:avLst/>
          </a:prstGeom>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 </a:t>
            </a:r>
          </a:p>
        </p:txBody>
      </p:sp>
      <p:sp>
        <p:nvSpPr>
          <p:cNvPr id="155" name="Shape 155"/>
          <p:cNvSpPr txBox="1"/>
          <p:nvPr/>
        </p:nvSpPr>
        <p:spPr>
          <a:xfrm>
            <a:off x="5005950" y="3324150"/>
            <a:ext cx="3247200" cy="3873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FFFFFF"/>
              </a:solidFill>
              <a:latin typeface="Source Code Pro"/>
              <a:ea typeface="Source Code Pro"/>
              <a:cs typeface="Source Code Pro"/>
              <a:sym typeface="Source Code Pr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61" name="Shape 861"/>
        <p:cNvGrpSpPr/>
        <p:nvPr/>
      </p:nvGrpSpPr>
      <p:grpSpPr>
        <a:xfrm>
          <a:off x="0" y="0"/>
          <a:ext cx="0" cy="0"/>
          <a:chOff x="0" y="0"/>
          <a:chExt cx="0" cy="0"/>
        </a:xfrm>
      </p:grpSpPr>
      <p:sp>
        <p:nvSpPr>
          <p:cNvPr id="862" name="Shape 862"/>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63" name="Shape 863"/>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64" name="Shape 864"/>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865" name="Shape 865"/>
          <p:cNvPicPr preferRelativeResize="0"/>
          <p:nvPr/>
        </p:nvPicPr>
        <p:blipFill>
          <a:blip r:embed="rId3">
            <a:alphaModFix/>
          </a:blip>
          <a:stretch>
            <a:fillRect/>
          </a:stretch>
        </p:blipFill>
        <p:spPr>
          <a:xfrm>
            <a:off x="0" y="86554"/>
            <a:ext cx="9144000" cy="497039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69" name="Shape 869"/>
        <p:cNvGrpSpPr/>
        <p:nvPr/>
      </p:nvGrpSpPr>
      <p:grpSpPr>
        <a:xfrm>
          <a:off x="0" y="0"/>
          <a:ext cx="0" cy="0"/>
          <a:chOff x="0" y="0"/>
          <a:chExt cx="0" cy="0"/>
        </a:xfrm>
      </p:grpSpPr>
      <p:sp>
        <p:nvSpPr>
          <p:cNvPr id="870" name="Shape 87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71" name="Shape 87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72" name="Shape 87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873" name="Shape 873"/>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874" name="Shape 874"/>
          <p:cNvSpPr txBox="1"/>
          <p:nvPr/>
        </p:nvSpPr>
        <p:spPr>
          <a:xfrm>
            <a:off x="4314750" y="23216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mx + b</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78" name="Shape 878"/>
        <p:cNvGrpSpPr/>
        <p:nvPr/>
      </p:nvGrpSpPr>
      <p:grpSpPr>
        <a:xfrm>
          <a:off x="0" y="0"/>
          <a:ext cx="0" cy="0"/>
          <a:chOff x="0" y="0"/>
          <a:chExt cx="0" cy="0"/>
        </a:xfrm>
      </p:grpSpPr>
      <p:sp>
        <p:nvSpPr>
          <p:cNvPr id="879" name="Shape 87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80" name="Shape 88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81" name="Shape 88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882" name="Shape 882"/>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883" name="Shape 883"/>
          <p:cNvSpPr txBox="1"/>
          <p:nvPr/>
        </p:nvSpPr>
        <p:spPr>
          <a:xfrm>
            <a:off x="4314750" y="23216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38761D"/>
                </a:solidFill>
                <a:highlight>
                  <a:srgbClr val="FFFFFF"/>
                </a:highlight>
                <a:latin typeface="Source Code Pro"/>
                <a:ea typeface="Source Code Pro"/>
                <a:cs typeface="Source Code Pro"/>
                <a:sym typeface="Source Code Pro"/>
              </a:rPr>
              <a:t>y</a:t>
            </a:r>
            <a:r>
              <a:rPr lang="en" sz="2400">
                <a:solidFill>
                  <a:srgbClr val="1C4587"/>
                </a:solidFill>
                <a:highlight>
                  <a:srgbClr val="FFFFFF"/>
                </a:highlight>
                <a:latin typeface="Source Code Pro"/>
                <a:ea typeface="Source Code Pro"/>
                <a:cs typeface="Source Code Pro"/>
                <a:sym typeface="Source Code Pro"/>
              </a:rPr>
              <a:t> = mx + b</a:t>
            </a:r>
          </a:p>
        </p:txBody>
      </p:sp>
      <p:sp>
        <p:nvSpPr>
          <p:cNvPr id="884" name="Shape 884"/>
          <p:cNvSpPr txBox="1"/>
          <p:nvPr/>
        </p:nvSpPr>
        <p:spPr>
          <a:xfrm>
            <a:off x="4098300" y="1521525"/>
            <a:ext cx="4380000" cy="1028700"/>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38761D"/>
                </a:solidFill>
                <a:highlight>
                  <a:srgbClr val="FFFFFF"/>
                </a:highlight>
                <a:latin typeface="Source Code Pro"/>
                <a:ea typeface="Source Code Pro"/>
                <a:cs typeface="Source Code Pro"/>
                <a:sym typeface="Source Code Pro"/>
              </a:rPr>
              <a:t>-208.</a:t>
            </a:r>
            <a:r>
              <a:rPr lang="en" sz="1800">
                <a:solidFill>
                  <a:srgbClr val="38761D"/>
                </a:solidFill>
                <a:highlight>
                  <a:srgbClr val="FFFFFF"/>
                </a:highlight>
                <a:latin typeface="Source Code Pro"/>
                <a:ea typeface="Source Code Pro"/>
                <a:cs typeface="Source Code Pro"/>
                <a:sym typeface="Source Code Pro"/>
              </a:rPr>
              <a:t>496884</a:t>
            </a:r>
            <a:r>
              <a:rPr lang="en" sz="1800">
                <a:highlight>
                  <a:srgbClr val="FFFFFF"/>
                </a:highlight>
                <a:latin typeface="Source Code Pro"/>
                <a:ea typeface="Source Code Pro"/>
                <a:cs typeface="Source Code Pro"/>
                <a:sym typeface="Source Code Pro"/>
              </a:rPr>
              <a:t> = </a:t>
            </a:r>
            <a:r>
              <a:rPr lang="en" sz="1800">
                <a:solidFill>
                  <a:srgbClr val="FF0000"/>
                </a:solidFill>
                <a:highlight>
                  <a:srgbClr val="FFFFFF"/>
                </a:highlight>
                <a:latin typeface="Source Code Pro"/>
                <a:ea typeface="Source Code Pro"/>
                <a:cs typeface="Source Code Pro"/>
                <a:sym typeface="Source Code Pro"/>
              </a:rPr>
              <a:t>m</a:t>
            </a:r>
            <a:r>
              <a:rPr lang="en" sz="1800">
                <a:highlight>
                  <a:srgbClr val="FFFFFF"/>
                </a:highlight>
                <a:latin typeface="Source Code Pro"/>
                <a:ea typeface="Source Code Pro"/>
                <a:cs typeface="Source Code Pro"/>
                <a:sym typeface="Source Code Pro"/>
              </a:rPr>
              <a:t>x</a:t>
            </a:r>
            <a:r>
              <a:rPr lang="en" sz="1800">
                <a:highlight>
                  <a:srgbClr val="FFFFFF"/>
                </a:highlight>
                <a:latin typeface="Source Code Pro"/>
                <a:ea typeface="Source Code Pro"/>
                <a:cs typeface="Source Code Pro"/>
                <a:sym typeface="Source Code Pro"/>
              </a:rPr>
              <a:t> + </a:t>
            </a:r>
            <a:r>
              <a:rPr lang="en" sz="1800">
                <a:solidFill>
                  <a:srgbClr val="FF0000"/>
                </a:solidFill>
                <a:highlight>
                  <a:srgbClr val="FFFFFF"/>
                </a:highlight>
                <a:latin typeface="Source Code Pro"/>
                <a:ea typeface="Source Code Pro"/>
                <a:cs typeface="Source Code Pro"/>
                <a:sym typeface="Source Code Pro"/>
              </a:rPr>
              <a:t>b</a:t>
            </a:r>
          </a:p>
        </p:txBody>
      </p:sp>
      <p:sp>
        <p:nvSpPr>
          <p:cNvPr id="885" name="Shape 885"/>
          <p:cNvSpPr/>
          <p:nvPr/>
        </p:nvSpPr>
        <p:spPr>
          <a:xfrm>
            <a:off x="2141325" y="720950"/>
            <a:ext cx="1302000" cy="419700"/>
          </a:xfrm>
          <a:prstGeom prst="rect">
            <a:avLst/>
          </a:prstGeom>
          <a:noFill/>
          <a:ln cap="flat" cmpd="sng" w="381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6" name="Shape 886"/>
          <p:cNvSpPr/>
          <p:nvPr/>
        </p:nvSpPr>
        <p:spPr>
          <a:xfrm>
            <a:off x="3454100" y="925400"/>
            <a:ext cx="1366575" cy="914650"/>
          </a:xfrm>
          <a:custGeom>
            <a:pathLst>
              <a:path extrusionOk="0" h="36586" w="54663">
                <a:moveTo>
                  <a:pt x="0" y="0"/>
                </a:moveTo>
                <a:lnTo>
                  <a:pt x="54663" y="0"/>
                </a:lnTo>
                <a:lnTo>
                  <a:pt x="54663" y="36586"/>
                </a:lnTo>
              </a:path>
            </a:pathLst>
          </a:custGeom>
          <a:noFill/>
          <a:ln cap="flat" cmpd="sng" w="19050">
            <a:solidFill>
              <a:srgbClr val="38761D"/>
            </a:solidFill>
            <a:prstDash val="solid"/>
            <a:round/>
            <a:headEnd len="lg" w="lg" type="triangle"/>
            <a:tailEnd len="lg" w="lg" type="triangle"/>
          </a:ln>
        </p:spPr>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90" name="Shape 890"/>
        <p:cNvGrpSpPr/>
        <p:nvPr/>
      </p:nvGrpSpPr>
      <p:grpSpPr>
        <a:xfrm>
          <a:off x="0" y="0"/>
          <a:ext cx="0" cy="0"/>
          <a:chOff x="0" y="0"/>
          <a:chExt cx="0" cy="0"/>
        </a:xfrm>
      </p:grpSpPr>
      <p:sp>
        <p:nvSpPr>
          <p:cNvPr id="891" name="Shape 891"/>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892" name="Shape 892"/>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893" name="Shape 893"/>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894" name="Shape 894"/>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895" name="Shape 895"/>
          <p:cNvSpPr txBox="1"/>
          <p:nvPr/>
        </p:nvSpPr>
        <p:spPr>
          <a:xfrm>
            <a:off x="4314750" y="23216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a:t>
            </a:r>
            <a:r>
              <a:rPr lang="en" sz="2400">
                <a:solidFill>
                  <a:srgbClr val="38761D"/>
                </a:solidFill>
                <a:highlight>
                  <a:srgbClr val="FFFFFF"/>
                </a:highlight>
                <a:latin typeface="Source Code Pro"/>
                <a:ea typeface="Source Code Pro"/>
                <a:cs typeface="Source Code Pro"/>
                <a:sym typeface="Source Code Pro"/>
              </a:rPr>
              <a:t>x</a:t>
            </a:r>
            <a:r>
              <a:rPr lang="en" sz="2400">
                <a:solidFill>
                  <a:srgbClr val="1C4587"/>
                </a:solidFill>
                <a:highlight>
                  <a:srgbClr val="FFFFFF"/>
                </a:highlight>
                <a:latin typeface="Source Code Pro"/>
                <a:ea typeface="Source Code Pro"/>
                <a:cs typeface="Source Code Pro"/>
                <a:sym typeface="Source Code Pro"/>
              </a:rPr>
              <a:t> + b</a:t>
            </a:r>
          </a:p>
        </p:txBody>
      </p:sp>
      <p:sp>
        <p:nvSpPr>
          <p:cNvPr id="896" name="Shape 896"/>
          <p:cNvSpPr txBox="1"/>
          <p:nvPr/>
        </p:nvSpPr>
        <p:spPr>
          <a:xfrm>
            <a:off x="4098300" y="1521525"/>
            <a:ext cx="4380000" cy="1028700"/>
          </a:xfrm>
          <a:prstGeom prst="rect">
            <a:avLst/>
          </a:prstGeom>
          <a:noFill/>
          <a:ln>
            <a:noFill/>
          </a:ln>
        </p:spPr>
        <p:txBody>
          <a:bodyPr anchorCtr="0" anchor="ctr" bIns="91425" lIns="91425" rIns="91425" tIns="91425">
            <a:noAutofit/>
          </a:bodyPr>
          <a:lstStyle/>
          <a:p>
            <a:pPr lvl="0" rtl="0">
              <a:spcBef>
                <a:spcPts val="0"/>
              </a:spcBef>
              <a:buNone/>
            </a:pPr>
            <a:r>
              <a:rPr lang="en" sz="1800">
                <a:highlight>
                  <a:srgbClr val="FFFFFF"/>
                </a:highlight>
                <a:latin typeface="Source Code Pro"/>
                <a:ea typeface="Source Code Pro"/>
                <a:cs typeface="Source Code Pro"/>
                <a:sym typeface="Source Code Pro"/>
              </a:rPr>
              <a:t>-208.496884 = </a:t>
            </a:r>
            <a:r>
              <a:rPr lang="en" sz="1800">
                <a:solidFill>
                  <a:srgbClr val="FF0000"/>
                </a:solidFill>
                <a:highlight>
                  <a:srgbClr val="FFFFFF"/>
                </a:highlight>
                <a:latin typeface="Source Code Pro"/>
                <a:ea typeface="Source Code Pro"/>
                <a:cs typeface="Source Code Pro"/>
                <a:sym typeface="Source Code Pro"/>
              </a:rPr>
              <a:t>m</a:t>
            </a:r>
            <a:r>
              <a:rPr lang="en" sz="1800">
                <a:highlight>
                  <a:srgbClr val="FFFFFF"/>
                </a:highlight>
                <a:latin typeface="Source Code Pro"/>
                <a:ea typeface="Source Code Pro"/>
                <a:cs typeface="Source Code Pro"/>
                <a:sym typeface="Source Code Pro"/>
              </a:rPr>
              <a:t>(</a:t>
            </a:r>
            <a:r>
              <a:rPr lang="en" sz="1800">
                <a:solidFill>
                  <a:srgbClr val="38761D"/>
                </a:solidFill>
                <a:highlight>
                  <a:srgbClr val="FFFFFF"/>
                </a:highlight>
                <a:latin typeface="Source Code Pro"/>
                <a:ea typeface="Source Code Pro"/>
                <a:cs typeface="Source Code Pro"/>
                <a:sym typeface="Source Code Pro"/>
              </a:rPr>
              <a:t>-2.613661</a:t>
            </a:r>
            <a:r>
              <a:rPr lang="en" sz="1800">
                <a:highlight>
                  <a:srgbClr val="FFFFFF"/>
                </a:highlight>
                <a:latin typeface="Source Code Pro"/>
                <a:ea typeface="Source Code Pro"/>
                <a:cs typeface="Source Code Pro"/>
                <a:sym typeface="Source Code Pro"/>
              </a:rPr>
              <a:t>) + </a:t>
            </a:r>
            <a:r>
              <a:rPr lang="en" sz="1800">
                <a:solidFill>
                  <a:srgbClr val="FF0000"/>
                </a:solidFill>
                <a:highlight>
                  <a:srgbClr val="FFFFFF"/>
                </a:highlight>
                <a:latin typeface="Source Code Pro"/>
                <a:ea typeface="Source Code Pro"/>
                <a:cs typeface="Source Code Pro"/>
                <a:sym typeface="Source Code Pro"/>
              </a:rPr>
              <a:t>b</a:t>
            </a:r>
          </a:p>
        </p:txBody>
      </p:sp>
      <p:sp>
        <p:nvSpPr>
          <p:cNvPr id="897" name="Shape 897"/>
          <p:cNvSpPr/>
          <p:nvPr/>
        </p:nvSpPr>
        <p:spPr>
          <a:xfrm>
            <a:off x="1119100" y="731700"/>
            <a:ext cx="1032900" cy="387300"/>
          </a:xfrm>
          <a:prstGeom prst="rect">
            <a:avLst/>
          </a:prstGeom>
          <a:noFill/>
          <a:ln cap="flat" cmpd="sng" w="381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8" name="Shape 898"/>
          <p:cNvSpPr/>
          <p:nvPr/>
        </p:nvSpPr>
        <p:spPr>
          <a:xfrm>
            <a:off x="624100" y="172175"/>
            <a:ext cx="6219550" cy="1603300"/>
          </a:xfrm>
          <a:custGeom>
            <a:pathLst>
              <a:path extrusionOk="0" h="64132" w="248782">
                <a:moveTo>
                  <a:pt x="10330" y="30559"/>
                </a:moveTo>
                <a:lnTo>
                  <a:pt x="0" y="30559"/>
                </a:lnTo>
                <a:lnTo>
                  <a:pt x="0" y="0"/>
                </a:lnTo>
                <a:lnTo>
                  <a:pt x="248782" y="0"/>
                </a:lnTo>
                <a:lnTo>
                  <a:pt x="248782" y="64132"/>
                </a:lnTo>
              </a:path>
            </a:pathLst>
          </a:custGeom>
          <a:noFill/>
          <a:ln cap="flat" cmpd="sng" w="19050">
            <a:solidFill>
              <a:srgbClr val="38761D"/>
            </a:solidFill>
            <a:prstDash val="solid"/>
            <a:round/>
            <a:headEnd len="lg" w="lg" type="triangle"/>
            <a:tailEnd len="lg" w="lg" type="triangle"/>
          </a:ln>
        </p:spPr>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02" name="Shape 902"/>
        <p:cNvGrpSpPr/>
        <p:nvPr/>
      </p:nvGrpSpPr>
      <p:grpSpPr>
        <a:xfrm>
          <a:off x="0" y="0"/>
          <a:ext cx="0" cy="0"/>
          <a:chOff x="0" y="0"/>
          <a:chExt cx="0" cy="0"/>
        </a:xfrm>
      </p:grpSpPr>
      <p:sp>
        <p:nvSpPr>
          <p:cNvPr id="903" name="Shape 90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04" name="Shape 90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05" name="Shape 90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06" name="Shape 906"/>
          <p:cNvSpPr txBox="1"/>
          <p:nvPr/>
        </p:nvSpPr>
        <p:spPr>
          <a:xfrm>
            <a:off x="1100850" y="632200"/>
            <a:ext cx="6962100" cy="2466900"/>
          </a:xfrm>
          <a:prstGeom prst="rect">
            <a:avLst/>
          </a:prstGeom>
          <a:solidFill>
            <a:srgbClr val="F3F3F3"/>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38761D"/>
                </a:solidFill>
                <a:latin typeface="Source Code Pro"/>
                <a:ea typeface="Source Code Pro"/>
                <a:cs typeface="Source Code Pro"/>
                <a:sym typeface="Source Code Pro"/>
              </a:rPr>
              <a:t>from</a:t>
            </a:r>
            <a:r>
              <a:rPr lang="en" sz="1800">
                <a:latin typeface="Source Code Pro"/>
                <a:ea typeface="Source Code Pro"/>
                <a:cs typeface="Source Code Pro"/>
                <a:sym typeface="Source Code Pro"/>
              </a:rPr>
              <a:t> sklearn.linear_model </a:t>
            </a:r>
            <a:r>
              <a:rPr lang="en" sz="1800">
                <a:solidFill>
                  <a:srgbClr val="38761D"/>
                </a:solidFill>
                <a:latin typeface="Source Code Pro"/>
                <a:ea typeface="Source Code Pro"/>
                <a:cs typeface="Source Code Pro"/>
                <a:sym typeface="Source Code Pro"/>
              </a:rPr>
              <a:t>import</a:t>
            </a:r>
            <a:r>
              <a:rPr lang="en" sz="1800">
                <a:latin typeface="Source Code Pro"/>
                <a:ea typeface="Source Code Pro"/>
                <a:cs typeface="Source Code Pro"/>
                <a:sym typeface="Source Code Pro"/>
              </a:rPr>
              <a:t> LinearRegression</a:t>
            </a:r>
          </a:p>
          <a:p>
            <a:pPr lvl="0">
              <a:spcBef>
                <a:spcPts val="0"/>
              </a:spcBef>
              <a:buNone/>
            </a:pPr>
            <a:r>
              <a:t/>
            </a:r>
            <a:endParaRPr sz="1800">
              <a:latin typeface="Source Code Pro"/>
              <a:ea typeface="Source Code Pro"/>
              <a:cs typeface="Source Code Pro"/>
              <a:sym typeface="Source Code Pro"/>
            </a:endParaRPr>
          </a:p>
          <a:p>
            <a:pPr lvl="0">
              <a:spcBef>
                <a:spcPts val="0"/>
              </a:spcBef>
              <a:buNone/>
            </a:pPr>
            <a:r>
              <a:rPr lang="en" sz="1800">
                <a:latin typeface="Source Code Pro"/>
                <a:ea typeface="Source Code Pro"/>
                <a:cs typeface="Source Code Pro"/>
                <a:sym typeface="Source Code Pro"/>
              </a:rPr>
              <a:t>lr = LinearRegression()</a:t>
            </a:r>
          </a:p>
          <a:p>
            <a:pPr lvl="0">
              <a:spcBef>
                <a:spcPts val="0"/>
              </a:spcBef>
              <a:buNone/>
            </a:pPr>
            <a:r>
              <a:t/>
            </a:r>
            <a:endParaRPr sz="1800">
              <a:latin typeface="Source Code Pro"/>
              <a:ea typeface="Source Code Pro"/>
              <a:cs typeface="Source Code Pro"/>
              <a:sym typeface="Source Code Pro"/>
            </a:endParaRPr>
          </a:p>
          <a:p>
            <a:pPr lvl="0">
              <a:spcBef>
                <a:spcPts val="0"/>
              </a:spcBef>
              <a:buNone/>
            </a:pPr>
            <a:r>
              <a:rPr lang="en" sz="1800">
                <a:latin typeface="Source Code Pro"/>
                <a:ea typeface="Source Code Pro"/>
                <a:cs typeface="Source Code Pro"/>
                <a:sym typeface="Source Code Pro"/>
              </a:rPr>
              <a:t>lr.fit(x,y)</a:t>
            </a:r>
          </a:p>
          <a:p>
            <a:pPr lvl="0">
              <a:spcBef>
                <a:spcPts val="0"/>
              </a:spcBef>
              <a:buNone/>
            </a:pPr>
            <a:r>
              <a:t/>
            </a:r>
            <a:endParaRPr sz="1800">
              <a:latin typeface="Source Code Pro"/>
              <a:ea typeface="Source Code Pro"/>
              <a:cs typeface="Source Code Pro"/>
              <a:sym typeface="Source Code Pro"/>
            </a:endParaRPr>
          </a:p>
          <a:p>
            <a:pPr lvl="0">
              <a:spcBef>
                <a:spcPts val="0"/>
              </a:spcBef>
              <a:buNone/>
            </a:pPr>
            <a:r>
              <a:t/>
            </a:r>
            <a:endParaRPr sz="1800">
              <a:latin typeface="Source Code Pro"/>
              <a:ea typeface="Source Code Pro"/>
              <a:cs typeface="Source Code Pro"/>
              <a:sym typeface="Source Code Pr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10" name="Shape 910"/>
        <p:cNvGrpSpPr/>
        <p:nvPr/>
      </p:nvGrpSpPr>
      <p:grpSpPr>
        <a:xfrm>
          <a:off x="0" y="0"/>
          <a:ext cx="0" cy="0"/>
          <a:chOff x="0" y="0"/>
          <a:chExt cx="0" cy="0"/>
        </a:xfrm>
      </p:grpSpPr>
      <p:sp>
        <p:nvSpPr>
          <p:cNvPr id="911" name="Shape 911"/>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12" name="Shape 912"/>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13" name="Shape 913"/>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14" name="Shape 914"/>
          <p:cNvSpPr txBox="1"/>
          <p:nvPr/>
        </p:nvSpPr>
        <p:spPr>
          <a:xfrm>
            <a:off x="1100850" y="632200"/>
            <a:ext cx="6962100" cy="2466900"/>
          </a:xfrm>
          <a:prstGeom prst="rect">
            <a:avLst/>
          </a:prstGeom>
          <a:solidFill>
            <a:srgbClr val="F3F3F3"/>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38761D"/>
                </a:solidFill>
                <a:latin typeface="Source Code Pro"/>
                <a:ea typeface="Source Code Pro"/>
                <a:cs typeface="Source Code Pro"/>
                <a:sym typeface="Source Code Pro"/>
              </a:rPr>
              <a:t>from</a:t>
            </a:r>
            <a:r>
              <a:rPr lang="en" sz="1800">
                <a:latin typeface="Source Code Pro"/>
                <a:ea typeface="Source Code Pro"/>
                <a:cs typeface="Source Code Pro"/>
                <a:sym typeface="Source Code Pro"/>
              </a:rPr>
              <a:t> sklearn.linear_model </a:t>
            </a:r>
            <a:r>
              <a:rPr lang="en" sz="1800">
                <a:solidFill>
                  <a:srgbClr val="38761D"/>
                </a:solidFill>
                <a:latin typeface="Source Code Pro"/>
                <a:ea typeface="Source Code Pro"/>
                <a:cs typeface="Source Code Pro"/>
                <a:sym typeface="Source Code Pro"/>
              </a:rPr>
              <a:t>import</a:t>
            </a:r>
            <a:r>
              <a:rPr lang="en" sz="1800">
                <a:latin typeface="Source Code Pro"/>
                <a:ea typeface="Source Code Pro"/>
                <a:cs typeface="Source Code Pro"/>
                <a:sym typeface="Source Code Pro"/>
              </a:rPr>
              <a:t> LinearRegression</a:t>
            </a:r>
          </a:p>
          <a:p>
            <a:pPr lvl="0" rtl="0">
              <a:spcBef>
                <a:spcPts val="0"/>
              </a:spcBef>
              <a:buNone/>
            </a:pPr>
            <a:r>
              <a:t/>
            </a:r>
            <a:endParaRPr sz="1800">
              <a:latin typeface="Source Code Pro"/>
              <a:ea typeface="Source Code Pro"/>
              <a:cs typeface="Source Code Pro"/>
              <a:sym typeface="Source Code Pro"/>
            </a:endParaRPr>
          </a:p>
          <a:p>
            <a:pPr lvl="0" rtl="0">
              <a:spcBef>
                <a:spcPts val="0"/>
              </a:spcBef>
              <a:buNone/>
            </a:pPr>
            <a:r>
              <a:rPr lang="en" sz="1800">
                <a:latin typeface="Source Code Pro"/>
                <a:ea typeface="Source Code Pro"/>
                <a:cs typeface="Source Code Pro"/>
                <a:sym typeface="Source Code Pro"/>
              </a:rPr>
              <a:t>lr = LinearRegression()</a:t>
            </a:r>
          </a:p>
          <a:p>
            <a:pPr lvl="0" rtl="0">
              <a:spcBef>
                <a:spcPts val="0"/>
              </a:spcBef>
              <a:buNone/>
            </a:pPr>
            <a:r>
              <a:t/>
            </a:r>
            <a:endParaRPr sz="1800">
              <a:latin typeface="Source Code Pro"/>
              <a:ea typeface="Source Code Pro"/>
              <a:cs typeface="Source Code Pro"/>
              <a:sym typeface="Source Code Pro"/>
            </a:endParaRPr>
          </a:p>
          <a:p>
            <a:pPr lvl="0" rtl="0">
              <a:spcBef>
                <a:spcPts val="0"/>
              </a:spcBef>
              <a:buNone/>
            </a:pPr>
            <a:r>
              <a:rPr lang="en" sz="1800">
                <a:latin typeface="Source Code Pro"/>
                <a:ea typeface="Source Code Pro"/>
                <a:cs typeface="Source Code Pro"/>
                <a:sym typeface="Source Code Pro"/>
              </a:rPr>
              <a:t>lr.fit(x,y)</a:t>
            </a:r>
          </a:p>
          <a:p>
            <a:pPr lvl="0" rtl="0">
              <a:spcBef>
                <a:spcPts val="0"/>
              </a:spcBef>
              <a:buNone/>
            </a:pPr>
            <a:r>
              <a:t/>
            </a:r>
            <a:endParaRPr sz="1800">
              <a:latin typeface="Source Code Pro"/>
              <a:ea typeface="Source Code Pro"/>
              <a:cs typeface="Source Code Pro"/>
              <a:sym typeface="Source Code Pro"/>
            </a:endParaRPr>
          </a:p>
          <a:p>
            <a:pPr lvl="0" rtl="0">
              <a:spcBef>
                <a:spcPts val="0"/>
              </a:spcBef>
              <a:buNone/>
            </a:pPr>
            <a:r>
              <a:rPr lang="en" sz="1800">
                <a:solidFill>
                  <a:srgbClr val="38761D"/>
                </a:solidFill>
                <a:latin typeface="Source Code Pro"/>
                <a:ea typeface="Source Code Pro"/>
                <a:cs typeface="Source Code Pro"/>
                <a:sym typeface="Source Code Pro"/>
              </a:rPr>
              <a:t>print</a:t>
            </a:r>
            <a:r>
              <a:rPr lang="en" sz="1800">
                <a:latin typeface="Source Code Pro"/>
                <a:ea typeface="Source Code Pro"/>
                <a:cs typeface="Source Code Pro"/>
                <a:sym typeface="Source Code Pro"/>
              </a:rPr>
              <a:t> lr.coef_</a:t>
            </a:r>
          </a:p>
          <a:p>
            <a:pPr lvl="0" rtl="0">
              <a:spcBef>
                <a:spcPts val="0"/>
              </a:spcBef>
              <a:buNone/>
            </a:pPr>
            <a:r>
              <a:rPr lang="en" sz="1800">
                <a:solidFill>
                  <a:srgbClr val="38761D"/>
                </a:solidFill>
                <a:latin typeface="Source Code Pro"/>
                <a:ea typeface="Source Code Pro"/>
                <a:cs typeface="Source Code Pro"/>
                <a:sym typeface="Source Code Pro"/>
              </a:rPr>
              <a:t>print</a:t>
            </a:r>
            <a:r>
              <a:rPr lang="en" sz="1800">
                <a:latin typeface="Source Code Pro"/>
                <a:ea typeface="Source Code Pro"/>
                <a:cs typeface="Source Code Pro"/>
                <a:sym typeface="Source Code Pro"/>
              </a:rPr>
              <a:t> lr.intercept_</a:t>
            </a:r>
          </a:p>
          <a:p>
            <a:pPr lvl="0" rtl="0">
              <a:spcBef>
                <a:spcPts val="0"/>
              </a:spcBef>
              <a:buNone/>
            </a:pPr>
            <a:r>
              <a:t/>
            </a:r>
            <a:endParaRPr sz="1800">
              <a:latin typeface="Source Code Pro"/>
              <a:ea typeface="Source Code Pro"/>
              <a:cs typeface="Source Code Pro"/>
              <a:sym typeface="Source Code Pro"/>
            </a:endParaRPr>
          </a:p>
        </p:txBody>
      </p:sp>
      <p:sp>
        <p:nvSpPr>
          <p:cNvPr id="915" name="Shape 915"/>
          <p:cNvSpPr txBox="1"/>
          <p:nvPr/>
        </p:nvSpPr>
        <p:spPr>
          <a:xfrm>
            <a:off x="1100850" y="3441600"/>
            <a:ext cx="6962100" cy="753300"/>
          </a:xfrm>
          <a:prstGeom prst="rect">
            <a:avLst/>
          </a:prstGeom>
          <a:solidFill>
            <a:srgbClr val="F3F3F3"/>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[72.72244833]</a:t>
            </a:r>
          </a:p>
          <a:p>
            <a:pPr lvl="0" rtl="0">
              <a:spcBef>
                <a:spcPts val="0"/>
              </a:spcBef>
              <a:buNone/>
            </a:pPr>
            <a:r>
              <a:rPr lang="en" sz="1800">
                <a:latin typeface="Source Code Pro"/>
                <a:ea typeface="Source Code Pro"/>
                <a:cs typeface="Source Code Pro"/>
                <a:sym typeface="Source Code Pro"/>
              </a:rPr>
              <a:t>3.07326447646</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19" name="Shape 919"/>
        <p:cNvGrpSpPr/>
        <p:nvPr/>
      </p:nvGrpSpPr>
      <p:grpSpPr>
        <a:xfrm>
          <a:off x="0" y="0"/>
          <a:ext cx="0" cy="0"/>
          <a:chOff x="0" y="0"/>
          <a:chExt cx="0" cy="0"/>
        </a:xfrm>
      </p:grpSpPr>
      <p:sp>
        <p:nvSpPr>
          <p:cNvPr id="920" name="Shape 920"/>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21" name="Shape 921"/>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22" name="Shape 922"/>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23" name="Shape 923"/>
          <p:cNvSpPr txBox="1"/>
          <p:nvPr/>
        </p:nvSpPr>
        <p:spPr>
          <a:xfrm>
            <a:off x="2598450" y="25564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a:t>
            </a:r>
            <a:r>
              <a:rPr lang="en" sz="2400">
                <a:solidFill>
                  <a:srgbClr val="38761D"/>
                </a:solidFill>
                <a:highlight>
                  <a:srgbClr val="FFFFFF"/>
                </a:highlight>
                <a:latin typeface="Source Code Pro"/>
                <a:ea typeface="Source Code Pro"/>
                <a:cs typeface="Source Code Pro"/>
                <a:sym typeface="Source Code Pro"/>
              </a:rPr>
              <a:t>m</a:t>
            </a:r>
            <a:r>
              <a:rPr lang="en" sz="2400">
                <a:solidFill>
                  <a:srgbClr val="134F5C"/>
                </a:solidFill>
                <a:highlight>
                  <a:srgbClr val="FFFFFF"/>
                </a:highlight>
                <a:latin typeface="Source Code Pro"/>
                <a:ea typeface="Source Code Pro"/>
                <a:cs typeface="Source Code Pro"/>
                <a:sym typeface="Source Code Pro"/>
              </a:rPr>
              <a:t>x</a:t>
            </a:r>
            <a:r>
              <a:rPr lang="en" sz="2400">
                <a:solidFill>
                  <a:srgbClr val="1C4587"/>
                </a:solidFill>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b</a:t>
            </a:r>
          </a:p>
        </p:txBody>
      </p:sp>
      <p:sp>
        <p:nvSpPr>
          <p:cNvPr id="924" name="Shape 924"/>
          <p:cNvSpPr txBox="1"/>
          <p:nvPr/>
        </p:nvSpPr>
        <p:spPr>
          <a:xfrm>
            <a:off x="2598450" y="1745575"/>
            <a:ext cx="3947100" cy="1028700"/>
          </a:xfrm>
          <a:prstGeom prst="rect">
            <a:avLst/>
          </a:prstGeom>
          <a:noFill/>
          <a:ln>
            <a:noFill/>
          </a:ln>
        </p:spPr>
        <p:txBody>
          <a:bodyPr anchorCtr="0" anchor="ctr" bIns="91425" lIns="91425" rIns="91425" tIns="91425">
            <a:noAutofit/>
          </a:bodyPr>
          <a:lstStyle/>
          <a:p>
            <a:pPr lvl="0" rtl="0">
              <a:spcBef>
                <a:spcPts val="0"/>
              </a:spcBef>
              <a:buNone/>
            </a:pPr>
            <a:r>
              <a:rPr lang="en" sz="3000">
                <a:latin typeface="Source Code Pro"/>
                <a:ea typeface="Source Code Pro"/>
                <a:cs typeface="Source Code Pro"/>
                <a:sym typeface="Source Code Pro"/>
              </a:rPr>
              <a:t>ŷ</a:t>
            </a:r>
            <a:r>
              <a:rPr lang="en" sz="2400">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72.73</a:t>
            </a:r>
            <a:r>
              <a:rPr lang="en" sz="2400">
                <a:highlight>
                  <a:srgbClr val="FFFFFF"/>
                </a:highlight>
                <a:latin typeface="Source Code Pro"/>
                <a:ea typeface="Source Code Pro"/>
                <a:cs typeface="Source Code Pro"/>
                <a:sym typeface="Source Code Pro"/>
              </a:rPr>
              <a:t>(x) + </a:t>
            </a:r>
            <a:r>
              <a:rPr lang="en" sz="2400">
                <a:solidFill>
                  <a:srgbClr val="38761D"/>
                </a:solidFill>
                <a:highlight>
                  <a:srgbClr val="FFFFFF"/>
                </a:highlight>
                <a:latin typeface="Source Code Pro"/>
                <a:ea typeface="Source Code Pro"/>
                <a:cs typeface="Source Code Pro"/>
                <a:sym typeface="Source Code Pro"/>
              </a:rPr>
              <a:t>3.072</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28" name="Shape 928"/>
        <p:cNvGrpSpPr/>
        <p:nvPr/>
      </p:nvGrpSpPr>
      <p:grpSpPr>
        <a:xfrm>
          <a:off x="0" y="0"/>
          <a:ext cx="0" cy="0"/>
          <a:chOff x="0" y="0"/>
          <a:chExt cx="0" cy="0"/>
        </a:xfrm>
      </p:grpSpPr>
      <p:sp>
        <p:nvSpPr>
          <p:cNvPr id="929" name="Shape 92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30" name="Shape 93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31" name="Shape 93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932" name="Shape 932"/>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933" name="Shape 933"/>
          <p:cNvSpPr txBox="1"/>
          <p:nvPr/>
        </p:nvSpPr>
        <p:spPr>
          <a:xfrm>
            <a:off x="4695750" y="22893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mx + b</a:t>
            </a:r>
          </a:p>
        </p:txBody>
      </p:sp>
      <p:sp>
        <p:nvSpPr>
          <p:cNvPr id="934" name="Shape 934"/>
          <p:cNvSpPr txBox="1"/>
          <p:nvPr/>
        </p:nvSpPr>
        <p:spPr>
          <a:xfrm>
            <a:off x="4695750" y="1521525"/>
            <a:ext cx="3947100" cy="1028700"/>
          </a:xfrm>
          <a:prstGeom prst="rect">
            <a:avLst/>
          </a:prstGeom>
          <a:noFill/>
          <a:ln>
            <a:noFill/>
          </a:ln>
        </p:spPr>
        <p:txBody>
          <a:bodyPr anchorCtr="0" anchor="ctr" bIns="91425" lIns="91425" rIns="91425" tIns="91425">
            <a:noAutofit/>
          </a:bodyPr>
          <a:lstStyle/>
          <a:p>
            <a:pPr lvl="0" rtl="0">
              <a:spcBef>
                <a:spcPts val="0"/>
              </a:spcBef>
              <a:buNone/>
            </a:pPr>
            <a:r>
              <a:rPr lang="en" sz="3000">
                <a:latin typeface="Source Code Pro"/>
                <a:ea typeface="Source Code Pro"/>
                <a:cs typeface="Source Code Pro"/>
                <a:sym typeface="Source Code Pro"/>
              </a:rPr>
              <a:t>ŷ</a:t>
            </a:r>
            <a:r>
              <a:rPr lang="en" sz="2400">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72.73</a:t>
            </a:r>
            <a:r>
              <a:rPr lang="en" sz="2400">
                <a:highlight>
                  <a:srgbClr val="FFFFFF"/>
                </a:highlight>
                <a:latin typeface="Source Code Pro"/>
                <a:ea typeface="Source Code Pro"/>
                <a:cs typeface="Source Code Pro"/>
                <a:sym typeface="Source Code Pro"/>
              </a:rPr>
              <a:t>(x) + </a:t>
            </a:r>
            <a:r>
              <a:rPr lang="en" sz="2400">
                <a:solidFill>
                  <a:srgbClr val="38761D"/>
                </a:solidFill>
                <a:highlight>
                  <a:srgbClr val="FFFFFF"/>
                </a:highlight>
                <a:latin typeface="Source Code Pro"/>
                <a:ea typeface="Source Code Pro"/>
                <a:cs typeface="Source Code Pro"/>
                <a:sym typeface="Source Code Pro"/>
              </a:rPr>
              <a:t>3.072</a:t>
            </a:r>
          </a:p>
        </p:txBody>
      </p:sp>
      <p:pic>
        <p:nvPicPr>
          <p:cNvPr id="935" name="Shape 935"/>
          <p:cNvPicPr preferRelativeResize="0"/>
          <p:nvPr/>
        </p:nvPicPr>
        <p:blipFill rotWithShape="1">
          <a:blip r:embed="rId4">
            <a:alphaModFix/>
          </a:blip>
          <a:srcRect b="159" l="0" r="0" t="149"/>
          <a:stretch/>
        </p:blipFill>
        <p:spPr>
          <a:xfrm>
            <a:off x="323762" y="261925"/>
            <a:ext cx="3990975" cy="4619624"/>
          </a:xfrm>
          <a:prstGeom prst="rect">
            <a:avLst/>
          </a:prstGeom>
          <a:noFill/>
          <a:ln>
            <a:noFill/>
          </a:ln>
        </p:spPr>
      </p:pic>
      <p:sp>
        <p:nvSpPr>
          <p:cNvPr id="936" name="Shape 936"/>
          <p:cNvSpPr/>
          <p:nvPr/>
        </p:nvSpPr>
        <p:spPr>
          <a:xfrm>
            <a:off x="2969875" y="301300"/>
            <a:ext cx="1280400" cy="4540800"/>
          </a:xfrm>
          <a:prstGeom prst="rect">
            <a:avLst/>
          </a:prstGeom>
          <a:noFill/>
          <a:ln cap="flat" cmpd="sng" w="2857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7" name="Shape 937"/>
          <p:cNvSpPr/>
          <p:nvPr/>
        </p:nvSpPr>
        <p:spPr>
          <a:xfrm>
            <a:off x="4271900" y="527275"/>
            <a:ext cx="2421100" cy="1226675"/>
          </a:xfrm>
          <a:custGeom>
            <a:pathLst>
              <a:path extrusionOk="0" h="49067" w="96844">
                <a:moveTo>
                  <a:pt x="0" y="0"/>
                </a:moveTo>
                <a:lnTo>
                  <a:pt x="96844" y="0"/>
                </a:lnTo>
                <a:lnTo>
                  <a:pt x="96844" y="30990"/>
                </a:lnTo>
                <a:lnTo>
                  <a:pt x="64563" y="30990"/>
                </a:lnTo>
                <a:lnTo>
                  <a:pt x="64563" y="49067"/>
                </a:lnTo>
              </a:path>
            </a:pathLst>
          </a:custGeom>
          <a:noFill/>
          <a:ln cap="flat" cmpd="sng" w="19050">
            <a:solidFill>
              <a:srgbClr val="38761D"/>
            </a:solidFill>
            <a:prstDash val="solid"/>
            <a:round/>
            <a:headEnd len="lg" w="lg" type="triangle"/>
            <a:tailEnd len="lg" w="lg" type="triangle"/>
          </a:ln>
        </p:spPr>
      </p:sp>
      <p:sp>
        <p:nvSpPr>
          <p:cNvPr id="938" name="Shape 938"/>
          <p:cNvSpPr/>
          <p:nvPr/>
        </p:nvSpPr>
        <p:spPr>
          <a:xfrm>
            <a:off x="6693000" y="1302025"/>
            <a:ext cx="1237450" cy="505725"/>
          </a:xfrm>
          <a:custGeom>
            <a:pathLst>
              <a:path extrusionOk="0" h="20229" w="49498">
                <a:moveTo>
                  <a:pt x="0" y="0"/>
                </a:moveTo>
                <a:lnTo>
                  <a:pt x="49498" y="0"/>
                </a:lnTo>
                <a:lnTo>
                  <a:pt x="49498" y="20229"/>
                </a:lnTo>
              </a:path>
            </a:pathLst>
          </a:custGeom>
          <a:noFill/>
          <a:ln cap="flat" cmpd="sng" w="19050">
            <a:solidFill>
              <a:srgbClr val="38761D"/>
            </a:solidFill>
            <a:prstDash val="solid"/>
            <a:round/>
            <a:headEnd len="lg" w="lg" type="none"/>
            <a:tailEnd len="lg" w="lg" type="triangle"/>
          </a:ln>
        </p:spPr>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42" name="Shape 942"/>
        <p:cNvGrpSpPr/>
        <p:nvPr/>
      </p:nvGrpSpPr>
      <p:grpSpPr>
        <a:xfrm>
          <a:off x="0" y="0"/>
          <a:ext cx="0" cy="0"/>
          <a:chOff x="0" y="0"/>
          <a:chExt cx="0" cy="0"/>
        </a:xfrm>
      </p:grpSpPr>
      <p:sp>
        <p:nvSpPr>
          <p:cNvPr id="943" name="Shape 943"/>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44" name="Shape 944"/>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45" name="Shape 945"/>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946" name="Shape 946"/>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947" name="Shape 947"/>
          <p:cNvSpPr txBox="1"/>
          <p:nvPr/>
        </p:nvSpPr>
        <p:spPr>
          <a:xfrm>
            <a:off x="4695750" y="22893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a:t>
            </a:r>
            <a:r>
              <a:rPr lang="en" sz="2400">
                <a:solidFill>
                  <a:srgbClr val="38761D"/>
                </a:solidFill>
                <a:highlight>
                  <a:srgbClr val="FFFFFF"/>
                </a:highlight>
                <a:latin typeface="Source Code Pro"/>
                <a:ea typeface="Source Code Pro"/>
                <a:cs typeface="Source Code Pro"/>
                <a:sym typeface="Source Code Pro"/>
              </a:rPr>
              <a:t>x</a:t>
            </a:r>
            <a:r>
              <a:rPr lang="en" sz="2400">
                <a:solidFill>
                  <a:srgbClr val="1C4587"/>
                </a:solidFill>
                <a:highlight>
                  <a:srgbClr val="FFFFFF"/>
                </a:highlight>
                <a:latin typeface="Source Code Pro"/>
                <a:ea typeface="Source Code Pro"/>
                <a:cs typeface="Source Code Pro"/>
                <a:sym typeface="Source Code Pro"/>
              </a:rPr>
              <a:t> + b</a:t>
            </a:r>
          </a:p>
        </p:txBody>
      </p:sp>
      <p:sp>
        <p:nvSpPr>
          <p:cNvPr id="948" name="Shape 948"/>
          <p:cNvSpPr txBox="1"/>
          <p:nvPr/>
        </p:nvSpPr>
        <p:spPr>
          <a:xfrm>
            <a:off x="4695750" y="1521525"/>
            <a:ext cx="3947100" cy="1028700"/>
          </a:xfrm>
          <a:prstGeom prst="rect">
            <a:avLst/>
          </a:prstGeom>
          <a:noFill/>
          <a:ln>
            <a:noFill/>
          </a:ln>
        </p:spPr>
        <p:txBody>
          <a:bodyPr anchorCtr="0" anchor="ctr" bIns="91425" lIns="91425" rIns="91425" tIns="91425">
            <a:noAutofit/>
          </a:bodyPr>
          <a:lstStyle/>
          <a:p>
            <a:pPr lvl="0" rtl="0">
              <a:spcBef>
                <a:spcPts val="0"/>
              </a:spcBef>
              <a:buNone/>
            </a:pPr>
            <a:r>
              <a:rPr lang="en" sz="3000">
                <a:latin typeface="Source Code Pro"/>
                <a:ea typeface="Source Code Pro"/>
                <a:cs typeface="Source Code Pro"/>
                <a:sym typeface="Source Code Pro"/>
              </a:rPr>
              <a:t>ŷ</a:t>
            </a:r>
            <a:r>
              <a:rPr lang="en" sz="2400">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72.73</a:t>
            </a:r>
            <a:r>
              <a:rPr lang="en" sz="2400">
                <a:highlight>
                  <a:srgbClr val="FFFFFF"/>
                </a:highlight>
                <a:latin typeface="Source Code Pro"/>
                <a:ea typeface="Source Code Pro"/>
                <a:cs typeface="Source Code Pro"/>
                <a:sym typeface="Source Code Pro"/>
              </a:rPr>
              <a:t>(x) + </a:t>
            </a:r>
            <a:r>
              <a:rPr lang="en" sz="2400">
                <a:solidFill>
                  <a:srgbClr val="38761D"/>
                </a:solidFill>
                <a:highlight>
                  <a:srgbClr val="FFFFFF"/>
                </a:highlight>
                <a:latin typeface="Source Code Pro"/>
                <a:ea typeface="Source Code Pro"/>
                <a:cs typeface="Source Code Pro"/>
                <a:sym typeface="Source Code Pro"/>
              </a:rPr>
              <a:t>3.072</a:t>
            </a:r>
          </a:p>
        </p:txBody>
      </p:sp>
      <p:pic>
        <p:nvPicPr>
          <p:cNvPr id="949" name="Shape 949"/>
          <p:cNvPicPr preferRelativeResize="0"/>
          <p:nvPr/>
        </p:nvPicPr>
        <p:blipFill rotWithShape="1">
          <a:blip r:embed="rId4">
            <a:alphaModFix/>
          </a:blip>
          <a:srcRect b="159" l="0" r="0" t="149"/>
          <a:stretch/>
        </p:blipFill>
        <p:spPr>
          <a:xfrm>
            <a:off x="323762" y="261925"/>
            <a:ext cx="3990975" cy="4619624"/>
          </a:xfrm>
          <a:prstGeom prst="rect">
            <a:avLst/>
          </a:prstGeom>
          <a:noFill/>
          <a:ln>
            <a:noFill/>
          </a:ln>
        </p:spPr>
      </p:pic>
      <p:sp>
        <p:nvSpPr>
          <p:cNvPr id="950" name="Shape 950"/>
          <p:cNvSpPr/>
          <p:nvPr/>
        </p:nvSpPr>
        <p:spPr>
          <a:xfrm>
            <a:off x="1689400" y="710200"/>
            <a:ext cx="2561100" cy="408900"/>
          </a:xfrm>
          <a:prstGeom prst="rect">
            <a:avLst/>
          </a:prstGeom>
          <a:noFill/>
          <a:ln cap="flat" cmpd="sng" w="381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54" name="Shape 954"/>
        <p:cNvGrpSpPr/>
        <p:nvPr/>
      </p:nvGrpSpPr>
      <p:grpSpPr>
        <a:xfrm>
          <a:off x="0" y="0"/>
          <a:ext cx="0" cy="0"/>
          <a:chOff x="0" y="0"/>
          <a:chExt cx="0" cy="0"/>
        </a:xfrm>
      </p:grpSpPr>
      <p:sp>
        <p:nvSpPr>
          <p:cNvPr id="955" name="Shape 95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56" name="Shape 956"/>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57" name="Shape 957"/>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958" name="Shape 958"/>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959" name="Shape 959"/>
          <p:cNvSpPr txBox="1"/>
          <p:nvPr/>
        </p:nvSpPr>
        <p:spPr>
          <a:xfrm>
            <a:off x="4695750" y="22893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a:t>
            </a:r>
            <a:r>
              <a:rPr lang="en" sz="2400">
                <a:solidFill>
                  <a:srgbClr val="38761D"/>
                </a:solidFill>
                <a:highlight>
                  <a:srgbClr val="FFFFFF"/>
                </a:highlight>
                <a:latin typeface="Source Code Pro"/>
                <a:ea typeface="Source Code Pro"/>
                <a:cs typeface="Source Code Pro"/>
                <a:sym typeface="Source Code Pro"/>
              </a:rPr>
              <a:t>x</a:t>
            </a:r>
            <a:r>
              <a:rPr lang="en" sz="2400">
                <a:solidFill>
                  <a:srgbClr val="1C4587"/>
                </a:solidFill>
                <a:highlight>
                  <a:srgbClr val="FFFFFF"/>
                </a:highlight>
                <a:latin typeface="Source Code Pro"/>
                <a:ea typeface="Source Code Pro"/>
                <a:cs typeface="Source Code Pro"/>
                <a:sym typeface="Source Code Pro"/>
              </a:rPr>
              <a:t> + b</a:t>
            </a:r>
          </a:p>
        </p:txBody>
      </p:sp>
      <p:sp>
        <p:nvSpPr>
          <p:cNvPr id="960" name="Shape 960"/>
          <p:cNvSpPr txBox="1"/>
          <p:nvPr/>
        </p:nvSpPr>
        <p:spPr>
          <a:xfrm>
            <a:off x="4695750" y="1521525"/>
            <a:ext cx="3947100" cy="1028700"/>
          </a:xfrm>
          <a:prstGeom prst="rect">
            <a:avLst/>
          </a:prstGeom>
          <a:noFill/>
          <a:ln>
            <a:noFill/>
          </a:ln>
        </p:spPr>
        <p:txBody>
          <a:bodyPr anchorCtr="0" anchor="ctr" bIns="91425" lIns="91425" rIns="91425" tIns="91425">
            <a:noAutofit/>
          </a:bodyPr>
          <a:lstStyle/>
          <a:p>
            <a:pPr lvl="0" rtl="0">
              <a:spcBef>
                <a:spcPts val="0"/>
              </a:spcBef>
              <a:buNone/>
            </a:pPr>
            <a:r>
              <a:rPr lang="en" sz="3000">
                <a:latin typeface="Source Code Pro"/>
                <a:ea typeface="Source Code Pro"/>
                <a:cs typeface="Source Code Pro"/>
                <a:sym typeface="Source Code Pro"/>
              </a:rPr>
              <a:t>ŷ</a:t>
            </a:r>
            <a:r>
              <a:rPr lang="en" sz="2400">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72.73</a:t>
            </a:r>
            <a:r>
              <a:rPr lang="en" sz="2400">
                <a:highlight>
                  <a:srgbClr val="FFFFFF"/>
                </a:highlight>
                <a:latin typeface="Source Code Pro"/>
                <a:ea typeface="Source Code Pro"/>
                <a:cs typeface="Source Code Pro"/>
                <a:sym typeface="Source Code Pro"/>
              </a:rPr>
              <a:t>(x) + </a:t>
            </a:r>
            <a:r>
              <a:rPr lang="en" sz="2400">
                <a:solidFill>
                  <a:srgbClr val="38761D"/>
                </a:solidFill>
                <a:highlight>
                  <a:srgbClr val="FFFFFF"/>
                </a:highlight>
                <a:latin typeface="Source Code Pro"/>
                <a:ea typeface="Source Code Pro"/>
                <a:cs typeface="Source Code Pro"/>
                <a:sym typeface="Source Code Pro"/>
              </a:rPr>
              <a:t>3.072</a:t>
            </a:r>
          </a:p>
        </p:txBody>
      </p:sp>
      <p:pic>
        <p:nvPicPr>
          <p:cNvPr id="961" name="Shape 961"/>
          <p:cNvPicPr preferRelativeResize="0"/>
          <p:nvPr/>
        </p:nvPicPr>
        <p:blipFill rotWithShape="1">
          <a:blip r:embed="rId4">
            <a:alphaModFix/>
          </a:blip>
          <a:srcRect b="159" l="0" r="0" t="149"/>
          <a:stretch/>
        </p:blipFill>
        <p:spPr>
          <a:xfrm>
            <a:off x="323762" y="261925"/>
            <a:ext cx="3990975" cy="4619624"/>
          </a:xfrm>
          <a:prstGeom prst="rect">
            <a:avLst/>
          </a:prstGeom>
          <a:noFill/>
          <a:ln>
            <a:noFill/>
          </a:ln>
        </p:spPr>
      </p:pic>
      <p:sp>
        <p:nvSpPr>
          <p:cNvPr id="962" name="Shape 962"/>
          <p:cNvSpPr/>
          <p:nvPr/>
        </p:nvSpPr>
        <p:spPr>
          <a:xfrm>
            <a:off x="1678625" y="1112625"/>
            <a:ext cx="2561100" cy="408900"/>
          </a:xfrm>
          <a:prstGeom prst="rect">
            <a:avLst/>
          </a:prstGeom>
          <a:noFill/>
          <a:ln cap="flat" cmpd="sng" w="381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ctrTitle"/>
          </p:nvPr>
        </p:nvSpPr>
        <p:spPr>
          <a:xfrm>
            <a:off x="2038350" y="197850"/>
            <a:ext cx="5994900" cy="20334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Linear Regression</a:t>
            </a:r>
          </a:p>
        </p:txBody>
      </p:sp>
      <p:sp>
        <p:nvSpPr>
          <p:cNvPr id="161" name="Shape 161"/>
          <p:cNvSpPr txBox="1"/>
          <p:nvPr>
            <p:ph idx="1" type="subTitle"/>
          </p:nvPr>
        </p:nvSpPr>
        <p:spPr>
          <a:xfrm>
            <a:off x="262875" y="4401250"/>
            <a:ext cx="5696700" cy="5502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 </a:t>
            </a:r>
          </a:p>
        </p:txBody>
      </p:sp>
      <p:sp>
        <p:nvSpPr>
          <p:cNvPr id="162" name="Shape 162"/>
          <p:cNvSpPr txBox="1"/>
          <p:nvPr>
            <p:ph type="ctrTitle"/>
          </p:nvPr>
        </p:nvSpPr>
        <p:spPr>
          <a:xfrm>
            <a:off x="2038350" y="2155050"/>
            <a:ext cx="6075000" cy="1169100"/>
          </a:xfrm>
          <a:prstGeom prst="rect">
            <a:avLst/>
          </a:prstGeom>
        </p:spPr>
        <p:txBody>
          <a:bodyPr anchorCtr="0" anchor="t" bIns="91425" lIns="91425" rIns="91425" tIns="91425">
            <a:noAutofit/>
          </a:bodyPr>
          <a:lstStyle/>
          <a:p>
            <a:pPr lvl="0" rtl="0">
              <a:spcBef>
                <a:spcPts val="0"/>
              </a:spcBef>
              <a:buNone/>
            </a:pPr>
            <a:r>
              <a:rPr lang="en" sz="2400">
                <a:latin typeface="Source Code Pro"/>
                <a:ea typeface="Source Code Pro"/>
                <a:cs typeface="Source Code Pro"/>
                <a:sym typeface="Source Code Pro"/>
              </a:rPr>
              <a:t> </a:t>
            </a:r>
          </a:p>
        </p:txBody>
      </p:sp>
      <p:sp>
        <p:nvSpPr>
          <p:cNvPr id="163" name="Shape 163"/>
          <p:cNvSpPr txBox="1"/>
          <p:nvPr/>
        </p:nvSpPr>
        <p:spPr>
          <a:xfrm>
            <a:off x="5005950" y="3324150"/>
            <a:ext cx="3247200" cy="3873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FFFFFF"/>
              </a:solidFill>
              <a:latin typeface="Source Code Pro"/>
              <a:ea typeface="Source Code Pro"/>
              <a:cs typeface="Source Code Pro"/>
              <a:sym typeface="Source Code Pro"/>
            </a:endParaRPr>
          </a:p>
        </p:txBody>
      </p:sp>
      <p:cxnSp>
        <p:nvCxnSpPr>
          <p:cNvPr id="164" name="Shape 164"/>
          <p:cNvCxnSpPr/>
          <p:nvPr/>
        </p:nvCxnSpPr>
        <p:spPr>
          <a:xfrm>
            <a:off x="1979925" y="807025"/>
            <a:ext cx="3185100" cy="10800"/>
          </a:xfrm>
          <a:prstGeom prst="straightConnector1">
            <a:avLst/>
          </a:prstGeom>
          <a:noFill/>
          <a:ln cap="flat" cmpd="sng" w="76200">
            <a:solidFill>
              <a:srgbClr val="FFFFFF"/>
            </a:solidFill>
            <a:prstDash val="solid"/>
            <a:round/>
            <a:headEnd len="lg" w="lg" type="none"/>
            <a:tailEnd len="lg" w="lg" type="non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66" name="Shape 966"/>
        <p:cNvGrpSpPr/>
        <p:nvPr/>
      </p:nvGrpSpPr>
      <p:grpSpPr>
        <a:xfrm>
          <a:off x="0" y="0"/>
          <a:ext cx="0" cy="0"/>
          <a:chOff x="0" y="0"/>
          <a:chExt cx="0" cy="0"/>
        </a:xfrm>
      </p:grpSpPr>
      <p:sp>
        <p:nvSpPr>
          <p:cNvPr id="967" name="Shape 96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68" name="Shape 96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69" name="Shape 96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970" name="Shape 970"/>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971" name="Shape 971"/>
          <p:cNvSpPr txBox="1"/>
          <p:nvPr/>
        </p:nvSpPr>
        <p:spPr>
          <a:xfrm>
            <a:off x="4695750" y="22893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a:t>
            </a:r>
            <a:r>
              <a:rPr lang="en" sz="2400">
                <a:solidFill>
                  <a:srgbClr val="38761D"/>
                </a:solidFill>
                <a:highlight>
                  <a:srgbClr val="FFFFFF"/>
                </a:highlight>
                <a:latin typeface="Source Code Pro"/>
                <a:ea typeface="Source Code Pro"/>
                <a:cs typeface="Source Code Pro"/>
                <a:sym typeface="Source Code Pro"/>
              </a:rPr>
              <a:t>x</a:t>
            </a:r>
            <a:r>
              <a:rPr lang="en" sz="2400">
                <a:solidFill>
                  <a:srgbClr val="1C4587"/>
                </a:solidFill>
                <a:highlight>
                  <a:srgbClr val="FFFFFF"/>
                </a:highlight>
                <a:latin typeface="Source Code Pro"/>
                <a:ea typeface="Source Code Pro"/>
                <a:cs typeface="Source Code Pro"/>
                <a:sym typeface="Source Code Pro"/>
              </a:rPr>
              <a:t> + b</a:t>
            </a:r>
          </a:p>
        </p:txBody>
      </p:sp>
      <p:sp>
        <p:nvSpPr>
          <p:cNvPr id="972" name="Shape 972"/>
          <p:cNvSpPr txBox="1"/>
          <p:nvPr/>
        </p:nvSpPr>
        <p:spPr>
          <a:xfrm>
            <a:off x="4695750" y="1521525"/>
            <a:ext cx="3947100" cy="1028700"/>
          </a:xfrm>
          <a:prstGeom prst="rect">
            <a:avLst/>
          </a:prstGeom>
          <a:noFill/>
          <a:ln>
            <a:noFill/>
          </a:ln>
        </p:spPr>
        <p:txBody>
          <a:bodyPr anchorCtr="0" anchor="ctr" bIns="91425" lIns="91425" rIns="91425" tIns="91425">
            <a:noAutofit/>
          </a:bodyPr>
          <a:lstStyle/>
          <a:p>
            <a:pPr lvl="0" rtl="0">
              <a:spcBef>
                <a:spcPts val="0"/>
              </a:spcBef>
              <a:buNone/>
            </a:pPr>
            <a:r>
              <a:rPr lang="en" sz="3000">
                <a:latin typeface="Source Code Pro"/>
                <a:ea typeface="Source Code Pro"/>
                <a:cs typeface="Source Code Pro"/>
                <a:sym typeface="Source Code Pro"/>
              </a:rPr>
              <a:t>ŷ</a:t>
            </a:r>
            <a:r>
              <a:rPr lang="en" sz="2400">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72.73</a:t>
            </a:r>
            <a:r>
              <a:rPr lang="en" sz="2400">
                <a:highlight>
                  <a:srgbClr val="FFFFFF"/>
                </a:highlight>
                <a:latin typeface="Source Code Pro"/>
                <a:ea typeface="Source Code Pro"/>
                <a:cs typeface="Source Code Pro"/>
                <a:sym typeface="Source Code Pro"/>
              </a:rPr>
              <a:t>(x) + </a:t>
            </a:r>
            <a:r>
              <a:rPr lang="en" sz="2400">
                <a:solidFill>
                  <a:srgbClr val="38761D"/>
                </a:solidFill>
                <a:highlight>
                  <a:srgbClr val="FFFFFF"/>
                </a:highlight>
                <a:latin typeface="Source Code Pro"/>
                <a:ea typeface="Source Code Pro"/>
                <a:cs typeface="Source Code Pro"/>
                <a:sym typeface="Source Code Pro"/>
              </a:rPr>
              <a:t>3.072</a:t>
            </a:r>
          </a:p>
        </p:txBody>
      </p:sp>
      <p:pic>
        <p:nvPicPr>
          <p:cNvPr id="973" name="Shape 973"/>
          <p:cNvPicPr preferRelativeResize="0"/>
          <p:nvPr/>
        </p:nvPicPr>
        <p:blipFill rotWithShape="1">
          <a:blip r:embed="rId4">
            <a:alphaModFix/>
          </a:blip>
          <a:srcRect b="159" l="0" r="0" t="149"/>
          <a:stretch/>
        </p:blipFill>
        <p:spPr>
          <a:xfrm>
            <a:off x="323762" y="261925"/>
            <a:ext cx="3990975" cy="4619624"/>
          </a:xfrm>
          <a:prstGeom prst="rect">
            <a:avLst/>
          </a:prstGeom>
          <a:noFill/>
          <a:ln>
            <a:noFill/>
          </a:ln>
        </p:spPr>
      </p:pic>
      <p:sp>
        <p:nvSpPr>
          <p:cNvPr id="974" name="Shape 974"/>
          <p:cNvSpPr/>
          <p:nvPr/>
        </p:nvSpPr>
        <p:spPr>
          <a:xfrm>
            <a:off x="1678625" y="1521525"/>
            <a:ext cx="2561100" cy="408900"/>
          </a:xfrm>
          <a:prstGeom prst="rect">
            <a:avLst/>
          </a:prstGeom>
          <a:noFill/>
          <a:ln cap="flat" cmpd="sng" w="381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78" name="Shape 978"/>
        <p:cNvGrpSpPr/>
        <p:nvPr/>
      </p:nvGrpSpPr>
      <p:grpSpPr>
        <a:xfrm>
          <a:off x="0" y="0"/>
          <a:ext cx="0" cy="0"/>
          <a:chOff x="0" y="0"/>
          <a:chExt cx="0" cy="0"/>
        </a:xfrm>
      </p:grpSpPr>
      <p:sp>
        <p:nvSpPr>
          <p:cNvPr id="979" name="Shape 97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80" name="Shape 98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81" name="Shape 98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982" name="Shape 982"/>
          <p:cNvPicPr preferRelativeResize="0"/>
          <p:nvPr/>
        </p:nvPicPr>
        <p:blipFill>
          <a:blip r:embed="rId3">
            <a:alphaModFix/>
          </a:blip>
          <a:stretch>
            <a:fillRect/>
          </a:stretch>
        </p:blipFill>
        <p:spPr>
          <a:xfrm>
            <a:off x="822162" y="276225"/>
            <a:ext cx="2657475" cy="4591050"/>
          </a:xfrm>
          <a:prstGeom prst="rect">
            <a:avLst/>
          </a:prstGeom>
          <a:noFill/>
          <a:ln>
            <a:noFill/>
          </a:ln>
        </p:spPr>
      </p:pic>
      <p:sp>
        <p:nvSpPr>
          <p:cNvPr id="983" name="Shape 983"/>
          <p:cNvSpPr txBox="1"/>
          <p:nvPr/>
        </p:nvSpPr>
        <p:spPr>
          <a:xfrm>
            <a:off x="4695750" y="2289325"/>
            <a:ext cx="3947100" cy="8415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1C4587"/>
                </a:solidFill>
                <a:highlight>
                  <a:srgbClr val="FFFFFF"/>
                </a:highlight>
                <a:latin typeface="Source Code Pro"/>
                <a:ea typeface="Source Code Pro"/>
                <a:cs typeface="Source Code Pro"/>
                <a:sym typeface="Source Code Pro"/>
              </a:rPr>
              <a:t>y = m</a:t>
            </a:r>
            <a:r>
              <a:rPr lang="en" sz="2400">
                <a:solidFill>
                  <a:srgbClr val="38761D"/>
                </a:solidFill>
                <a:highlight>
                  <a:srgbClr val="FFFFFF"/>
                </a:highlight>
                <a:latin typeface="Source Code Pro"/>
                <a:ea typeface="Source Code Pro"/>
                <a:cs typeface="Source Code Pro"/>
                <a:sym typeface="Source Code Pro"/>
              </a:rPr>
              <a:t>x</a:t>
            </a:r>
            <a:r>
              <a:rPr lang="en" sz="2400">
                <a:solidFill>
                  <a:srgbClr val="1C4587"/>
                </a:solidFill>
                <a:highlight>
                  <a:srgbClr val="FFFFFF"/>
                </a:highlight>
                <a:latin typeface="Source Code Pro"/>
                <a:ea typeface="Source Code Pro"/>
                <a:cs typeface="Source Code Pro"/>
                <a:sym typeface="Source Code Pro"/>
              </a:rPr>
              <a:t> + b</a:t>
            </a:r>
          </a:p>
        </p:txBody>
      </p:sp>
      <p:sp>
        <p:nvSpPr>
          <p:cNvPr id="984" name="Shape 984"/>
          <p:cNvSpPr txBox="1"/>
          <p:nvPr/>
        </p:nvSpPr>
        <p:spPr>
          <a:xfrm>
            <a:off x="4695750" y="1521525"/>
            <a:ext cx="3947100" cy="1028700"/>
          </a:xfrm>
          <a:prstGeom prst="rect">
            <a:avLst/>
          </a:prstGeom>
          <a:noFill/>
          <a:ln>
            <a:noFill/>
          </a:ln>
        </p:spPr>
        <p:txBody>
          <a:bodyPr anchorCtr="0" anchor="ctr" bIns="91425" lIns="91425" rIns="91425" tIns="91425">
            <a:noAutofit/>
          </a:bodyPr>
          <a:lstStyle/>
          <a:p>
            <a:pPr lvl="0" rtl="0">
              <a:spcBef>
                <a:spcPts val="0"/>
              </a:spcBef>
              <a:buNone/>
            </a:pPr>
            <a:r>
              <a:rPr lang="en" sz="3000">
                <a:latin typeface="Source Code Pro"/>
                <a:ea typeface="Source Code Pro"/>
                <a:cs typeface="Source Code Pro"/>
                <a:sym typeface="Source Code Pro"/>
              </a:rPr>
              <a:t>ŷ</a:t>
            </a:r>
            <a:r>
              <a:rPr lang="en" sz="2400">
                <a:highlight>
                  <a:srgbClr val="FFFFFF"/>
                </a:highlight>
                <a:latin typeface="Source Code Pro"/>
                <a:ea typeface="Source Code Pro"/>
                <a:cs typeface="Source Code Pro"/>
                <a:sym typeface="Source Code Pro"/>
              </a:rPr>
              <a:t> = </a:t>
            </a:r>
            <a:r>
              <a:rPr lang="en" sz="2400">
                <a:solidFill>
                  <a:srgbClr val="38761D"/>
                </a:solidFill>
                <a:highlight>
                  <a:srgbClr val="FFFFFF"/>
                </a:highlight>
                <a:latin typeface="Source Code Pro"/>
                <a:ea typeface="Source Code Pro"/>
                <a:cs typeface="Source Code Pro"/>
                <a:sym typeface="Source Code Pro"/>
              </a:rPr>
              <a:t>72.73</a:t>
            </a:r>
            <a:r>
              <a:rPr lang="en" sz="2400">
                <a:highlight>
                  <a:srgbClr val="FFFFFF"/>
                </a:highlight>
                <a:latin typeface="Source Code Pro"/>
                <a:ea typeface="Source Code Pro"/>
                <a:cs typeface="Source Code Pro"/>
                <a:sym typeface="Source Code Pro"/>
              </a:rPr>
              <a:t>(x) + </a:t>
            </a:r>
            <a:r>
              <a:rPr lang="en" sz="2400">
                <a:solidFill>
                  <a:srgbClr val="38761D"/>
                </a:solidFill>
                <a:highlight>
                  <a:srgbClr val="FFFFFF"/>
                </a:highlight>
                <a:latin typeface="Source Code Pro"/>
                <a:ea typeface="Source Code Pro"/>
                <a:cs typeface="Source Code Pro"/>
                <a:sym typeface="Source Code Pro"/>
              </a:rPr>
              <a:t>3.072</a:t>
            </a:r>
          </a:p>
        </p:txBody>
      </p:sp>
      <p:pic>
        <p:nvPicPr>
          <p:cNvPr id="985" name="Shape 985"/>
          <p:cNvPicPr preferRelativeResize="0"/>
          <p:nvPr/>
        </p:nvPicPr>
        <p:blipFill rotWithShape="1">
          <a:blip r:embed="rId4">
            <a:alphaModFix/>
          </a:blip>
          <a:srcRect b="159" l="0" r="0" t="149"/>
          <a:stretch/>
        </p:blipFill>
        <p:spPr>
          <a:xfrm>
            <a:off x="323762" y="261925"/>
            <a:ext cx="3990975" cy="4619624"/>
          </a:xfrm>
          <a:prstGeom prst="rect">
            <a:avLst/>
          </a:prstGeom>
          <a:noFill/>
          <a:ln>
            <a:noFill/>
          </a:ln>
        </p:spPr>
      </p:pic>
      <p:sp>
        <p:nvSpPr>
          <p:cNvPr id="986" name="Shape 986"/>
          <p:cNvSpPr/>
          <p:nvPr/>
        </p:nvSpPr>
        <p:spPr>
          <a:xfrm>
            <a:off x="1689400" y="1957800"/>
            <a:ext cx="2561100" cy="408900"/>
          </a:xfrm>
          <a:prstGeom prst="rect">
            <a:avLst/>
          </a:prstGeom>
          <a:noFill/>
          <a:ln cap="flat" cmpd="sng" w="381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90" name="Shape 990"/>
        <p:cNvGrpSpPr/>
        <p:nvPr/>
      </p:nvGrpSpPr>
      <p:grpSpPr>
        <a:xfrm>
          <a:off x="0" y="0"/>
          <a:ext cx="0" cy="0"/>
          <a:chOff x="0" y="0"/>
          <a:chExt cx="0" cy="0"/>
        </a:xfrm>
      </p:grpSpPr>
      <p:sp>
        <p:nvSpPr>
          <p:cNvPr id="991" name="Shape 991"/>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992" name="Shape 992"/>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993" name="Shape 993"/>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94" name="Shape 994"/>
          <p:cNvSpPr txBox="1"/>
          <p:nvPr/>
        </p:nvSpPr>
        <p:spPr>
          <a:xfrm>
            <a:off x="1929150" y="1451850"/>
            <a:ext cx="52857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x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98" name="Shape 998"/>
        <p:cNvGrpSpPr/>
        <p:nvPr/>
      </p:nvGrpSpPr>
      <p:grpSpPr>
        <a:xfrm>
          <a:off x="0" y="0"/>
          <a:ext cx="0" cy="0"/>
          <a:chOff x="0" y="0"/>
          <a:chExt cx="0" cy="0"/>
        </a:xfrm>
      </p:grpSpPr>
      <p:sp>
        <p:nvSpPr>
          <p:cNvPr id="999" name="Shape 999"/>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000" name="Shape 1000"/>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001" name="Shape 1001"/>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02" name="Shape 1002"/>
          <p:cNvSpPr txBox="1"/>
          <p:nvPr/>
        </p:nvSpPr>
        <p:spPr>
          <a:xfrm>
            <a:off x="1929150" y="1451850"/>
            <a:ext cx="5285700" cy="22398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Source Code Pro"/>
                <a:ea typeface="Source Code Pro"/>
                <a:cs typeface="Source Code Pro"/>
                <a:sym typeface="Source Code Pro"/>
              </a:rPr>
              <a:t>y = </a:t>
            </a:r>
            <a:r>
              <a:rPr lang="en" sz="3600">
                <a:solidFill>
                  <a:srgbClr val="FF0000"/>
                </a:solidFill>
                <a:latin typeface="Source Code Pro"/>
                <a:ea typeface="Source Code Pro"/>
                <a:cs typeface="Source Code Pro"/>
                <a:sym typeface="Source Code Pro"/>
              </a:rPr>
              <a:t>m</a:t>
            </a:r>
            <a:r>
              <a:rPr lang="en" sz="3600">
                <a:latin typeface="Source Code Pro"/>
                <a:ea typeface="Source Code Pro"/>
                <a:cs typeface="Source Code Pro"/>
                <a:sym typeface="Source Code Pro"/>
              </a:rPr>
              <a:t>x + </a:t>
            </a:r>
            <a:r>
              <a:rPr lang="en" sz="3600">
                <a:solidFill>
                  <a:srgbClr val="FF0000"/>
                </a:solidFill>
                <a:latin typeface="Source Code Pro"/>
                <a:ea typeface="Source Code Pro"/>
                <a:cs typeface="Source Code Pro"/>
                <a:sym typeface="Source Code Pro"/>
              </a:rPr>
              <a:t>b</a:t>
            </a:r>
            <a:r>
              <a:rPr lang="en" sz="3600">
                <a:latin typeface="Source Code Pro"/>
                <a:ea typeface="Source Code Pro"/>
                <a:cs typeface="Source Code Pro"/>
                <a:sym typeface="Source Code Pro"/>
              </a:rPr>
              <a:t> + </a:t>
            </a:r>
            <a:r>
              <a:rPr lang="en" sz="3600">
                <a:solidFill>
                  <a:srgbClr val="38761D"/>
                </a:solidFill>
                <a:latin typeface="Source Code Pro"/>
                <a:ea typeface="Source Code Pro"/>
                <a:cs typeface="Source Code Pro"/>
                <a:sym typeface="Source Code Pro"/>
              </a:rPr>
              <a:t>∈</a:t>
            </a:r>
          </a:p>
        </p:txBody>
      </p:sp>
      <p:sp>
        <p:nvSpPr>
          <p:cNvPr id="1003" name="Shape 1003"/>
          <p:cNvSpPr/>
          <p:nvPr/>
        </p:nvSpPr>
        <p:spPr>
          <a:xfrm>
            <a:off x="6004325" y="2302750"/>
            <a:ext cx="720900" cy="602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07" name="Shape 1007"/>
        <p:cNvGrpSpPr/>
        <p:nvPr/>
      </p:nvGrpSpPr>
      <p:grpSpPr>
        <a:xfrm>
          <a:off x="0" y="0"/>
          <a:ext cx="0" cy="0"/>
          <a:chOff x="0" y="0"/>
          <a:chExt cx="0" cy="0"/>
        </a:xfrm>
      </p:grpSpPr>
      <p:sp>
        <p:nvSpPr>
          <p:cNvPr id="1008" name="Shape 1008"/>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009" name="Shape 1009"/>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010" name="Shape 1010"/>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11" name="Shape 1011"/>
          <p:cNvSpPr txBox="1"/>
          <p:nvPr/>
        </p:nvSpPr>
        <p:spPr>
          <a:xfrm>
            <a:off x="3185100" y="3314225"/>
            <a:ext cx="1237500" cy="2259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012" name="Shape 1012"/>
          <p:cNvPicPr preferRelativeResize="0"/>
          <p:nvPr/>
        </p:nvPicPr>
        <p:blipFill>
          <a:blip r:embed="rId3">
            <a:alphaModFix/>
          </a:blip>
          <a:stretch>
            <a:fillRect/>
          </a:stretch>
        </p:blipFill>
        <p:spPr>
          <a:xfrm>
            <a:off x="142875" y="166687"/>
            <a:ext cx="8858250" cy="48101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16" name="Shape 1016"/>
        <p:cNvGrpSpPr/>
        <p:nvPr/>
      </p:nvGrpSpPr>
      <p:grpSpPr>
        <a:xfrm>
          <a:off x="0" y="0"/>
          <a:ext cx="0" cy="0"/>
          <a:chOff x="0" y="0"/>
          <a:chExt cx="0" cy="0"/>
        </a:xfrm>
      </p:grpSpPr>
      <p:sp>
        <p:nvSpPr>
          <p:cNvPr id="1017" name="Shape 101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018" name="Shape 101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019" name="Shape 101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020" name="Shape 1020"/>
          <p:cNvPicPr preferRelativeResize="0"/>
          <p:nvPr/>
        </p:nvPicPr>
        <p:blipFill>
          <a:blip r:embed="rId3">
            <a:alphaModFix/>
          </a:blip>
          <a:stretch>
            <a:fillRect/>
          </a:stretch>
        </p:blipFill>
        <p:spPr>
          <a:xfrm>
            <a:off x="147637" y="85725"/>
            <a:ext cx="8848725" cy="49720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4" name="Shape 1024"/>
        <p:cNvGrpSpPr/>
        <p:nvPr/>
      </p:nvGrpSpPr>
      <p:grpSpPr>
        <a:xfrm>
          <a:off x="0" y="0"/>
          <a:ext cx="0" cy="0"/>
          <a:chOff x="0" y="0"/>
          <a:chExt cx="0" cy="0"/>
        </a:xfrm>
      </p:grpSpPr>
      <p:sp>
        <p:nvSpPr>
          <p:cNvPr id="1025" name="Shape 1025"/>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Measuring Accuracy</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9" name="Shape 1029"/>
        <p:cNvGrpSpPr/>
        <p:nvPr/>
      </p:nvGrpSpPr>
      <p:grpSpPr>
        <a:xfrm>
          <a:off x="0" y="0"/>
          <a:ext cx="0" cy="0"/>
          <a:chOff x="0" y="0"/>
          <a:chExt cx="0" cy="0"/>
        </a:xfrm>
      </p:grpSpPr>
      <p:sp>
        <p:nvSpPr>
          <p:cNvPr id="1030" name="Shape 1030"/>
          <p:cNvSpPr txBox="1"/>
          <p:nvPr>
            <p:ph idx="1" type="body"/>
          </p:nvPr>
        </p:nvSpPr>
        <p:spPr>
          <a:xfrm>
            <a:off x="1074600" y="345700"/>
            <a:ext cx="6994800" cy="656400"/>
          </a:xfrm>
          <a:prstGeom prst="rect">
            <a:avLst/>
          </a:prstGeom>
        </p:spPr>
        <p:txBody>
          <a:bodyPr anchorCtr="0" anchor="ctr" bIns="91425" lIns="91425" rIns="91425" tIns="91425">
            <a:noAutofit/>
          </a:bodyPr>
          <a:lstStyle/>
          <a:p>
            <a:pPr lvl="0" rtl="0" algn="ctr">
              <a:spcBef>
                <a:spcPts val="0"/>
              </a:spcBef>
              <a:buNone/>
            </a:pPr>
            <a:r>
              <a:rPr lang="en" sz="3000">
                <a:solidFill>
                  <a:srgbClr val="000000"/>
                </a:solidFill>
                <a:latin typeface="Source Code Pro"/>
                <a:ea typeface="Source Code Pro"/>
                <a:cs typeface="Source Code Pro"/>
                <a:sym typeface="Source Code Pro"/>
              </a:rPr>
              <a:t>Accuracy</a:t>
            </a:r>
          </a:p>
        </p:txBody>
      </p:sp>
      <p:cxnSp>
        <p:nvCxnSpPr>
          <p:cNvPr id="1031" name="Shape 1031"/>
          <p:cNvCxnSpPr/>
          <p:nvPr/>
        </p:nvCxnSpPr>
        <p:spPr>
          <a:xfrm>
            <a:off x="2877600" y="867200"/>
            <a:ext cx="3388800" cy="0"/>
          </a:xfrm>
          <a:prstGeom prst="straightConnector1">
            <a:avLst/>
          </a:prstGeom>
          <a:noFill/>
          <a:ln cap="flat" cmpd="sng" w="19050">
            <a:solidFill>
              <a:schemeClr val="dk2"/>
            </a:solidFill>
            <a:prstDash val="solid"/>
            <a:round/>
            <a:headEnd len="lg" w="lg" type="none"/>
            <a:tailEnd len="lg" w="lg" type="none"/>
          </a:ln>
        </p:spPr>
      </p:cxnSp>
      <p:sp>
        <p:nvSpPr>
          <p:cNvPr id="1032" name="Shape 1032"/>
          <p:cNvSpPr txBox="1"/>
          <p:nvPr/>
        </p:nvSpPr>
        <p:spPr>
          <a:xfrm>
            <a:off x="1188300" y="1451250"/>
            <a:ext cx="6767400" cy="2379600"/>
          </a:xfrm>
          <a:prstGeom prst="rect">
            <a:avLst/>
          </a:prstGeom>
          <a:noFill/>
          <a:ln>
            <a:noFill/>
          </a:ln>
        </p:spPr>
        <p:txBody>
          <a:bodyPr anchorCtr="0" anchor="t" bIns="91425" lIns="91425" rIns="91425" tIns="91425">
            <a:noAutofit/>
          </a:bodyPr>
          <a:lstStyle/>
          <a:p>
            <a:pPr indent="-381000" lvl="0" marL="457200" rtl="0">
              <a:lnSpc>
                <a:spcPct val="200000"/>
              </a:lnSpc>
              <a:spcBef>
                <a:spcPts val="0"/>
              </a:spcBef>
              <a:spcAft>
                <a:spcPts val="1600"/>
              </a:spcAft>
              <a:buClr>
                <a:srgbClr val="000000"/>
              </a:buClr>
              <a:buSzPct val="100000"/>
              <a:buFont typeface="Source Code Pro"/>
              <a:buAutoNum type="arabicPeriod"/>
            </a:pPr>
            <a:r>
              <a:rPr lang="en" sz="2400">
                <a:latin typeface="Source Code Pro"/>
                <a:ea typeface="Source Code Pro"/>
                <a:cs typeface="Source Code Pro"/>
                <a:sym typeface="Source Code Pro"/>
              </a:rPr>
              <a:t>Score</a:t>
            </a:r>
          </a:p>
          <a:p>
            <a:pPr lvl="0" rtl="0">
              <a:lnSpc>
                <a:spcPct val="200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36" name="Shape 1036"/>
        <p:cNvGrpSpPr/>
        <p:nvPr/>
      </p:nvGrpSpPr>
      <p:grpSpPr>
        <a:xfrm>
          <a:off x="0" y="0"/>
          <a:ext cx="0" cy="0"/>
          <a:chOff x="0" y="0"/>
          <a:chExt cx="0" cy="0"/>
        </a:xfrm>
      </p:grpSpPr>
      <p:sp>
        <p:nvSpPr>
          <p:cNvPr id="1037" name="Shape 1037"/>
          <p:cNvSpPr txBox="1"/>
          <p:nvPr>
            <p:ph type="ctrTitle"/>
          </p:nvPr>
        </p:nvSpPr>
        <p:spPr>
          <a:xfrm>
            <a:off x="2038350" y="647700"/>
            <a:ext cx="5994900" cy="3029100"/>
          </a:xfrm>
          <a:prstGeom prst="rect">
            <a:avLst/>
          </a:prstGeom>
        </p:spPr>
        <p:txBody>
          <a:bodyPr anchorCtr="0" anchor="t" bIns="91425" lIns="91425" rIns="91425" tIns="91425">
            <a:noAutofit/>
          </a:bodyPr>
          <a:lstStyle/>
          <a:p>
            <a:pPr lvl="0" rtl="0">
              <a:spcBef>
                <a:spcPts val="0"/>
              </a:spcBef>
              <a:buNone/>
            </a:pPr>
            <a:r>
              <a:t/>
            </a:r>
            <a:endParaRPr/>
          </a:p>
        </p:txBody>
      </p:sp>
      <p:sp>
        <p:nvSpPr>
          <p:cNvPr id="1038" name="Shape 1038"/>
          <p:cNvSpPr txBox="1"/>
          <p:nvPr>
            <p:ph idx="1" type="subTitle"/>
          </p:nvPr>
        </p:nvSpPr>
        <p:spPr>
          <a:xfrm>
            <a:off x="2038350" y="4024650"/>
            <a:ext cx="5696700" cy="550200"/>
          </a:xfrm>
          <a:prstGeom prst="rect">
            <a:avLst/>
          </a:prstGeom>
        </p:spPr>
        <p:txBody>
          <a:bodyPr anchorCtr="0" anchor="t" bIns="91425" lIns="91425" rIns="91425" tIns="91425">
            <a:noAutofit/>
          </a:bodyPr>
          <a:lstStyle/>
          <a:p>
            <a:pPr lvl="0" rtl="0">
              <a:spcBef>
                <a:spcPts val="0"/>
              </a:spcBef>
              <a:buNone/>
            </a:pPr>
            <a:r>
              <a:t/>
            </a:r>
            <a:endParaRPr/>
          </a:p>
        </p:txBody>
      </p:sp>
      <p:sp>
        <p:nvSpPr>
          <p:cNvPr id="1039" name="Shape 1039"/>
          <p:cNvSpPr/>
          <p:nvPr/>
        </p:nvSpPr>
        <p:spPr>
          <a:xfrm>
            <a:off x="0" y="0"/>
            <a:ext cx="9144000" cy="5143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40" name="Shape 1040"/>
          <p:cNvSpPr txBox="1"/>
          <p:nvPr/>
        </p:nvSpPr>
        <p:spPr>
          <a:xfrm>
            <a:off x="1100850" y="175000"/>
            <a:ext cx="6962100" cy="2466900"/>
          </a:xfrm>
          <a:prstGeom prst="rect">
            <a:avLst/>
          </a:prstGeom>
          <a:solidFill>
            <a:srgbClr val="F3F3F3"/>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solidFill>
                  <a:srgbClr val="38761D"/>
                </a:solidFill>
                <a:latin typeface="Source Code Pro"/>
                <a:ea typeface="Source Code Pro"/>
                <a:cs typeface="Source Code Pro"/>
                <a:sym typeface="Source Code Pro"/>
              </a:rPr>
              <a:t>from</a:t>
            </a:r>
            <a:r>
              <a:rPr lang="en" sz="1800">
                <a:latin typeface="Source Code Pro"/>
                <a:ea typeface="Source Code Pro"/>
                <a:cs typeface="Source Code Pro"/>
                <a:sym typeface="Source Code Pro"/>
              </a:rPr>
              <a:t> sklearn.linear_model </a:t>
            </a:r>
            <a:r>
              <a:rPr lang="en" sz="1800">
                <a:solidFill>
                  <a:srgbClr val="38761D"/>
                </a:solidFill>
                <a:latin typeface="Source Code Pro"/>
                <a:ea typeface="Source Code Pro"/>
                <a:cs typeface="Source Code Pro"/>
                <a:sym typeface="Source Code Pro"/>
              </a:rPr>
              <a:t>import</a:t>
            </a:r>
            <a:r>
              <a:rPr lang="en" sz="1800">
                <a:latin typeface="Source Code Pro"/>
                <a:ea typeface="Source Code Pro"/>
                <a:cs typeface="Source Code Pro"/>
                <a:sym typeface="Source Code Pro"/>
              </a:rPr>
              <a:t> LinearRegression</a:t>
            </a:r>
          </a:p>
          <a:p>
            <a:pPr lvl="0" rtl="0">
              <a:spcBef>
                <a:spcPts val="0"/>
              </a:spcBef>
              <a:buNone/>
            </a:pPr>
            <a:r>
              <a:t/>
            </a:r>
            <a:endParaRPr sz="1800">
              <a:latin typeface="Source Code Pro"/>
              <a:ea typeface="Source Code Pro"/>
              <a:cs typeface="Source Code Pro"/>
              <a:sym typeface="Source Code Pro"/>
            </a:endParaRPr>
          </a:p>
          <a:p>
            <a:pPr lvl="0" rtl="0">
              <a:spcBef>
                <a:spcPts val="0"/>
              </a:spcBef>
              <a:buNone/>
            </a:pPr>
            <a:r>
              <a:rPr lang="en" sz="1800">
                <a:latin typeface="Source Code Pro"/>
                <a:ea typeface="Source Code Pro"/>
                <a:cs typeface="Source Code Pro"/>
                <a:sym typeface="Source Code Pro"/>
              </a:rPr>
              <a:t>lr = LinearRegression()</a:t>
            </a:r>
          </a:p>
          <a:p>
            <a:pPr lvl="0" rtl="0">
              <a:spcBef>
                <a:spcPts val="0"/>
              </a:spcBef>
              <a:buNone/>
            </a:pPr>
            <a:r>
              <a:t/>
            </a:r>
            <a:endParaRPr sz="1800">
              <a:latin typeface="Source Code Pro"/>
              <a:ea typeface="Source Code Pro"/>
              <a:cs typeface="Source Code Pro"/>
              <a:sym typeface="Source Code Pro"/>
            </a:endParaRPr>
          </a:p>
          <a:p>
            <a:pPr lvl="0" rtl="0">
              <a:spcBef>
                <a:spcPts val="0"/>
              </a:spcBef>
              <a:buNone/>
            </a:pPr>
            <a:r>
              <a:rPr lang="en" sz="1800">
                <a:latin typeface="Source Code Pro"/>
                <a:ea typeface="Source Code Pro"/>
                <a:cs typeface="Source Code Pro"/>
                <a:sym typeface="Source Code Pro"/>
              </a:rPr>
              <a:t>lr.fit(x,y)</a:t>
            </a:r>
          </a:p>
          <a:p>
            <a:pPr lvl="0" rtl="0">
              <a:spcBef>
                <a:spcPts val="0"/>
              </a:spcBef>
              <a:buNone/>
            </a:pPr>
            <a:r>
              <a:t/>
            </a:r>
            <a:endParaRPr sz="1800">
              <a:latin typeface="Source Code Pro"/>
              <a:ea typeface="Source Code Pro"/>
              <a:cs typeface="Source Code Pro"/>
              <a:sym typeface="Source Code Pro"/>
            </a:endParaRPr>
          </a:p>
          <a:p>
            <a:pPr lvl="0" rtl="0">
              <a:spcBef>
                <a:spcPts val="0"/>
              </a:spcBef>
              <a:buNone/>
            </a:pPr>
            <a:r>
              <a:rPr lang="en" sz="1800">
                <a:solidFill>
                  <a:srgbClr val="38761D"/>
                </a:solidFill>
                <a:latin typeface="Source Code Pro"/>
                <a:ea typeface="Source Code Pro"/>
                <a:cs typeface="Source Code Pro"/>
                <a:sym typeface="Source Code Pro"/>
              </a:rPr>
              <a:t>print</a:t>
            </a:r>
            <a:r>
              <a:rPr lang="en" sz="1800">
                <a:latin typeface="Source Code Pro"/>
                <a:ea typeface="Source Code Pro"/>
                <a:cs typeface="Source Code Pro"/>
                <a:sym typeface="Source Code Pro"/>
              </a:rPr>
              <a:t> lr.coef_</a:t>
            </a:r>
          </a:p>
          <a:p>
            <a:pPr lvl="0" rtl="0">
              <a:spcBef>
                <a:spcPts val="0"/>
              </a:spcBef>
              <a:buNone/>
            </a:pPr>
            <a:r>
              <a:rPr lang="en" sz="1800">
                <a:solidFill>
                  <a:srgbClr val="38761D"/>
                </a:solidFill>
                <a:latin typeface="Source Code Pro"/>
                <a:ea typeface="Source Code Pro"/>
                <a:cs typeface="Source Code Pro"/>
                <a:sym typeface="Source Code Pro"/>
              </a:rPr>
              <a:t>print</a:t>
            </a:r>
            <a:r>
              <a:rPr lang="en" sz="1800">
                <a:latin typeface="Source Code Pro"/>
                <a:ea typeface="Source Code Pro"/>
                <a:cs typeface="Source Code Pro"/>
                <a:sym typeface="Source Code Pro"/>
              </a:rPr>
              <a:t> lr.intercept_</a:t>
            </a:r>
          </a:p>
          <a:p>
            <a:pPr lvl="0" rtl="0">
              <a:spcBef>
                <a:spcPts val="0"/>
              </a:spcBef>
              <a:buNone/>
            </a:pPr>
            <a:r>
              <a:t/>
            </a:r>
            <a:endParaRPr sz="1800">
              <a:latin typeface="Source Code Pro"/>
              <a:ea typeface="Source Code Pro"/>
              <a:cs typeface="Source Code Pro"/>
              <a:sym typeface="Source Code Pro"/>
            </a:endParaRPr>
          </a:p>
        </p:txBody>
      </p:sp>
      <p:sp>
        <p:nvSpPr>
          <p:cNvPr id="1041" name="Shape 1041"/>
          <p:cNvSpPr txBox="1"/>
          <p:nvPr/>
        </p:nvSpPr>
        <p:spPr>
          <a:xfrm>
            <a:off x="1100850" y="2832000"/>
            <a:ext cx="6962100" cy="753300"/>
          </a:xfrm>
          <a:prstGeom prst="rect">
            <a:avLst/>
          </a:prstGeom>
          <a:solidFill>
            <a:srgbClr val="F3F3F3"/>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[72.72244833]</a:t>
            </a:r>
          </a:p>
          <a:p>
            <a:pPr lvl="0" rtl="0">
              <a:spcBef>
                <a:spcPts val="0"/>
              </a:spcBef>
              <a:buNone/>
            </a:pPr>
            <a:r>
              <a:rPr lang="en" sz="1800">
                <a:latin typeface="Source Code Pro"/>
                <a:ea typeface="Source Code Pro"/>
                <a:cs typeface="Source Code Pro"/>
                <a:sym typeface="Source Code Pro"/>
              </a:rPr>
              <a:t>3.07326447646</a:t>
            </a:r>
          </a:p>
        </p:txBody>
      </p:sp>
      <p:sp>
        <p:nvSpPr>
          <p:cNvPr id="1042" name="Shape 1042"/>
          <p:cNvSpPr txBox="1"/>
          <p:nvPr/>
        </p:nvSpPr>
        <p:spPr>
          <a:xfrm>
            <a:off x="1100850" y="3822600"/>
            <a:ext cx="6962100" cy="447600"/>
          </a:xfrm>
          <a:prstGeom prst="rect">
            <a:avLst/>
          </a:prstGeom>
          <a:solidFill>
            <a:srgbClr val="F3F3F3"/>
          </a:solidFill>
          <a:ln cap="flat" cmpd="sng" w="28575">
            <a:solidFill>
              <a:srgbClr val="FFD966"/>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lr.score(x,y)</a:t>
            </a:r>
          </a:p>
        </p:txBody>
      </p:sp>
      <p:sp>
        <p:nvSpPr>
          <p:cNvPr id="1043" name="Shape 1043"/>
          <p:cNvSpPr txBox="1"/>
          <p:nvPr/>
        </p:nvSpPr>
        <p:spPr>
          <a:xfrm>
            <a:off x="1100850" y="4432200"/>
            <a:ext cx="6962100" cy="447600"/>
          </a:xfrm>
          <a:prstGeom prst="rect">
            <a:avLst/>
          </a:prstGeom>
          <a:solidFill>
            <a:srgbClr val="F3F3F3"/>
          </a:solidFill>
          <a:ln cap="flat" cmpd="sng" w="9525">
            <a:solidFill>
              <a:srgbClr val="999999"/>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Source Code Pro"/>
                <a:ea typeface="Source Code Pro"/>
                <a:cs typeface="Source Code Pro"/>
                <a:sym typeface="Source Code Pro"/>
              </a:rPr>
              <a:t>0.89193846362</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7" name="Shape 1047"/>
        <p:cNvGrpSpPr/>
        <p:nvPr/>
      </p:nvGrpSpPr>
      <p:grpSpPr>
        <a:xfrm>
          <a:off x="0" y="0"/>
          <a:ext cx="0" cy="0"/>
          <a:chOff x="0" y="0"/>
          <a:chExt cx="0" cy="0"/>
        </a:xfrm>
      </p:grpSpPr>
      <p:sp>
        <p:nvSpPr>
          <p:cNvPr id="1048" name="Shape 1048"/>
          <p:cNvSpPr txBox="1"/>
          <p:nvPr>
            <p:ph idx="1" type="body"/>
          </p:nvPr>
        </p:nvSpPr>
        <p:spPr>
          <a:xfrm>
            <a:off x="1074600" y="345700"/>
            <a:ext cx="6994800" cy="656400"/>
          </a:xfrm>
          <a:prstGeom prst="rect">
            <a:avLst/>
          </a:prstGeom>
        </p:spPr>
        <p:txBody>
          <a:bodyPr anchorCtr="0" anchor="ctr" bIns="91425" lIns="91425" rIns="91425" tIns="91425">
            <a:noAutofit/>
          </a:bodyPr>
          <a:lstStyle/>
          <a:p>
            <a:pPr lvl="0" rtl="0" algn="ctr">
              <a:spcBef>
                <a:spcPts val="0"/>
              </a:spcBef>
              <a:buNone/>
            </a:pPr>
            <a:r>
              <a:rPr lang="en" sz="3000">
                <a:solidFill>
                  <a:srgbClr val="000000"/>
                </a:solidFill>
                <a:latin typeface="Source Code Pro"/>
                <a:ea typeface="Source Code Pro"/>
                <a:cs typeface="Source Code Pro"/>
                <a:sym typeface="Source Code Pro"/>
              </a:rPr>
              <a:t>Accuracy</a:t>
            </a:r>
          </a:p>
        </p:txBody>
      </p:sp>
      <p:cxnSp>
        <p:nvCxnSpPr>
          <p:cNvPr id="1049" name="Shape 1049"/>
          <p:cNvCxnSpPr/>
          <p:nvPr/>
        </p:nvCxnSpPr>
        <p:spPr>
          <a:xfrm>
            <a:off x="2877600" y="867200"/>
            <a:ext cx="3388800" cy="0"/>
          </a:xfrm>
          <a:prstGeom prst="straightConnector1">
            <a:avLst/>
          </a:prstGeom>
          <a:noFill/>
          <a:ln cap="flat" cmpd="sng" w="19050">
            <a:solidFill>
              <a:schemeClr val="dk2"/>
            </a:solidFill>
            <a:prstDash val="solid"/>
            <a:round/>
            <a:headEnd len="lg" w="lg" type="none"/>
            <a:tailEnd len="lg" w="lg" type="none"/>
          </a:ln>
        </p:spPr>
      </p:cxnSp>
      <p:sp>
        <p:nvSpPr>
          <p:cNvPr id="1050" name="Shape 1050"/>
          <p:cNvSpPr txBox="1"/>
          <p:nvPr/>
        </p:nvSpPr>
        <p:spPr>
          <a:xfrm>
            <a:off x="1188300" y="1451250"/>
            <a:ext cx="6767400" cy="2379600"/>
          </a:xfrm>
          <a:prstGeom prst="rect">
            <a:avLst/>
          </a:prstGeom>
          <a:noFill/>
          <a:ln>
            <a:noFill/>
          </a:ln>
        </p:spPr>
        <p:txBody>
          <a:bodyPr anchorCtr="0" anchor="t" bIns="91425" lIns="91425" rIns="91425" tIns="91425">
            <a:noAutofit/>
          </a:bodyPr>
          <a:lstStyle/>
          <a:p>
            <a:pPr indent="-381000" lvl="0" marL="457200" rtl="0">
              <a:lnSpc>
                <a:spcPct val="200000"/>
              </a:lnSpc>
              <a:spcBef>
                <a:spcPts val="0"/>
              </a:spcBef>
              <a:spcAft>
                <a:spcPts val="1600"/>
              </a:spcAft>
              <a:buClr>
                <a:srgbClr val="000000"/>
              </a:buClr>
              <a:buSzPct val="100000"/>
              <a:buFont typeface="Source Code Pro"/>
              <a:buAutoNum type="arabicPeriod"/>
            </a:pPr>
            <a:r>
              <a:rPr lang="en" sz="2400">
                <a:latin typeface="Source Code Pro"/>
                <a:ea typeface="Source Code Pro"/>
                <a:cs typeface="Source Code Pro"/>
                <a:sym typeface="Source Code Pro"/>
              </a:rPr>
              <a:t>Score</a:t>
            </a:r>
          </a:p>
          <a:p>
            <a:pPr indent="-381000" lvl="0" marL="457200" rtl="0">
              <a:lnSpc>
                <a:spcPct val="200000"/>
              </a:lnSpc>
              <a:spcBef>
                <a:spcPts val="0"/>
              </a:spcBef>
              <a:spcAft>
                <a:spcPts val="1600"/>
              </a:spcAft>
              <a:buClr>
                <a:srgbClr val="000000"/>
              </a:buClr>
              <a:buSzPct val="100000"/>
              <a:buFont typeface="Source Code Pro"/>
              <a:buAutoNum type="arabicPeriod"/>
            </a:pPr>
            <a:r>
              <a:rPr lang="en" sz="2400">
                <a:latin typeface="Source Code Pro"/>
                <a:ea typeface="Source Code Pro"/>
                <a:cs typeface="Source Code Pro"/>
                <a:sym typeface="Source Code Pro"/>
              </a:rPr>
              <a:t>Plot your residuals</a:t>
            </a:r>
          </a:p>
          <a:p>
            <a:pPr lvl="0" rtl="0">
              <a:lnSpc>
                <a:spcPct val="200000"/>
              </a:lnSpc>
              <a:spcBef>
                <a:spcPts val="0"/>
              </a:spcBef>
              <a:spcAft>
                <a:spcPts val="1600"/>
              </a:spcAft>
              <a:buNone/>
            </a:pPr>
            <a:r>
              <a:t/>
            </a:r>
            <a:endParaRPr sz="2400">
              <a:highlight>
                <a:srgbClr val="FFFFFF"/>
              </a:highlight>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