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2" d="100"/>
          <a:sy n="62" d="100"/>
        </p:scale>
        <p:origin x="1400"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Md. Siyamul Islam" userId="9478f44f-0597-4820-a07d-d612c21fa60e" providerId="ADAL" clId="{15F8BA52-1A78-45FA-935F-2AAC1E61D341}"/>
    <pc:docChg chg="modSld">
      <pc:chgData name="Md. Siyamul Islam" userId="9478f44f-0597-4820-a07d-d612c21fa60e" providerId="ADAL" clId="{15F8BA52-1A78-45FA-935F-2AAC1E61D341}" dt="2022-09-21T04:37:16.652" v="19" actId="20577"/>
      <pc:docMkLst>
        <pc:docMk/>
      </pc:docMkLst>
      <pc:sldChg chg="modSp mod">
        <pc:chgData name="Md. Siyamul Islam" userId="9478f44f-0597-4820-a07d-d612c21fa60e" providerId="ADAL" clId="{15F8BA52-1A78-45FA-935F-2AAC1E61D341}" dt="2022-09-21T04:37:16.652" v="19" actId="20577"/>
        <pc:sldMkLst>
          <pc:docMk/>
          <pc:sldMk cId="700707328" sldId="256"/>
        </pc:sldMkLst>
        <pc:graphicFrameChg chg="modGraphic">
          <ac:chgData name="Md. Siyamul Islam" userId="9478f44f-0597-4820-a07d-d612c21fa60e" providerId="ADAL" clId="{15F8BA52-1A78-45FA-935F-2AAC1E61D341}" dt="2022-09-21T04:37:16.652" v="19" actId="20577"/>
          <ac:graphicFrameMkLst>
            <pc:docMk/>
            <pc:sldMk cId="700707328" sldId="256"/>
            <ac:graphicFrameMk id="7" creationId="{29FF08AD-7519-4C4A-8E0D-640DF5BB5E58}"/>
          </ac:graphicFrameMkLst>
        </pc:graphicFrameChg>
      </pc:sldChg>
    </pc:docChg>
  </pc:docChgLst>
  <pc:docChgLst>
    <pc:chgData name="SYEDA ANIKA TASNIM" userId="8fb70a1d-16e3-4c86-a699-7b87e9bfa60b" providerId="ADAL" clId="{BE6F64B4-6248-4019-AF21-08164C55A251}"/>
    <pc:docChg chg="undo custSel modSld">
      <pc:chgData name="SYEDA ANIKA TASNIM" userId="8fb70a1d-16e3-4c86-a699-7b87e9bfa60b" providerId="ADAL" clId="{BE6F64B4-6248-4019-AF21-08164C55A251}" dt="2021-09-18T07:07:52.897" v="66" actId="20577"/>
      <pc:docMkLst>
        <pc:docMk/>
      </pc:docMkLst>
      <pc:sldChg chg="modSp mod">
        <pc:chgData name="SYEDA ANIKA TASNIM" userId="8fb70a1d-16e3-4c86-a699-7b87e9bfa60b" providerId="ADAL" clId="{BE6F64B4-6248-4019-AF21-08164C55A251}" dt="2021-09-12T02:33:03.789" v="59" actId="20577"/>
        <pc:sldMkLst>
          <pc:docMk/>
          <pc:sldMk cId="700707328" sldId="256"/>
        </pc:sldMkLst>
        <pc:graphicFrameChg chg="modGraphic">
          <ac:chgData name="SYEDA ANIKA TASNIM" userId="8fb70a1d-16e3-4c86-a699-7b87e9bfa60b" providerId="ADAL" clId="{BE6F64B4-6248-4019-AF21-08164C55A251}" dt="2021-09-12T02:33:03.789" v="59" actId="20577"/>
          <ac:graphicFrameMkLst>
            <pc:docMk/>
            <pc:sldMk cId="700707328" sldId="256"/>
            <ac:graphicFrameMk id="7" creationId="{29FF08AD-7519-4C4A-8E0D-640DF5BB5E58}"/>
          </ac:graphicFrameMkLst>
        </pc:graphicFrameChg>
      </pc:sldChg>
      <pc:sldChg chg="delSp mod">
        <pc:chgData name="SYEDA ANIKA TASNIM" userId="8fb70a1d-16e3-4c86-a699-7b87e9bfa60b" providerId="ADAL" clId="{BE6F64B4-6248-4019-AF21-08164C55A251}" dt="2021-09-11T14:08:28.076" v="0" actId="478"/>
        <pc:sldMkLst>
          <pc:docMk/>
          <pc:sldMk cId="424874041" sldId="257"/>
        </pc:sldMkLst>
        <pc:spChg chg="del">
          <ac:chgData name="SYEDA ANIKA TASNIM" userId="8fb70a1d-16e3-4c86-a699-7b87e9bfa60b" providerId="ADAL" clId="{BE6F64B4-6248-4019-AF21-08164C55A251}" dt="2021-09-11T14:08:28.076" v="0" actId="478"/>
          <ac:spMkLst>
            <pc:docMk/>
            <pc:sldMk cId="424874041" sldId="257"/>
            <ac:spMk id="5" creationId="{00000000-0000-0000-0000-000000000000}"/>
          </ac:spMkLst>
        </pc:spChg>
      </pc:sldChg>
      <pc:sldChg chg="delSp mod">
        <pc:chgData name="SYEDA ANIKA TASNIM" userId="8fb70a1d-16e3-4c86-a699-7b87e9bfa60b" providerId="ADAL" clId="{BE6F64B4-6248-4019-AF21-08164C55A251}" dt="2021-09-12T02:50:01.689" v="60" actId="478"/>
        <pc:sldMkLst>
          <pc:docMk/>
          <pc:sldMk cId="486724237" sldId="261"/>
        </pc:sldMkLst>
        <pc:spChg chg="del">
          <ac:chgData name="SYEDA ANIKA TASNIM" userId="8fb70a1d-16e3-4c86-a699-7b87e9bfa60b" providerId="ADAL" clId="{BE6F64B4-6248-4019-AF21-08164C55A251}" dt="2021-09-12T02:50:01.689" v="60" actId="478"/>
          <ac:spMkLst>
            <pc:docMk/>
            <pc:sldMk cId="486724237" sldId="261"/>
            <ac:spMk id="160" creationId="{00000000-0000-0000-0000-000000000000}"/>
          </ac:spMkLst>
        </pc:spChg>
      </pc:sldChg>
      <pc:sldChg chg="modSp mod">
        <pc:chgData name="SYEDA ANIKA TASNIM" userId="8fb70a1d-16e3-4c86-a699-7b87e9bfa60b" providerId="ADAL" clId="{BE6F64B4-6248-4019-AF21-08164C55A251}" dt="2021-09-18T07:00:44.562" v="61" actId="20577"/>
        <pc:sldMkLst>
          <pc:docMk/>
          <pc:sldMk cId="2432564551" sldId="263"/>
        </pc:sldMkLst>
        <pc:spChg chg="mod">
          <ac:chgData name="SYEDA ANIKA TASNIM" userId="8fb70a1d-16e3-4c86-a699-7b87e9bfa60b" providerId="ADAL" clId="{BE6F64B4-6248-4019-AF21-08164C55A251}" dt="2021-09-18T07:00:44.562" v="61" actId="20577"/>
          <ac:spMkLst>
            <pc:docMk/>
            <pc:sldMk cId="2432564551" sldId="263"/>
            <ac:spMk id="7" creationId="{00000000-0000-0000-0000-000000000000}"/>
          </ac:spMkLst>
        </pc:spChg>
      </pc:sldChg>
      <pc:sldChg chg="modSp mod">
        <pc:chgData name="SYEDA ANIKA TASNIM" userId="8fb70a1d-16e3-4c86-a699-7b87e9bfa60b" providerId="ADAL" clId="{BE6F64B4-6248-4019-AF21-08164C55A251}" dt="2021-09-18T07:04:24.371" v="65" actId="108"/>
        <pc:sldMkLst>
          <pc:docMk/>
          <pc:sldMk cId="1841331888" sldId="264"/>
        </pc:sldMkLst>
        <pc:spChg chg="mod">
          <ac:chgData name="SYEDA ANIKA TASNIM" userId="8fb70a1d-16e3-4c86-a699-7b87e9bfa60b" providerId="ADAL" clId="{BE6F64B4-6248-4019-AF21-08164C55A251}" dt="2021-09-18T07:04:24.371" v="65" actId="108"/>
          <ac:spMkLst>
            <pc:docMk/>
            <pc:sldMk cId="1841331888" sldId="264"/>
            <ac:spMk id="2" creationId="{00000000-0000-0000-0000-000000000000}"/>
          </ac:spMkLst>
        </pc:spChg>
      </pc:sldChg>
      <pc:sldChg chg="modSp mod">
        <pc:chgData name="SYEDA ANIKA TASNIM" userId="8fb70a1d-16e3-4c86-a699-7b87e9bfa60b" providerId="ADAL" clId="{BE6F64B4-6248-4019-AF21-08164C55A251}" dt="2021-09-18T07:07:52.897" v="66" actId="20577"/>
        <pc:sldMkLst>
          <pc:docMk/>
          <pc:sldMk cId="309086150" sldId="266"/>
        </pc:sldMkLst>
        <pc:spChg chg="mod">
          <ac:chgData name="SYEDA ANIKA TASNIM" userId="8fb70a1d-16e3-4c86-a699-7b87e9bfa60b" providerId="ADAL" clId="{BE6F64B4-6248-4019-AF21-08164C55A251}" dt="2021-09-18T07:07:52.897" v="66" actId="20577"/>
          <ac:spMkLst>
            <pc:docMk/>
            <pc:sldMk cId="309086150" sldId="266"/>
            <ac:spMk id="160"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892969" y="1151930"/>
            <a:ext cx="7358063" cy="2321719"/>
          </a:xfrm>
          <a:prstGeom prst="rect">
            <a:avLst/>
          </a:prstGeom>
        </p:spPr>
        <p:txBody>
          <a:bodyPr anchor="b"/>
          <a:lstStyle/>
          <a:p>
            <a:pPr lvl="0">
              <a:defRPr sz="1800">
                <a:solidFill>
                  <a:srgbClr val="000000"/>
                </a:solidFill>
              </a:defRPr>
            </a:pPr>
            <a:r>
              <a:rPr sz="5625">
                <a:solidFill>
                  <a:srgbClr val="FFFFFF"/>
                </a:solidFill>
              </a:rPr>
              <a:t>Title Text</a:t>
            </a:r>
          </a:p>
        </p:txBody>
      </p:sp>
      <p:sp>
        <p:nvSpPr>
          <p:cNvPr id="6" name="Shape 6"/>
          <p:cNvSpPr>
            <a:spLocks noGrp="1"/>
          </p:cNvSpPr>
          <p:nvPr>
            <p:ph type="body" idx="1"/>
          </p:nvPr>
        </p:nvSpPr>
        <p:spPr>
          <a:xfrm>
            <a:off x="892969" y="3536156"/>
            <a:ext cx="7358063" cy="794742"/>
          </a:xfrm>
          <a:prstGeom prst="rect">
            <a:avLst/>
          </a:prstGeom>
        </p:spPr>
        <p:txBody>
          <a:bodyPr anchor="t"/>
          <a:lstStyle>
            <a:lvl1pPr marL="0" indent="0" algn="ctr">
              <a:spcBef>
                <a:spcPts val="0"/>
              </a:spcBef>
              <a:buSzTx/>
              <a:buNone/>
              <a:defRPr sz="2250"/>
            </a:lvl1pPr>
            <a:lvl2pPr marL="0" indent="160729" algn="ctr">
              <a:spcBef>
                <a:spcPts val="0"/>
              </a:spcBef>
              <a:buSzTx/>
              <a:buNone/>
              <a:defRPr sz="2250"/>
            </a:lvl2pPr>
            <a:lvl3pPr marL="0" indent="321457" algn="ctr">
              <a:spcBef>
                <a:spcPts val="0"/>
              </a:spcBef>
              <a:buSzTx/>
              <a:buNone/>
              <a:defRPr sz="2250"/>
            </a:lvl3pPr>
            <a:lvl4pPr marL="0" indent="482186" algn="ctr">
              <a:spcBef>
                <a:spcPts val="0"/>
              </a:spcBef>
              <a:buSzTx/>
              <a:buNone/>
              <a:defRPr sz="2250"/>
            </a:lvl4pPr>
            <a:lvl5pPr marL="0" indent="642915" algn="ctr">
              <a:spcBef>
                <a:spcPts val="0"/>
              </a:spcBef>
              <a:buSzTx/>
              <a:buNone/>
              <a:defRPr sz="2250"/>
            </a:lvl5pPr>
          </a:lstStyle>
          <a:p>
            <a:pPr lvl="0">
              <a:defRPr sz="1800">
                <a:solidFill>
                  <a:srgbClr val="000000"/>
                </a:solidFill>
              </a:defRPr>
            </a:pPr>
            <a:r>
              <a:rPr sz="2250">
                <a:solidFill>
                  <a:srgbClr val="FFFFFF"/>
                </a:solidFill>
              </a:rPr>
              <a:t>Body Level One</a:t>
            </a:r>
          </a:p>
          <a:p>
            <a:pPr lvl="1">
              <a:defRPr sz="1800">
                <a:solidFill>
                  <a:srgbClr val="000000"/>
                </a:solidFill>
              </a:defRPr>
            </a:pPr>
            <a:r>
              <a:rPr sz="2250">
                <a:solidFill>
                  <a:srgbClr val="FFFFFF"/>
                </a:solidFill>
              </a:rPr>
              <a:t>Body Level Two</a:t>
            </a:r>
          </a:p>
          <a:p>
            <a:pPr lvl="2">
              <a:defRPr sz="1800">
                <a:solidFill>
                  <a:srgbClr val="000000"/>
                </a:solidFill>
              </a:defRPr>
            </a:pPr>
            <a:r>
              <a:rPr sz="2250">
                <a:solidFill>
                  <a:srgbClr val="FFFFFF"/>
                </a:solidFill>
              </a:rPr>
              <a:t>Body Level Three</a:t>
            </a:r>
          </a:p>
          <a:p>
            <a:pPr lvl="3">
              <a:defRPr sz="1800">
                <a:solidFill>
                  <a:srgbClr val="000000"/>
                </a:solidFill>
              </a:defRPr>
            </a:pPr>
            <a:r>
              <a:rPr sz="2250">
                <a:solidFill>
                  <a:srgbClr val="FFFFFF"/>
                </a:solidFill>
              </a:rPr>
              <a:t>Body Level Four</a:t>
            </a:r>
          </a:p>
          <a:p>
            <a:pPr lvl="4">
              <a:defRPr sz="1800">
                <a:solidFill>
                  <a:srgbClr val="000000"/>
                </a:solidFill>
              </a:defRPr>
            </a:pPr>
            <a:r>
              <a:rPr sz="2250">
                <a:solidFill>
                  <a:srgbClr val="FFFFFF"/>
                </a:solidFill>
              </a:rPr>
              <a:t>Body Level Five</a:t>
            </a:r>
          </a:p>
        </p:txBody>
      </p:sp>
    </p:spTree>
    <p:extLst>
      <p:ext uri="{BB962C8B-B14F-4D97-AF65-F5344CB8AC3E}">
        <p14:creationId xmlns:p14="http://schemas.microsoft.com/office/powerpoint/2010/main" val="427342882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9/21/2022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9/21/2022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9/21/2022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9/21/2022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hyperlink" Target="https://www.tutorialspoint.com/assembly_programming/index.htm" TargetMode="Externa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3" name="Subtitle 2"/>
          <p:cNvSpPr>
            <a:spLocks noGrp="1"/>
          </p:cNvSpPr>
          <p:nvPr>
            <p:ph type="subTitle" idx="1"/>
          </p:nvPr>
        </p:nvSpPr>
        <p:spPr>
          <a:xfrm>
            <a:off x="476205" y="1532427"/>
            <a:ext cx="2789509" cy="484632"/>
          </a:xfrm>
        </p:spPr>
        <p:txBody>
          <a:bodyPr/>
          <a:lstStyle/>
          <a:p>
            <a:r>
              <a:rPr lang="en-US" dirty="0"/>
              <a:t>Course Code:</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4290195444"/>
              </p:ext>
            </p:extLst>
          </p:nvPr>
        </p:nvGraphicFramePr>
        <p:xfrm>
          <a:off x="476205" y="5186042"/>
          <a:ext cx="8335798" cy="1280160"/>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1(a)</a:t>
                      </a:r>
                    </a:p>
                  </a:txBody>
                  <a:tcPr/>
                </a:tc>
                <a:tc>
                  <a:txBody>
                    <a:bodyPr/>
                    <a:lstStyle/>
                    <a:p>
                      <a:r>
                        <a:rPr lang="en-US" dirty="0"/>
                        <a:t>Week No:</a:t>
                      </a:r>
                    </a:p>
                  </a:txBody>
                  <a:tcPr/>
                </a:tc>
                <a:tc>
                  <a:txBody>
                    <a:bodyPr/>
                    <a:lstStyle/>
                    <a:p>
                      <a:r>
                        <a:rPr lang="en-US" dirty="0"/>
                        <a:t>1</a:t>
                      </a:r>
                    </a:p>
                  </a:txBody>
                  <a:tcPr/>
                </a:tc>
                <a:tc>
                  <a:txBody>
                    <a:bodyPr/>
                    <a:lstStyle/>
                    <a:p>
                      <a:r>
                        <a:rPr lang="en-US" dirty="0"/>
                        <a:t>Semester:</a:t>
                      </a:r>
                    </a:p>
                  </a:txBody>
                  <a:tcPr/>
                </a:tc>
                <a:tc>
                  <a:txBody>
                    <a:bodyPr/>
                    <a:lstStyle/>
                    <a:p>
                      <a:r>
                        <a:rPr lang="en-US" dirty="0"/>
                        <a:t>Summer 21-22</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Siyamul Islam</a:t>
                      </a:r>
                    </a:p>
                    <a:p>
                      <a:r>
                        <a:rPr lang="en-US" i="1"/>
                        <a:t>Siyamul</a:t>
                      </a:r>
                      <a:r>
                        <a:rPr lang="en-US" i="1" dirty="0"/>
                        <a:t>@aiub.edu</a:t>
                      </a:r>
                    </a:p>
                  </a:txBody>
                  <a:tcPr/>
                </a:tc>
                <a:tc hMerge="1">
                  <a:txBody>
                    <a:bodyPr/>
                    <a:lstStyle/>
                    <a:p>
                      <a:endParaRPr lang="aa-ET"/>
                    </a:p>
                  </a:txBody>
                  <a:tcPr/>
                </a:tc>
                <a:tc hMerge="1">
                  <a:txBody>
                    <a:bodyPr/>
                    <a:lstStyle/>
                    <a:p>
                      <a:endParaRPr lang="aa-ET"/>
                    </a:p>
                  </a:txBody>
                  <a:tcPr/>
                </a:tc>
                <a:tc hMerge="1">
                  <a:txBody>
                    <a:bodyPr/>
                    <a:lstStyle/>
                    <a:p>
                      <a:endParaRPr lang="aa-ET"/>
                    </a:p>
                  </a:txBody>
                  <a:tcPr/>
                </a:tc>
                <a:tc hMerge="1">
                  <a:txBody>
                    <a:bodyPr/>
                    <a:lstStyle/>
                    <a:p>
                      <a:endParaRPr lang="aa-ET"/>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body" idx="1"/>
          </p:nvPr>
        </p:nvSpPr>
        <p:spPr>
          <a:xfrm>
            <a:off x="203260" y="2016648"/>
            <a:ext cx="8423161" cy="1918554"/>
          </a:xfrm>
          <a:prstGeom prst="rect">
            <a:avLst/>
          </a:prstGeom>
        </p:spPr>
        <p:txBody>
          <a:bodyPr>
            <a:normAutofit lnSpcReduction="10000"/>
          </a:bodyPr>
          <a:lstStyle/>
          <a:p>
            <a:pPr marL="457200" lvl="0" indent="-457200" algn="l" fontAlgn="base">
              <a:buFont typeface="+mj-lt"/>
              <a:buAutoNum type="arabicPeriod"/>
            </a:pPr>
            <a:r>
              <a:rPr lang="en-US" sz="2400" dirty="0"/>
              <a:t>First , do whole calculations manually.</a:t>
            </a:r>
          </a:p>
          <a:p>
            <a:pPr marL="457200" lvl="0" indent="-457200" algn="l" fontAlgn="base">
              <a:buFont typeface="+mj-lt"/>
              <a:buAutoNum type="arabicPeriod"/>
            </a:pPr>
            <a:r>
              <a:rPr lang="en-US" sz="2400" dirty="0"/>
              <a:t>Choose “Math” and specify “Base Convertor” in emu8086.  </a:t>
            </a:r>
          </a:p>
          <a:p>
            <a:pPr marL="457200" indent="-457200" algn="l">
              <a:buFont typeface="+mj-lt"/>
              <a:buAutoNum type="arabicPeriod"/>
            </a:pPr>
            <a:r>
              <a:rPr lang="en-US" sz="2400" dirty="0"/>
              <a:t>Enter one of the numbers like in the Figure 3.</a:t>
            </a:r>
          </a:p>
          <a:p>
            <a:pPr marL="457200" indent="-457200" algn="l">
              <a:buFont typeface="+mj-lt"/>
              <a:buAutoNum type="arabicPeriod"/>
            </a:pPr>
            <a:r>
              <a:rPr lang="en-US" sz="2400" dirty="0"/>
              <a:t>compare your results with the results “base convertor” produced.	</a:t>
            </a:r>
            <a:endParaRPr sz="2271"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203260" y="682388"/>
            <a:ext cx="7358063" cy="651872"/>
          </a:xfrm>
          <a:prstGeom prst="rect">
            <a:avLst/>
          </a:prstGeom>
        </p:spPr>
        <p:txBody>
          <a:bodyPr>
            <a:normAutofit/>
          </a:bodyPr>
          <a:lstStyle/>
          <a:p>
            <a:pPr algn="ctr">
              <a:defRPr sz="1800">
                <a:solidFill>
                  <a:srgbClr val="000000"/>
                </a:solidFill>
              </a:defRPr>
            </a:pPr>
            <a:r>
              <a:rPr lang="en-US" sz="3600" b="1" dirty="0">
                <a:solidFill>
                  <a:schemeClr val="accent1"/>
                </a:solidFill>
              </a:rPr>
              <a:t>Procedure</a:t>
            </a:r>
            <a:endParaRPr sz="3600" b="1" dirty="0">
              <a:solidFill>
                <a:schemeClr val="accent1"/>
              </a:solidFill>
            </a:endParaRPr>
          </a:p>
        </p:txBody>
      </p:sp>
      <p:sp>
        <p:nvSpPr>
          <p:cNvPr id="2" name="Rectangle 2"/>
          <p:cNvSpPr>
            <a:spLocks noChangeArrowheads="1"/>
          </p:cNvSpPr>
          <p:nvPr/>
        </p:nvSpPr>
        <p:spPr bwMode="auto">
          <a:xfrm>
            <a:off x="6410001" y="2727106"/>
            <a:ext cx="5395312" cy="397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3073" name="Picture 1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0892" y="3564067"/>
            <a:ext cx="2922798" cy="29227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078912" y="6469304"/>
            <a:ext cx="3606757" cy="388696"/>
          </a:xfrm>
          <a:prstGeom prst="rect">
            <a:avLst/>
          </a:prstGeom>
        </p:spPr>
        <p:txBody>
          <a:bodyPr wrap="none">
            <a:spAutoFit/>
          </a:bodyPr>
          <a:lstStyle/>
          <a:p>
            <a:pPr marL="6350" marR="38100" indent="-6350" algn="ctr">
              <a:lnSpc>
                <a:spcPct val="107000"/>
              </a:lnSpc>
              <a:spcBef>
                <a:spcPts val="0"/>
              </a:spcBef>
              <a:spcAft>
                <a:spcPts val="1220"/>
              </a:spcAft>
            </a:pPr>
            <a:r>
              <a:rPr lang="en-US" b="1" u="sng" dirty="0">
                <a:solidFill>
                  <a:srgbClr val="000000"/>
                </a:solidFill>
                <a:uFill>
                  <a:solidFill>
                    <a:srgbClr val="000000"/>
                  </a:solidFill>
                </a:uFill>
                <a:latin typeface="Times New Roman" panose="02020603050405020304" pitchFamily="18" charset="0"/>
                <a:ea typeface="Times New Roman" panose="02020603050405020304" pitchFamily="18" charset="0"/>
              </a:rPr>
              <a:t>Figure 3: Base Convertor window</a:t>
            </a:r>
            <a:r>
              <a:rPr lang="en-US" b="1" dirty="0">
                <a:solidFill>
                  <a:srgbClr val="000000"/>
                </a:solidFill>
                <a:uFill>
                  <a:solidFill>
                    <a:srgbClr val="000000"/>
                  </a:solidFill>
                </a:uFill>
                <a:latin typeface="Times New Roman" panose="02020603050405020304" pitchFamily="18" charset="0"/>
                <a:ea typeface="Times New Roman" panose="02020603050405020304" pitchFamily="18" charset="0"/>
              </a:rPr>
              <a:t> </a:t>
            </a:r>
            <a:endParaRPr lang="en-US"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0873884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body" idx="1"/>
          </p:nvPr>
        </p:nvSpPr>
        <p:spPr>
          <a:xfrm>
            <a:off x="203260" y="1916467"/>
            <a:ext cx="4109433" cy="4689049"/>
          </a:xfrm>
          <a:prstGeom prst="rect">
            <a:avLst/>
          </a:prstGeom>
        </p:spPr>
        <p:txBody>
          <a:bodyPr>
            <a:normAutofit/>
          </a:bodyPr>
          <a:lstStyle/>
          <a:p>
            <a:pPr marL="457200" lvl="0" indent="-457200" algn="l" fontAlgn="base">
              <a:buFont typeface="+mj-lt"/>
              <a:buAutoNum type="arabicPeriod"/>
            </a:pPr>
            <a:r>
              <a:rPr lang="en-US" sz="2400" dirty="0"/>
              <a:t>First , do whole calculations manually.</a:t>
            </a:r>
          </a:p>
          <a:p>
            <a:pPr marL="457200" lvl="0" indent="-457200" algn="l" fontAlgn="base">
              <a:buFont typeface="+mj-lt"/>
              <a:buAutoNum type="arabicPeriod"/>
            </a:pPr>
            <a:r>
              <a:rPr lang="en-US" sz="2400" dirty="0"/>
              <a:t>Choose “Math” and specify “Multi Base Calculator” in emu8086.  </a:t>
            </a:r>
          </a:p>
          <a:p>
            <a:pPr marL="457200" indent="-457200" algn="l">
              <a:buFont typeface="+mj-lt"/>
              <a:buAutoNum type="arabicPeriod"/>
            </a:pPr>
            <a:r>
              <a:rPr lang="en-US" sz="2400" dirty="0"/>
              <a:t>Enter the expression like in the Figure 4.</a:t>
            </a:r>
          </a:p>
          <a:p>
            <a:pPr marL="457200" indent="-457200" algn="l">
              <a:buFont typeface="+mj-lt"/>
              <a:buAutoNum type="arabicPeriod"/>
            </a:pPr>
            <a:r>
              <a:rPr lang="en-US" sz="2400" dirty="0"/>
              <a:t>Compare your results with the results “base convertor” produced. Is it same or not ? Please explain clearly.		</a:t>
            </a:r>
            <a:endParaRPr sz="2271"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203260" y="454156"/>
            <a:ext cx="7358063" cy="880104"/>
          </a:xfrm>
          <a:prstGeom prst="rect">
            <a:avLst/>
          </a:prstGeom>
        </p:spPr>
        <p:txBody>
          <a:bodyPr>
            <a:noAutofit/>
          </a:bodyPr>
          <a:lstStyle/>
          <a:p>
            <a:pPr lvl="0" algn="ctr">
              <a:defRPr sz="1800">
                <a:solidFill>
                  <a:srgbClr val="000000"/>
                </a:solidFill>
              </a:defRPr>
            </a:pPr>
            <a:r>
              <a:rPr lang="en-US" sz="2800" b="1" dirty="0">
                <a:solidFill>
                  <a:schemeClr val="accent1"/>
                </a:solidFill>
              </a:rPr>
              <a:t>Use EMU8086 to evaluate an expressions Evaluate : </a:t>
            </a:r>
            <a:r>
              <a:rPr lang="en-US" sz="2800" b="1" dirty="0" err="1">
                <a:solidFill>
                  <a:schemeClr val="accent1"/>
                </a:solidFill>
              </a:rPr>
              <a:t>OFFFFh</a:t>
            </a:r>
            <a:r>
              <a:rPr lang="en-US" sz="2800" b="1" dirty="0">
                <a:solidFill>
                  <a:schemeClr val="accent1"/>
                </a:solidFill>
              </a:rPr>
              <a:t> *10h +</a:t>
            </a:r>
            <a:r>
              <a:rPr lang="en-US" sz="2800" b="1" dirty="0" err="1">
                <a:solidFill>
                  <a:schemeClr val="accent1"/>
                </a:solidFill>
              </a:rPr>
              <a:t>OFFFFh</a:t>
            </a:r>
            <a:r>
              <a:rPr lang="en-US" sz="2800" b="1" dirty="0">
                <a:solidFill>
                  <a:schemeClr val="accent1"/>
                </a:solidFill>
              </a:rPr>
              <a:t>	 </a:t>
            </a:r>
            <a:endParaRPr sz="2800" b="1" dirty="0">
              <a:solidFill>
                <a:schemeClr val="accent1"/>
              </a:solidFill>
            </a:endParaRPr>
          </a:p>
        </p:txBody>
      </p:sp>
      <p:pic>
        <p:nvPicPr>
          <p:cNvPr id="5" name="Picture 4"/>
          <p:cNvPicPr/>
          <p:nvPr/>
        </p:nvPicPr>
        <p:blipFill>
          <a:blip r:embed="rId3"/>
          <a:stretch>
            <a:fillRect/>
          </a:stretch>
        </p:blipFill>
        <p:spPr>
          <a:xfrm>
            <a:off x="4857688" y="1916467"/>
            <a:ext cx="3441065" cy="3725545"/>
          </a:xfrm>
          <a:prstGeom prst="rect">
            <a:avLst/>
          </a:prstGeom>
        </p:spPr>
      </p:pic>
      <p:sp>
        <p:nvSpPr>
          <p:cNvPr id="2" name="Rectangle 1"/>
          <p:cNvSpPr/>
          <p:nvPr/>
        </p:nvSpPr>
        <p:spPr>
          <a:xfrm>
            <a:off x="4312693" y="5815754"/>
            <a:ext cx="4572000" cy="685059"/>
          </a:xfrm>
          <a:prstGeom prst="rect">
            <a:avLst/>
          </a:prstGeom>
        </p:spPr>
        <p:txBody>
          <a:bodyPr>
            <a:spAutoFit/>
          </a:bodyPr>
          <a:lstStyle/>
          <a:p>
            <a:pPr marL="6350" marR="38100" indent="-6350" algn="ctr">
              <a:lnSpc>
                <a:spcPct val="107000"/>
              </a:lnSpc>
              <a:spcBef>
                <a:spcPts val="0"/>
              </a:spcBef>
              <a:spcAft>
                <a:spcPts val="1220"/>
              </a:spcAft>
            </a:pPr>
            <a:r>
              <a:rPr lang="en-US" b="1" u="sng" dirty="0">
                <a:solidFill>
                  <a:srgbClr val="000000"/>
                </a:solidFill>
                <a:uFill>
                  <a:solidFill>
                    <a:srgbClr val="000000"/>
                  </a:solidFill>
                </a:uFill>
                <a:latin typeface="Times New Roman" panose="02020603050405020304" pitchFamily="18" charset="0"/>
                <a:ea typeface="Times New Roman" panose="02020603050405020304" pitchFamily="18" charset="0"/>
              </a:rPr>
              <a:t>Figure 4: Multi Base Calculator window with a sample expression</a:t>
            </a:r>
            <a:r>
              <a:rPr lang="en-US" b="1" dirty="0">
                <a:solidFill>
                  <a:srgbClr val="000000"/>
                </a:solidFill>
                <a:uFill>
                  <a:solidFill>
                    <a:srgbClr val="000000"/>
                  </a:solidFill>
                </a:uFill>
                <a:latin typeface="Times New Roman" panose="02020603050405020304" pitchFamily="18" charset="0"/>
                <a:ea typeface="Times New Roman" panose="02020603050405020304" pitchFamily="18" charset="0"/>
              </a:rPr>
              <a:t>	  </a:t>
            </a:r>
            <a:endParaRPr lang="en-US"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908615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203260" y="341194"/>
            <a:ext cx="7358063" cy="993066"/>
          </a:xfrm>
          <a:prstGeom prst="rect">
            <a:avLst/>
          </a:prstGeom>
        </p:spPr>
        <p:txBody>
          <a:bodyPr>
            <a:normAutofit fontScale="90000"/>
          </a:bodyPr>
          <a:lstStyle/>
          <a:p>
            <a:pPr lvl="0" algn="ctr">
              <a:defRPr sz="1800">
                <a:solidFill>
                  <a:srgbClr val="000000"/>
                </a:solidFill>
              </a:defRPr>
            </a:pPr>
            <a:r>
              <a:rPr lang="en-US" sz="1800" dirty="0"/>
              <a:t> </a:t>
            </a:r>
            <a:r>
              <a:rPr lang="en-US" sz="3600" dirty="0">
                <a:solidFill>
                  <a:schemeClr val="accent1"/>
                </a:solidFill>
              </a:rPr>
              <a:t>Initialize the internal registers of the 80x86 as follows: </a:t>
            </a:r>
            <a:endParaRPr sz="3600" b="1" dirty="0">
              <a:solidFill>
                <a:schemeClr val="accent1"/>
              </a:solidFill>
            </a:endParaRPr>
          </a:p>
        </p:txBody>
      </p:sp>
      <p:sp>
        <p:nvSpPr>
          <p:cNvPr id="2" name="Rectangle 1"/>
          <p:cNvSpPr/>
          <p:nvPr/>
        </p:nvSpPr>
        <p:spPr>
          <a:xfrm>
            <a:off x="203259" y="1966161"/>
            <a:ext cx="7848919" cy="4259115"/>
          </a:xfrm>
          <a:prstGeom prst="rect">
            <a:avLst/>
          </a:prstGeom>
        </p:spPr>
        <p:txBody>
          <a:bodyPr wrap="square">
            <a:spAutoFit/>
          </a:bodyPr>
          <a:lstStyle/>
          <a:p>
            <a:pPr marR="28575">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(AX) = 0000H</a:t>
            </a:r>
          </a:p>
          <a:p>
            <a:pPr marR="28575">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(BX) = 0001H</a:t>
            </a:r>
          </a:p>
          <a:p>
            <a:pPr marR="28575">
              <a:lnSpc>
                <a:spcPct val="115000"/>
              </a:lnSpc>
              <a:spcAft>
                <a:spcPts val="1290"/>
              </a:spcAft>
            </a:pPr>
            <a:r>
              <a:rPr lang="en-US" dirty="0">
                <a:latin typeface="Calibri" panose="020F0502020204030204" pitchFamily="34" charset="0"/>
                <a:ea typeface="Times New Roman" panose="02020603050405020304" pitchFamily="18" charset="0"/>
                <a:cs typeface="Times New Roman" panose="02020603050405020304" pitchFamily="18" charset="0"/>
              </a:rPr>
              <a:t>(CX) = 0002H</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R="28575">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(DX) = 0003H</a:t>
            </a:r>
          </a:p>
          <a:p>
            <a:pPr marR="28575">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(SI) = 0010H</a:t>
            </a:r>
          </a:p>
          <a:p>
            <a:pPr marR="28575">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(DI) = 0020H</a:t>
            </a:r>
          </a:p>
          <a:p>
            <a:pPr marR="28575">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(BP) = 0030H</a:t>
            </a:r>
          </a:p>
          <a:p>
            <a:pPr marR="28575">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(DS) = 0B60H</a:t>
            </a:r>
          </a:p>
          <a:p>
            <a:r>
              <a:rPr lang="en-US" dirty="0">
                <a:latin typeface="Calibri" panose="020F0502020204030204" pitchFamily="34" charset="0"/>
                <a:ea typeface="Times New Roman" panose="02020603050405020304" pitchFamily="18" charset="0"/>
                <a:cs typeface="Times New Roman" panose="02020603050405020304" pitchFamily="18" charset="0"/>
              </a:rPr>
              <a:t>Then , verify the initialization by displaying the new content of register. Please put a check if you can verify it.</a:t>
            </a:r>
            <a:endParaRPr lang="en-US" dirty="0"/>
          </a:p>
        </p:txBody>
      </p:sp>
    </p:spTree>
    <p:extLst>
      <p:ext uri="{BB962C8B-B14F-4D97-AF65-F5344CB8AC3E}">
        <p14:creationId xmlns:p14="http://schemas.microsoft.com/office/powerpoint/2010/main" val="413623639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203260" y="286603"/>
            <a:ext cx="7358063" cy="1047657"/>
          </a:xfrm>
          <a:prstGeom prst="rect">
            <a:avLst/>
          </a:prstGeom>
        </p:spPr>
        <p:txBody>
          <a:bodyPr>
            <a:noAutofit/>
          </a:bodyPr>
          <a:lstStyle/>
          <a:p>
            <a:pPr lvl="0" algn="ctr">
              <a:defRPr sz="1800">
                <a:solidFill>
                  <a:srgbClr val="000000"/>
                </a:solidFill>
              </a:defRPr>
            </a:pPr>
            <a:r>
              <a:rPr lang="en-US" sz="3600" b="1" dirty="0">
                <a:solidFill>
                  <a:schemeClr val="accent1"/>
                </a:solidFill>
              </a:rPr>
              <a:t>Writing and Running Assembly Code in Emu8086</a:t>
            </a:r>
            <a:endParaRPr sz="3600" b="1" dirty="0">
              <a:solidFill>
                <a:schemeClr val="accent1"/>
              </a:solidFill>
            </a:endParaRPr>
          </a:p>
        </p:txBody>
      </p:sp>
      <p:sp>
        <p:nvSpPr>
          <p:cNvPr id="2" name="Rectangle 2"/>
          <p:cNvSpPr>
            <a:spLocks noChangeArrowheads="1"/>
          </p:cNvSpPr>
          <p:nvPr/>
        </p:nvSpPr>
        <p:spPr bwMode="auto">
          <a:xfrm>
            <a:off x="203260" y="2169222"/>
            <a:ext cx="767338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In this part, we are entering Assembly language world. </a:t>
            </a:r>
            <a:r>
              <a:rPr kumimoji="0" lang="en-US" altLang="en-US" sz="20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Let‟s</a:t>
            </a: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say „hello‟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7" name="Picture 3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737" y="3024359"/>
            <a:ext cx="7115874" cy="2885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04944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2" name="Rectangle 1"/>
          <p:cNvSpPr/>
          <p:nvPr/>
        </p:nvSpPr>
        <p:spPr>
          <a:xfrm>
            <a:off x="581890" y="1942145"/>
            <a:ext cx="7536873" cy="1200329"/>
          </a:xfrm>
          <a:prstGeom prst="rect">
            <a:avLst/>
          </a:prstGeom>
        </p:spPr>
        <p:txBody>
          <a:bodyPr wrap="square">
            <a:spAutoFit/>
          </a:bodyPr>
          <a:lstStyle/>
          <a:p>
            <a:pPr marL="342900" marR="0" lvl="0" indent="-342900" algn="just">
              <a:spcBef>
                <a:spcPts val="0"/>
              </a:spcBef>
              <a:spcAft>
                <a:spcPts val="0"/>
              </a:spcAft>
              <a:buFont typeface="Arial" panose="020B0604020202020204" pitchFamily="34" charset="0"/>
              <a:buChar char="•"/>
              <a:tabLst>
                <a:tab pos="228600" algn="l"/>
                <a:tab pos="457200" algn="l"/>
              </a:tabLst>
            </a:pPr>
            <a:r>
              <a:rPr lang="en-US" dirty="0">
                <a:solidFill>
                  <a:srgbClr val="000000"/>
                </a:solidFill>
                <a:ea typeface="Times New Roman" panose="02020603050405020304" pitchFamily="18" charset="0"/>
              </a:rPr>
              <a:t>Assembly Language Programming and Organization of the IBM PC, </a:t>
            </a:r>
            <a:r>
              <a:rPr lang="en-US" dirty="0" err="1">
                <a:solidFill>
                  <a:srgbClr val="000000"/>
                </a:solidFill>
                <a:ea typeface="Times New Roman" panose="02020603050405020304" pitchFamily="18" charset="0"/>
              </a:rPr>
              <a:t>Ytha</a:t>
            </a:r>
            <a:r>
              <a:rPr lang="en-US" dirty="0">
                <a:solidFill>
                  <a:srgbClr val="000000"/>
                </a:solidFill>
                <a:ea typeface="Times New Roman" panose="02020603050405020304" pitchFamily="18" charset="0"/>
              </a:rPr>
              <a:t> Yu and </a:t>
            </a:r>
            <a:r>
              <a:rPr lang="en-US" dirty="0">
                <a:ea typeface="Times New Roman" panose="02020603050405020304" pitchFamily="18" charset="0"/>
              </a:rPr>
              <a:t>Charles </a:t>
            </a:r>
            <a:r>
              <a:rPr lang="en-US" dirty="0" err="1">
                <a:ea typeface="Times New Roman" panose="02020603050405020304" pitchFamily="18" charset="0"/>
              </a:rPr>
              <a:t>Marut</a:t>
            </a:r>
            <a:r>
              <a:rPr lang="en-US" dirty="0">
                <a:solidFill>
                  <a:srgbClr val="000000"/>
                </a:solidFill>
                <a:ea typeface="Times New Roman" panose="02020603050405020304" pitchFamily="18" charset="0"/>
              </a:rPr>
              <a:t>, McGraw Hill, 1992. (ISBN: 0-07-072692-2).</a:t>
            </a:r>
          </a:p>
          <a:p>
            <a:pPr marL="342900" marR="0" lvl="0" indent="-342900" algn="just">
              <a:spcBef>
                <a:spcPts val="0"/>
              </a:spcBef>
              <a:spcAft>
                <a:spcPts val="0"/>
              </a:spcAft>
              <a:buFont typeface="Arial" panose="020B0604020202020204" pitchFamily="34" charset="0"/>
              <a:buChar char="•"/>
              <a:tabLst>
                <a:tab pos="228600" algn="l"/>
                <a:tab pos="457200" algn="l"/>
              </a:tabLst>
            </a:pPr>
            <a:r>
              <a:rPr lang="en-US">
                <a:hlinkClick r:id="rId2"/>
              </a:rPr>
              <a:t>https://www.tutorialspoint.com/assembly_programming/index.htm</a:t>
            </a:r>
            <a:endParaRPr lang="en-US" dirty="0"/>
          </a:p>
          <a:p>
            <a:pPr marL="342900" marR="0" lvl="0" indent="-342900" algn="just">
              <a:spcBef>
                <a:spcPts val="0"/>
              </a:spcBef>
              <a:spcAft>
                <a:spcPts val="0"/>
              </a:spcAft>
              <a:buFont typeface="Arial" panose="020B0604020202020204" pitchFamily="34" charset="0"/>
              <a:buChar char="•"/>
              <a:tabLst>
                <a:tab pos="228600" algn="l"/>
                <a:tab pos="457200" algn="l"/>
              </a:tabLst>
            </a:pPr>
            <a:endParaRPr lang="en-US" dirty="0">
              <a:ea typeface="Times New Roman" panose="02020603050405020304" pitchFamily="18" charset="0"/>
            </a:endParaRPr>
          </a:p>
        </p:txBody>
      </p:sp>
    </p:spTree>
    <p:extLst>
      <p:ext uri="{BB962C8B-B14F-4D97-AF65-F5344CB8AC3E}">
        <p14:creationId xmlns:p14="http://schemas.microsoft.com/office/powerpoint/2010/main" val="3732085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2" name="Rectangle 1"/>
          <p:cNvSpPr/>
          <p:nvPr/>
        </p:nvSpPr>
        <p:spPr>
          <a:xfrm>
            <a:off x="678873" y="1998023"/>
            <a:ext cx="7633854" cy="3785652"/>
          </a:xfrm>
          <a:prstGeom prst="rect">
            <a:avLst/>
          </a:prstGeom>
        </p:spPr>
        <p:txBody>
          <a:bodyPr wrap="square">
            <a:spAutoFit/>
          </a:bodyPr>
          <a:lstStyle/>
          <a:p>
            <a:pPr marL="342900" marR="0" lvl="0" indent="-342900" algn="just">
              <a:spcBef>
                <a:spcPts val="0"/>
              </a:spcBef>
              <a:spcAft>
                <a:spcPts val="0"/>
              </a:spcAft>
              <a:buFont typeface="Arial" panose="020B0604020202020204" pitchFamily="34" charset="0"/>
              <a:buChar char="•"/>
              <a:tabLst>
                <a:tab pos="228600" algn="l"/>
                <a:tab pos="457200" algn="l"/>
              </a:tabLst>
            </a:pPr>
            <a:r>
              <a:rPr lang="en-US" sz="2000" dirty="0">
                <a:solidFill>
                  <a:srgbClr val="000000"/>
                </a:solidFill>
                <a:ea typeface="Times New Roman" panose="02020603050405020304" pitchFamily="18" charset="0"/>
              </a:rPr>
              <a:t>Assembly Language Programming and Organization of the IBM PC, </a:t>
            </a:r>
            <a:r>
              <a:rPr lang="en-US" sz="2000" dirty="0" err="1">
                <a:solidFill>
                  <a:srgbClr val="000000"/>
                </a:solidFill>
                <a:ea typeface="Times New Roman" panose="02020603050405020304" pitchFamily="18" charset="0"/>
              </a:rPr>
              <a:t>Ytha</a:t>
            </a:r>
            <a:r>
              <a:rPr lang="en-US" sz="2000" dirty="0">
                <a:solidFill>
                  <a:srgbClr val="000000"/>
                </a:solidFill>
                <a:ea typeface="Times New Roman" panose="02020603050405020304" pitchFamily="18" charset="0"/>
              </a:rPr>
              <a:t> Yu </a:t>
            </a:r>
            <a:r>
              <a:rPr lang="en-US" sz="2000" dirty="0">
                <a:ea typeface="Times New Roman" panose="02020603050405020304" pitchFamily="18" charset="0"/>
              </a:rPr>
              <a:t>and Charles </a:t>
            </a:r>
            <a:r>
              <a:rPr lang="en-US" sz="2000" dirty="0" err="1">
                <a:ea typeface="Times New Roman" panose="02020603050405020304" pitchFamily="18" charset="0"/>
              </a:rPr>
              <a:t>Marut</a:t>
            </a:r>
            <a:r>
              <a:rPr lang="en-US" sz="2000" dirty="0">
                <a:solidFill>
                  <a:srgbClr val="000000"/>
                </a:solidFill>
                <a:ea typeface="Times New Roman" panose="02020603050405020304" pitchFamily="18" charset="0"/>
              </a:rPr>
              <a:t>, McGraw Hill, 1992. (ISBN: 0-07-072692-2).</a:t>
            </a:r>
          </a:p>
          <a:p>
            <a:pPr marR="0" lvl="0" algn="just">
              <a:spcBef>
                <a:spcPts val="0"/>
              </a:spcBef>
              <a:spcAft>
                <a:spcPts val="0"/>
              </a:spcAft>
              <a:tabLst>
                <a:tab pos="228600" algn="l"/>
                <a:tab pos="457200" algn="l"/>
              </a:tabLst>
            </a:pPr>
            <a:endParaRPr lang="en-US" sz="2000" dirty="0">
              <a:ea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tabLst>
                <a:tab pos="228600" algn="l"/>
                <a:tab pos="457200" algn="l"/>
              </a:tabLst>
            </a:pPr>
            <a:r>
              <a:rPr lang="en-US" sz="2000" dirty="0">
                <a:solidFill>
                  <a:srgbClr val="000000"/>
                </a:solidFill>
                <a:ea typeface="Times New Roman" panose="02020603050405020304" pitchFamily="18" charset="0"/>
              </a:rPr>
              <a:t>Essentials of Computer Organization and Architecture, (Third Edition), Linda Null and Julia </a:t>
            </a:r>
            <a:r>
              <a:rPr lang="en-US" sz="2000" dirty="0" err="1">
                <a:solidFill>
                  <a:srgbClr val="000000"/>
                </a:solidFill>
                <a:ea typeface="Times New Roman" panose="02020603050405020304" pitchFamily="18" charset="0"/>
              </a:rPr>
              <a:t>Lobur</a:t>
            </a:r>
            <a:endParaRPr lang="en-US" sz="2000" dirty="0">
              <a:solidFill>
                <a:srgbClr val="000000"/>
              </a:solidFill>
              <a:ea typeface="Times New Roman" panose="02020603050405020304" pitchFamily="18" charset="0"/>
            </a:endParaRPr>
          </a:p>
          <a:p>
            <a:pPr marR="0" lvl="0" algn="just">
              <a:spcBef>
                <a:spcPts val="0"/>
              </a:spcBef>
              <a:spcAft>
                <a:spcPts val="0"/>
              </a:spcAft>
              <a:tabLst>
                <a:tab pos="228600" algn="l"/>
                <a:tab pos="457200" algn="l"/>
              </a:tabLst>
            </a:pPr>
            <a:endParaRPr lang="en-US" sz="2000" dirty="0">
              <a:ea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tabLst>
                <a:tab pos="228600" algn="l"/>
                <a:tab pos="457200" algn="l"/>
              </a:tabLst>
            </a:pPr>
            <a:r>
              <a:rPr lang="en-US" sz="2000" dirty="0">
                <a:solidFill>
                  <a:srgbClr val="000000"/>
                </a:solidFill>
                <a:ea typeface="Times New Roman" panose="02020603050405020304" pitchFamily="18" charset="0"/>
              </a:rPr>
              <a:t>W. Stallings, “Computer Organization and Architecture: Designing for performance”, 67h Edition, Prentice Hall of India, 2003, ISBN 81 – 203 – 2962 – 7</a:t>
            </a:r>
          </a:p>
          <a:p>
            <a:pPr marR="0" lvl="0" algn="just">
              <a:spcBef>
                <a:spcPts val="0"/>
              </a:spcBef>
              <a:spcAft>
                <a:spcPts val="0"/>
              </a:spcAft>
              <a:tabLst>
                <a:tab pos="228600" algn="l"/>
                <a:tab pos="457200" algn="l"/>
              </a:tabLst>
            </a:pPr>
            <a:endParaRPr lang="en-US" sz="2000" dirty="0">
              <a:ea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tabLst>
                <a:tab pos="228600" algn="l"/>
                <a:tab pos="457200" algn="l"/>
              </a:tabLst>
            </a:pPr>
            <a:r>
              <a:rPr lang="en-US" sz="2000" dirty="0">
                <a:solidFill>
                  <a:srgbClr val="000000"/>
                </a:solidFill>
                <a:ea typeface="Times New Roman" panose="02020603050405020304" pitchFamily="18" charset="0"/>
              </a:rPr>
              <a:t>Computer Organization and Architecture by John P. Haynes.</a:t>
            </a:r>
            <a:endParaRPr lang="en-US" sz="2000" dirty="0">
              <a:ea typeface="Times New Roman" panose="02020603050405020304" pitchFamily="18" charset="0"/>
            </a:endParaRPr>
          </a:p>
        </p:txBody>
      </p:sp>
    </p:spTree>
    <p:extLst>
      <p:ext uri="{BB962C8B-B14F-4D97-AF65-F5344CB8AC3E}">
        <p14:creationId xmlns:p14="http://schemas.microsoft.com/office/powerpoint/2010/main" val="1265761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6" name="Rectangle 5"/>
          <p:cNvSpPr/>
          <p:nvPr/>
        </p:nvSpPr>
        <p:spPr>
          <a:xfrm>
            <a:off x="421340" y="2196097"/>
            <a:ext cx="8272283" cy="3937873"/>
          </a:xfrm>
          <a:prstGeom prst="rect">
            <a:avLst/>
          </a:prstGeom>
        </p:spPr>
        <p:txBody>
          <a:bodyPr wrap="square">
            <a:spAutoFit/>
          </a:bodyPr>
          <a:lstStyle/>
          <a:p>
            <a:pPr marL="457200" marR="0" lvl="0" indent="-457200" algn="just">
              <a:lnSpc>
                <a:spcPct val="103000"/>
              </a:lnSpc>
              <a:spcBef>
                <a:spcPts val="0"/>
              </a:spcBef>
              <a:spcAft>
                <a:spcPts val="50"/>
              </a:spcAft>
              <a:buFont typeface="+mj-lt"/>
              <a:buAutoNum type="arabicPeriod"/>
            </a:pPr>
            <a:r>
              <a:rPr lang="en-US" sz="2400" dirty="0">
                <a:latin typeface="Calibri" panose="020F0502020204030204" pitchFamily="34" charset="0"/>
                <a:ea typeface="Times New Roman" panose="02020603050405020304" pitchFamily="18" charset="0"/>
                <a:cs typeface="Times New Roman" panose="02020603050405020304" pitchFamily="18" charset="0"/>
              </a:rPr>
              <a:t>Understand the computer Architecture, and the relation between the architecture on the software. </a:t>
            </a:r>
          </a:p>
          <a:p>
            <a:pPr marL="457200" marR="0" lvl="0" indent="-457200" algn="just">
              <a:lnSpc>
                <a:spcPct val="107000"/>
              </a:lnSpc>
              <a:spcBef>
                <a:spcPts val="0"/>
              </a:spcBef>
              <a:spcAft>
                <a:spcPts val="5"/>
              </a:spcAft>
              <a:buFont typeface="+mj-lt"/>
              <a:buAutoNum type="arabicPeriod"/>
            </a:pPr>
            <a:r>
              <a:rPr lang="en-US" sz="2400" dirty="0">
                <a:latin typeface="Calibri" panose="020F0502020204030204" pitchFamily="34" charset="0"/>
                <a:ea typeface="Times New Roman" panose="02020603050405020304" pitchFamily="18" charset="0"/>
                <a:cs typeface="Times New Roman" panose="02020603050405020304" pitchFamily="18" charset="0"/>
              </a:rPr>
              <a:t>Understand the vision in understanding programs behavior on the computing systems.  </a:t>
            </a:r>
          </a:p>
          <a:p>
            <a:pPr marL="457200" marR="0" lvl="0" indent="-457200" algn="just">
              <a:lnSpc>
                <a:spcPct val="103000"/>
              </a:lnSpc>
              <a:spcBef>
                <a:spcPts val="0"/>
              </a:spcBef>
              <a:spcAft>
                <a:spcPts val="50"/>
              </a:spcAft>
              <a:buFont typeface="+mj-lt"/>
              <a:buAutoNum type="arabicPeriod"/>
            </a:pPr>
            <a:r>
              <a:rPr lang="en-US" sz="2400" dirty="0">
                <a:latin typeface="Calibri" panose="020F0502020204030204" pitchFamily="34" charset="0"/>
                <a:ea typeface="Times New Roman" panose="02020603050405020304" pitchFamily="18" charset="0"/>
                <a:cs typeface="Times New Roman" panose="02020603050405020304" pitchFamily="18" charset="0"/>
              </a:rPr>
              <a:t>Understand the abstract topics more precisely by using some simulators to simulate different models of processors and emulators to practice Assembly Language Programs. </a:t>
            </a:r>
          </a:p>
          <a:p>
            <a:pPr marL="457200" marR="0" lvl="0" indent="-457200" algn="just">
              <a:lnSpc>
                <a:spcPct val="103000"/>
              </a:lnSpc>
              <a:spcBef>
                <a:spcPts val="0"/>
              </a:spcBef>
              <a:spcAft>
                <a:spcPts val="50"/>
              </a:spcAft>
              <a:buFont typeface="+mj-lt"/>
              <a:buAutoNum type="arabicPeriod"/>
            </a:pPr>
            <a:r>
              <a:rPr lang="en-US" sz="2400" dirty="0">
                <a:latin typeface="Calibri" panose="020F0502020204030204" pitchFamily="34" charset="0"/>
                <a:ea typeface="Times New Roman" panose="02020603050405020304" pitchFamily="18" charset="0"/>
                <a:cs typeface="Times New Roman" panose="02020603050405020304" pitchFamily="18" charset="0"/>
              </a:rPr>
              <a:t>Understand the basic systems principles of pipelining and caching, and requires writing and understanding programs at multiple levels. </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body" idx="1"/>
          </p:nvPr>
        </p:nvSpPr>
        <p:spPr>
          <a:xfrm>
            <a:off x="360419" y="2066594"/>
            <a:ext cx="8423161" cy="4402446"/>
          </a:xfrm>
          <a:prstGeom prst="rect">
            <a:avLst/>
          </a:prstGeom>
        </p:spPr>
        <p:txBody>
          <a:bodyPr>
            <a:normAutofit fontScale="92500" lnSpcReduction="10000"/>
          </a:bodyPr>
          <a:lstStyle/>
          <a:p>
            <a:pPr algn="l" hangingPunct="0"/>
            <a:r>
              <a:rPr lang="en-US" sz="2400" dirty="0"/>
              <a:t>An integrated development environment (IDE) is a software application that provides comprehensive facilities to computer programmers for software development. An IDE normally consists of a source code editor, build automation tools and a debugger. IDEs are designed to maximize programmers’ productivity. IDEs present a single program in which all development is done. This program typically provides many features for authoring, modifying, compiling, deploying and debugging software. An advantage of IDE is that code can be continuously parsed while it is being edited, providing instant feedback when syntax errors are introduced. That can speed learning a new programming language and its associated libraries.</a:t>
            </a:r>
          </a:p>
          <a:p>
            <a:pPr algn="l"/>
            <a:endParaRPr lang="en-US" sz="2400" dirty="0"/>
          </a:p>
          <a:p>
            <a:pPr algn="l"/>
            <a:r>
              <a:rPr lang="en-US" sz="2400" dirty="0"/>
              <a:t>Microsoft Visual Studio, Net-beans, </a:t>
            </a:r>
            <a:r>
              <a:rPr lang="en-US" sz="2400" dirty="0" err="1"/>
              <a:t>CodeBlocks</a:t>
            </a:r>
            <a:r>
              <a:rPr lang="en-US" sz="2400" dirty="0"/>
              <a:t>, Emu8086 Eclipse are some popular IDEs</a:t>
            </a:r>
          </a:p>
          <a:p>
            <a:pPr marL="321457" indent="-321457" algn="l" defTabSz="349138">
              <a:spcBef>
                <a:spcPts val="2461"/>
              </a:spcBef>
              <a:buFont typeface="Arial" panose="020B0604020202020204" pitchFamily="34" charset="0"/>
              <a:buChar char="•"/>
              <a:defRPr sz="1800">
                <a:solidFill>
                  <a:srgbClr val="000000"/>
                </a:solidFill>
              </a:defRPr>
            </a:pPr>
            <a:endParaRPr sz="2271"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203260" y="454156"/>
            <a:ext cx="7358063" cy="880104"/>
          </a:xfrm>
          <a:prstGeom prst="rect">
            <a:avLst/>
          </a:prstGeom>
        </p:spPr>
        <p:txBody>
          <a:bodyPr>
            <a:noAutofit/>
          </a:bodyPr>
          <a:lstStyle/>
          <a:p>
            <a:pPr algn="ctr">
              <a:defRPr sz="1800">
                <a:solidFill>
                  <a:srgbClr val="000000"/>
                </a:solidFill>
              </a:defRPr>
            </a:pPr>
            <a:br>
              <a:rPr lang="en-US" sz="3600" dirty="0">
                <a:solidFill>
                  <a:schemeClr val="accent1"/>
                </a:solidFill>
              </a:rPr>
            </a:br>
            <a:r>
              <a:rPr lang="en-US" sz="3600" dirty="0">
                <a:solidFill>
                  <a:schemeClr val="accent1"/>
                </a:solidFill>
              </a:rPr>
              <a:t>IDE</a:t>
            </a:r>
            <a:endParaRPr sz="3600" b="1" dirty="0">
              <a:solidFill>
                <a:schemeClr val="accent1"/>
              </a:solidFill>
            </a:endParaRPr>
          </a:p>
        </p:txBody>
      </p:sp>
    </p:spTree>
    <p:extLst>
      <p:ext uri="{BB962C8B-B14F-4D97-AF65-F5344CB8AC3E}">
        <p14:creationId xmlns:p14="http://schemas.microsoft.com/office/powerpoint/2010/main" val="284752585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body" idx="1"/>
          </p:nvPr>
        </p:nvSpPr>
        <p:spPr>
          <a:xfrm>
            <a:off x="484674" y="1684455"/>
            <a:ext cx="8423161" cy="5173545"/>
          </a:xfrm>
          <a:prstGeom prst="rect">
            <a:avLst/>
          </a:prstGeom>
        </p:spPr>
        <p:txBody>
          <a:bodyPr>
            <a:normAutofit/>
          </a:bodyPr>
          <a:lstStyle/>
          <a:p>
            <a:pPr marL="321457" indent="-321457" algn="l" defTabSz="349138">
              <a:spcBef>
                <a:spcPts val="2461"/>
              </a:spcBef>
              <a:buFont typeface="Arial" panose="020B0604020202020204" pitchFamily="34" charset="0"/>
              <a:buChar char="•"/>
              <a:defRPr sz="1800">
                <a:solidFill>
                  <a:srgbClr val="000000"/>
                </a:solidFill>
              </a:defRPr>
            </a:pPr>
            <a:r>
              <a:rPr lang="en-US" sz="2400" dirty="0"/>
              <a:t>“An Integrated Development Environment (IDE) provides a convenient environment to write a source file, assemble and link it to a -.COM or -.EXE file, and trace it in both source file, and machine code. Emu86 is an educational IDE for assembly program development. You can download the latest student version of EMU86 from the web page www.emu8086.com. It is a Windows program, and will run by dragging an -.ASM, -.OBJ, -.LST, -.EXE , or -.COM file into the emu86 shortcut icon. By this action, </a:t>
            </a:r>
            <a:r>
              <a:rPr lang="en-US" sz="2400" dirty="0" err="1"/>
              <a:t>asm</a:t>
            </a:r>
            <a:r>
              <a:rPr lang="en-US" sz="2400" dirty="0"/>
              <a:t> or </a:t>
            </a:r>
            <a:r>
              <a:rPr lang="en-US" sz="2400" dirty="0" err="1"/>
              <a:t>lst</a:t>
            </a:r>
            <a:r>
              <a:rPr lang="en-US" sz="2400" dirty="0"/>
              <a:t> files will start the 8086 assembler source editor, while </a:t>
            </a:r>
            <a:r>
              <a:rPr lang="en-US" sz="2400" dirty="0" err="1"/>
              <a:t>obj</a:t>
            </a:r>
            <a:r>
              <a:rPr lang="en-US" sz="2400" dirty="0"/>
              <a:t> and exe files starts the disassembler and debugger units.</a:t>
            </a:r>
          </a:p>
          <a:p>
            <a:pPr marL="321457" indent="-321457" algn="l" defTabSz="349138">
              <a:spcBef>
                <a:spcPts val="2461"/>
              </a:spcBef>
              <a:buFont typeface="Arial" panose="020B0604020202020204" pitchFamily="34" charset="0"/>
              <a:buChar char="•"/>
              <a:defRPr sz="1800">
                <a:solidFill>
                  <a:srgbClr val="000000"/>
                </a:solidFill>
              </a:defRPr>
            </a:pPr>
            <a:endParaRPr sz="2271"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339737" y="341194"/>
            <a:ext cx="7358063" cy="1220431"/>
          </a:xfrm>
          <a:prstGeom prst="rect">
            <a:avLst/>
          </a:prstGeom>
        </p:spPr>
        <p:txBody>
          <a:bodyPr>
            <a:normAutofit fontScale="90000"/>
          </a:bodyPr>
          <a:lstStyle/>
          <a:p>
            <a:pPr algn="ctr">
              <a:defRPr sz="1800">
                <a:solidFill>
                  <a:srgbClr val="000000"/>
                </a:solidFill>
              </a:defRPr>
            </a:pPr>
            <a:r>
              <a:rPr lang="en-US" sz="1800" b="1" dirty="0">
                <a:solidFill>
                  <a:schemeClr val="accent1"/>
                </a:solidFill>
              </a:rPr>
              <a:t>:</a:t>
            </a:r>
            <a:br>
              <a:rPr lang="en-US" sz="1800" dirty="0">
                <a:solidFill>
                  <a:schemeClr val="accent1"/>
                </a:solidFill>
              </a:rPr>
            </a:br>
            <a:br>
              <a:rPr lang="en-US" sz="1800" dirty="0">
                <a:solidFill>
                  <a:schemeClr val="accent1"/>
                </a:solidFill>
              </a:rPr>
            </a:br>
            <a:br>
              <a:rPr lang="en-US" sz="1800" dirty="0">
                <a:solidFill>
                  <a:schemeClr val="accent1"/>
                </a:solidFill>
              </a:rPr>
            </a:br>
            <a:br>
              <a:rPr lang="en-US" sz="1800" dirty="0">
                <a:solidFill>
                  <a:schemeClr val="accent1"/>
                </a:solidFill>
              </a:rPr>
            </a:br>
            <a:r>
              <a:rPr lang="en-US" sz="4000" b="1" dirty="0">
                <a:solidFill>
                  <a:schemeClr val="accent1"/>
                </a:solidFill>
              </a:rPr>
              <a:t>EMU8086 IDE</a:t>
            </a:r>
            <a:r>
              <a:rPr lang="en-US" sz="4000" b="1" dirty="0"/>
              <a:t>:</a:t>
            </a:r>
            <a:br>
              <a:rPr lang="en-US" sz="1800" dirty="0"/>
            </a:br>
            <a:endParaRPr sz="4640" b="1" dirty="0">
              <a:solidFill>
                <a:schemeClr val="accent5"/>
              </a:solidFill>
            </a:endParaRPr>
          </a:p>
        </p:txBody>
      </p:sp>
    </p:spTree>
    <p:extLst>
      <p:ext uri="{BB962C8B-B14F-4D97-AF65-F5344CB8AC3E}">
        <p14:creationId xmlns:p14="http://schemas.microsoft.com/office/powerpoint/2010/main" val="195195898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body" idx="1"/>
          </p:nvPr>
        </p:nvSpPr>
        <p:spPr>
          <a:xfrm>
            <a:off x="360419" y="2080240"/>
            <a:ext cx="8423161" cy="3679115"/>
          </a:xfrm>
          <a:prstGeom prst="rect">
            <a:avLst/>
          </a:prstGeom>
        </p:spPr>
        <p:txBody>
          <a:bodyPr>
            <a:normAutofit/>
          </a:bodyPr>
          <a:lstStyle/>
          <a:p>
            <a:pPr marL="321457" indent="-321457" algn="l" defTabSz="349138">
              <a:spcBef>
                <a:spcPts val="2461"/>
              </a:spcBef>
              <a:buFont typeface="Arial" panose="020B0604020202020204" pitchFamily="34" charset="0"/>
              <a:buChar char="•"/>
              <a:defRPr sz="1800">
                <a:solidFill>
                  <a:srgbClr val="000000"/>
                </a:solidFill>
              </a:defRPr>
            </a:pPr>
            <a:r>
              <a:rPr lang="en-US" sz="1800" dirty="0"/>
              <a:t>The source editor of EMU86 is a special purpose editor which identifies the 8086 mnemonics, hexadecimal numbers and labels by different colors as seen in Figure 1.</a:t>
            </a:r>
          </a:p>
          <a:p>
            <a:pPr marL="321457" indent="-321457" algn="l" defTabSz="349138">
              <a:spcBef>
                <a:spcPts val="2461"/>
              </a:spcBef>
              <a:buFont typeface="Arial" panose="020B0604020202020204" pitchFamily="34" charset="0"/>
              <a:buChar char="•"/>
              <a:defRPr sz="1800">
                <a:solidFill>
                  <a:srgbClr val="000000"/>
                </a:solidFill>
              </a:defRPr>
            </a:pPr>
            <a:r>
              <a:rPr lang="en-US" sz="1800" dirty="0"/>
              <a:t>The </a:t>
            </a:r>
            <a:r>
              <a:rPr lang="en-US" sz="1800" b="1" dirty="0"/>
              <a:t>compile</a:t>
            </a:r>
            <a:r>
              <a:rPr lang="en-US" sz="1800" dirty="0"/>
              <a:t> button on the taskbar starts assembling and linking of the source file. A </a:t>
            </a:r>
            <a:r>
              <a:rPr lang="en-US" sz="1800" b="1" dirty="0"/>
              <a:t>report window</a:t>
            </a:r>
            <a:r>
              <a:rPr lang="en-US" sz="1800" dirty="0"/>
              <a:t> is opened after the assembling process is completed. Figure 2 shows the emulator of 8086 which gets opened by clicking on </a:t>
            </a:r>
            <a:r>
              <a:rPr lang="en-US" sz="1800" b="1" dirty="0"/>
              <a:t>emulate</a:t>
            </a:r>
            <a:r>
              <a:rPr lang="en-US" sz="1800" dirty="0"/>
              <a:t> button</a:t>
            </a:r>
          </a:p>
          <a:p>
            <a:pPr marL="321457" indent="-321457" algn="l" defTabSz="349138">
              <a:spcBef>
                <a:spcPts val="2461"/>
              </a:spcBef>
              <a:buFont typeface="Arial" panose="020B0604020202020204" pitchFamily="34" charset="0"/>
              <a:buChar char="•"/>
              <a:defRPr sz="1800">
                <a:solidFill>
                  <a:srgbClr val="000000"/>
                </a:solidFill>
              </a:defRPr>
            </a:pPr>
            <a:r>
              <a:rPr lang="en-US" sz="1800" dirty="0"/>
              <a:t>Emu8086 environment contains templates to generate command and executable files. Another benefit of Emul8086 is its emulation of a complete system, including the floppy disk, memory, CPU, and I/O ports, which raises opportunity to write custom bios and boot programs together with all other coding of a system. Moreover, its help is quite useful even for a beginner of </a:t>
            </a:r>
            <a:r>
              <a:rPr lang="en-US" sz="1800" dirty="0" err="1"/>
              <a:t>asm</a:t>
            </a:r>
            <a:r>
              <a:rPr lang="en-US" sz="1800" dirty="0"/>
              <a:t> programming.”</a:t>
            </a:r>
          </a:p>
          <a:p>
            <a:pPr marL="321457" indent="-321457" algn="l" defTabSz="349138">
              <a:spcBef>
                <a:spcPts val="2461"/>
              </a:spcBef>
              <a:buFont typeface="Arial" panose="020B0604020202020204" pitchFamily="34" charset="0"/>
              <a:buChar char="•"/>
              <a:defRPr sz="1800">
                <a:solidFill>
                  <a:srgbClr val="000000"/>
                </a:solidFill>
              </a:defRPr>
            </a:pPr>
            <a:endParaRPr sz="2271"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106"/>
            <a:ext cx="9144000" cy="1788416"/>
          </a:xfrm>
          <a:prstGeom prst="rect">
            <a:avLst/>
          </a:prstGeom>
        </p:spPr>
      </p:pic>
      <p:sp>
        <p:nvSpPr>
          <p:cNvPr id="7" name="Shape 38"/>
          <p:cNvSpPr>
            <a:spLocks noGrp="1"/>
          </p:cNvSpPr>
          <p:nvPr>
            <p:ph type="title"/>
          </p:nvPr>
        </p:nvSpPr>
        <p:spPr>
          <a:xfrm>
            <a:off x="203260" y="454156"/>
            <a:ext cx="7358063" cy="880104"/>
          </a:xfrm>
          <a:prstGeom prst="rect">
            <a:avLst/>
          </a:prstGeom>
        </p:spPr>
        <p:txBody>
          <a:bodyPr>
            <a:normAutofit/>
          </a:bodyPr>
          <a:lstStyle/>
          <a:p>
            <a:pPr lvl="0" algn="ctr">
              <a:defRPr sz="1800">
                <a:solidFill>
                  <a:srgbClr val="000000"/>
                </a:solidFill>
              </a:defRPr>
            </a:pPr>
            <a:r>
              <a:rPr lang="en-US" sz="3600" b="1" dirty="0">
                <a:solidFill>
                  <a:schemeClr val="accent1"/>
                </a:solidFill>
              </a:rPr>
              <a:t>EMU8086 Source Editor</a:t>
            </a:r>
            <a:endParaRPr sz="3600" b="1" dirty="0">
              <a:solidFill>
                <a:schemeClr val="accent1"/>
              </a:solidFill>
            </a:endParaRPr>
          </a:p>
        </p:txBody>
      </p:sp>
    </p:spTree>
    <p:extLst>
      <p:ext uri="{BB962C8B-B14F-4D97-AF65-F5344CB8AC3E}">
        <p14:creationId xmlns:p14="http://schemas.microsoft.com/office/powerpoint/2010/main" val="380646533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203260" y="454156"/>
            <a:ext cx="7358063" cy="880104"/>
          </a:xfrm>
          <a:prstGeom prst="rect">
            <a:avLst/>
          </a:prstGeom>
        </p:spPr>
        <p:txBody>
          <a:bodyPr>
            <a:normAutofit/>
          </a:bodyPr>
          <a:lstStyle/>
          <a:p>
            <a:pPr lvl="0" algn="ctr">
              <a:defRPr sz="1800">
                <a:solidFill>
                  <a:srgbClr val="000000"/>
                </a:solidFill>
              </a:defRPr>
            </a:pPr>
            <a:r>
              <a:rPr lang="en-US" sz="3600" b="1" dirty="0">
                <a:solidFill>
                  <a:schemeClr val="accent1"/>
                </a:solidFill>
              </a:rPr>
              <a:t>EMU8086 Source Editor (</a:t>
            </a:r>
            <a:r>
              <a:rPr lang="en-US" sz="3600" b="1" dirty="0" err="1">
                <a:solidFill>
                  <a:schemeClr val="accent1"/>
                </a:solidFill>
              </a:rPr>
              <a:t>Cont</a:t>
            </a:r>
            <a:r>
              <a:rPr lang="en-US" sz="3600" b="1" dirty="0">
                <a:solidFill>
                  <a:schemeClr val="accent1"/>
                </a:solidFill>
              </a:rPr>
              <a:t>)</a:t>
            </a:r>
            <a:endParaRPr sz="3600" b="1" dirty="0">
              <a:solidFill>
                <a:schemeClr val="accent5"/>
              </a:solidFill>
            </a:endParaRPr>
          </a:p>
        </p:txBody>
      </p:sp>
      <p:sp>
        <p:nvSpPr>
          <p:cNvPr id="2" name="Rectangle 2"/>
          <p:cNvSpPr>
            <a:spLocks noChangeArrowheads="1"/>
          </p:cNvSpPr>
          <p:nvPr/>
        </p:nvSpPr>
        <p:spPr bwMode="auto">
          <a:xfrm>
            <a:off x="1105469" y="2133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048" y="2063935"/>
            <a:ext cx="8658772" cy="310827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1610436" y="5098729"/>
            <a:ext cx="9812740"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1100" b="0"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Figure 1. </a:t>
            </a:r>
            <a:r>
              <a:rPr kumimoji="0" lang="en-US" altLang="en-US" sz="1400" b="1" i="0" u="sng" strike="noStrike" cap="none" normalizeH="0" baseline="0" dirty="0">
                <a:ln>
                  <a:noFill/>
                </a:ln>
                <a:solidFill>
                  <a:schemeClr val="tx1"/>
                </a:solidFill>
                <a:effectLst/>
                <a:ea typeface="Times New Roman" panose="02020603050405020304" pitchFamily="18" charset="0"/>
              </a:rPr>
              <a:t>a)</a:t>
            </a:r>
            <a:r>
              <a:rPr kumimoji="0" lang="en-US" altLang="en-US" sz="1400" b="0"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EMU8086 Source Editor, and </a:t>
            </a:r>
            <a:r>
              <a:rPr kumimoji="0" lang="en-US" altLang="en-US" sz="1400" b="1" i="0" u="sng" strike="noStrike" cap="none" normalizeH="0" baseline="0" dirty="0">
                <a:ln>
                  <a:noFill/>
                </a:ln>
                <a:solidFill>
                  <a:schemeClr val="tx1"/>
                </a:solidFill>
                <a:effectLst/>
                <a:ea typeface="Times New Roman" panose="02020603050405020304" pitchFamily="18" charset="0"/>
              </a:rPr>
              <a:t>b)</a:t>
            </a:r>
            <a:r>
              <a:rPr kumimoji="0" lang="en-US" altLang="en-US" sz="1400" b="0"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assembler status report windows</a:t>
            </a:r>
            <a:r>
              <a:rPr kumimoji="0" lang="en-US" altLang="en-US" sz="1100" b="0"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672423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body" idx="1"/>
          </p:nvPr>
        </p:nvSpPr>
        <p:spPr>
          <a:xfrm>
            <a:off x="687934" y="3018715"/>
            <a:ext cx="8423161" cy="5173545"/>
          </a:xfrm>
          <a:prstGeom prst="rect">
            <a:avLst/>
          </a:prstGeom>
        </p:spPr>
        <p:txBody>
          <a:bodyPr>
            <a:normAutofit/>
          </a:bodyPr>
          <a:lstStyle/>
          <a:p>
            <a:pPr marL="321457" indent="-321457" algn="l" defTabSz="349138">
              <a:spcBef>
                <a:spcPts val="2461"/>
              </a:spcBef>
              <a:buFont typeface="Arial" panose="020B0604020202020204" pitchFamily="34" charset="0"/>
              <a:buChar char="•"/>
              <a:defRPr sz="1800">
                <a:solidFill>
                  <a:srgbClr val="000000"/>
                </a:solidFill>
              </a:defRPr>
            </a:pPr>
            <a:endParaRPr sz="2271"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203260" y="454156"/>
            <a:ext cx="7358063" cy="880104"/>
          </a:xfrm>
          <a:prstGeom prst="rect">
            <a:avLst/>
          </a:prstGeom>
        </p:spPr>
        <p:txBody>
          <a:bodyPr>
            <a:normAutofit/>
          </a:bodyPr>
          <a:lstStyle/>
          <a:p>
            <a:pPr lvl="0" algn="ctr">
              <a:defRPr sz="1800">
                <a:solidFill>
                  <a:srgbClr val="000000"/>
                </a:solidFill>
              </a:defRPr>
            </a:pPr>
            <a:r>
              <a:rPr lang="en-US" sz="3600" b="1" dirty="0">
                <a:solidFill>
                  <a:schemeClr val="accent1"/>
                </a:solidFill>
              </a:rPr>
              <a:t>EMU8086 Source Editor (</a:t>
            </a:r>
            <a:r>
              <a:rPr lang="en-US" sz="3600" b="1" dirty="0" err="1">
                <a:solidFill>
                  <a:schemeClr val="accent1"/>
                </a:solidFill>
              </a:rPr>
              <a:t>Cont</a:t>
            </a:r>
            <a:r>
              <a:rPr lang="en-US" sz="3600" b="1" dirty="0">
                <a:solidFill>
                  <a:schemeClr val="accent1"/>
                </a:solidFill>
              </a:rPr>
              <a:t>)</a:t>
            </a:r>
            <a:endParaRPr sz="3600" b="1" dirty="0">
              <a:solidFill>
                <a:schemeClr val="accent5"/>
              </a:solidFill>
            </a:endParaRPr>
          </a:p>
        </p:txBody>
      </p:sp>
      <p:sp>
        <p:nvSpPr>
          <p:cNvPr id="2" name="Rectangle 2"/>
          <p:cNvSpPr>
            <a:spLocks noChangeArrowheads="1"/>
          </p:cNvSpPr>
          <p:nvPr/>
        </p:nvSpPr>
        <p:spPr bwMode="auto">
          <a:xfrm>
            <a:off x="203260" y="133426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2049" name="Picture 1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786" y="1900642"/>
            <a:ext cx="7358063" cy="405636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932918" y="5710286"/>
            <a:ext cx="7518070" cy="92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 tIns="0" rIns="38088" bIns="15552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1600" b="0" i="0" u="sng" strike="noStrike" cap="none" normalizeH="0" baseline="0" dirty="0">
              <a:ln>
                <a:noFill/>
              </a:ln>
              <a:solidFill>
                <a:srgbClr val="000000"/>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sng" strike="noStrike" cap="none" normalizeH="0" baseline="0" dirty="0">
                <a:ln>
                  <a:noFill/>
                </a:ln>
                <a:solidFill>
                  <a:srgbClr val="000000"/>
                </a:solidFill>
                <a:effectLst/>
                <a:ea typeface="Times New Roman" panose="02020603050405020304" pitchFamily="18" charset="0"/>
              </a:rPr>
              <a:t>Figure 2 first.exe in the emulator window of EMU8086 debugging environment</a:t>
            </a: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200" b="0" i="0" u="sng"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429093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203260" y="454156"/>
            <a:ext cx="7358063" cy="880104"/>
          </a:xfrm>
          <a:prstGeom prst="rect">
            <a:avLst/>
          </a:prstGeom>
        </p:spPr>
        <p:txBody>
          <a:bodyPr>
            <a:normAutofit/>
          </a:bodyPr>
          <a:lstStyle/>
          <a:p>
            <a:pPr lvl="0" algn="ctr">
              <a:defRPr sz="1800">
                <a:solidFill>
                  <a:srgbClr val="000000"/>
                </a:solidFill>
              </a:defRPr>
            </a:pPr>
            <a:r>
              <a:rPr lang="en-US" sz="3600" b="1" dirty="0">
                <a:solidFill>
                  <a:schemeClr val="accent1"/>
                </a:solidFill>
              </a:rPr>
              <a:t>Examples in Emu8086</a:t>
            </a:r>
            <a:r>
              <a:rPr lang="en-US" sz="1800" b="1" dirty="0"/>
              <a:t>	</a:t>
            </a:r>
            <a:endParaRPr sz="4640" b="1" dirty="0">
              <a:solidFill>
                <a:schemeClr val="accent5"/>
              </a:solidFill>
            </a:endParaRPr>
          </a:p>
        </p:txBody>
      </p:sp>
      <p:sp>
        <p:nvSpPr>
          <p:cNvPr id="2" name="Rectangle 1"/>
          <p:cNvSpPr/>
          <p:nvPr/>
        </p:nvSpPr>
        <p:spPr>
          <a:xfrm>
            <a:off x="203260" y="2211701"/>
            <a:ext cx="4572000" cy="4490717"/>
          </a:xfrm>
          <a:prstGeom prst="rect">
            <a:avLst/>
          </a:prstGeom>
        </p:spPr>
        <p:txBody>
          <a:bodyPr>
            <a:spAutoFit/>
          </a:bodyPr>
          <a:lstStyle/>
          <a:p>
            <a:pPr marR="28575">
              <a:lnSpc>
                <a:spcPct val="115000"/>
              </a:lnSpc>
              <a:spcAft>
                <a:spcPts val="10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Look at “Code Examples”</a:t>
            </a:r>
          </a:p>
          <a:p>
            <a:pPr marR="28575">
              <a:lnSpc>
                <a:spcPct val="115000"/>
              </a:lnSpc>
              <a:spcAft>
                <a:spcPts val="10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 After opening one of the code samples, then press ‘emulate’, then ‘run’. Also try these :  </a:t>
            </a:r>
          </a:p>
          <a:p>
            <a:pPr marR="484505">
              <a:lnSpc>
                <a:spcPct val="197000"/>
              </a:lnSpc>
              <a:spcAft>
                <a:spcPts val="10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a) add </a:t>
            </a:r>
          </a:p>
          <a:p>
            <a:pPr marR="484505">
              <a:lnSpc>
                <a:spcPct val="197000"/>
              </a:lnSpc>
              <a:spcAft>
                <a:spcPts val="10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b) subtract </a:t>
            </a:r>
          </a:p>
          <a:p>
            <a:pPr marR="484505">
              <a:lnSpc>
                <a:spcPct val="197000"/>
              </a:lnSpc>
              <a:spcAft>
                <a:spcPts val="10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c) </a:t>
            </a:r>
            <a:r>
              <a:rPr lang="en-US" sz="2000" dirty="0" err="1">
                <a:latin typeface="Calibri" panose="020F0502020204030204" pitchFamily="34" charset="0"/>
                <a:ea typeface="Times New Roman" panose="02020603050405020304" pitchFamily="18" charset="0"/>
                <a:cs typeface="Times New Roman" panose="02020603050405020304" pitchFamily="18" charset="0"/>
              </a:rPr>
              <a:t>mov</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pPr marR="484505">
              <a:lnSpc>
                <a:spcPct val="197000"/>
              </a:lnSpc>
              <a:spcAft>
                <a:spcPts val="10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d) exchange </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256455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203260" y="245660"/>
            <a:ext cx="7358063" cy="1088600"/>
          </a:xfrm>
          <a:prstGeom prst="rect">
            <a:avLst/>
          </a:prstGeom>
        </p:spPr>
        <p:txBody>
          <a:bodyPr>
            <a:noAutofit/>
          </a:bodyPr>
          <a:lstStyle/>
          <a:p>
            <a:pPr lvl="0" algn="ctr">
              <a:defRPr sz="1800">
                <a:solidFill>
                  <a:srgbClr val="000000"/>
                </a:solidFill>
              </a:defRPr>
            </a:pPr>
            <a:r>
              <a:rPr lang="en-US" sz="3600" b="1" dirty="0">
                <a:solidFill>
                  <a:schemeClr val="accent1"/>
                </a:solidFill>
              </a:rPr>
              <a:t>Assemble and execute instructions in Emu8086 </a:t>
            </a:r>
            <a:endParaRPr sz="3600" b="1" dirty="0">
              <a:solidFill>
                <a:schemeClr val="accent1"/>
              </a:solidFill>
            </a:endParaRPr>
          </a:p>
        </p:txBody>
      </p:sp>
      <p:sp>
        <p:nvSpPr>
          <p:cNvPr id="2" name="Rectangle 1"/>
          <p:cNvSpPr/>
          <p:nvPr/>
        </p:nvSpPr>
        <p:spPr>
          <a:xfrm>
            <a:off x="203259" y="2034076"/>
            <a:ext cx="7358063" cy="2440796"/>
          </a:xfrm>
          <a:prstGeom prst="rect">
            <a:avLst/>
          </a:prstGeom>
        </p:spPr>
        <p:txBody>
          <a:bodyPr wrap="square">
            <a:spAutoFit/>
          </a:bodyPr>
          <a:lstStyle/>
          <a:p>
            <a:pPr marR="28575">
              <a:lnSpc>
                <a:spcPct val="115000"/>
              </a:lnSpc>
              <a:spcAft>
                <a:spcPts val="1000"/>
              </a:spcAft>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Step 1: </a:t>
            </a:r>
            <a:r>
              <a:rPr lang="en-US" sz="2400" dirty="0">
                <a:latin typeface="Calibri" panose="020F0502020204030204" pitchFamily="34" charset="0"/>
                <a:ea typeface="Times New Roman" panose="02020603050405020304" pitchFamily="18" charset="0"/>
                <a:cs typeface="Times New Roman" panose="02020603050405020304" pitchFamily="18" charset="0"/>
              </a:rPr>
              <a:t>Use emu8086 to make the calculations following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Times New Roman" panose="02020603050405020304" pitchFamily="18" charset="0"/>
              <a:cs typeface="Times New Roman" panose="02020603050405020304" pitchFamily="18" charset="0"/>
            </a:endParaRPr>
          </a:p>
          <a:p>
            <a:pPr marL="457200" marR="28575" indent="-457200">
              <a:lnSpc>
                <a:spcPct val="115000"/>
              </a:lnSpc>
              <a:spcAft>
                <a:spcPts val="1250"/>
              </a:spcAft>
              <a:buFont typeface="+mj-lt"/>
              <a:buAutoNum type="arabicPeriod"/>
            </a:pPr>
            <a:r>
              <a:rPr lang="en-US" sz="2400" dirty="0">
                <a:latin typeface="Calibri" panose="020F0502020204030204" pitchFamily="34" charset="0"/>
                <a:ea typeface="Times New Roman" panose="02020603050405020304" pitchFamily="18" charset="0"/>
                <a:cs typeface="Times New Roman" panose="02020603050405020304" pitchFamily="18" charset="0"/>
              </a:rPr>
              <a:t>10100101b = ?(10)  </a:t>
            </a:r>
          </a:p>
          <a:p>
            <a:pPr marL="457200" marR="28575" lvl="0" indent="-457200" algn="just" fontAlgn="base">
              <a:lnSpc>
                <a:spcPct val="111000"/>
              </a:lnSpc>
              <a:spcBef>
                <a:spcPts val="0"/>
              </a:spcBef>
              <a:spcAft>
                <a:spcPts val="15"/>
              </a:spcAft>
              <a:buClr>
                <a:srgbClr val="000000"/>
              </a:buClr>
              <a:buSzPts val="1200"/>
              <a:buFont typeface="+mj-lt"/>
              <a:buAutoNum type="arabicPeriod"/>
            </a:pPr>
            <a:r>
              <a:rPr lang="en-US" sz="240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1234h = ?(10)</a:t>
            </a:r>
          </a:p>
          <a:p>
            <a:pPr marL="457200" indent="-457200">
              <a:buFont typeface="+mj-lt"/>
              <a:buAutoNum type="arabicPeriod"/>
            </a:pPr>
            <a:r>
              <a:rPr lang="en-US" sz="2400" dirty="0">
                <a:latin typeface="Calibri" panose="020F0502020204030204" pitchFamily="34" charset="0"/>
                <a:ea typeface="Times New Roman" panose="02020603050405020304" pitchFamily="18" charset="0"/>
                <a:cs typeface="Times New Roman" panose="02020603050405020304" pitchFamily="18" charset="0"/>
              </a:rPr>
              <a:t>39 = ? h</a:t>
            </a:r>
            <a:r>
              <a:rPr lang="en-US" sz="2400" dirty="0">
                <a:latin typeface="Times New Roman" panose="02020603050405020304" pitchFamily="18" charset="0"/>
                <a:ea typeface="Times New Roman" panose="02020603050405020304" pitchFamily="18" charset="0"/>
              </a:rPr>
              <a:t>	</a:t>
            </a:r>
            <a:endParaRPr lang="en-US" sz="2400" dirty="0"/>
          </a:p>
        </p:txBody>
      </p:sp>
    </p:spTree>
    <p:extLst>
      <p:ext uri="{BB962C8B-B14F-4D97-AF65-F5344CB8AC3E}">
        <p14:creationId xmlns:p14="http://schemas.microsoft.com/office/powerpoint/2010/main" val="1841331888"/>
      </p:ext>
    </p:extLst>
  </p:cSld>
  <p:clrMapOvr>
    <a:masterClrMapping/>
  </p:clrMapOvr>
  <p:transition spd="med"/>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409</TotalTime>
  <Words>1024</Words>
  <Application>Microsoft Office PowerPoint</Application>
  <PresentationFormat>On-screen Show (4:3)</PresentationFormat>
  <Paragraphs>82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Corbel</vt:lpstr>
      <vt:lpstr>Times New Roman</vt:lpstr>
      <vt:lpstr>Wingdings</vt:lpstr>
      <vt:lpstr>Spectrum</vt:lpstr>
      <vt:lpstr>Introduction</vt:lpstr>
      <vt:lpstr>Lecture Outline</vt:lpstr>
      <vt:lpstr> IDE</vt:lpstr>
      <vt:lpstr>:    EMU8086 IDE: </vt:lpstr>
      <vt:lpstr>EMU8086 Source Editor</vt:lpstr>
      <vt:lpstr>EMU8086 Source Editor (Cont)</vt:lpstr>
      <vt:lpstr>EMU8086 Source Editor (Cont)</vt:lpstr>
      <vt:lpstr>Examples in Emu8086 </vt:lpstr>
      <vt:lpstr>Assemble and execute instructions in Emu8086 </vt:lpstr>
      <vt:lpstr>Procedure</vt:lpstr>
      <vt:lpstr>Use EMU8086 to evaluate an expressions Evaluate : OFFFFh *10h +OFFFFh  </vt:lpstr>
      <vt:lpstr> Initialize the internal registers of the 80x86 as follows: </vt:lpstr>
      <vt:lpstr>Writing and Running Assembly Code in Emu8086</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Siyamul Islam</cp:lastModifiedBy>
  <cp:revision>16</cp:revision>
  <dcterms:created xsi:type="dcterms:W3CDTF">2018-12-10T17:20:29Z</dcterms:created>
  <dcterms:modified xsi:type="dcterms:W3CDTF">2022-09-21T04:37:18Z</dcterms:modified>
</cp:coreProperties>
</file>