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563475" cy="7343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3" userDrawn="1">
          <p15:clr>
            <a:srgbClr val="A4A3A4"/>
          </p15:clr>
        </p15:guide>
        <p15:guide id="2" pos="39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267" y="72"/>
      </p:cViewPr>
      <p:guideLst>
        <p:guide orient="horz" pos="2313"/>
        <p:guide pos="395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9066"/>
            <a:ext cx="12563475" cy="7352842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985" y="2574855"/>
            <a:ext cx="8003585" cy="1762915"/>
          </a:xfrm>
        </p:spPr>
        <p:txBody>
          <a:bodyPr anchor="b">
            <a:noAutofit/>
          </a:bodyPr>
          <a:lstStyle>
            <a:lvl1pPr algn="r">
              <a:defRPr sz="5565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985" y="4337768"/>
            <a:ext cx="8003585" cy="1174596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11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42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13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845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557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2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980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691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4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2" y="652780"/>
            <a:ext cx="8858598" cy="3644688"/>
          </a:xfrm>
        </p:spPr>
        <p:txBody>
          <a:bodyPr anchor="ctr">
            <a:normAutofit/>
          </a:bodyPr>
          <a:lstStyle>
            <a:lvl1pPr algn="l">
              <a:defRPr sz="453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787054"/>
            <a:ext cx="8858598" cy="1682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8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20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11" y="652780"/>
            <a:ext cx="8340752" cy="3236701"/>
          </a:xfrm>
        </p:spPr>
        <p:txBody>
          <a:bodyPr anchor="ctr">
            <a:normAutofit/>
          </a:bodyPr>
          <a:lstStyle>
            <a:lvl1pPr algn="l">
              <a:defRPr sz="453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07764" y="3889481"/>
            <a:ext cx="7444646" cy="4079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4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1145" indent="0">
              <a:buFontTx/>
              <a:buNone/>
              <a:defRPr/>
            </a:lvl2pPr>
            <a:lvl3pPr marL="942289" indent="0">
              <a:buFontTx/>
              <a:buNone/>
              <a:defRPr/>
            </a:lvl3pPr>
            <a:lvl4pPr marL="1413434" indent="0">
              <a:buFontTx/>
              <a:buNone/>
              <a:defRPr/>
            </a:lvl4pPr>
            <a:lvl5pPr marL="188457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787054"/>
            <a:ext cx="8858598" cy="1682238"/>
          </a:xfrm>
        </p:spPr>
        <p:txBody>
          <a:bodyPr anchor="ctr">
            <a:normAutofit/>
          </a:bodyPr>
          <a:lstStyle>
            <a:lvl1pPr marL="0" indent="0" algn="l">
              <a:buNone/>
              <a:defRPr sz="18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380" y="846363"/>
            <a:ext cx="628174" cy="626198"/>
          </a:xfrm>
          <a:prstGeom prst="rect">
            <a:avLst/>
          </a:prstGeom>
        </p:spPr>
        <p:txBody>
          <a:bodyPr vert="horz" lIns="94226" tIns="47113" rIns="94226" bIns="47113" rtlCol="0" anchor="ctr">
            <a:noAutofit/>
          </a:bodyPr>
          <a:lstStyle/>
          <a:p>
            <a:pPr lvl="0"/>
            <a:r>
              <a:rPr lang="en-US" sz="824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3970" y="3091020"/>
            <a:ext cx="628174" cy="626198"/>
          </a:xfrm>
          <a:prstGeom prst="rect">
            <a:avLst/>
          </a:prstGeom>
        </p:spPr>
        <p:txBody>
          <a:bodyPr vert="horz" lIns="94226" tIns="47113" rIns="94226" bIns="47113" rtlCol="0" anchor="ctr">
            <a:noAutofit/>
          </a:bodyPr>
          <a:lstStyle/>
          <a:p>
            <a:pPr lvl="0"/>
            <a:r>
              <a:rPr lang="en-US" sz="824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260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2" y="2068837"/>
            <a:ext cx="8858598" cy="2779305"/>
          </a:xfrm>
        </p:spPr>
        <p:txBody>
          <a:bodyPr anchor="b">
            <a:normAutofit/>
          </a:bodyPr>
          <a:lstStyle>
            <a:lvl1pPr algn="l">
              <a:defRPr sz="453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848142"/>
            <a:ext cx="8858598" cy="1621150"/>
          </a:xfrm>
        </p:spPr>
        <p:txBody>
          <a:bodyPr anchor="t">
            <a:normAutofit/>
          </a:bodyPr>
          <a:lstStyle>
            <a:lvl1pPr marL="0" indent="0" algn="l">
              <a:buNone/>
              <a:defRPr sz="185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40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711" y="652780"/>
            <a:ext cx="8340752" cy="3236701"/>
          </a:xfrm>
        </p:spPr>
        <p:txBody>
          <a:bodyPr anchor="ctr">
            <a:normAutofit/>
          </a:bodyPr>
          <a:lstStyle>
            <a:lvl1pPr algn="l">
              <a:defRPr sz="453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7970" y="4297468"/>
            <a:ext cx="8858599" cy="55067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73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71145" indent="0">
              <a:buFontTx/>
              <a:buNone/>
              <a:defRPr/>
            </a:lvl2pPr>
            <a:lvl3pPr marL="942289" indent="0">
              <a:buFontTx/>
              <a:buNone/>
              <a:defRPr/>
            </a:lvl3pPr>
            <a:lvl4pPr marL="1413434" indent="0">
              <a:buFontTx/>
              <a:buNone/>
              <a:defRPr/>
            </a:lvl4pPr>
            <a:lvl5pPr marL="188457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848142"/>
            <a:ext cx="8858598" cy="1621150"/>
          </a:xfrm>
        </p:spPr>
        <p:txBody>
          <a:bodyPr anchor="t">
            <a:normAutofit/>
          </a:bodyPr>
          <a:lstStyle>
            <a:lvl1pPr marL="0" indent="0" algn="l">
              <a:buNone/>
              <a:defRPr sz="185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58380" y="846363"/>
            <a:ext cx="628174" cy="626198"/>
          </a:xfrm>
          <a:prstGeom prst="rect">
            <a:avLst/>
          </a:prstGeom>
        </p:spPr>
        <p:txBody>
          <a:bodyPr vert="horz" lIns="94226" tIns="47113" rIns="94226" bIns="47113" rtlCol="0" anchor="ctr">
            <a:noAutofit/>
          </a:bodyPr>
          <a:lstStyle/>
          <a:p>
            <a:pPr lvl="0"/>
            <a:r>
              <a:rPr lang="en-US" sz="824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63970" y="3091020"/>
            <a:ext cx="628174" cy="626198"/>
          </a:xfrm>
          <a:prstGeom prst="rect">
            <a:avLst/>
          </a:prstGeom>
        </p:spPr>
        <p:txBody>
          <a:bodyPr vert="horz" lIns="94226" tIns="47113" rIns="94226" bIns="47113" rtlCol="0" anchor="ctr">
            <a:noAutofit/>
          </a:bodyPr>
          <a:lstStyle/>
          <a:p>
            <a:pPr lvl="0"/>
            <a:r>
              <a:rPr lang="en-US" sz="8244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6936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695" y="652780"/>
            <a:ext cx="8849875" cy="3236701"/>
          </a:xfrm>
        </p:spPr>
        <p:txBody>
          <a:bodyPr anchor="ctr">
            <a:normAutofit/>
          </a:bodyPr>
          <a:lstStyle>
            <a:lvl1pPr algn="l">
              <a:defRPr sz="4534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97970" y="4297468"/>
            <a:ext cx="8858599" cy="55067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73">
                <a:solidFill>
                  <a:schemeClr val="accent1"/>
                </a:solidFill>
              </a:defRPr>
            </a:lvl1pPr>
            <a:lvl2pPr marL="471145" indent="0">
              <a:buFontTx/>
              <a:buNone/>
              <a:defRPr/>
            </a:lvl2pPr>
            <a:lvl3pPr marL="942289" indent="0">
              <a:buFontTx/>
              <a:buNone/>
              <a:defRPr/>
            </a:lvl3pPr>
            <a:lvl4pPr marL="1413434" indent="0">
              <a:buFontTx/>
              <a:buNone/>
              <a:defRPr/>
            </a:lvl4pPr>
            <a:lvl5pPr marL="1884578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848142"/>
            <a:ext cx="8858598" cy="1621150"/>
          </a:xfrm>
        </p:spPr>
        <p:txBody>
          <a:bodyPr anchor="t">
            <a:normAutofit/>
          </a:bodyPr>
          <a:lstStyle>
            <a:lvl1pPr marL="0" indent="0" algn="l">
              <a:buNone/>
              <a:defRPr sz="1855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5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3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0438" y="652779"/>
            <a:ext cx="1344497" cy="562342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7973" y="652780"/>
            <a:ext cx="7275264" cy="56234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518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18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2" y="2892179"/>
            <a:ext cx="8858598" cy="1955964"/>
          </a:xfrm>
        </p:spPr>
        <p:txBody>
          <a:bodyPr anchor="b"/>
          <a:lstStyle>
            <a:lvl1pPr algn="l">
              <a:defRPr sz="4122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2" y="4848142"/>
            <a:ext cx="8858598" cy="921345"/>
          </a:xfrm>
        </p:spPr>
        <p:txBody>
          <a:bodyPr anchor="t"/>
          <a:lstStyle>
            <a:lvl1pPr marL="0" indent="0" algn="l">
              <a:buNone/>
              <a:defRPr sz="206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71145" indent="0">
              <a:buNone/>
              <a:defRPr sz="1855">
                <a:solidFill>
                  <a:schemeClr val="tx1">
                    <a:tint val="75000"/>
                  </a:schemeClr>
                </a:solidFill>
              </a:defRPr>
            </a:lvl2pPr>
            <a:lvl3pPr marL="942289" indent="0">
              <a:buNone/>
              <a:defRPr sz="1649">
                <a:solidFill>
                  <a:schemeClr val="tx1">
                    <a:tint val="75000"/>
                  </a:schemeClr>
                </a:solidFill>
              </a:defRPr>
            </a:lvl3pPr>
            <a:lvl4pPr marL="1413434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4pPr>
            <a:lvl5pPr marL="188457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5pPr>
            <a:lvl6pPr marL="2355723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6pPr>
            <a:lvl7pPr marL="2826868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7pPr>
            <a:lvl8pPr marL="3298012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8pPr>
            <a:lvl9pPr marL="3769157" indent="0">
              <a:buNone/>
              <a:defRPr sz="144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7972" y="2313631"/>
            <a:ext cx="4311517" cy="41556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45055" y="2313631"/>
            <a:ext cx="4311516" cy="41556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83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6334" y="2314052"/>
            <a:ext cx="4313154" cy="617081"/>
          </a:xfrm>
        </p:spPr>
        <p:txBody>
          <a:bodyPr anchor="b">
            <a:noAutofit/>
          </a:bodyPr>
          <a:lstStyle>
            <a:lvl1pPr marL="0" indent="0">
              <a:buNone/>
              <a:defRPr sz="2473" b="0"/>
            </a:lvl1pPr>
            <a:lvl2pPr marL="471145" indent="0">
              <a:buNone/>
              <a:defRPr sz="2061" b="1"/>
            </a:lvl2pPr>
            <a:lvl3pPr marL="942289" indent="0">
              <a:buNone/>
              <a:defRPr sz="1855" b="1"/>
            </a:lvl3pPr>
            <a:lvl4pPr marL="1413434" indent="0">
              <a:buNone/>
              <a:defRPr sz="1649" b="1"/>
            </a:lvl4pPr>
            <a:lvl5pPr marL="1884578" indent="0">
              <a:buNone/>
              <a:defRPr sz="1649" b="1"/>
            </a:lvl5pPr>
            <a:lvl6pPr marL="2355723" indent="0">
              <a:buNone/>
              <a:defRPr sz="1649" b="1"/>
            </a:lvl6pPr>
            <a:lvl7pPr marL="2826868" indent="0">
              <a:buNone/>
              <a:defRPr sz="1649" b="1"/>
            </a:lvl7pPr>
            <a:lvl8pPr marL="3298012" indent="0">
              <a:buNone/>
              <a:defRPr sz="1649" b="1"/>
            </a:lvl8pPr>
            <a:lvl9pPr marL="3769157" indent="0">
              <a:buNone/>
              <a:defRPr sz="1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6334" y="2931134"/>
            <a:ext cx="4313154" cy="35381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243419" y="2314052"/>
            <a:ext cx="4313149" cy="617081"/>
          </a:xfrm>
        </p:spPr>
        <p:txBody>
          <a:bodyPr anchor="b">
            <a:noAutofit/>
          </a:bodyPr>
          <a:lstStyle>
            <a:lvl1pPr marL="0" indent="0">
              <a:buNone/>
              <a:defRPr sz="2473" b="0"/>
            </a:lvl1pPr>
            <a:lvl2pPr marL="471145" indent="0">
              <a:buNone/>
              <a:defRPr sz="2061" b="1"/>
            </a:lvl2pPr>
            <a:lvl3pPr marL="942289" indent="0">
              <a:buNone/>
              <a:defRPr sz="1855" b="1"/>
            </a:lvl3pPr>
            <a:lvl4pPr marL="1413434" indent="0">
              <a:buNone/>
              <a:defRPr sz="1649" b="1"/>
            </a:lvl4pPr>
            <a:lvl5pPr marL="1884578" indent="0">
              <a:buNone/>
              <a:defRPr sz="1649" b="1"/>
            </a:lvl5pPr>
            <a:lvl6pPr marL="2355723" indent="0">
              <a:buNone/>
              <a:defRPr sz="1649" b="1"/>
            </a:lvl6pPr>
            <a:lvl7pPr marL="2826868" indent="0">
              <a:buNone/>
              <a:defRPr sz="1649" b="1"/>
            </a:lvl7pPr>
            <a:lvl8pPr marL="3298012" indent="0">
              <a:buNone/>
              <a:defRPr sz="1649" b="1"/>
            </a:lvl8pPr>
            <a:lvl9pPr marL="3769157" indent="0">
              <a:buNone/>
              <a:defRPr sz="164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43421" y="2931134"/>
            <a:ext cx="4313148" cy="353815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92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1" y="652780"/>
            <a:ext cx="8858598" cy="14143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025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2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1" y="1604755"/>
            <a:ext cx="3971971" cy="1369024"/>
          </a:xfrm>
        </p:spPr>
        <p:txBody>
          <a:bodyPr anchor="b">
            <a:normAutofit/>
          </a:bodyPr>
          <a:lstStyle>
            <a:lvl1pPr>
              <a:defRPr sz="20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5507" y="551398"/>
            <a:ext cx="4651063" cy="591789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971" y="2973779"/>
            <a:ext cx="3971971" cy="2767514"/>
          </a:xfrm>
        </p:spPr>
        <p:txBody>
          <a:bodyPr>
            <a:normAutofit/>
          </a:bodyPr>
          <a:lstStyle>
            <a:lvl1pPr marL="0" indent="0">
              <a:buNone/>
              <a:defRPr sz="1443"/>
            </a:lvl1pPr>
            <a:lvl2pPr marL="471003" indent="0">
              <a:buNone/>
              <a:defRPr sz="1443"/>
            </a:lvl2pPr>
            <a:lvl3pPr marL="942007" indent="0">
              <a:buNone/>
              <a:defRPr sz="1237"/>
            </a:lvl3pPr>
            <a:lvl4pPr marL="1413010" indent="0">
              <a:buNone/>
              <a:defRPr sz="1031"/>
            </a:lvl4pPr>
            <a:lvl5pPr marL="1884013" indent="0">
              <a:buNone/>
              <a:defRPr sz="1031"/>
            </a:lvl5pPr>
            <a:lvl6pPr marL="2355016" indent="0">
              <a:buNone/>
              <a:defRPr sz="1031"/>
            </a:lvl6pPr>
            <a:lvl7pPr marL="2826019" indent="0">
              <a:buNone/>
              <a:defRPr sz="1031"/>
            </a:lvl7pPr>
            <a:lvl8pPr marL="3297023" indent="0">
              <a:buNone/>
              <a:defRPr sz="1031"/>
            </a:lvl8pPr>
            <a:lvl9pPr marL="3768026" indent="0">
              <a:buNone/>
              <a:defRPr sz="103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732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972" y="5140642"/>
            <a:ext cx="8858597" cy="606882"/>
          </a:xfrm>
        </p:spPr>
        <p:txBody>
          <a:bodyPr anchor="b">
            <a:normAutofit/>
          </a:bodyPr>
          <a:lstStyle>
            <a:lvl1pPr algn="l">
              <a:defRPr sz="247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7971" y="652780"/>
            <a:ext cx="8858598" cy="4118123"/>
          </a:xfrm>
        </p:spPr>
        <p:txBody>
          <a:bodyPr anchor="t">
            <a:normAutofit/>
          </a:bodyPr>
          <a:lstStyle>
            <a:lvl1pPr marL="0" indent="0" algn="ctr">
              <a:buNone/>
              <a:defRPr sz="1649"/>
            </a:lvl1pPr>
            <a:lvl2pPr marL="471145" indent="0">
              <a:buNone/>
              <a:defRPr sz="1649"/>
            </a:lvl2pPr>
            <a:lvl3pPr marL="942289" indent="0">
              <a:buNone/>
              <a:defRPr sz="1649"/>
            </a:lvl3pPr>
            <a:lvl4pPr marL="1413434" indent="0">
              <a:buNone/>
              <a:defRPr sz="1649"/>
            </a:lvl4pPr>
            <a:lvl5pPr marL="1884578" indent="0">
              <a:buNone/>
              <a:defRPr sz="1649"/>
            </a:lvl5pPr>
            <a:lvl6pPr marL="2355723" indent="0">
              <a:buNone/>
              <a:defRPr sz="1649"/>
            </a:lvl6pPr>
            <a:lvl7pPr marL="2826868" indent="0">
              <a:buNone/>
              <a:defRPr sz="1649"/>
            </a:lvl7pPr>
            <a:lvl8pPr marL="3298012" indent="0">
              <a:buNone/>
              <a:defRPr sz="1649"/>
            </a:lvl8pPr>
            <a:lvl9pPr marL="3769157" indent="0">
              <a:buNone/>
              <a:defRPr sz="164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972" y="5747525"/>
            <a:ext cx="8858597" cy="721767"/>
          </a:xfrm>
        </p:spPr>
        <p:txBody>
          <a:bodyPr>
            <a:normAutofit/>
          </a:bodyPr>
          <a:lstStyle>
            <a:lvl1pPr marL="0" indent="0">
              <a:buNone/>
              <a:defRPr sz="1237"/>
            </a:lvl1pPr>
            <a:lvl2pPr marL="471145" indent="0">
              <a:buNone/>
              <a:defRPr sz="1237"/>
            </a:lvl2pPr>
            <a:lvl3pPr marL="942289" indent="0">
              <a:buNone/>
              <a:defRPr sz="1031"/>
            </a:lvl3pPr>
            <a:lvl4pPr marL="1413434" indent="0">
              <a:buNone/>
              <a:defRPr sz="927"/>
            </a:lvl4pPr>
            <a:lvl5pPr marL="1884578" indent="0">
              <a:buNone/>
              <a:defRPr sz="927"/>
            </a:lvl5pPr>
            <a:lvl6pPr marL="2355723" indent="0">
              <a:buNone/>
              <a:defRPr sz="927"/>
            </a:lvl6pPr>
            <a:lvl7pPr marL="2826868" indent="0">
              <a:buNone/>
              <a:defRPr sz="927"/>
            </a:lvl7pPr>
            <a:lvl8pPr marL="3298012" indent="0">
              <a:buNone/>
              <a:defRPr sz="927"/>
            </a:lvl8pPr>
            <a:lvl9pPr marL="3769157" indent="0">
              <a:buNone/>
              <a:defRPr sz="92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30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9066"/>
            <a:ext cx="12563475" cy="7352842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7971" y="652780"/>
            <a:ext cx="8858598" cy="14143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7971" y="2313631"/>
            <a:ext cx="8858598" cy="41556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24665" y="6469292"/>
            <a:ext cx="939725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7972" y="6469292"/>
            <a:ext cx="6489492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852411" y="6469292"/>
            <a:ext cx="704159" cy="3909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6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</p:sldLayoutIdLst>
  <p:txStyles>
    <p:titleStyle>
      <a:lvl1pPr algn="l" defTabSz="471145" rtl="0" eaLnBrk="1" latinLnBrk="0" hangingPunct="1">
        <a:spcBef>
          <a:spcPct val="0"/>
        </a:spcBef>
        <a:buNone/>
        <a:defRPr sz="371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53358" indent="-353358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5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65610" indent="-294465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49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77862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4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49006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120151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91295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62440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533585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004729" indent="-235572" algn="l" defTabSz="471145" rtl="0" eaLnBrk="1" latinLnBrk="0" hangingPunct="1">
        <a:spcBef>
          <a:spcPts val="1031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3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1pPr>
      <a:lvl2pPr marL="471145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2pPr>
      <a:lvl3pPr marL="942289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3pPr>
      <a:lvl4pPr marL="1413434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4pPr>
      <a:lvl5pPr marL="1884578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5pPr>
      <a:lvl6pPr marL="2355723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6pPr>
      <a:lvl7pPr marL="2826868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7pPr>
      <a:lvl8pPr marL="3298012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8pPr>
      <a:lvl9pPr marL="3769157" algn="l" defTabSz="471145" rtl="0" eaLnBrk="1" latinLnBrk="0" hangingPunct="1">
        <a:defRPr sz="18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deepteshrout2294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ProduScope 2025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Building a Smarter Financial Tool for College Students</a:t>
            </a:r>
          </a:p>
          <a:p>
            <a:r>
              <a:rPr dirty="0"/>
              <a:t>Team Name:</a:t>
            </a:r>
            <a:r>
              <a:rPr lang="en-IN" dirty="0"/>
              <a:t>deepteshrout2294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Average Allowance</a:t>
            </a:r>
          </a:p>
        </p:txBody>
      </p:sp>
      <p:pic>
        <p:nvPicPr>
          <p:cNvPr id="3" name="Picture 2" descr="avg_allow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071687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Spending Categories</a:t>
            </a:r>
          </a:p>
        </p:txBody>
      </p:sp>
      <p:pic>
        <p:nvPicPr>
          <p:cNvPr id="3" name="Picture 2" descr="spending_catego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071687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 Pain Points</a:t>
            </a:r>
          </a:p>
        </p:txBody>
      </p:sp>
      <p:pic>
        <p:nvPicPr>
          <p:cNvPr id="3" name="Picture 2" descr="pain_poi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2071687"/>
            <a:ext cx="5486400" cy="3291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Month 1-2: Research &amp; Wireframes</a:t>
            </a:r>
          </a:p>
          <a:p>
            <a:pPr>
              <a:defRPr sz="1800"/>
            </a:pPr>
            <a:r>
              <a:t>Month 3-4: MVP Development</a:t>
            </a:r>
          </a:p>
          <a:p>
            <a:pPr>
              <a:defRPr sz="1800"/>
            </a:pPr>
            <a:r>
              <a:t>Month 5: Beta Testing in Colleges</a:t>
            </a:r>
          </a:p>
          <a:p>
            <a:pPr>
              <a:defRPr sz="1800"/>
            </a:pPr>
            <a:r>
              <a:t>Month 6: Full Rollout &amp; Feedback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Building financial confidence for students.</a:t>
            </a:r>
          </a:p>
          <a:p>
            <a:pPr>
              <a:defRPr sz="1800"/>
            </a:pPr>
            <a:r>
              <a:rPr dirty="0"/>
              <a:t>Contact: [</a:t>
            </a:r>
            <a:r>
              <a:rPr lang="en-IN" dirty="0">
                <a:hlinkClick r:id="rId2"/>
              </a:rPr>
              <a:t>Mail</a:t>
            </a:r>
            <a:r>
              <a:rPr dirty="0"/>
              <a:t>] | [</a:t>
            </a:r>
            <a:r>
              <a:rPr lang="en-IN" dirty="0"/>
              <a:t>+91-8260527635</a:t>
            </a:r>
            <a:r>
              <a:rPr dirty="0"/>
              <a:t>]</a:t>
            </a:r>
          </a:p>
          <a:p>
            <a:pPr>
              <a:defRPr sz="1800"/>
            </a:pPr>
            <a:r>
              <a:rPr dirty="0"/>
              <a:t>Let's make money management simple!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pPr>
              <a:defRPr sz="1800"/>
            </a:pPr>
            <a:r>
              <a:t>1. Problem Context</a:t>
            </a:r>
          </a:p>
          <a:p>
            <a:pPr>
              <a:defRPr sz="1800"/>
            </a:pPr>
            <a:r>
              <a:t>2. Target Personas</a:t>
            </a:r>
          </a:p>
          <a:p>
            <a:pPr>
              <a:defRPr sz="1800"/>
            </a:pPr>
            <a:r>
              <a:t>3. Pain Points</a:t>
            </a:r>
          </a:p>
          <a:p>
            <a:pPr>
              <a:defRPr sz="1800"/>
            </a:pPr>
            <a:r>
              <a:t>4. Market Gap &amp; Opportunity</a:t>
            </a:r>
          </a:p>
          <a:p>
            <a:pPr>
              <a:defRPr sz="1800"/>
            </a:pPr>
            <a:r>
              <a:t>5. Product Vision</a:t>
            </a:r>
          </a:p>
          <a:p>
            <a:pPr>
              <a:defRPr sz="1800"/>
            </a:pPr>
            <a:r>
              <a:t>6. MVP Features &amp; Prioritization</a:t>
            </a:r>
          </a:p>
          <a:p>
            <a:pPr>
              <a:defRPr sz="1800"/>
            </a:pPr>
            <a:r>
              <a:t>7. User Journey &amp; Wireframes</a:t>
            </a:r>
          </a:p>
          <a:p>
            <a:pPr>
              <a:defRPr sz="1800"/>
            </a:pPr>
            <a:r>
              <a:t>8. Go-To-Market Strategy</a:t>
            </a:r>
          </a:p>
          <a:p>
            <a:pPr>
              <a:defRPr sz="1800"/>
            </a:pPr>
            <a:r>
              <a:t>9. Metrics &amp; Roadmap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Students struggle with budgeting, saving, and expense management.</a:t>
            </a:r>
          </a:p>
          <a:p>
            <a:pPr>
              <a:defRPr sz="1800"/>
            </a:pPr>
            <a:r>
              <a:t>• Peer pressure and irregular income create financial stress.</a:t>
            </a:r>
          </a:p>
          <a:p>
            <a:pPr>
              <a:defRPr sz="1800"/>
            </a:pPr>
            <a:r>
              <a:t>• Existing tools like Splitwise or Jupiter do not address student-specific needs.</a:t>
            </a:r>
          </a:p>
          <a:p>
            <a:pPr>
              <a:defRPr sz="1800"/>
            </a:pPr>
            <a:r>
              <a:t>• Need for a simple, student-first financial product.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Personas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1. Rohan (19): First-year engineering student, hostel resident</a:t>
            </a:r>
          </a:p>
          <a:p>
            <a:pPr>
              <a:defRPr sz="1800"/>
            </a:pPr>
            <a:r>
              <a:t>   • Monthly allowance: ₹5,000</a:t>
            </a:r>
          </a:p>
          <a:p>
            <a:pPr>
              <a:defRPr sz="1800"/>
            </a:pPr>
            <a:r>
              <a:t>   • Pain: Overspending on food &amp; outings</a:t>
            </a:r>
          </a:p>
          <a:p>
            <a:pPr>
              <a:defRPr sz="1800"/>
            </a:pPr>
            <a:r>
              <a:t>2. Priya (21): Final-year student, part-time tutor</a:t>
            </a:r>
          </a:p>
          <a:p>
            <a:pPr>
              <a:defRPr sz="1800"/>
            </a:pPr>
            <a:r>
              <a:t>   • Works part-time, irregular income</a:t>
            </a:r>
          </a:p>
          <a:p>
            <a:pPr>
              <a:defRPr sz="1800"/>
            </a:pPr>
            <a:r>
              <a:t>   • Pain: Tracking multiple income sources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Pain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Complex banking apps.</a:t>
            </a:r>
          </a:p>
          <a:p>
            <a:pPr>
              <a:defRPr sz="1800"/>
            </a:pPr>
            <a:r>
              <a:t>• No easy way to split hostel bills.</a:t>
            </a:r>
          </a:p>
          <a:p>
            <a:pPr>
              <a:defRPr sz="1800"/>
            </a:pPr>
            <a:r>
              <a:t>• Lack of insights on spending patterns.</a:t>
            </a:r>
          </a:p>
          <a:p>
            <a:pPr>
              <a:defRPr sz="1800"/>
            </a:pPr>
            <a:r>
              <a:t>• Poor financial literacy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Gap &amp;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Existing apps lack student-specific solutions.</a:t>
            </a:r>
          </a:p>
          <a:p>
            <a:pPr>
              <a:defRPr sz="1800"/>
            </a:pPr>
            <a:r>
              <a:t>• Opportunity to integrate UPI, savings goals, and budget alerts.</a:t>
            </a:r>
          </a:p>
          <a:p>
            <a:pPr>
              <a:defRPr sz="1800"/>
            </a:pPr>
            <a:r>
              <a:t>• Growing student population = scalable market.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"To simplify financial management for students, fostering financial confidence from the first semester."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MVP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• Smart Expense Tracking (UPI integrated)</a:t>
            </a:r>
          </a:p>
          <a:p>
            <a:pPr>
              <a:defRPr sz="1800"/>
            </a:pPr>
            <a:r>
              <a:t>• Auto Bill Splitting (Hostel/Roommates)</a:t>
            </a:r>
          </a:p>
          <a:p>
            <a:pPr>
              <a:defRPr sz="1800"/>
            </a:pPr>
            <a:r>
              <a:t>• Personalized Budget Alerts</a:t>
            </a:r>
          </a:p>
          <a:p>
            <a:pPr>
              <a:defRPr sz="1800"/>
            </a:pPr>
            <a:r>
              <a:t>• Savings Goal Tracker</a:t>
            </a:r>
          </a:p>
          <a:p>
            <a:pPr>
              <a:defRPr sz="1800"/>
            </a:pPr>
            <a:r>
              <a:t>• Financial Literacy Micro-Lessons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Prioritization (MoSCoW)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Must-Have: Expense Tracking, Bill Splitting</a:t>
            </a:r>
          </a:p>
          <a:p>
            <a:pPr>
              <a:defRPr sz="1800"/>
            </a:pPr>
            <a:r>
              <a:t>Should-Have: Budget Alerts, Savings Goal Tracker</a:t>
            </a:r>
          </a:p>
          <a:p>
            <a:pPr>
              <a:defRPr sz="1800"/>
            </a:pPr>
            <a:r>
              <a:t>Could-Have: Gamification, Social Spend Challenges</a:t>
            </a:r>
          </a:p>
          <a:p>
            <a:pPr>
              <a:defRPr sz="1800"/>
            </a:pPr>
            <a:r>
              <a:t>Won’t-Have (Now): Investment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364</Words>
  <Application>Microsoft Office PowerPoint</Application>
  <PresentationFormat>Custom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</vt:lpstr>
      <vt:lpstr>ProduScope 2025</vt:lpstr>
      <vt:lpstr>Agenda</vt:lpstr>
      <vt:lpstr>Problem Context</vt:lpstr>
      <vt:lpstr>Target Personas</vt:lpstr>
      <vt:lpstr>Pain Points</vt:lpstr>
      <vt:lpstr>Market Gap &amp; Opportunity</vt:lpstr>
      <vt:lpstr>Product Vision</vt:lpstr>
      <vt:lpstr>MVP Features</vt:lpstr>
      <vt:lpstr>Feature Prioritization (MoSCoW)</vt:lpstr>
      <vt:lpstr>Average Allowance</vt:lpstr>
      <vt:lpstr>Top Spending Categories</vt:lpstr>
      <vt:lpstr>Financial Pain Points</vt:lpstr>
      <vt:lpstr>Roadmap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deeptesh rout</cp:lastModifiedBy>
  <cp:revision>3</cp:revision>
  <dcterms:created xsi:type="dcterms:W3CDTF">2013-01-27T09:14:16Z</dcterms:created>
  <dcterms:modified xsi:type="dcterms:W3CDTF">2025-08-20T19:25:18Z</dcterms:modified>
  <cp:category/>
</cp:coreProperties>
</file>