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16.xml" Type="http://schemas.openxmlformats.org/officeDocument/2006/relationships/slide" Id="rId22"/><Relationship Target="slides/slide7.xml" Type="http://schemas.openxmlformats.org/officeDocument/2006/relationships/slide" Id="rId13"/><Relationship Target="theme/theme4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Calibri"/>
              <a:buNone/>
            </a:pPr>
            <a:r>
              <a:rPr strike="noStrike" u="none" b="0" cap="none" baseline="0" sz="1200" lang="en-US" i="0"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 and 4 Content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6397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990600" x="457200"/>
            <a:ext cy="25145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Char char="▪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Char char="▪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Char char="▪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990600" x="4648200"/>
            <a:ext cy="25145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Char char="▪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Char char="▪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Char char="▪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3" type="body"/>
          </p:nvPr>
        </p:nvSpPr>
        <p:spPr>
          <a:xfrm>
            <a:off y="3657600" x="457200"/>
            <a:ext cy="25145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Char char="▪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Char char="▪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Char char="▪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4" type="body"/>
          </p:nvPr>
        </p:nvSpPr>
        <p:spPr>
          <a:xfrm>
            <a:off y="3657600" x="4648200"/>
            <a:ext cy="25145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Char char="▪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Char char="▪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Char char="▪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None/>
              <a:defRPr/>
            </a:lvl1pPr>
            <a:lvl2pPr algn="ctr" rtl="0" marR="0" indent="0" marL="4572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  <a:defRPr/>
            </a:lvl2pPr>
            <a:lvl3pPr algn="ctr" rtl="0" marR="0" indent="0" marL="9144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None/>
              <a:defRPr/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7159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066800" x="457200"/>
            <a:ext cy="50593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rgbClr val="0070C0"/>
              </a:buClr>
              <a:buFont typeface="Calibri"/>
              <a:buChar char="▪"/>
              <a:defRPr/>
            </a:lvl1pPr>
            <a:lvl2pPr rtl="0">
              <a:spcBef>
                <a:spcPts val="0"/>
              </a:spcBef>
              <a:buClr>
                <a:srgbClr val="92D050"/>
              </a:buClr>
              <a:buFont typeface="Calibri"/>
              <a:buChar char="▪"/>
              <a:defRPr/>
            </a:lvl2pPr>
            <a:lvl3pPr rtl="0">
              <a:spcBef>
                <a:spcPts val="0"/>
              </a:spcBef>
              <a:buClr>
                <a:srgbClr val="FF0000"/>
              </a:buClr>
              <a:buFont typeface="Calibri"/>
              <a:buChar char="▪"/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Char char="▪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Char char="▪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Char char="▪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274637" x="457200"/>
            <a:ext cy="6397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y="-533400" x="1981199"/>
            <a:ext cy="8229600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Char char="▪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Char char="▪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Char char="▪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6397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6397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6397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2"/><Relationship Target="../slideLayouts/slideLayout12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6397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990600" x="457200"/>
            <a:ext cy="51816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100" marL="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Char char="▪"/>
              <a:defRPr/>
            </a:lvl1pPr>
            <a:lvl2pPr algn="l" rtl="0" marR="0" indent="-133350" marL="7429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Char char="▪"/>
              <a:defRPr/>
            </a:lvl2pPr>
            <a:lvl3pPr algn="l" rtl="0" marR="0" indent="-101600" marL="11430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Char char="▪"/>
              <a:defRPr/>
            </a:lvl3pPr>
            <a:lvl4pPr algn="l" rtl="0" marR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6397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990600" x="457200"/>
            <a:ext cy="51816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100" marL="34290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Calibri"/>
              <a:buChar char="▪"/>
              <a:defRPr/>
            </a:lvl1pPr>
            <a:lvl2pPr algn="l" rtl="0" marR="0" indent="-133350" marL="7429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Calibri"/>
              <a:buChar char="▪"/>
              <a:defRPr/>
            </a:lvl2pPr>
            <a:lvl3pPr algn="l" rtl="0" marR="0" indent="-101600" marL="114300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Font typeface="Calibri"/>
              <a:buChar char="▪"/>
              <a:defRPr/>
            </a:lvl3pPr>
            <a:lvl4pPr algn="l" rtl="0" marR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2.png" Type="http://schemas.openxmlformats.org/officeDocument/2006/relationships/image" Id="rId4"/><Relationship Target="https://www.youtube.com/watch?v=TrsIHE-cVjc" Type="http://schemas.openxmlformats.org/officeDocument/2006/relationships/hyperlink" TargetMode="External" Id="rId3"/><Relationship Target="../media/image09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http://www.datastax.com/" Type="http://schemas.openxmlformats.org/officeDocument/2006/relationships/hyperlink" TargetMode="External" Id="rId12"/><Relationship Target="../notesSlides/notesSlide1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http://blog.linkedin.com/" Type="http://schemas.openxmlformats.org/officeDocument/2006/relationships/hyperlink" TargetMode="External" Id="rId10"/><Relationship Target="http://hortonworks.com/hadoop/storm/" Type="http://schemas.openxmlformats.org/officeDocument/2006/relationships/hyperlink" TargetMode="External" Id="rId4"/><Relationship Target="http://www.slideshare.net/" Type="http://schemas.openxmlformats.org/officeDocument/2006/relationships/hyperlink" TargetMode="External" Id="rId11"/><Relationship Target="https://github.com/nathanmarz/storm" Type="http://schemas.openxmlformats.org/officeDocument/2006/relationships/hyperlink" TargetMode="External" Id="rId3"/><Relationship Target="https://kafka.apache.org" Type="http://schemas.openxmlformats.org/officeDocument/2006/relationships/hyperlink" TargetMode="External" Id="rId9"/><Relationship Target="http://storm.incubator.apache.org/" Type="http://schemas.openxmlformats.org/officeDocument/2006/relationships/hyperlink" TargetMode="External" Id="rId6"/><Relationship Target="https://twitter.com/stormprocessor" Type="http://schemas.openxmlformats.org/officeDocument/2006/relationships/hyperlink" TargetMode="External" Id="rId5"/><Relationship Target="http://www.michael-noll.com/blog/2013/03/13/running-a-multi-broker-apache-kafka-cluster-on-a-single-node/" Type="http://schemas.openxmlformats.org/officeDocument/2006/relationships/hyperlink" TargetMode="External" Id="rId8"/><Relationship Target="http://shop.oreilly.com/product/0636920024835.do#tab_04_0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Relationship Target="../media/image07.png" Type="http://schemas.openxmlformats.org/officeDocument/2006/relationships/image" Id="rId6"/><Relationship Target="../media/image04.png" Type="http://schemas.openxmlformats.org/officeDocument/2006/relationships/image" Id="rId5"/><Relationship Target="../media/image01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/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y="526175" x="647700"/>
            <a:ext cy="194400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strike="noStrike" u="none" b="0" cap="none" baseline="0" sz="24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r>
              <a:rPr b="1" sz="3200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Real time stream processing using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b="1" sz="3200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Kafka and Storm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2667000" x="1447800"/>
            <a:ext cy="1981199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sz="2800" lang="en-US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Rangarajan</a:t>
            </a:r>
            <a:r>
              <a:rPr strike="noStrike" u="none" b="0" cap="none" baseline="0" sz="2800" lang="en-US" i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z="2800" lang="en-US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Deeptha kannan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strike="noStrike" u="none" b="1" cap="none" baseline="0" sz="2800" lang="en-US" i="0">
                <a:solidFill>
                  <a:srgbClr val="4A452A"/>
                </a:solidFill>
                <a:latin typeface="Calibri"/>
                <a:ea typeface="Calibri"/>
                <a:cs typeface="Calibri"/>
                <a:sym typeface="Calibri"/>
              </a:rPr>
              <a:t>csci e63 Big Data Analytics, 2014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strike="noStrike" u="none" b="1" cap="none" baseline="0" sz="2400" lang="en-US" i="0">
                <a:solidFill>
                  <a:srgbClr val="4A452A"/>
                </a:solidFill>
                <a:latin typeface="Calibri"/>
                <a:ea typeface="Calibri"/>
                <a:cs typeface="Calibri"/>
                <a:sym typeface="Calibri"/>
              </a:rPr>
              <a:t>Harvard Extension School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strike="noStrike" u="none" b="0" cap="none" baseline="0" sz="1800" lang="en-US" i="0">
                <a:solidFill>
                  <a:srgbClr val="4A452A"/>
                </a:solidFill>
                <a:latin typeface="Calibri"/>
                <a:ea typeface="Calibri"/>
                <a:cs typeface="Calibri"/>
                <a:sym typeface="Calibri"/>
              </a:rPr>
              <a:t>Professor: Zoran B. Djordjević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z="1200" lang="en-US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Deeptha kannan Rangarajan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845050" x="3962400"/>
            <a:ext cy="1143000" cx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Kafka - Features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066800" x="347800"/>
            <a:ext cy="5059499" cx="833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Durability</a:t>
            </a:r>
          </a:p>
          <a:p>
            <a:pPr algn="l" rtl="0" lvl="1" marR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rgbClr val="333333"/>
                </a:solidFill>
              </a:rPr>
              <a:t>Messages are persisted on disk and replicated within the cluster to prevent data loss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</a:p>
          <a:p>
            <a:pPr algn="l" rtl="0" lvl="1" marR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rgbClr val="333333"/>
                </a:solidFill>
              </a:rPr>
              <a:t>It can be elastically and transparently expanded without downtime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Fault-tolerant</a:t>
            </a:r>
          </a:p>
          <a:p>
            <a:pPr algn="l" rtl="0" lvl="1" marR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Reelection of Partition leader when a node goes down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  <a:p>
            <a:pPr algn="l" rtl="0" lvl="1" marR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approach when writing data to disk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Kafka - Terminology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066800" x="457200"/>
            <a:ext cy="50594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11300" x="1875825"/>
            <a:ext cy="5324475" cx="6632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Kafka - Topics and Partitions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066800" x="457200"/>
            <a:ext cy="50594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8075" x="1680725"/>
            <a:ext cy="3404149" cx="5897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Kafka - Producers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066800" x="457200"/>
            <a:ext cy="505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Producers need to know one broker at least to query for partitions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Producers send messages with </a:t>
            </a: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and a key (key is optional)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Key is used to decide which partition to publish to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Custom partitioner helps to have more control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Default partitioner user </a:t>
            </a: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computation on your key to identify partition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you key is </a:t>
            </a: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message is assigned to a random partition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Kafka - Consumers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066800" x="457200"/>
            <a:ext cy="505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consumer APIs provided by kafka to PULL data out of Brokers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consumer</a:t>
            </a:r>
          </a:p>
          <a:p>
            <a:pPr rtl="0" lvl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consumer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23725" x="1605700"/>
            <a:ext cy="3133999" cx="55524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Kafka and Storm Demo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066800" x="457200"/>
            <a:ext cy="505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producer simulating                          Output of Trade Information aggregation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information, please watch,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https://www.youtube.com/watch?v=TrsIHE-cVjc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46625" x="3075900"/>
            <a:ext cy="3213576" cx="6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046625" x="790825"/>
            <a:ext cy="3258450" cx="2114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47" x="457200"/>
            <a:ext cy="54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820350" x="457200"/>
            <a:ext cy="5934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-US"/>
              <a:t>Storm,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3"/>
              </a:rPr>
              <a:t>https://github.com/nathanmarz/storm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4"/>
              </a:rPr>
              <a:t>http://hortonworks.com/hadoop/storm/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5"/>
              </a:rPr>
              <a:t>https://twitter.com/stormprocessor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6"/>
              </a:rPr>
              <a:t>http://storm.incubator.apache.org/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-US">
                <a:solidFill>
                  <a:srgbClr val="333333"/>
                </a:solidFill>
              </a:rPr>
              <a:t>Book -&gt; Getting Started with Storm by </a:t>
            </a:r>
            <a:r>
              <a:rPr sz="1800" lang="en-US">
                <a:solidFill>
                  <a:srgbClr val="207CC1"/>
                </a:solidFill>
                <a:hlinkClick r:id="rId7"/>
              </a:rPr>
              <a:t>Jonathan Leibiusky, Gabriel Eisbruch, Dario Simonassi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b="1" sz="1800" lang="en-US"/>
              <a:t>Kafka,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8"/>
              </a:rPr>
              <a:t>http://www.michael-noll.com/blog/2013/03/13/running-a-multi-broker-apache-kafka-cluster-on-a-single-node/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9"/>
              </a:rPr>
              <a:t>https://kafka.apache.org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10"/>
              </a:rPr>
              <a:t>http://blog.linkedin.com/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11"/>
              </a:rPr>
              <a:t>http://www.slideshare.net/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b="1" sz="1800" lang="en-US"/>
              <a:t>For Cassandra drivers and usage,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-US">
                <a:solidFill>
                  <a:schemeClr val="hlink"/>
                </a:solidFill>
                <a:hlinkClick r:id="rId12"/>
              </a:rPr>
              <a:t>http://www.datastax.com/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71596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Hadoop is great, but is it enough?</a:t>
            </a:r>
            <a:r>
              <a:rPr b="1" sz="30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000" lang="en-US"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066800" x="457200"/>
            <a:ext cy="505936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/>
              <a:t>Hadoop solves the </a:t>
            </a:r>
            <a:r>
              <a:rPr b="1" sz="2400" lang="en-US"/>
              <a:t>static-big-data problem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dk1"/>
                </a:solidFill>
              </a:rPr>
              <a:t>What about </a:t>
            </a:r>
            <a:r>
              <a:rPr b="1" sz="2400" lang="en-US">
                <a:solidFill>
                  <a:schemeClr val="dk1"/>
                </a:solidFill>
              </a:rPr>
              <a:t>real-time data</a:t>
            </a:r>
            <a:r>
              <a:rPr sz="2400" lang="en-US">
                <a:solidFill>
                  <a:schemeClr val="dk1"/>
                </a:solidFill>
              </a:rPr>
              <a:t>?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/>
              <a:t>	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Storm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066800" x="347800"/>
            <a:ext cy="5059499" cx="833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-US">
                <a:latin typeface="Calibri"/>
                <a:ea typeface="Calibri"/>
                <a:cs typeface="Calibri"/>
                <a:sym typeface="Calibri"/>
              </a:rPr>
              <a:t>A distributed real-time computation system for processing fast, large streams of data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Created by Nathan Marz and team at BackType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Acquired by Twitter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Open sourced in 2011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Clojure and Java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800" lang="en-US"/>
              <a:t>Fast</a:t>
            </a:r>
            <a:r>
              <a:rPr sz="1800" lang="en-US"/>
              <a:t> – benchmarked as processing one million 100 byte messages per second per node</a:t>
            </a:r>
          </a:p>
          <a:p>
            <a:pPr rtl="0" lvl="0" indent="0" marL="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sz="1800" lang="en-US">
                <a:latin typeface="Verdana"/>
                <a:ea typeface="Verdana"/>
                <a:cs typeface="Verdana"/>
                <a:sym typeface="Verdana"/>
              </a:rPr>
              <a:t>Storm easily integrates with any queueing system and any database system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Storm - Features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066800" x="347800"/>
            <a:ext cy="5059499" cx="833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Allocation of work across nodes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Guaranteed message processing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Fault-tolerant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-342900" marL="45720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Char char="▪"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to program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60650" x="4690925"/>
            <a:ext cy="2951900" cx="3736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Storm - Components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066800" x="457200"/>
            <a:ext cy="505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-US">
                <a:latin typeface="Calibri"/>
                <a:ea typeface="Calibri"/>
                <a:cs typeface="Calibri"/>
                <a:sym typeface="Calibri"/>
              </a:rPr>
              <a:t>Nimbus node</a:t>
            </a: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 (master node, similar to the Hadoop JobTracker):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Distributes code across the cluster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Launches workers across the cluster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Monitors computation and reallocates workers as needed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-US">
                <a:latin typeface="Calibri"/>
                <a:ea typeface="Calibri"/>
                <a:cs typeface="Calibri"/>
                <a:sym typeface="Calibri"/>
              </a:rPr>
              <a:t>ZooKeeper</a:t>
            </a: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 nodes </a:t>
            </a:r>
            <a:r>
              <a:rPr sz="1800" lang="en-US"/>
              <a:t>– coordinates the Storm cluster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-US">
                <a:latin typeface="Calibri"/>
                <a:ea typeface="Calibri"/>
                <a:cs typeface="Calibri"/>
                <a:sym typeface="Calibri"/>
              </a:rPr>
              <a:t>Supervisor</a:t>
            </a: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 nodes </a:t>
            </a:r>
            <a:r>
              <a:rPr sz="1800" lang="en-US"/>
              <a:t>– communicates with Nimbus through Zookeeper, starts and stops workers according to signals from Nimbus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SzPct val="25000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Storm - Terminology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066800" x="457200"/>
            <a:ext cy="50594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stream of a Storm cluster is handled by a </a:t>
            </a: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spout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spout passes the data to a component called a </a:t>
            </a: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bolt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after processing, either persists the data in some sort of storage, or passes it to some other bolt.</a:t>
            </a: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rtl="0" lvl="0" indent="0" marL="0">
              <a:spcBef>
                <a:spcPts val="0"/>
              </a:spcBef>
              <a:buSzPct val="61111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arrangement of all the components (spouts and bolts) and their connections is called a </a:t>
            </a: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801525" x="1427700"/>
            <a:ext cy="1781175" cx="6115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Storm - Stream Grouping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066800" x="457200"/>
            <a:ext cy="5059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Stream Grouping specifies which stream(s) are consumed by each bolt and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stream will be consumed.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Shuffle Grouping - Most common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Grouping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Grouping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Grouping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Grouping - Source Decides which component will receive message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Grouping - Send all tuples to one bolt instance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47" x="457200"/>
            <a:ext cy="54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Storm - Is it really simple?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820350" x="457200"/>
            <a:ext cy="5934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Spout - IRichSpout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Bolt - IRichBolt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Topology and Run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 lvl="0" indent="45720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mode      - </a:t>
            </a: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LocalCluster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mode - </a:t>
            </a: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StormSubmitter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57175" x="758825"/>
            <a:ext cy="438150" cx="4552950"/>
          </a:xfrm>
          <a:prstGeom prst="rect">
            <a:avLst/>
          </a:prstGeom>
        </p:spPr>
      </p:pic>
      <p:pic>
        <p:nvPicPr>
          <p:cNvPr id="118" name="Shape 1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60925" x="669625"/>
            <a:ext cy="238125" cx="2486025"/>
          </a:xfrm>
          <a:prstGeom prst="rect">
            <a:avLst/>
          </a:prstGeom>
        </p:spPr>
      </p:pic>
      <p:pic>
        <p:nvPicPr>
          <p:cNvPr id="119" name="Shape 1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293662" x="705300"/>
            <a:ext cy="1285875" cx="4219575"/>
          </a:xfrm>
          <a:prstGeom prst="rect">
            <a:avLst/>
          </a:prstGeom>
        </p:spPr>
      </p:pic>
      <p:pic>
        <p:nvPicPr>
          <p:cNvPr id="120" name="Shape 12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020600" x="705300"/>
            <a:ext cy="1323975" cx="7305675"/>
          </a:xfrm>
          <a:prstGeom prst="rect">
            <a:avLst/>
          </a:prstGeom>
        </p:spPr>
      </p:pic>
      <p:pic>
        <p:nvPicPr>
          <p:cNvPr id="121" name="Shape 12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531850" x="705300"/>
            <a:ext cy="476250" cx="73533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71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sz="3000"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066800" x="347800"/>
            <a:ext cy="5059499" cx="833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b="1" sz="1800"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publish-subscribe messaging rethought as a distributed commit log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Aims to provide a high-throughput, low-latency platform for handling real-time feed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Developed in Linkedin to track user activities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Open sourced in 2011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Scala and Java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1800"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FAST - </a:t>
            </a:r>
            <a:r>
              <a:rPr sz="1800"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single Kafka broker can handle hundreds of megabytes of reads and writes per second from thousands of clients.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strike="noStrike" u="none" b="1" cap="none" baseline="0" sz="1600" lang="en-US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