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AADB1-2670-49EC-8239-94965F1F3229}" type="datetimeFigureOut">
              <a:rPr lang="en-US" smtClean="0"/>
              <a:t>2023-11-01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48CB4-9579-4137-BEFF-93EF6249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4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778-9E2C-49FE-B959-8628B98DA28C}" type="datetime1">
              <a:rPr lang="en-US" smtClean="0"/>
              <a:t>2023-11-01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99A-6A83-4F1D-A737-14B71027298B}" type="datetime1">
              <a:rPr lang="en-US" smtClean="0"/>
              <a:t>2023-11-01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8759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99A-6A83-4F1D-A737-14B71027298B}" type="datetime1">
              <a:rPr lang="en-US" smtClean="0"/>
              <a:t>2023-11-01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92664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99A-6A83-4F1D-A737-14B71027298B}" type="datetime1">
              <a:rPr lang="en-US" smtClean="0"/>
              <a:t>2023-11-01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948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99A-6A83-4F1D-A737-14B71027298B}" type="datetime1">
              <a:rPr lang="en-US" smtClean="0"/>
              <a:t>2023-11-01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17202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99A-6A83-4F1D-A737-14B71027298B}" type="datetime1">
              <a:rPr lang="en-US" smtClean="0"/>
              <a:t>2023-11-01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8602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4EAC-955F-4B2C-A5F5-2206C70EFD83}" type="datetime1">
              <a:rPr lang="en-US" smtClean="0"/>
              <a:t>2023-11-01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65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1157-94C6-4307-A5D0-38339E926419}" type="datetime1">
              <a:rPr lang="en-US" smtClean="0"/>
              <a:t>2023-11-01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BA1E-F6D9-4108-A61D-48D46AFC0720}" type="datetime1">
              <a:rPr lang="en-US" smtClean="0"/>
              <a:t>2023-11-01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BC8E-F23F-4AD9-A83B-E1195E551B87}" type="datetime1">
              <a:rPr lang="en-US" smtClean="0"/>
              <a:t>2023-11-01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4507-EB34-4623-8C96-E6C110DD5DC9}" type="datetime1">
              <a:rPr lang="en-US" smtClean="0"/>
              <a:t>2023-11-01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F4F0-0693-414E-A29C-84DCC79EC54B}" type="datetime1">
              <a:rPr lang="en-US" smtClean="0"/>
              <a:t>2023-11-01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156D-BCFD-4A47-84FF-54E805B8251B}" type="datetime1">
              <a:rPr lang="en-US" smtClean="0"/>
              <a:t>2023-11-01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0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5612-DF4C-43A0-8473-06A7616D72E4}" type="datetime1">
              <a:rPr lang="en-US" smtClean="0"/>
              <a:t>2023-11-01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FE2E-F3F3-4D15-A53C-D7B76325AA6D}" type="datetime1">
              <a:rPr lang="en-US" smtClean="0"/>
              <a:t>2023-11-01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4A0E-D879-48B4-A08E-49C02B6B972B}" type="datetime1">
              <a:rPr lang="en-US" smtClean="0"/>
              <a:t>2023-11-01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D99A-6A83-4F1D-A737-14B71027298B}" type="datetime1">
              <a:rPr lang="en-US" smtClean="0"/>
              <a:t>2023-11-01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Kiran Tata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6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17E4-2457-4894-A224-C2F3FECAF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87" y="170918"/>
            <a:ext cx="10491396" cy="14140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Olympic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70A06-EB63-379B-CB7A-4C4498867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647" y="2622385"/>
            <a:ext cx="2455233" cy="80661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CASE STUDY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0428C-AA17-6327-1110-7ADFAC3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Kiran Tata</a:t>
            </a:r>
          </a:p>
        </p:txBody>
      </p:sp>
      <p:pic>
        <p:nvPicPr>
          <p:cNvPr id="7" name="Picture 6" descr="A group of colorful rings&#10;&#10;Description automatically generated">
            <a:extLst>
              <a:ext uri="{FF2B5EF4-FFF2-40B4-BE49-F238E27FC236}">
                <a16:creationId xmlns:a16="http://schemas.microsoft.com/office/drawing/2014/main" id="{368A802D-5500-2080-F828-5692599E6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9" r="11750" b="-1"/>
          <a:stretch/>
        </p:blipFill>
        <p:spPr>
          <a:xfrm>
            <a:off x="4081686" y="1714500"/>
            <a:ext cx="5533671" cy="342900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4140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2D95-E20A-D189-35FE-3A8EEEE5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736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Q7. Which Sports were just played only once in the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olympics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4F35-5A5C-86A3-5030-27496106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4930986" cy="450783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with t1 as(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			select distinct </a:t>
            </a:r>
            <a:r>
              <a:rPr lang="en-US" sz="1200" dirty="0" err="1"/>
              <a:t>games,sport</a:t>
            </a: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			from </a:t>
            </a:r>
            <a:r>
              <a:rPr lang="en-US" sz="1200" dirty="0" err="1"/>
              <a:t>athlete_events</a:t>
            </a: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			order by games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t2 as(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		select </a:t>
            </a:r>
            <a:r>
              <a:rPr lang="en-US" sz="1200" dirty="0" err="1"/>
              <a:t>sport,count</a:t>
            </a:r>
            <a:r>
              <a:rPr lang="en-US" sz="1200" dirty="0"/>
              <a:t>(sport) as </a:t>
            </a:r>
            <a:r>
              <a:rPr lang="en-US" sz="1200" dirty="0" err="1"/>
              <a:t>No_of_times_played</a:t>
            </a: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		from t1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		group by sport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		having count(sport)=1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		order by sport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select t1.games,t2.*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from t2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join t1 on t1.sport=t2.sport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order by sport;</a:t>
            </a:r>
          </a:p>
          <a:p>
            <a:pPr>
              <a:lnSpc>
                <a:spcPct val="90000"/>
              </a:lnSpc>
            </a:pPr>
            <a:endParaRPr lang="en-US" sz="700" dirty="0"/>
          </a:p>
        </p:txBody>
      </p:sp>
      <p:pic>
        <p:nvPicPr>
          <p:cNvPr id="6" name="Picture 5" descr="A screenshot of a sports list&#10;&#10;Description automatically generated">
            <a:extLst>
              <a:ext uri="{FF2B5EF4-FFF2-40B4-BE49-F238E27FC236}">
                <a16:creationId xmlns:a16="http://schemas.microsoft.com/office/drawing/2014/main" id="{DDDE4ABA-5EBC-5E8E-D2F2-6D7A2DF50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57" y="2358996"/>
            <a:ext cx="4204989" cy="24178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471AA-B25D-CA86-CA79-D87A7947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113161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4672-7874-16E1-02A9-9137032B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Q8: Fetch the total no of sports played in each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olympic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games.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0EE8-9883-99E8-794C-9E219670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54" y="1720374"/>
            <a:ext cx="4737946" cy="3880773"/>
          </a:xfrm>
        </p:spPr>
        <p:txBody>
          <a:bodyPr/>
          <a:lstStyle/>
          <a:p>
            <a:r>
              <a:rPr lang="en-US" dirty="0"/>
              <a:t>select distinct </a:t>
            </a:r>
            <a:r>
              <a:rPr lang="en-US" dirty="0" err="1"/>
              <a:t>games,count</a:t>
            </a:r>
            <a:r>
              <a:rPr lang="en-US" dirty="0"/>
              <a:t>(*)</a:t>
            </a:r>
          </a:p>
          <a:p>
            <a:pPr marL="0" indent="0">
              <a:buNone/>
            </a:pPr>
            <a:r>
              <a:rPr lang="en-US" dirty="0"/>
              <a:t>	from(</a:t>
            </a:r>
          </a:p>
          <a:p>
            <a:pPr marL="0" indent="0">
              <a:buNone/>
            </a:pPr>
            <a:r>
              <a:rPr lang="en-US" dirty="0"/>
              <a:t>		select </a:t>
            </a:r>
            <a:r>
              <a:rPr lang="en-US" dirty="0" err="1"/>
              <a:t>games,sport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from </a:t>
            </a:r>
            <a:r>
              <a:rPr lang="en-US" dirty="0" err="1"/>
              <a:t>athlete_events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group by </a:t>
            </a:r>
            <a:r>
              <a:rPr lang="en-US" dirty="0" err="1"/>
              <a:t>games,sport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order by games</a:t>
            </a:r>
          </a:p>
          <a:p>
            <a:pPr marL="0" indent="0">
              <a:buNone/>
            </a:pPr>
            <a:r>
              <a:rPr lang="en-US" dirty="0"/>
              <a:t>	) as t1</a:t>
            </a:r>
          </a:p>
          <a:p>
            <a:pPr marL="0" indent="0">
              <a:buNone/>
            </a:pPr>
            <a:r>
              <a:rPr lang="en-US" dirty="0"/>
              <a:t>	group by games</a:t>
            </a:r>
          </a:p>
          <a:p>
            <a:pPr marL="0" indent="0">
              <a:buNone/>
            </a:pPr>
            <a:r>
              <a:rPr lang="en-US" dirty="0"/>
              <a:t>	order by count(*) desc;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30283-331C-3FEE-F360-6B0781B0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E33663B7-AFD4-BF28-11EC-F7764371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80" y="1716327"/>
            <a:ext cx="4511040" cy="41049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0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2F8-B85F-108F-D878-16A20BE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977466" cy="812800"/>
          </a:xfrm>
        </p:spPr>
        <p:txBody>
          <a:bodyPr anchor="t">
            <a:normAutofit/>
          </a:bodyPr>
          <a:lstStyle/>
          <a:p>
            <a:r>
              <a:rPr lang="en-US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Q9: Fetch oldest athletes to win a gold medal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0215-1660-8D20-5544-BA382716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161"/>
            <a:ext cx="4290906" cy="34442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with oldest as(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		select 	name, sex, </a:t>
            </a:r>
            <a:r>
              <a:rPr lang="en-US" sz="1100" dirty="0" err="1"/>
              <a:t>noc</a:t>
            </a:r>
            <a:r>
              <a:rPr lang="en-US" sz="1100" dirty="0"/>
              <a:t>, age::int, 				team, games, season,   			 		city, sport, event, medal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		from </a:t>
            </a:r>
            <a:r>
              <a:rPr lang="en-US" sz="1100" dirty="0" err="1"/>
              <a:t>athlete_events</a:t>
            </a: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		where age !='NA' and medal='Gold’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ranks as(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	select *,rank() over(order by </a:t>
            </a:r>
            <a:r>
              <a:rPr lang="en-US" sz="1100" dirty="0" err="1"/>
              <a:t>oldest.age</a:t>
            </a:r>
            <a:r>
              <a:rPr lang="en-US" sz="1100" dirty="0"/>
              <a:t> 			desc) as </a:t>
            </a:r>
            <a:r>
              <a:rPr lang="en-US" sz="1100" dirty="0" err="1"/>
              <a:t>age_rank</a:t>
            </a: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	from oldest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select name ,sex ,</a:t>
            </a:r>
            <a:r>
              <a:rPr lang="en-US" sz="1100" dirty="0" err="1"/>
              <a:t>noc</a:t>
            </a:r>
            <a:r>
              <a:rPr lang="en-US" sz="1100" dirty="0"/>
              <a:t> as country, age, team, games, season, city, sport, event, medal from ranks where </a:t>
            </a:r>
            <a:r>
              <a:rPr lang="en-US" sz="1100" dirty="0" err="1"/>
              <a:t>age_rank</a:t>
            </a:r>
            <a:r>
              <a:rPr lang="en-US" sz="1100" dirty="0"/>
              <a:t>=1;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5CCC0-AD5D-58F9-28D1-1CFBD74C2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16" y="1735660"/>
            <a:ext cx="7021984" cy="13968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0EC3-C59F-9B29-343D-98AFF28B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410302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C516-8E76-1DA9-C823-11B0E4E1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Q10: Find the Ratio of male and female athletes participated in all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olympic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4F4F-B0D4-A5FE-8D59-3E24E09F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99946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with male as(</a:t>
            </a:r>
          </a:p>
          <a:p>
            <a:pPr marL="0" indent="0">
              <a:buNone/>
            </a:pPr>
            <a:r>
              <a:rPr lang="en-US" dirty="0"/>
              <a:t>				select count(*) as male</a:t>
            </a:r>
          </a:p>
          <a:p>
            <a:pPr marL="0" indent="0">
              <a:buNone/>
            </a:pPr>
            <a:r>
              <a:rPr lang="en-US" dirty="0"/>
              <a:t>				from </a:t>
            </a:r>
            <a:r>
              <a:rPr lang="en-US" dirty="0" err="1"/>
              <a:t>athlete_events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where sex='M'</a:t>
            </a:r>
          </a:p>
          <a:p>
            <a:pPr marL="0" indent="0">
              <a:buNone/>
            </a:pP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female as(</a:t>
            </a:r>
          </a:p>
          <a:p>
            <a:pPr marL="0" indent="0">
              <a:buNone/>
            </a:pPr>
            <a:r>
              <a:rPr lang="en-US" dirty="0"/>
              <a:t>			select count(*) as female</a:t>
            </a:r>
          </a:p>
          <a:p>
            <a:pPr marL="0" indent="0">
              <a:buNone/>
            </a:pPr>
            <a:r>
              <a:rPr lang="en-US" dirty="0"/>
              <a:t>			from </a:t>
            </a:r>
            <a:r>
              <a:rPr lang="en-US" dirty="0" err="1"/>
              <a:t>athlete_events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where sex='F'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concat</a:t>
            </a:r>
            <a:r>
              <a:rPr lang="en-US" dirty="0"/>
              <a:t>('1: ',round((male/female::decimal),2)) as ratio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male,female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52965-2EED-46F1-0E20-ED5976F7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19A5C75-A28B-B23A-6855-DFCEE400C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86" y="2236437"/>
            <a:ext cx="2791624" cy="15792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23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03F6-CC94-D331-FFA8-83D7F1A5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6618134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Q11: Fetch the top 5 athletes who have won the most gold medals.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CE0D-A650-D3B2-1522-D43B238A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5095874" cy="37525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with t1 as(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			select </a:t>
            </a:r>
            <a:r>
              <a:rPr lang="en-US" sz="1300" dirty="0" err="1"/>
              <a:t>name,team,count</a:t>
            </a:r>
            <a:r>
              <a:rPr lang="en-US" sz="1300" dirty="0"/>
              <a:t>(*) as </a:t>
            </a:r>
            <a:r>
              <a:rPr lang="en-US" sz="1300" dirty="0" err="1"/>
              <a:t>total_gold_medals</a:t>
            </a: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			from </a:t>
            </a:r>
            <a:r>
              <a:rPr lang="en-US" sz="1300" dirty="0" err="1"/>
              <a:t>athlete_events</a:t>
            </a: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			where medal='Gold'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			group by </a:t>
            </a:r>
            <a:r>
              <a:rPr lang="en-US" sz="1300" dirty="0" err="1"/>
              <a:t>name,team</a:t>
            </a: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			order by </a:t>
            </a:r>
            <a:r>
              <a:rPr lang="en-US" sz="1300" dirty="0" err="1"/>
              <a:t>total_gold_medals</a:t>
            </a:r>
            <a:r>
              <a:rPr lang="en-US" sz="1300" dirty="0"/>
              <a:t> desc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t2 as(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		select *,</a:t>
            </a:r>
            <a:r>
              <a:rPr lang="en-US" sz="1300" dirty="0" err="1"/>
              <a:t>dense_rank</a:t>
            </a:r>
            <a:r>
              <a:rPr lang="en-US" sz="1300" dirty="0"/>
              <a:t>() over(order by </a:t>
            </a:r>
            <a:r>
              <a:rPr lang="en-US" sz="1300" dirty="0" err="1"/>
              <a:t>total_gold_medals</a:t>
            </a:r>
            <a:r>
              <a:rPr lang="en-US" sz="1300" dirty="0"/>
              <a:t> desc) as </a:t>
            </a:r>
            <a:r>
              <a:rPr lang="en-US" sz="1300" dirty="0" err="1"/>
              <a:t>rnk</a:t>
            </a: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		from t1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select </a:t>
            </a:r>
            <a:r>
              <a:rPr lang="en-US" sz="1300" dirty="0" err="1"/>
              <a:t>name,team,total_gold_medals</a:t>
            </a:r>
            <a:r>
              <a:rPr lang="en-US" sz="1300" dirty="0"/>
              <a:t> from t2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/>
              <a:t>	where </a:t>
            </a:r>
            <a:r>
              <a:rPr lang="en-US" sz="1300" dirty="0" err="1"/>
              <a:t>rnk</a:t>
            </a:r>
            <a:r>
              <a:rPr lang="en-US" sz="1300" dirty="0"/>
              <a:t>&lt;=5;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D37E16E-064B-6338-6F70-5EE3FF5AA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21" y="2072404"/>
            <a:ext cx="4918462" cy="35289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FCDF4-E713-ED23-0C08-5699A7A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57659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2BDF-AD10-E03D-59D5-059D2F0B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Q12: Fetch the top 5 athletes who have won the most medals (gold/silver/bronze).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4D07-7F86-32B6-E5F2-20ADBE2F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94" y="1930400"/>
            <a:ext cx="5510106" cy="3880773"/>
          </a:xfrm>
        </p:spPr>
        <p:txBody>
          <a:bodyPr>
            <a:normAutofit fontScale="62500" lnSpcReduction="20000"/>
          </a:bodyPr>
          <a:lstStyle/>
          <a:p>
            <a:r>
              <a:rPr lang="en-US" sz="1900" dirty="0"/>
              <a:t>with t1 as(</a:t>
            </a:r>
          </a:p>
          <a:p>
            <a:pPr marL="0" indent="0">
              <a:buNone/>
            </a:pPr>
            <a:r>
              <a:rPr lang="en-US" sz="1900" dirty="0"/>
              <a:t>				select </a:t>
            </a:r>
            <a:r>
              <a:rPr lang="en-US" sz="1900" dirty="0" err="1"/>
              <a:t>name,team,count</a:t>
            </a:r>
            <a:r>
              <a:rPr lang="en-US" sz="1900" dirty="0"/>
              <a:t>(*) as </a:t>
            </a:r>
            <a:r>
              <a:rPr lang="en-US" sz="1900" dirty="0" err="1"/>
              <a:t>total_medals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				from </a:t>
            </a:r>
            <a:r>
              <a:rPr lang="en-US" sz="1900" dirty="0" err="1"/>
              <a:t>athlete_events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				where medal in ('</a:t>
            </a:r>
            <a:r>
              <a:rPr lang="en-US" sz="1900" dirty="0" err="1"/>
              <a:t>Gold','Silver','Bronze</a:t>
            </a:r>
            <a:r>
              <a:rPr lang="en-US" sz="1900" dirty="0"/>
              <a:t>')</a:t>
            </a:r>
          </a:p>
          <a:p>
            <a:pPr marL="0" indent="0">
              <a:buNone/>
            </a:pPr>
            <a:r>
              <a:rPr lang="en-US" sz="1900" dirty="0"/>
              <a:t>				group by </a:t>
            </a:r>
            <a:r>
              <a:rPr lang="en-US" sz="1900" dirty="0" err="1"/>
              <a:t>name,team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				order by </a:t>
            </a:r>
            <a:r>
              <a:rPr lang="en-US" sz="1900" dirty="0" err="1"/>
              <a:t>total_medals</a:t>
            </a:r>
            <a:r>
              <a:rPr lang="en-US" sz="1900" dirty="0"/>
              <a:t> desc</a:t>
            </a:r>
          </a:p>
          <a:p>
            <a:pPr marL="0" indent="0">
              <a:buNone/>
            </a:pPr>
            <a:r>
              <a:rPr lang="en-US" sz="1900" dirty="0"/>
              <a:t>),</a:t>
            </a:r>
          </a:p>
          <a:p>
            <a:pPr marL="0" indent="0">
              <a:buNone/>
            </a:pPr>
            <a:r>
              <a:rPr lang="en-US" sz="1900" dirty="0"/>
              <a:t>t2 as(</a:t>
            </a:r>
          </a:p>
          <a:p>
            <a:pPr marL="0" indent="0">
              <a:buNone/>
            </a:pPr>
            <a:r>
              <a:rPr lang="en-US" sz="1900" dirty="0"/>
              <a:t>		select *,</a:t>
            </a:r>
            <a:r>
              <a:rPr lang="en-US" sz="1900" dirty="0" err="1"/>
              <a:t>dense_rank</a:t>
            </a:r>
            <a:r>
              <a:rPr lang="en-US" sz="1900" dirty="0"/>
              <a:t>() over(order by </a:t>
            </a:r>
            <a:r>
              <a:rPr lang="en-US" sz="1900" dirty="0" err="1"/>
              <a:t>total_medals</a:t>
            </a:r>
            <a:r>
              <a:rPr lang="en-US" sz="1900" dirty="0"/>
              <a:t> desc) as </a:t>
            </a:r>
            <a:r>
              <a:rPr lang="en-US" sz="1900" dirty="0" err="1"/>
              <a:t>rnk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		from t1</a:t>
            </a:r>
          </a:p>
          <a:p>
            <a:pPr marL="0" indent="0">
              <a:buNone/>
            </a:pPr>
            <a:r>
              <a:rPr lang="en-US" sz="1900" dirty="0"/>
              <a:t>)</a:t>
            </a:r>
          </a:p>
          <a:p>
            <a:r>
              <a:rPr lang="en-US" sz="1900" dirty="0"/>
              <a:t>select </a:t>
            </a:r>
            <a:r>
              <a:rPr lang="en-US" sz="1900" dirty="0" err="1"/>
              <a:t>name,team,total_medals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	from t2</a:t>
            </a:r>
          </a:p>
          <a:p>
            <a:pPr marL="0" indent="0">
              <a:buNone/>
            </a:pPr>
            <a:r>
              <a:rPr lang="en-US" sz="1900" dirty="0"/>
              <a:t>	where </a:t>
            </a:r>
            <a:r>
              <a:rPr lang="en-US" sz="1900" dirty="0" err="1"/>
              <a:t>rnk</a:t>
            </a:r>
            <a:r>
              <a:rPr lang="en-US" sz="1900" dirty="0"/>
              <a:t>&lt;=5;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AEEB8-6D68-E632-52A8-0BDC4FBD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Kiran Tata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18BBC95-10F9-770E-843E-8B7D97137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6907"/>
            <a:ext cx="5581937" cy="36704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57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B564A-D78F-2F95-27E7-1000C45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514" y="95836"/>
            <a:ext cx="5861486" cy="10522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Q13: Fetch the top 5 most successful countries in </a:t>
            </a:r>
            <a:r>
              <a:rPr lang="en-US" sz="2000" dirty="0" err="1">
                <a:solidFill>
                  <a:schemeClr val="tx2"/>
                </a:solidFill>
              </a:rPr>
              <a:t>olympics</a:t>
            </a:r>
            <a:r>
              <a:rPr lang="en-US" sz="2000" dirty="0">
                <a:solidFill>
                  <a:schemeClr val="tx2"/>
                </a:solidFill>
              </a:rPr>
              <a:t>. Success is defined by no of medals won.</a:t>
            </a:r>
          </a:p>
        </p:txBody>
      </p:sp>
      <p:pic>
        <p:nvPicPr>
          <p:cNvPr id="6" name="Picture 5" descr="A screenshot of a screenshot of a number&#10;&#10;Description automatically generated">
            <a:extLst>
              <a:ext uri="{FF2B5EF4-FFF2-40B4-BE49-F238E27FC236}">
                <a16:creationId xmlns:a16="http://schemas.microsoft.com/office/drawing/2014/main" id="{C9BF5F3B-A0E7-82AD-169A-F9A834FCE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0" y="2653886"/>
            <a:ext cx="4465403" cy="18977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8B45-6BD4-32F8-04EA-C5672B29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757" y="1227340"/>
            <a:ext cx="6212097" cy="4701345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sz="2200" dirty="0">
                <a:solidFill>
                  <a:schemeClr val="tx2"/>
                </a:solidFill>
              </a:rPr>
              <a:t>with t1 as(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		 select </a:t>
            </a:r>
            <a:r>
              <a:rPr lang="en-US" sz="2200" dirty="0" err="1">
                <a:solidFill>
                  <a:schemeClr val="tx2"/>
                </a:solidFill>
              </a:rPr>
              <a:t>n.region</a:t>
            </a:r>
            <a:r>
              <a:rPr lang="en-US" sz="2200" dirty="0">
                <a:solidFill>
                  <a:schemeClr val="tx2"/>
                </a:solidFill>
              </a:rPr>
              <a:t>, count(*) as </a:t>
            </a:r>
            <a:r>
              <a:rPr lang="en-US" sz="2200" dirty="0" err="1">
                <a:solidFill>
                  <a:schemeClr val="tx2"/>
                </a:solidFill>
              </a:rPr>
              <a:t>total_medals</a:t>
            </a:r>
            <a:endParaRPr lang="en-US" sz="2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		 from </a:t>
            </a:r>
            <a:r>
              <a:rPr lang="en-US" sz="2200" dirty="0" err="1">
                <a:solidFill>
                  <a:schemeClr val="tx2"/>
                </a:solidFill>
              </a:rPr>
              <a:t>athlete_events</a:t>
            </a:r>
            <a:r>
              <a:rPr lang="en-US" sz="2200" dirty="0">
                <a:solidFill>
                  <a:schemeClr val="tx2"/>
                </a:solidFill>
              </a:rPr>
              <a:t>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		 join </a:t>
            </a:r>
            <a:r>
              <a:rPr lang="en-US" sz="2200" dirty="0" err="1">
                <a:solidFill>
                  <a:schemeClr val="tx2"/>
                </a:solidFill>
              </a:rPr>
              <a:t>noc_regions</a:t>
            </a:r>
            <a:r>
              <a:rPr lang="en-US" sz="2200" dirty="0">
                <a:solidFill>
                  <a:schemeClr val="tx2"/>
                </a:solidFill>
              </a:rPr>
              <a:t> n on </a:t>
            </a:r>
            <a:r>
              <a:rPr lang="en-US" sz="2200" dirty="0" err="1">
                <a:solidFill>
                  <a:schemeClr val="tx2"/>
                </a:solidFill>
              </a:rPr>
              <a:t>n.noc</a:t>
            </a:r>
            <a:r>
              <a:rPr lang="en-US" sz="2200" dirty="0">
                <a:solidFill>
                  <a:schemeClr val="tx2"/>
                </a:solidFill>
              </a:rPr>
              <a:t>=</a:t>
            </a:r>
            <a:r>
              <a:rPr lang="en-US" sz="2200" dirty="0" err="1">
                <a:solidFill>
                  <a:schemeClr val="tx2"/>
                </a:solidFill>
              </a:rPr>
              <a:t>e.noc</a:t>
            </a:r>
            <a:endParaRPr lang="en-US" sz="2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		 where medal!='NA'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		 group by region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		 order by </a:t>
            </a:r>
            <a:r>
              <a:rPr lang="en-US" sz="2200" dirty="0" err="1">
                <a:solidFill>
                  <a:schemeClr val="tx2"/>
                </a:solidFill>
              </a:rPr>
              <a:t>total_medals</a:t>
            </a:r>
            <a:r>
              <a:rPr lang="en-US" sz="2200" dirty="0">
                <a:solidFill>
                  <a:schemeClr val="tx2"/>
                </a:solidFill>
              </a:rPr>
              <a:t> desc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t2 as(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	select *, </a:t>
            </a:r>
            <a:r>
              <a:rPr lang="en-US" sz="2200" dirty="0" err="1">
                <a:solidFill>
                  <a:schemeClr val="tx2"/>
                </a:solidFill>
              </a:rPr>
              <a:t>dense_rank</a:t>
            </a:r>
            <a:r>
              <a:rPr lang="en-US" sz="2200" dirty="0">
                <a:solidFill>
                  <a:schemeClr val="tx2"/>
                </a:solidFill>
              </a:rPr>
              <a:t>() over(order by </a:t>
            </a:r>
            <a:r>
              <a:rPr lang="en-US" sz="2200" dirty="0" err="1">
                <a:solidFill>
                  <a:schemeClr val="tx2"/>
                </a:solidFill>
              </a:rPr>
              <a:t>total_medals</a:t>
            </a:r>
            <a:r>
              <a:rPr lang="en-US" sz="2200" dirty="0">
                <a:solidFill>
                  <a:schemeClr val="tx2"/>
                </a:solidFill>
              </a:rPr>
              <a:t> 		desc) as </a:t>
            </a:r>
            <a:r>
              <a:rPr lang="en-US" sz="2200" dirty="0" err="1">
                <a:solidFill>
                  <a:schemeClr val="tx2"/>
                </a:solidFill>
              </a:rPr>
              <a:t>rnk</a:t>
            </a:r>
            <a:endParaRPr lang="en-US" sz="2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	from t1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sz="2200" dirty="0">
                <a:solidFill>
                  <a:schemeClr val="tx2"/>
                </a:solidFill>
              </a:rPr>
              <a:t>select * from t2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	where </a:t>
            </a:r>
            <a:r>
              <a:rPr lang="en-US" sz="2200" dirty="0" err="1">
                <a:solidFill>
                  <a:schemeClr val="tx2"/>
                </a:solidFill>
              </a:rPr>
              <a:t>rnk</a:t>
            </a:r>
            <a:r>
              <a:rPr lang="en-US" sz="2200" dirty="0">
                <a:solidFill>
                  <a:schemeClr val="tx2"/>
                </a:solidFill>
              </a:rPr>
              <a:t>&lt;=5;</a:t>
            </a:r>
          </a:p>
          <a:p>
            <a:pPr>
              <a:lnSpc>
                <a:spcPct val="90000"/>
              </a:lnSpc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30192-FF56-7E03-643D-A09BEBE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3719" y="5522277"/>
            <a:ext cx="33293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12964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03E1-173E-E7FC-E546-F9CBBFA1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512" y="185097"/>
            <a:ext cx="5861487" cy="10849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Q14: List down total gold, silver and bronze medals won by each country.</a:t>
            </a:r>
          </a:p>
        </p:txBody>
      </p:sp>
      <p:pic>
        <p:nvPicPr>
          <p:cNvPr id="6" name="Picture 5" descr="A screenshot of a data&#10;&#10;Description automatically generated">
            <a:extLst>
              <a:ext uri="{FF2B5EF4-FFF2-40B4-BE49-F238E27FC236}">
                <a16:creationId xmlns:a16="http://schemas.microsoft.com/office/drawing/2014/main" id="{5BADC3DA-22CA-80AB-2695-9761BC00C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" y="1475654"/>
            <a:ext cx="5215111" cy="40677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646D-4516-0617-B4D3-5A21E07A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489" y="1517718"/>
            <a:ext cx="5483315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sz="1400" dirty="0">
                <a:solidFill>
                  <a:schemeClr val="tx2"/>
                </a:solidFill>
              </a:rPr>
              <a:t>select </a:t>
            </a:r>
            <a:r>
              <a:rPr lang="en-US" sz="1400" dirty="0" err="1">
                <a:solidFill>
                  <a:schemeClr val="tx2"/>
                </a:solidFill>
              </a:rPr>
              <a:t>n.region</a:t>
            </a:r>
            <a:r>
              <a:rPr lang="en-US" sz="1400" dirty="0">
                <a:solidFill>
                  <a:schemeClr val="tx2"/>
                </a:solidFill>
              </a:rPr>
              <a:t> as Country,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2"/>
                </a:solidFill>
              </a:rPr>
              <a:t>		sum(case when medal='Gold' then 1 else 0 end)   as 		</a:t>
            </a:r>
            <a:r>
              <a:rPr lang="en-US" sz="1400" dirty="0" err="1">
                <a:solidFill>
                  <a:schemeClr val="tx2"/>
                </a:solidFill>
              </a:rPr>
              <a:t>Total_Gold</a:t>
            </a:r>
            <a:r>
              <a:rPr lang="en-US" sz="1400" dirty="0">
                <a:solidFill>
                  <a:schemeClr val="tx2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2"/>
                </a:solidFill>
              </a:rPr>
              <a:t>		sum(case when medal='Silver' then 1 else 0 end) as 			</a:t>
            </a:r>
            <a:r>
              <a:rPr lang="en-US" sz="1400" dirty="0" err="1">
                <a:solidFill>
                  <a:schemeClr val="tx2"/>
                </a:solidFill>
              </a:rPr>
              <a:t>Total_Silver</a:t>
            </a:r>
            <a:r>
              <a:rPr lang="en-US" sz="1400" dirty="0">
                <a:solidFill>
                  <a:schemeClr val="tx2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2"/>
                </a:solidFill>
              </a:rPr>
              <a:t>		sum(case when medal='Bronze' then 1 else 0 end) as 		</a:t>
            </a:r>
            <a:r>
              <a:rPr lang="en-US" sz="1400" dirty="0" err="1">
                <a:solidFill>
                  <a:schemeClr val="tx2"/>
                </a:solidFill>
              </a:rPr>
              <a:t>Total_Bronze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2"/>
                </a:solidFill>
              </a:rPr>
              <a:t>	from </a:t>
            </a:r>
            <a:r>
              <a:rPr lang="en-US" sz="1400" dirty="0" err="1">
                <a:solidFill>
                  <a:schemeClr val="tx2"/>
                </a:solidFill>
              </a:rPr>
              <a:t>athlete_events</a:t>
            </a:r>
            <a:r>
              <a:rPr lang="en-US" sz="1400" dirty="0">
                <a:solidFill>
                  <a:schemeClr val="tx2"/>
                </a:solidFill>
              </a:rPr>
              <a:t>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2"/>
                </a:solidFill>
              </a:rPr>
              <a:t>	join </a:t>
            </a:r>
            <a:r>
              <a:rPr lang="en-US" sz="1400" dirty="0" err="1">
                <a:solidFill>
                  <a:schemeClr val="tx2"/>
                </a:solidFill>
              </a:rPr>
              <a:t>noc_regions</a:t>
            </a:r>
            <a:r>
              <a:rPr lang="en-US" sz="1400" dirty="0">
                <a:solidFill>
                  <a:schemeClr val="tx2"/>
                </a:solidFill>
              </a:rPr>
              <a:t> n on </a:t>
            </a:r>
            <a:r>
              <a:rPr lang="en-US" sz="1400" dirty="0" err="1">
                <a:solidFill>
                  <a:schemeClr val="tx2"/>
                </a:solidFill>
              </a:rPr>
              <a:t>n.noc</a:t>
            </a:r>
            <a:r>
              <a:rPr lang="en-US" sz="1400" dirty="0">
                <a:solidFill>
                  <a:schemeClr val="tx2"/>
                </a:solidFill>
              </a:rPr>
              <a:t>=</a:t>
            </a:r>
            <a:r>
              <a:rPr lang="en-US" sz="1400" dirty="0" err="1">
                <a:solidFill>
                  <a:schemeClr val="tx2"/>
                </a:solidFill>
              </a:rPr>
              <a:t>e.noc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2"/>
                </a:solidFill>
              </a:rPr>
              <a:t>	group by </a:t>
            </a:r>
            <a:r>
              <a:rPr lang="en-US" sz="1400" dirty="0" err="1">
                <a:solidFill>
                  <a:schemeClr val="tx2"/>
                </a:solidFill>
              </a:rPr>
              <a:t>n.region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2"/>
                </a:solidFill>
              </a:rPr>
              <a:t>	order by </a:t>
            </a:r>
            <a:r>
              <a:rPr lang="en-US" sz="1400" dirty="0" err="1">
                <a:solidFill>
                  <a:schemeClr val="tx2"/>
                </a:solidFill>
              </a:rPr>
              <a:t>Total_Gold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desc,Total_Silver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desc,Total_Bronze</a:t>
            </a:r>
            <a:r>
              <a:rPr lang="en-US" sz="1400" dirty="0">
                <a:solidFill>
                  <a:schemeClr val="tx2"/>
                </a:solidFill>
              </a:rPr>
              <a:t> 	desc, </a:t>
            </a:r>
            <a:r>
              <a:rPr lang="en-US" sz="1400" dirty="0" err="1">
                <a:solidFill>
                  <a:schemeClr val="tx2"/>
                </a:solidFill>
              </a:rPr>
              <a:t>n.region</a:t>
            </a:r>
            <a:r>
              <a:rPr lang="en-US" sz="1400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433C5-F51D-BCD0-A55A-557A83DB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8702" y="5994290"/>
            <a:ext cx="33293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242758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0D200-0AEB-7E3B-E4CB-B9F34ECC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064" y="158086"/>
            <a:ext cx="5638496" cy="9813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Q15. List down total gold, silver and bronze medals won by each country corresponding to each </a:t>
            </a:r>
            <a:r>
              <a:rPr lang="en-US" sz="2000" dirty="0" err="1">
                <a:solidFill>
                  <a:schemeClr val="tx2"/>
                </a:solidFill>
              </a:rPr>
              <a:t>olympic</a:t>
            </a:r>
            <a:r>
              <a:rPr lang="en-US" sz="2000" dirty="0">
                <a:solidFill>
                  <a:schemeClr val="tx2"/>
                </a:solidFill>
              </a:rPr>
              <a:t> games.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556FEE-0E99-9F90-DC39-3ABE841F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9" y="1139389"/>
            <a:ext cx="5747495" cy="36065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DF2D-317C-97D1-B6B9-D8AF5D38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513" y="1635062"/>
            <a:ext cx="5861487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sz="1200" dirty="0">
                <a:solidFill>
                  <a:schemeClr val="tx2"/>
                </a:solidFill>
              </a:rPr>
              <a:t>select  </a:t>
            </a:r>
            <a:r>
              <a:rPr lang="en-US" sz="1200" dirty="0" err="1">
                <a:solidFill>
                  <a:schemeClr val="tx2"/>
                </a:solidFill>
              </a:rPr>
              <a:t>e.games</a:t>
            </a:r>
            <a:r>
              <a:rPr lang="en-US" sz="1200" dirty="0">
                <a:solidFill>
                  <a:schemeClr val="tx2"/>
                </a:solidFill>
              </a:rPr>
              <a:t> as </a:t>
            </a:r>
            <a:r>
              <a:rPr lang="en-US" sz="1200" dirty="0" err="1">
                <a:solidFill>
                  <a:schemeClr val="tx2"/>
                </a:solidFill>
              </a:rPr>
              <a:t>Olympic_games,n.region</a:t>
            </a:r>
            <a:r>
              <a:rPr lang="en-US" sz="1200" dirty="0">
                <a:solidFill>
                  <a:schemeClr val="tx2"/>
                </a:solidFill>
              </a:rPr>
              <a:t> as Country,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		sum(case when medal='Gold' then 1 else 0 end) as </a:t>
            </a:r>
            <a:r>
              <a:rPr lang="en-US" sz="1200" dirty="0" err="1">
                <a:solidFill>
                  <a:schemeClr val="tx2"/>
                </a:solidFill>
              </a:rPr>
              <a:t>Total_Gold</a:t>
            </a:r>
            <a:r>
              <a:rPr lang="en-US" sz="1200" dirty="0">
                <a:solidFill>
                  <a:schemeClr val="tx2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		sum(case when medal='Silver' then 1 else 0 end) as 		 			</a:t>
            </a:r>
            <a:r>
              <a:rPr lang="en-US" sz="1200" dirty="0" err="1">
                <a:solidFill>
                  <a:schemeClr val="tx2"/>
                </a:solidFill>
              </a:rPr>
              <a:t>Total_Silver</a:t>
            </a:r>
            <a:r>
              <a:rPr lang="en-US" sz="1200" dirty="0">
                <a:solidFill>
                  <a:schemeClr val="tx2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		sum(case when medal='Bronze' then 1 else 0 end) as 			         		</a:t>
            </a:r>
            <a:r>
              <a:rPr lang="en-US" sz="1200" dirty="0" err="1">
                <a:solidFill>
                  <a:schemeClr val="tx2"/>
                </a:solidFill>
              </a:rPr>
              <a:t>Total_Bronze</a:t>
            </a:r>
            <a:endParaRPr lang="en-US" sz="1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	from </a:t>
            </a:r>
            <a:r>
              <a:rPr lang="en-US" sz="1200" dirty="0" err="1">
                <a:solidFill>
                  <a:schemeClr val="tx2"/>
                </a:solidFill>
              </a:rPr>
              <a:t>athlete_events</a:t>
            </a:r>
            <a:r>
              <a:rPr lang="en-US" sz="1200" dirty="0">
                <a:solidFill>
                  <a:schemeClr val="tx2"/>
                </a:solidFill>
              </a:rPr>
              <a:t>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	join </a:t>
            </a:r>
            <a:r>
              <a:rPr lang="en-US" sz="1200" dirty="0" err="1">
                <a:solidFill>
                  <a:schemeClr val="tx2"/>
                </a:solidFill>
              </a:rPr>
              <a:t>noc_regions</a:t>
            </a:r>
            <a:r>
              <a:rPr lang="en-US" sz="1200" dirty="0">
                <a:solidFill>
                  <a:schemeClr val="tx2"/>
                </a:solidFill>
              </a:rPr>
              <a:t> n on </a:t>
            </a:r>
            <a:r>
              <a:rPr lang="en-US" sz="1200" dirty="0" err="1">
                <a:solidFill>
                  <a:schemeClr val="tx2"/>
                </a:solidFill>
              </a:rPr>
              <a:t>n.noc</a:t>
            </a:r>
            <a:r>
              <a:rPr lang="en-US" sz="1200" dirty="0">
                <a:solidFill>
                  <a:schemeClr val="tx2"/>
                </a:solidFill>
              </a:rPr>
              <a:t>=</a:t>
            </a:r>
            <a:r>
              <a:rPr lang="en-US" sz="1200" dirty="0" err="1">
                <a:solidFill>
                  <a:schemeClr val="tx2"/>
                </a:solidFill>
              </a:rPr>
              <a:t>e.noc</a:t>
            </a:r>
            <a:endParaRPr lang="en-US" sz="1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	where </a:t>
            </a:r>
            <a:r>
              <a:rPr lang="en-US" sz="1200" dirty="0" err="1">
                <a:solidFill>
                  <a:schemeClr val="tx2"/>
                </a:solidFill>
              </a:rPr>
              <a:t>e.medal</a:t>
            </a:r>
            <a:r>
              <a:rPr lang="en-US" sz="1200" dirty="0">
                <a:solidFill>
                  <a:schemeClr val="tx2"/>
                </a:solidFill>
              </a:rPr>
              <a:t> in ('</a:t>
            </a:r>
            <a:r>
              <a:rPr lang="en-US" sz="1200" dirty="0" err="1">
                <a:solidFill>
                  <a:schemeClr val="tx2"/>
                </a:solidFill>
              </a:rPr>
              <a:t>Gold','Silver','Bronze</a:t>
            </a:r>
            <a:r>
              <a:rPr lang="en-US" sz="1200" dirty="0">
                <a:solidFill>
                  <a:schemeClr val="tx2"/>
                </a:solidFill>
              </a:rPr>
              <a:t>’)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	group by </a:t>
            </a:r>
            <a:r>
              <a:rPr lang="en-US" sz="1200" dirty="0" err="1">
                <a:solidFill>
                  <a:schemeClr val="tx2"/>
                </a:solidFill>
              </a:rPr>
              <a:t>e.games,n.region</a:t>
            </a:r>
            <a:endParaRPr lang="en-US" sz="1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tx2"/>
                </a:solidFill>
              </a:rPr>
              <a:t>	order by </a:t>
            </a:r>
            <a:r>
              <a:rPr lang="en-US" sz="1200" dirty="0" err="1">
                <a:solidFill>
                  <a:schemeClr val="tx2"/>
                </a:solidFill>
              </a:rPr>
              <a:t>e.games,n.region</a:t>
            </a:r>
            <a:r>
              <a:rPr lang="en-US" sz="12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79022-4FE9-7A61-5A7B-255F4635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90163" y="5718611"/>
            <a:ext cx="33293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355252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89B9E-FABC-00BF-4E15-113BD19C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210" y="204475"/>
            <a:ext cx="6402789" cy="10744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Q16: Identify which country won the most gold, most silver and most bronze medals in each </a:t>
            </a:r>
            <a:r>
              <a:rPr lang="en-US" sz="2000" dirty="0" err="1">
                <a:solidFill>
                  <a:schemeClr val="tx1"/>
                </a:solidFill>
              </a:rPr>
              <a:t>olympic</a:t>
            </a:r>
            <a:r>
              <a:rPr lang="en-US" sz="2000" dirty="0">
                <a:solidFill>
                  <a:schemeClr val="tx1"/>
                </a:solidFill>
              </a:rPr>
              <a:t> games.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D23AD1-7347-11DC-A087-A354A73A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0" y="1188720"/>
            <a:ext cx="5416326" cy="42976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B2CB-3A35-9833-8B76-68F772DD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370" y="1483360"/>
            <a:ext cx="6234201" cy="5170165"/>
          </a:xfrm>
        </p:spPr>
        <p:txBody>
          <a:bodyPr anchor="t">
            <a:normAutofit fontScale="25000" lnSpcReduction="20000"/>
          </a:bodyPr>
          <a:lstStyle/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sz="3200" dirty="0">
                <a:solidFill>
                  <a:schemeClr val="tx1"/>
                </a:solidFill>
              </a:rPr>
              <a:t>with </a:t>
            </a:r>
            <a:r>
              <a:rPr lang="en-US" sz="3200" dirty="0" err="1">
                <a:solidFill>
                  <a:schemeClr val="tx1"/>
                </a:solidFill>
              </a:rPr>
              <a:t>medalcount</a:t>
            </a:r>
            <a:r>
              <a:rPr lang="en-US" sz="3200" dirty="0">
                <a:solidFill>
                  <a:schemeClr val="tx1"/>
                </a:solidFill>
              </a:rPr>
              <a:t> as(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select </a:t>
            </a:r>
            <a:r>
              <a:rPr lang="en-US" sz="3200" dirty="0" err="1">
                <a:solidFill>
                  <a:schemeClr val="tx1"/>
                </a:solidFill>
              </a:rPr>
              <a:t>e.games,n.region</a:t>
            </a:r>
            <a:r>
              <a:rPr lang="en-US" sz="3200" dirty="0">
                <a:solidFill>
                  <a:schemeClr val="tx1"/>
                </a:solidFill>
              </a:rPr>
              <a:t> as Country,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		sum(case when medal='</a:t>
            </a:r>
            <a:r>
              <a:rPr lang="en-US" sz="3200" dirty="0" err="1">
                <a:solidFill>
                  <a:schemeClr val="tx1"/>
                </a:solidFill>
              </a:rPr>
              <a:t>Gold'then</a:t>
            </a:r>
            <a:r>
              <a:rPr lang="en-US" sz="3200" dirty="0">
                <a:solidFill>
                  <a:schemeClr val="tx1"/>
                </a:solidFill>
              </a:rPr>
              <a:t> 1 else 0 end) as </a:t>
            </a:r>
            <a:r>
              <a:rPr lang="en-US" sz="3200" dirty="0" err="1">
                <a:solidFill>
                  <a:schemeClr val="tx1"/>
                </a:solidFill>
              </a:rPr>
              <a:t>GoldCount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		sum(case when medal='Silver' then 1 else 0 end) as </a:t>
            </a:r>
            <a:r>
              <a:rPr lang="en-US" sz="3200" dirty="0" err="1">
                <a:solidFill>
                  <a:schemeClr val="tx1"/>
                </a:solidFill>
              </a:rPr>
              <a:t>SilverCount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		sum(case when medal='</a:t>
            </a:r>
            <a:r>
              <a:rPr lang="en-US" sz="3200" dirty="0" err="1">
                <a:solidFill>
                  <a:schemeClr val="tx1"/>
                </a:solidFill>
              </a:rPr>
              <a:t>Bronze'then</a:t>
            </a:r>
            <a:r>
              <a:rPr lang="en-US" sz="3200" dirty="0">
                <a:solidFill>
                  <a:schemeClr val="tx1"/>
                </a:solidFill>
              </a:rPr>
              <a:t> 1 else 0 end) as </a:t>
            </a:r>
            <a:r>
              <a:rPr lang="en-US" sz="3200" dirty="0" err="1">
                <a:solidFill>
                  <a:schemeClr val="tx1"/>
                </a:solidFill>
              </a:rPr>
              <a:t>BronzeCount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		</a:t>
            </a:r>
            <a:r>
              <a:rPr lang="en-US" sz="3200" dirty="0" err="1">
                <a:solidFill>
                  <a:schemeClr val="tx1"/>
                </a:solidFill>
              </a:rPr>
              <a:t>row_number</a:t>
            </a:r>
            <a:r>
              <a:rPr lang="en-US" sz="3200" dirty="0">
                <a:solidFill>
                  <a:schemeClr val="tx1"/>
                </a:solidFill>
              </a:rPr>
              <a:t>() over(partition by </a:t>
            </a:r>
            <a:r>
              <a:rPr lang="en-US" sz="3200" dirty="0" err="1">
                <a:solidFill>
                  <a:schemeClr val="tx1"/>
                </a:solidFill>
              </a:rPr>
              <a:t>e.games</a:t>
            </a:r>
            <a:r>
              <a:rPr lang="en-US" sz="3200" dirty="0">
                <a:solidFill>
                  <a:schemeClr val="tx1"/>
                </a:solidFill>
              </a:rPr>
              <a:t> order by sum(case when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		medal='</a:t>
            </a:r>
            <a:r>
              <a:rPr lang="en-US" sz="3200" dirty="0" err="1">
                <a:solidFill>
                  <a:schemeClr val="tx1"/>
                </a:solidFill>
              </a:rPr>
              <a:t>Gold'then</a:t>
            </a:r>
            <a:r>
              <a:rPr lang="en-US" sz="3200" dirty="0">
                <a:solidFill>
                  <a:schemeClr val="tx1"/>
                </a:solidFill>
              </a:rPr>
              <a:t> 1 else 0 end)desc) as </a:t>
            </a:r>
            <a:r>
              <a:rPr lang="en-US" sz="3200" dirty="0" err="1">
                <a:solidFill>
                  <a:schemeClr val="tx1"/>
                </a:solidFill>
              </a:rPr>
              <a:t>GoldRank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		</a:t>
            </a:r>
            <a:r>
              <a:rPr lang="en-US" sz="3200" dirty="0" err="1">
                <a:solidFill>
                  <a:schemeClr val="tx1"/>
                </a:solidFill>
              </a:rPr>
              <a:t>row_number</a:t>
            </a:r>
            <a:r>
              <a:rPr lang="en-US" sz="3200" dirty="0">
                <a:solidFill>
                  <a:schemeClr val="tx1"/>
                </a:solidFill>
              </a:rPr>
              <a:t>() over(partition by </a:t>
            </a:r>
            <a:r>
              <a:rPr lang="en-US" sz="3200" dirty="0" err="1">
                <a:solidFill>
                  <a:schemeClr val="tx1"/>
                </a:solidFill>
              </a:rPr>
              <a:t>e.games</a:t>
            </a:r>
            <a:r>
              <a:rPr lang="en-US" sz="3200" dirty="0">
                <a:solidFill>
                  <a:schemeClr val="tx1"/>
                </a:solidFill>
              </a:rPr>
              <a:t> order by sum(case when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		medal='Silver' then 1 else 0 end)desc) as </a:t>
            </a:r>
            <a:r>
              <a:rPr lang="en-US" sz="3200" dirty="0" err="1">
                <a:solidFill>
                  <a:schemeClr val="tx1"/>
                </a:solidFill>
              </a:rPr>
              <a:t>SilverRank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		</a:t>
            </a:r>
            <a:r>
              <a:rPr lang="en-US" sz="3200" dirty="0" err="1">
                <a:solidFill>
                  <a:schemeClr val="tx1"/>
                </a:solidFill>
              </a:rPr>
              <a:t>row_number</a:t>
            </a:r>
            <a:r>
              <a:rPr lang="en-US" sz="3200" dirty="0">
                <a:solidFill>
                  <a:schemeClr val="tx1"/>
                </a:solidFill>
              </a:rPr>
              <a:t>() over(partition by </a:t>
            </a:r>
            <a:r>
              <a:rPr lang="en-US" sz="3200" dirty="0" err="1">
                <a:solidFill>
                  <a:schemeClr val="tx1"/>
                </a:solidFill>
              </a:rPr>
              <a:t>e.games</a:t>
            </a:r>
            <a:r>
              <a:rPr lang="en-US" sz="3200" dirty="0">
                <a:solidFill>
                  <a:schemeClr val="tx1"/>
                </a:solidFill>
              </a:rPr>
              <a:t> order by sum(case when medal='Bronze’ 		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		then 1 else 0 end)desc) as </a:t>
            </a:r>
            <a:r>
              <a:rPr lang="en-US" sz="3200" dirty="0" err="1">
                <a:solidFill>
                  <a:schemeClr val="tx1"/>
                </a:solidFill>
              </a:rPr>
              <a:t>BronzeRank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from </a:t>
            </a:r>
            <a:r>
              <a:rPr lang="en-US" sz="3200" dirty="0" err="1">
                <a:solidFill>
                  <a:schemeClr val="tx1"/>
                </a:solidFill>
              </a:rPr>
              <a:t>athlete_events</a:t>
            </a:r>
            <a:r>
              <a:rPr lang="en-US" sz="3200" dirty="0">
                <a:solidFill>
                  <a:schemeClr val="tx1"/>
                </a:solidFill>
              </a:rPr>
              <a:t>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join </a:t>
            </a:r>
            <a:r>
              <a:rPr lang="en-US" sz="3200" dirty="0" err="1">
                <a:solidFill>
                  <a:schemeClr val="tx1"/>
                </a:solidFill>
              </a:rPr>
              <a:t>noc_regions</a:t>
            </a:r>
            <a:r>
              <a:rPr lang="en-US" sz="3200" dirty="0">
                <a:solidFill>
                  <a:schemeClr val="tx1"/>
                </a:solidFill>
              </a:rPr>
              <a:t> n on </a:t>
            </a:r>
            <a:r>
              <a:rPr lang="en-US" sz="3200" dirty="0" err="1">
                <a:solidFill>
                  <a:schemeClr val="tx1"/>
                </a:solidFill>
              </a:rPr>
              <a:t>n.noc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 err="1">
                <a:solidFill>
                  <a:schemeClr val="tx1"/>
                </a:solidFill>
              </a:rPr>
              <a:t>e.noc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where </a:t>
            </a:r>
            <a:r>
              <a:rPr lang="en-US" sz="3200" dirty="0" err="1">
                <a:solidFill>
                  <a:schemeClr val="tx1"/>
                </a:solidFill>
              </a:rPr>
              <a:t>e.medal</a:t>
            </a:r>
            <a:r>
              <a:rPr lang="en-US" sz="3200" dirty="0">
                <a:solidFill>
                  <a:schemeClr val="tx1"/>
                </a:solidFill>
              </a:rPr>
              <a:t> in ('</a:t>
            </a:r>
            <a:r>
              <a:rPr lang="en-US" sz="3200" dirty="0" err="1">
                <a:solidFill>
                  <a:schemeClr val="tx1"/>
                </a:solidFill>
              </a:rPr>
              <a:t>Gold','Silver','Bronze</a:t>
            </a:r>
            <a:r>
              <a:rPr lang="en-US" sz="3200" dirty="0">
                <a:solidFill>
                  <a:schemeClr val="tx1"/>
                </a:solidFill>
              </a:rPr>
              <a:t>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	group by </a:t>
            </a:r>
            <a:r>
              <a:rPr lang="en-US" sz="3200" dirty="0" err="1">
                <a:solidFill>
                  <a:schemeClr val="tx1"/>
                </a:solidFill>
              </a:rPr>
              <a:t>e.games,Country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sz="3200" dirty="0">
                <a:solidFill>
                  <a:schemeClr val="tx1"/>
                </a:solidFill>
              </a:rPr>
              <a:t>select games,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max(case when </a:t>
            </a:r>
            <a:r>
              <a:rPr lang="en-US" sz="3200" dirty="0" err="1">
                <a:solidFill>
                  <a:schemeClr val="tx1"/>
                </a:solidFill>
              </a:rPr>
              <a:t>GoldRank</a:t>
            </a:r>
            <a:r>
              <a:rPr lang="en-US" sz="3200" dirty="0">
                <a:solidFill>
                  <a:schemeClr val="tx1"/>
                </a:solidFill>
              </a:rPr>
              <a:t>=1 then </a:t>
            </a:r>
            <a:r>
              <a:rPr lang="en-US" sz="3200" dirty="0" err="1">
                <a:solidFill>
                  <a:schemeClr val="tx1"/>
                </a:solidFill>
              </a:rPr>
              <a:t>concat</a:t>
            </a:r>
            <a:r>
              <a:rPr lang="en-US" sz="3200" dirty="0">
                <a:solidFill>
                  <a:schemeClr val="tx1"/>
                </a:solidFill>
              </a:rPr>
              <a:t>(Country,'-',</a:t>
            </a:r>
            <a:r>
              <a:rPr lang="en-US" sz="3200" dirty="0" err="1">
                <a:solidFill>
                  <a:schemeClr val="tx1"/>
                </a:solidFill>
              </a:rPr>
              <a:t>GoldCount</a:t>
            </a:r>
            <a:r>
              <a:rPr lang="en-US" sz="3200" dirty="0">
                <a:solidFill>
                  <a:schemeClr val="tx1"/>
                </a:solidFill>
              </a:rPr>
              <a:t>) end) as </a:t>
            </a:r>
            <a:r>
              <a:rPr lang="en-US" sz="3200" dirty="0" err="1">
                <a:solidFill>
                  <a:schemeClr val="tx1"/>
                </a:solidFill>
              </a:rPr>
              <a:t>Max_Gold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max(case when </a:t>
            </a:r>
            <a:r>
              <a:rPr lang="en-US" sz="3200" dirty="0" err="1">
                <a:solidFill>
                  <a:schemeClr val="tx1"/>
                </a:solidFill>
              </a:rPr>
              <a:t>SilverRank</a:t>
            </a:r>
            <a:r>
              <a:rPr lang="en-US" sz="3200" dirty="0">
                <a:solidFill>
                  <a:schemeClr val="tx1"/>
                </a:solidFill>
              </a:rPr>
              <a:t>=1 then </a:t>
            </a:r>
            <a:r>
              <a:rPr lang="en-US" sz="3200" dirty="0" err="1">
                <a:solidFill>
                  <a:schemeClr val="tx1"/>
                </a:solidFill>
              </a:rPr>
              <a:t>concat</a:t>
            </a:r>
            <a:r>
              <a:rPr lang="en-US" sz="3200" dirty="0">
                <a:solidFill>
                  <a:schemeClr val="tx1"/>
                </a:solidFill>
              </a:rPr>
              <a:t>(Country,'-',</a:t>
            </a:r>
            <a:r>
              <a:rPr lang="en-US" sz="3200" dirty="0" err="1">
                <a:solidFill>
                  <a:schemeClr val="tx1"/>
                </a:solidFill>
              </a:rPr>
              <a:t>SilverCount</a:t>
            </a:r>
            <a:r>
              <a:rPr lang="en-US" sz="3200" dirty="0">
                <a:solidFill>
                  <a:schemeClr val="tx1"/>
                </a:solidFill>
              </a:rPr>
              <a:t>) end) as </a:t>
            </a:r>
            <a:r>
              <a:rPr lang="en-US" sz="3200" dirty="0" err="1">
                <a:solidFill>
                  <a:schemeClr val="tx1"/>
                </a:solidFill>
              </a:rPr>
              <a:t>Max_Silver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	max(case when </a:t>
            </a:r>
            <a:r>
              <a:rPr lang="en-US" sz="3200" dirty="0" err="1">
                <a:solidFill>
                  <a:schemeClr val="tx1"/>
                </a:solidFill>
              </a:rPr>
              <a:t>BronzeRank</a:t>
            </a:r>
            <a:r>
              <a:rPr lang="en-US" sz="3200" dirty="0">
                <a:solidFill>
                  <a:schemeClr val="tx1"/>
                </a:solidFill>
              </a:rPr>
              <a:t>=1 then </a:t>
            </a:r>
            <a:r>
              <a:rPr lang="en-US" sz="3200" dirty="0" err="1">
                <a:solidFill>
                  <a:schemeClr val="tx1"/>
                </a:solidFill>
              </a:rPr>
              <a:t>concat</a:t>
            </a:r>
            <a:r>
              <a:rPr lang="en-US" sz="3200" dirty="0">
                <a:solidFill>
                  <a:schemeClr val="tx1"/>
                </a:solidFill>
              </a:rPr>
              <a:t>(Country,'-',</a:t>
            </a:r>
            <a:r>
              <a:rPr lang="en-US" sz="3200" dirty="0" err="1">
                <a:solidFill>
                  <a:schemeClr val="tx1"/>
                </a:solidFill>
              </a:rPr>
              <a:t>BronzeCount</a:t>
            </a:r>
            <a:r>
              <a:rPr lang="en-US" sz="3200" dirty="0">
                <a:solidFill>
                  <a:schemeClr val="tx1"/>
                </a:solidFill>
              </a:rPr>
              <a:t>)end) as </a:t>
            </a:r>
            <a:r>
              <a:rPr lang="en-US" sz="3200" dirty="0" err="1">
                <a:solidFill>
                  <a:schemeClr val="tx1"/>
                </a:solidFill>
              </a:rPr>
              <a:t>Max_Bronze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from </a:t>
            </a:r>
            <a:r>
              <a:rPr lang="en-US" sz="3200" dirty="0" err="1">
                <a:solidFill>
                  <a:schemeClr val="tx1"/>
                </a:solidFill>
              </a:rPr>
              <a:t>medalcount</a:t>
            </a: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group by games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order by games;	</a:t>
            </a:r>
            <a:r>
              <a:rPr lang="en-US" sz="4800" dirty="0">
                <a:solidFill>
                  <a:srgbClr val="FFFFFF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endParaRPr lang="en-US" sz="5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2DFD8-612F-2392-5525-1E1AE54F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4832" y="6092720"/>
            <a:ext cx="33293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293985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33FA-0CD3-C195-0248-B328C0B9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768C-5812-A38C-4AF4-1362FE19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 DATA ANALYST working on a Olympic challenge project. My Tasks involves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Compiled and cleaned data from the '</a:t>
            </a:r>
            <a:r>
              <a:rPr lang="en-US" dirty="0" err="1"/>
              <a:t>athlete_events</a:t>
            </a:r>
            <a:r>
              <a:rPr lang="en-US" dirty="0"/>
              <a:t>' and '</a:t>
            </a:r>
            <a:r>
              <a:rPr lang="en-US" dirty="0" err="1"/>
              <a:t>noc_regions</a:t>
            </a:r>
            <a:r>
              <a:rPr lang="en-US" dirty="0"/>
              <a:t>' datasets to prepare it for analysis.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Executed SQL queries to extract, join, and manipulate data for insights and reporting.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Conducted data analysis to identify trends, medal counts, and statistics related to participating countries, athletes, and sports events across various Olympic games.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Developed complex queries to filter and aggregate data, enabling efficient data processing.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C196C-5F7A-2846-34A7-FCBDE183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376852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B729B-2E70-1510-58FB-FB0E6681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027" y="48801"/>
            <a:ext cx="6752694" cy="89607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Q17: Identify which country won the most gold, most silver, most bronze medals and the most medals in each </a:t>
            </a:r>
            <a:r>
              <a:rPr lang="en-US" sz="2000" dirty="0" err="1">
                <a:solidFill>
                  <a:schemeClr val="tx1"/>
                </a:solidFill>
              </a:rPr>
              <a:t>olympic</a:t>
            </a:r>
            <a:r>
              <a:rPr lang="en-US" sz="2000" dirty="0">
                <a:solidFill>
                  <a:schemeClr val="tx1"/>
                </a:solidFill>
              </a:rPr>
              <a:t> games.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5AB03FB-7BA5-C0D4-BD0E-966B2BB79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5" y="1229360"/>
            <a:ext cx="4901810" cy="3901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33D9-C656-5876-E155-F9060816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869" y="1097280"/>
            <a:ext cx="6408132" cy="4460240"/>
          </a:xfrm>
        </p:spPr>
        <p:txBody>
          <a:bodyPr anchor="t"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002060"/>
              </a:buClr>
            </a:pPr>
            <a:r>
              <a:rPr lang="en-US" sz="4000" dirty="0">
                <a:solidFill>
                  <a:schemeClr val="tx1"/>
                </a:solidFill>
              </a:rPr>
              <a:t>with </a:t>
            </a:r>
            <a:r>
              <a:rPr lang="en-US" sz="4000" dirty="0" err="1">
                <a:solidFill>
                  <a:schemeClr val="tx1"/>
                </a:solidFill>
              </a:rPr>
              <a:t>medalcount</a:t>
            </a:r>
            <a:r>
              <a:rPr lang="en-US" sz="4000" dirty="0">
                <a:solidFill>
                  <a:schemeClr val="tx1"/>
                </a:solidFill>
              </a:rPr>
              <a:t> as(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select </a:t>
            </a:r>
            <a:r>
              <a:rPr lang="en-US" sz="4000" dirty="0" err="1">
                <a:solidFill>
                  <a:schemeClr val="tx1"/>
                </a:solidFill>
              </a:rPr>
              <a:t>e.games,n.region</a:t>
            </a:r>
            <a:r>
              <a:rPr lang="en-US" sz="4000" dirty="0">
                <a:solidFill>
                  <a:schemeClr val="tx1"/>
                </a:solidFill>
              </a:rPr>
              <a:t> as Country,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		sum(case when medal='</a:t>
            </a:r>
            <a:r>
              <a:rPr lang="en-US" sz="4000" dirty="0" err="1">
                <a:solidFill>
                  <a:schemeClr val="tx1"/>
                </a:solidFill>
              </a:rPr>
              <a:t>Gold'then</a:t>
            </a:r>
            <a:r>
              <a:rPr lang="en-US" sz="4000" dirty="0">
                <a:solidFill>
                  <a:schemeClr val="tx1"/>
                </a:solidFill>
              </a:rPr>
              <a:t> 1 else 0 end) as </a:t>
            </a:r>
            <a:r>
              <a:rPr lang="en-US" sz="4000" dirty="0" err="1">
                <a:solidFill>
                  <a:schemeClr val="tx1"/>
                </a:solidFill>
              </a:rPr>
              <a:t>GoldCount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		sum(case when medal='Silver' then 1 else 0 end) as </a:t>
            </a:r>
            <a:r>
              <a:rPr lang="en-US" sz="4000" dirty="0" err="1">
                <a:solidFill>
                  <a:schemeClr val="tx1"/>
                </a:solidFill>
              </a:rPr>
              <a:t>SilverCount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		sum(case when medal='</a:t>
            </a:r>
            <a:r>
              <a:rPr lang="en-US" sz="4000" dirty="0" err="1">
                <a:solidFill>
                  <a:schemeClr val="tx1"/>
                </a:solidFill>
              </a:rPr>
              <a:t>Bronze'then</a:t>
            </a:r>
            <a:r>
              <a:rPr lang="en-US" sz="4000" dirty="0">
                <a:solidFill>
                  <a:schemeClr val="tx1"/>
                </a:solidFill>
              </a:rPr>
              <a:t> 1 else 0 end) as </a:t>
            </a:r>
            <a:r>
              <a:rPr lang="en-US" sz="4000" dirty="0" err="1">
                <a:solidFill>
                  <a:schemeClr val="tx1"/>
                </a:solidFill>
              </a:rPr>
              <a:t>BronzeCount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		sum(case when medal in ('</a:t>
            </a:r>
            <a:r>
              <a:rPr lang="en-US" sz="4000" dirty="0" err="1">
                <a:solidFill>
                  <a:schemeClr val="tx1"/>
                </a:solidFill>
              </a:rPr>
              <a:t>Gold','Silver','Bronze</a:t>
            </a:r>
            <a:r>
              <a:rPr lang="en-US" sz="4000" dirty="0">
                <a:solidFill>
                  <a:schemeClr val="tx1"/>
                </a:solidFill>
              </a:rPr>
              <a:t>') then 1 else 0 end)as 					</a:t>
            </a:r>
            <a:r>
              <a:rPr lang="en-US" sz="4000" dirty="0" err="1">
                <a:solidFill>
                  <a:schemeClr val="tx1"/>
                </a:solidFill>
              </a:rPr>
              <a:t>TotalCount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		</a:t>
            </a:r>
            <a:r>
              <a:rPr lang="en-US" sz="4000" dirty="0" err="1">
                <a:solidFill>
                  <a:schemeClr val="tx1"/>
                </a:solidFill>
              </a:rPr>
              <a:t>row_number</a:t>
            </a:r>
            <a:r>
              <a:rPr lang="en-US" sz="4000" dirty="0">
                <a:solidFill>
                  <a:schemeClr val="tx1"/>
                </a:solidFill>
              </a:rPr>
              <a:t>() over(partition by </a:t>
            </a:r>
            <a:r>
              <a:rPr lang="en-US" sz="4000" dirty="0" err="1">
                <a:solidFill>
                  <a:schemeClr val="tx1"/>
                </a:solidFill>
              </a:rPr>
              <a:t>e.games</a:t>
            </a:r>
            <a:r>
              <a:rPr lang="en-US" sz="4000" dirty="0">
                <a:solidFill>
                  <a:schemeClr val="tx1"/>
                </a:solidFill>
              </a:rPr>
              <a:t> order by sum(case when 					medal='</a:t>
            </a:r>
            <a:r>
              <a:rPr lang="en-US" sz="4000" dirty="0" err="1">
                <a:solidFill>
                  <a:schemeClr val="tx1"/>
                </a:solidFill>
              </a:rPr>
              <a:t>Gold'then</a:t>
            </a:r>
            <a:r>
              <a:rPr lang="en-US" sz="4000" dirty="0">
                <a:solidFill>
                  <a:schemeClr val="tx1"/>
                </a:solidFill>
              </a:rPr>
              <a:t> 1 else 0 end)desc) as </a:t>
            </a:r>
            <a:r>
              <a:rPr lang="en-US" sz="4000" dirty="0" err="1">
                <a:solidFill>
                  <a:schemeClr val="tx1"/>
                </a:solidFill>
              </a:rPr>
              <a:t>GoldRank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		</a:t>
            </a:r>
            <a:r>
              <a:rPr lang="en-US" sz="4000" dirty="0" err="1">
                <a:solidFill>
                  <a:schemeClr val="tx1"/>
                </a:solidFill>
              </a:rPr>
              <a:t>row_number</a:t>
            </a:r>
            <a:r>
              <a:rPr lang="en-US" sz="4000" dirty="0">
                <a:solidFill>
                  <a:schemeClr val="tx1"/>
                </a:solidFill>
              </a:rPr>
              <a:t>() over(partition by </a:t>
            </a:r>
            <a:r>
              <a:rPr lang="en-US" sz="4000" dirty="0" err="1">
                <a:solidFill>
                  <a:schemeClr val="tx1"/>
                </a:solidFill>
              </a:rPr>
              <a:t>e.games</a:t>
            </a:r>
            <a:r>
              <a:rPr lang="en-US" sz="4000" dirty="0">
                <a:solidFill>
                  <a:schemeClr val="tx1"/>
                </a:solidFill>
              </a:rPr>
              <a:t> order by sum(case when 					medal='Silver' then 1 else 0 end)desc) as </a:t>
            </a:r>
            <a:r>
              <a:rPr lang="en-US" sz="4000" dirty="0" err="1">
                <a:solidFill>
                  <a:schemeClr val="tx1"/>
                </a:solidFill>
              </a:rPr>
              <a:t>SilverRank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		</a:t>
            </a:r>
            <a:r>
              <a:rPr lang="en-US" sz="4000" dirty="0" err="1">
                <a:solidFill>
                  <a:schemeClr val="tx1"/>
                </a:solidFill>
              </a:rPr>
              <a:t>row_number</a:t>
            </a:r>
            <a:r>
              <a:rPr lang="en-US" sz="4000" dirty="0">
                <a:solidFill>
                  <a:schemeClr val="tx1"/>
                </a:solidFill>
              </a:rPr>
              <a:t>() over(partition by </a:t>
            </a:r>
            <a:r>
              <a:rPr lang="en-US" sz="4000" dirty="0" err="1">
                <a:solidFill>
                  <a:schemeClr val="tx1"/>
                </a:solidFill>
              </a:rPr>
              <a:t>e.games</a:t>
            </a:r>
            <a:r>
              <a:rPr lang="en-US" sz="4000" dirty="0">
                <a:solidFill>
                  <a:schemeClr val="tx1"/>
                </a:solidFill>
              </a:rPr>
              <a:t> order by sum(case when 					medal='Bronze' then 1 else 0 end)desc) as </a:t>
            </a:r>
            <a:r>
              <a:rPr lang="en-US" sz="4000" dirty="0" err="1">
                <a:solidFill>
                  <a:schemeClr val="tx1"/>
                </a:solidFill>
              </a:rPr>
              <a:t>BronzeRank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		</a:t>
            </a:r>
            <a:r>
              <a:rPr lang="en-US" sz="4000" dirty="0" err="1">
                <a:solidFill>
                  <a:schemeClr val="tx1"/>
                </a:solidFill>
              </a:rPr>
              <a:t>row_number</a:t>
            </a:r>
            <a:r>
              <a:rPr lang="en-US" sz="4000" dirty="0">
                <a:solidFill>
                  <a:schemeClr val="tx1"/>
                </a:solidFill>
              </a:rPr>
              <a:t>() over(partition by </a:t>
            </a:r>
            <a:r>
              <a:rPr lang="en-US" sz="4000" dirty="0" err="1">
                <a:solidFill>
                  <a:schemeClr val="tx1"/>
                </a:solidFill>
              </a:rPr>
              <a:t>e.games</a:t>
            </a:r>
            <a:r>
              <a:rPr lang="en-US" sz="4000" dirty="0">
                <a:solidFill>
                  <a:schemeClr val="tx1"/>
                </a:solidFill>
              </a:rPr>
              <a:t> order by sum(case when 					medal in ('</a:t>
            </a:r>
            <a:r>
              <a:rPr lang="en-US" sz="4000" dirty="0" err="1">
                <a:solidFill>
                  <a:schemeClr val="tx1"/>
                </a:solidFill>
              </a:rPr>
              <a:t>Gold','Silver','Bronze</a:t>
            </a:r>
            <a:r>
              <a:rPr lang="en-US" sz="4000" dirty="0">
                <a:solidFill>
                  <a:schemeClr val="tx1"/>
                </a:solidFill>
              </a:rPr>
              <a:t>')then 1 else 0 end)desc)as </a:t>
            </a:r>
            <a:r>
              <a:rPr lang="en-US" sz="4000" dirty="0" err="1">
                <a:solidFill>
                  <a:schemeClr val="tx1"/>
                </a:solidFill>
              </a:rPr>
              <a:t>TotalRank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from </a:t>
            </a:r>
            <a:r>
              <a:rPr lang="en-US" sz="4000" dirty="0" err="1">
                <a:solidFill>
                  <a:schemeClr val="tx1"/>
                </a:solidFill>
              </a:rPr>
              <a:t>athlete_events</a:t>
            </a:r>
            <a:r>
              <a:rPr lang="en-US" sz="4000" dirty="0">
                <a:solidFill>
                  <a:schemeClr val="tx1"/>
                </a:solidFill>
              </a:rPr>
              <a:t> 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join </a:t>
            </a:r>
            <a:r>
              <a:rPr lang="en-US" sz="4000" dirty="0" err="1">
                <a:solidFill>
                  <a:schemeClr val="tx1"/>
                </a:solidFill>
              </a:rPr>
              <a:t>noc_regions</a:t>
            </a:r>
            <a:r>
              <a:rPr lang="en-US" sz="4000" dirty="0">
                <a:solidFill>
                  <a:schemeClr val="tx1"/>
                </a:solidFill>
              </a:rPr>
              <a:t> n on </a:t>
            </a:r>
            <a:r>
              <a:rPr lang="en-US" sz="4000" dirty="0" err="1">
                <a:solidFill>
                  <a:schemeClr val="tx1"/>
                </a:solidFill>
              </a:rPr>
              <a:t>n.noc</a:t>
            </a:r>
            <a:r>
              <a:rPr lang="en-US" sz="4000" dirty="0">
                <a:solidFill>
                  <a:schemeClr val="tx1"/>
                </a:solidFill>
              </a:rPr>
              <a:t>=</a:t>
            </a:r>
            <a:r>
              <a:rPr lang="en-US" sz="4000" dirty="0" err="1">
                <a:solidFill>
                  <a:schemeClr val="tx1"/>
                </a:solidFill>
              </a:rPr>
              <a:t>e.noc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where </a:t>
            </a:r>
            <a:r>
              <a:rPr lang="en-US" sz="4000" dirty="0" err="1">
                <a:solidFill>
                  <a:schemeClr val="tx1"/>
                </a:solidFill>
              </a:rPr>
              <a:t>e.medal</a:t>
            </a:r>
            <a:r>
              <a:rPr lang="en-US" sz="4000" dirty="0">
                <a:solidFill>
                  <a:schemeClr val="tx1"/>
                </a:solidFill>
              </a:rPr>
              <a:t> in ('</a:t>
            </a:r>
            <a:r>
              <a:rPr lang="en-US" sz="4000" dirty="0" err="1">
                <a:solidFill>
                  <a:schemeClr val="tx1"/>
                </a:solidFill>
              </a:rPr>
              <a:t>Gold','Silver','Bronze</a:t>
            </a:r>
            <a:r>
              <a:rPr lang="en-US" sz="4000" dirty="0">
                <a:solidFill>
                  <a:schemeClr val="tx1"/>
                </a:solidFill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	group by </a:t>
            </a:r>
            <a:r>
              <a:rPr lang="en-US" sz="4000" dirty="0" err="1">
                <a:solidFill>
                  <a:schemeClr val="tx1"/>
                </a:solidFill>
              </a:rPr>
              <a:t>e.games,Country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2060"/>
              </a:buClr>
            </a:pPr>
            <a:r>
              <a:rPr lang="en-US" sz="4000" dirty="0">
                <a:solidFill>
                  <a:schemeClr val="tx1"/>
                </a:solidFill>
              </a:rPr>
              <a:t>select games,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max(case when </a:t>
            </a:r>
            <a:r>
              <a:rPr lang="en-US" sz="4000" dirty="0" err="1">
                <a:solidFill>
                  <a:schemeClr val="tx1"/>
                </a:solidFill>
              </a:rPr>
              <a:t>GoldRank</a:t>
            </a:r>
            <a:r>
              <a:rPr lang="en-US" sz="4000" dirty="0">
                <a:solidFill>
                  <a:schemeClr val="tx1"/>
                </a:solidFill>
              </a:rPr>
              <a:t>=1 then </a:t>
            </a:r>
            <a:r>
              <a:rPr lang="en-US" sz="4000" dirty="0" err="1">
                <a:solidFill>
                  <a:schemeClr val="tx1"/>
                </a:solidFill>
              </a:rPr>
              <a:t>concat</a:t>
            </a:r>
            <a:r>
              <a:rPr lang="en-US" sz="4000" dirty="0">
                <a:solidFill>
                  <a:schemeClr val="tx1"/>
                </a:solidFill>
              </a:rPr>
              <a:t>(Country,'-',</a:t>
            </a:r>
            <a:r>
              <a:rPr lang="en-US" sz="4000" dirty="0" err="1">
                <a:solidFill>
                  <a:schemeClr val="tx1"/>
                </a:solidFill>
              </a:rPr>
              <a:t>GoldCount</a:t>
            </a:r>
            <a:r>
              <a:rPr lang="en-US" sz="4000" dirty="0">
                <a:solidFill>
                  <a:schemeClr val="tx1"/>
                </a:solidFill>
              </a:rPr>
              <a:t>) end) as </a:t>
            </a:r>
            <a:r>
              <a:rPr lang="en-US" sz="4000" dirty="0" err="1">
                <a:solidFill>
                  <a:schemeClr val="tx1"/>
                </a:solidFill>
              </a:rPr>
              <a:t>Max_Gold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max(case when </a:t>
            </a:r>
            <a:r>
              <a:rPr lang="en-US" sz="4000" dirty="0" err="1">
                <a:solidFill>
                  <a:schemeClr val="tx1"/>
                </a:solidFill>
              </a:rPr>
              <a:t>SilverRank</a:t>
            </a:r>
            <a:r>
              <a:rPr lang="en-US" sz="4000" dirty="0">
                <a:solidFill>
                  <a:schemeClr val="tx1"/>
                </a:solidFill>
              </a:rPr>
              <a:t>=1 then </a:t>
            </a:r>
            <a:r>
              <a:rPr lang="en-US" sz="4000" dirty="0" err="1">
                <a:solidFill>
                  <a:schemeClr val="tx1"/>
                </a:solidFill>
              </a:rPr>
              <a:t>concat</a:t>
            </a:r>
            <a:r>
              <a:rPr lang="en-US" sz="4000" dirty="0">
                <a:solidFill>
                  <a:schemeClr val="tx1"/>
                </a:solidFill>
              </a:rPr>
              <a:t>(Country,'-',</a:t>
            </a:r>
            <a:r>
              <a:rPr lang="en-US" sz="4000" dirty="0" err="1">
                <a:solidFill>
                  <a:schemeClr val="tx1"/>
                </a:solidFill>
              </a:rPr>
              <a:t>SilverCount</a:t>
            </a:r>
            <a:r>
              <a:rPr lang="en-US" sz="4000" dirty="0">
                <a:solidFill>
                  <a:schemeClr val="tx1"/>
                </a:solidFill>
              </a:rPr>
              <a:t>) end) as </a:t>
            </a:r>
            <a:r>
              <a:rPr lang="en-US" sz="4000" dirty="0" err="1">
                <a:solidFill>
                  <a:schemeClr val="tx1"/>
                </a:solidFill>
              </a:rPr>
              <a:t>Max_Silver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max(case when </a:t>
            </a:r>
            <a:r>
              <a:rPr lang="en-US" sz="4000" dirty="0" err="1">
                <a:solidFill>
                  <a:schemeClr val="tx1"/>
                </a:solidFill>
              </a:rPr>
              <a:t>BronzeRank</a:t>
            </a:r>
            <a:r>
              <a:rPr lang="en-US" sz="4000" dirty="0">
                <a:solidFill>
                  <a:schemeClr val="tx1"/>
                </a:solidFill>
              </a:rPr>
              <a:t>=1 then </a:t>
            </a:r>
            <a:r>
              <a:rPr lang="en-US" sz="4000" dirty="0" err="1">
                <a:solidFill>
                  <a:schemeClr val="tx1"/>
                </a:solidFill>
              </a:rPr>
              <a:t>concat</a:t>
            </a:r>
            <a:r>
              <a:rPr lang="en-US" sz="4000" dirty="0">
                <a:solidFill>
                  <a:schemeClr val="tx1"/>
                </a:solidFill>
              </a:rPr>
              <a:t>(Country,'-',</a:t>
            </a:r>
            <a:r>
              <a:rPr lang="en-US" sz="4000" dirty="0" err="1">
                <a:solidFill>
                  <a:schemeClr val="tx1"/>
                </a:solidFill>
              </a:rPr>
              <a:t>BronzeCount</a:t>
            </a:r>
            <a:r>
              <a:rPr lang="en-US" sz="4000" dirty="0">
                <a:solidFill>
                  <a:schemeClr val="tx1"/>
                </a:solidFill>
              </a:rPr>
              <a:t>)end) as </a:t>
            </a:r>
            <a:r>
              <a:rPr lang="en-US" sz="4000" dirty="0" err="1">
                <a:solidFill>
                  <a:schemeClr val="tx1"/>
                </a:solidFill>
              </a:rPr>
              <a:t>Max_Bronze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	max(case when </a:t>
            </a:r>
            <a:r>
              <a:rPr lang="en-US" sz="4000" dirty="0" err="1">
                <a:solidFill>
                  <a:schemeClr val="tx1"/>
                </a:solidFill>
              </a:rPr>
              <a:t>TotalRank</a:t>
            </a:r>
            <a:r>
              <a:rPr lang="en-US" sz="4000" dirty="0">
                <a:solidFill>
                  <a:schemeClr val="tx1"/>
                </a:solidFill>
              </a:rPr>
              <a:t>=1 then </a:t>
            </a:r>
            <a:r>
              <a:rPr lang="en-US" sz="4000" dirty="0" err="1">
                <a:solidFill>
                  <a:schemeClr val="tx1"/>
                </a:solidFill>
              </a:rPr>
              <a:t>concat</a:t>
            </a:r>
            <a:r>
              <a:rPr lang="en-US" sz="4000" dirty="0">
                <a:solidFill>
                  <a:schemeClr val="tx1"/>
                </a:solidFill>
              </a:rPr>
              <a:t>(Country,'-',</a:t>
            </a:r>
            <a:r>
              <a:rPr lang="en-US" sz="4000" dirty="0" err="1">
                <a:solidFill>
                  <a:schemeClr val="tx1"/>
                </a:solidFill>
              </a:rPr>
              <a:t>TotalCount</a:t>
            </a:r>
            <a:r>
              <a:rPr lang="en-US" sz="4000" dirty="0">
                <a:solidFill>
                  <a:schemeClr val="tx1"/>
                </a:solidFill>
              </a:rPr>
              <a:t>)end) as </a:t>
            </a:r>
            <a:r>
              <a:rPr lang="en-US" sz="4000" dirty="0" err="1">
                <a:solidFill>
                  <a:schemeClr val="tx1"/>
                </a:solidFill>
              </a:rPr>
              <a:t>Max_Medals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from </a:t>
            </a:r>
            <a:r>
              <a:rPr lang="en-US" sz="4000" dirty="0" err="1">
                <a:solidFill>
                  <a:schemeClr val="tx1"/>
                </a:solidFill>
              </a:rPr>
              <a:t>medalcount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group by games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chemeClr val="tx1"/>
                </a:solidFill>
              </a:rPr>
              <a:t>	order by games;		</a:t>
            </a:r>
          </a:p>
          <a:p>
            <a:pPr>
              <a:lnSpc>
                <a:spcPct val="90000"/>
              </a:lnSpc>
            </a:pPr>
            <a:endParaRPr lang="en-US" sz="5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38DAE-9D3A-3508-B1EA-FE5EFE25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098" y="5995035"/>
            <a:ext cx="33293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336639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04348-9EA4-1232-F632-04C0435C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018" y="431205"/>
            <a:ext cx="5928690" cy="109279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Q18: Which countries have never won gold medal but have won silver/bronze medals?</a:t>
            </a:r>
          </a:p>
        </p:txBody>
      </p:sp>
      <p:pic>
        <p:nvPicPr>
          <p:cNvPr id="6" name="Picture 5" descr="A screenshot of a data&#10;&#10;Description automatically generated">
            <a:extLst>
              <a:ext uri="{FF2B5EF4-FFF2-40B4-BE49-F238E27FC236}">
                <a16:creationId xmlns:a16="http://schemas.microsoft.com/office/drawing/2014/main" id="{96A281F5-0B32-0C4A-62DD-DB962E69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" y="1105926"/>
            <a:ext cx="5420917" cy="47706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FCD6-724C-CF9F-9837-2CFD05B5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757" y="1841606"/>
            <a:ext cx="5669280" cy="367961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sz="1300" dirty="0">
                <a:solidFill>
                  <a:schemeClr val="tx2"/>
                </a:solidFill>
              </a:rPr>
              <a:t>select </a:t>
            </a:r>
            <a:r>
              <a:rPr lang="en-US" sz="1300" dirty="0" err="1">
                <a:solidFill>
                  <a:schemeClr val="tx2"/>
                </a:solidFill>
              </a:rPr>
              <a:t>n.region</a:t>
            </a:r>
            <a:r>
              <a:rPr lang="en-US" sz="1300" dirty="0">
                <a:solidFill>
                  <a:schemeClr val="tx2"/>
                </a:solidFill>
              </a:rPr>
              <a:t> as Country,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2"/>
                </a:solidFill>
              </a:rPr>
              <a:t>		sum(case when </a:t>
            </a:r>
            <a:r>
              <a:rPr lang="en-US" sz="1300" dirty="0" err="1">
                <a:solidFill>
                  <a:schemeClr val="tx2"/>
                </a:solidFill>
              </a:rPr>
              <a:t>e.medal</a:t>
            </a:r>
            <a:r>
              <a:rPr lang="en-US" sz="1300" dirty="0">
                <a:solidFill>
                  <a:schemeClr val="tx2"/>
                </a:solidFill>
              </a:rPr>
              <a:t>='Gold' then 1 else 0 end) as Gold,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2"/>
                </a:solidFill>
              </a:rPr>
              <a:t>		sum(case when </a:t>
            </a:r>
            <a:r>
              <a:rPr lang="en-US" sz="1300" dirty="0" err="1">
                <a:solidFill>
                  <a:schemeClr val="tx2"/>
                </a:solidFill>
              </a:rPr>
              <a:t>e.medal</a:t>
            </a:r>
            <a:r>
              <a:rPr lang="en-US" sz="1300" dirty="0">
                <a:solidFill>
                  <a:schemeClr val="tx2"/>
                </a:solidFill>
              </a:rPr>
              <a:t>='Silver' then 1 else 0 end) as Silver,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2"/>
                </a:solidFill>
              </a:rPr>
              <a:t>		sum(case when </a:t>
            </a:r>
            <a:r>
              <a:rPr lang="en-US" sz="1300" dirty="0" err="1">
                <a:solidFill>
                  <a:schemeClr val="tx2"/>
                </a:solidFill>
              </a:rPr>
              <a:t>e.medal</a:t>
            </a:r>
            <a:r>
              <a:rPr lang="en-US" sz="1300" dirty="0">
                <a:solidFill>
                  <a:schemeClr val="tx2"/>
                </a:solidFill>
              </a:rPr>
              <a:t>='Bronze' then 1 else 0 end) as Bronze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2"/>
                </a:solidFill>
              </a:rPr>
              <a:t>	from </a:t>
            </a:r>
            <a:r>
              <a:rPr lang="en-US" sz="1300" dirty="0" err="1">
                <a:solidFill>
                  <a:schemeClr val="tx2"/>
                </a:solidFill>
              </a:rPr>
              <a:t>athlete_events</a:t>
            </a:r>
            <a:r>
              <a:rPr lang="en-US" sz="1300" dirty="0">
                <a:solidFill>
                  <a:schemeClr val="tx2"/>
                </a:solidFill>
              </a:rPr>
              <a:t>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2"/>
                </a:solidFill>
              </a:rPr>
              <a:t>	join </a:t>
            </a:r>
            <a:r>
              <a:rPr lang="en-US" sz="1300" dirty="0" err="1">
                <a:solidFill>
                  <a:schemeClr val="tx2"/>
                </a:solidFill>
              </a:rPr>
              <a:t>noc_regions</a:t>
            </a:r>
            <a:r>
              <a:rPr lang="en-US" sz="1300" dirty="0">
                <a:solidFill>
                  <a:schemeClr val="tx2"/>
                </a:solidFill>
              </a:rPr>
              <a:t> n on </a:t>
            </a:r>
            <a:r>
              <a:rPr lang="en-US" sz="1300" dirty="0" err="1">
                <a:solidFill>
                  <a:schemeClr val="tx2"/>
                </a:solidFill>
              </a:rPr>
              <a:t>n.noc</a:t>
            </a:r>
            <a:r>
              <a:rPr lang="en-US" sz="1300" dirty="0">
                <a:solidFill>
                  <a:schemeClr val="tx2"/>
                </a:solidFill>
              </a:rPr>
              <a:t>=</a:t>
            </a:r>
            <a:r>
              <a:rPr lang="en-US" sz="1300" dirty="0" err="1">
                <a:solidFill>
                  <a:schemeClr val="tx2"/>
                </a:solidFill>
              </a:rPr>
              <a:t>e.noc</a:t>
            </a:r>
            <a:endParaRPr lang="en-US" sz="13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2"/>
                </a:solidFill>
              </a:rPr>
              <a:t>	group by </a:t>
            </a:r>
            <a:r>
              <a:rPr lang="en-US" sz="1300" dirty="0" err="1">
                <a:solidFill>
                  <a:schemeClr val="tx2"/>
                </a:solidFill>
              </a:rPr>
              <a:t>n.region</a:t>
            </a:r>
            <a:endParaRPr lang="en-US" sz="13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2"/>
                </a:solidFill>
              </a:rPr>
              <a:t>	having sum(case when </a:t>
            </a:r>
            <a:r>
              <a:rPr lang="en-US" sz="1300" dirty="0" err="1">
                <a:solidFill>
                  <a:schemeClr val="tx2"/>
                </a:solidFill>
              </a:rPr>
              <a:t>e.medal</a:t>
            </a:r>
            <a:r>
              <a:rPr lang="en-US" sz="1300" dirty="0">
                <a:solidFill>
                  <a:schemeClr val="tx2"/>
                </a:solidFill>
              </a:rPr>
              <a:t>='Gold' then 1 else 0 end)=0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2"/>
                </a:solidFill>
              </a:rPr>
              <a:t>		(sum(case when </a:t>
            </a:r>
            <a:r>
              <a:rPr lang="en-US" sz="1300" dirty="0" err="1">
                <a:solidFill>
                  <a:schemeClr val="tx2"/>
                </a:solidFill>
              </a:rPr>
              <a:t>e.medal</a:t>
            </a:r>
            <a:r>
              <a:rPr lang="en-US" sz="1300" dirty="0">
                <a:solidFill>
                  <a:schemeClr val="tx2"/>
                </a:solidFill>
              </a:rPr>
              <a:t>='Silver' then 1 else 0 end) &gt; 0 or 			sum(case when </a:t>
            </a:r>
            <a:r>
              <a:rPr lang="en-US" sz="1300" dirty="0" err="1">
                <a:solidFill>
                  <a:schemeClr val="tx2"/>
                </a:solidFill>
              </a:rPr>
              <a:t>e.medal</a:t>
            </a:r>
            <a:r>
              <a:rPr lang="en-US" sz="1300" dirty="0">
                <a:solidFill>
                  <a:schemeClr val="tx2"/>
                </a:solidFill>
              </a:rPr>
              <a:t>='Bronze' then 1 else 0 end)&gt;0)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2"/>
                </a:solidFill>
              </a:rPr>
              <a:t>	order by Gold </a:t>
            </a:r>
            <a:r>
              <a:rPr lang="en-US" sz="1300" dirty="0" err="1">
                <a:solidFill>
                  <a:schemeClr val="tx2"/>
                </a:solidFill>
              </a:rPr>
              <a:t>desc,Silver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  <a:r>
              <a:rPr lang="en-US" sz="1300" dirty="0" err="1">
                <a:solidFill>
                  <a:schemeClr val="tx2"/>
                </a:solidFill>
              </a:rPr>
              <a:t>desc,Bronze</a:t>
            </a:r>
            <a:r>
              <a:rPr lang="en-US" sz="1300" dirty="0">
                <a:solidFill>
                  <a:schemeClr val="tx2"/>
                </a:solidFill>
              </a:rPr>
              <a:t> desc;	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6C22F-1862-7D63-2799-1488D97C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6685" y="5972704"/>
            <a:ext cx="33293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113603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823A-29A1-2198-3639-58973A68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58800"/>
            <a:ext cx="8908242" cy="7318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Q19: In which Sport/event, India has won highest medals.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326A-B0AC-2737-5E95-034EBAB0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1552735"/>
            <a:ext cx="7084906" cy="3010851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sport,count</a:t>
            </a:r>
            <a:r>
              <a:rPr lang="en-US" dirty="0"/>
              <a:t>(medal) as </a:t>
            </a:r>
            <a:r>
              <a:rPr lang="en-US" dirty="0" err="1"/>
              <a:t>Total_medals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athlete_events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/>
              <a:t>	join </a:t>
            </a:r>
            <a:r>
              <a:rPr lang="en-US" dirty="0" err="1"/>
              <a:t>noc_regions</a:t>
            </a:r>
            <a:r>
              <a:rPr lang="en-US" dirty="0"/>
              <a:t> n on </a:t>
            </a:r>
            <a:r>
              <a:rPr lang="en-US" dirty="0" err="1"/>
              <a:t>n.noc</a:t>
            </a:r>
            <a:r>
              <a:rPr lang="en-US" dirty="0"/>
              <a:t>=</a:t>
            </a:r>
            <a:r>
              <a:rPr lang="en-US" dirty="0" err="1"/>
              <a:t>e.noc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n.region</a:t>
            </a:r>
            <a:r>
              <a:rPr lang="en-US" dirty="0"/>
              <a:t>='India' and medal in ('</a:t>
            </a:r>
            <a:r>
              <a:rPr lang="en-US" dirty="0" err="1"/>
              <a:t>Gold','Silver','Bronze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	group by sport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Total_medals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	limit 1;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58DFB-DA42-C7B1-5D8B-A0B8DCD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0A762F-449B-9572-705B-431DEE30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97" y="2410427"/>
            <a:ext cx="2895749" cy="6477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485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3668-5C10-E49E-6559-588D60ED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510" y="344968"/>
            <a:ext cx="5861487" cy="10774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Q20: Break down all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olympic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games where India won medal for Hockey and how many medals in each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olympic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games</a:t>
            </a:r>
          </a:p>
        </p:txBody>
      </p:sp>
      <p:pic>
        <p:nvPicPr>
          <p:cNvPr id="6" name="Picture 5" descr="A screenshot of a sports list&#10;&#10;Description automatically generated">
            <a:extLst>
              <a:ext uri="{FF2B5EF4-FFF2-40B4-BE49-F238E27FC236}">
                <a16:creationId xmlns:a16="http://schemas.microsoft.com/office/drawing/2014/main" id="{77992077-8760-B673-4DB8-6DB150D52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7" y="751840"/>
            <a:ext cx="5489391" cy="41249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9E54-A636-0150-2323-010C7E27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122" y="1635062"/>
            <a:ext cx="5451877" cy="2147287"/>
          </a:xfrm>
        </p:spPr>
        <p:txBody>
          <a:bodyPr anchor="t"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team,sport,games,count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(medal) as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Total_Medals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	from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athlete_events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	where team='India' and sport='Hockey' and medal 	in('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Gold','Silver','Bronze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’)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	group by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team,sport,games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	order by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Total_Medals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desc;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7D8E9-C3C2-E92B-474A-AD3CCCD9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8834" y="5661949"/>
            <a:ext cx="33293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61323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84FB-5D40-2150-13C3-3F333C7E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Tables: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383568-C8EA-A3B3-2571-B64F0B481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761" y="1488281"/>
            <a:ext cx="4270279" cy="4905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C7FD5-4704-9229-7726-D3CC4EA4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10820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5B35-8C3E-90D5-C4DE-4E76E848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Q1: How many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olympics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games have been held?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BA6C-147B-0FEC-BC86-5EC3C3B5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count(distinct games) as </a:t>
            </a:r>
            <a:r>
              <a:rPr lang="en-US" dirty="0" err="1"/>
              <a:t>Total_games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athlete_events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42D1A-41D4-A6D6-EE90-6AEF2FB3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Kiran Tata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6DE833-FD09-8D71-DA5F-EB54B3274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3362244"/>
            <a:ext cx="4208549" cy="19006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91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8AB4-AAE6-C0DB-52B6-99CA0988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accent2">
                    <a:lumMod val="75000"/>
                  </a:schemeClr>
                </a:solidFill>
              </a:rPr>
              <a:t>Q2: Write a SQL query to list down all the Olympic Games held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BFCB-7A5F-34E6-4885-B108C7D7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year,season,city</a:t>
            </a:r>
            <a:r>
              <a:rPr lang="en-US" dirty="0"/>
              <a:t> from </a:t>
            </a:r>
            <a:r>
              <a:rPr lang="en-US" dirty="0" err="1"/>
              <a:t>athlete_events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year,season,city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 by </a:t>
            </a:r>
            <a:r>
              <a:rPr lang="en-US" dirty="0" err="1"/>
              <a:t>year,season</a:t>
            </a:r>
            <a:r>
              <a:rPr lang="en-US" dirty="0"/>
              <a:t>;</a:t>
            </a:r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4AD990AF-E44C-78CE-1E3D-74081D1B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955909"/>
            <a:ext cx="4602747" cy="4441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2E9E1-A869-CF73-EA2B-3ECE22FA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249802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CCCC-C04A-FC44-6BF2-12B073F2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Q3: Write SQL query to fetch total no of countries participated in each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olympic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games.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9772-6C41-7FEE-F9D6-761245EF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e.games,count</a:t>
            </a:r>
            <a:r>
              <a:rPr lang="en-US" dirty="0"/>
              <a:t>(distinct (</a:t>
            </a:r>
            <a:r>
              <a:rPr lang="en-US" dirty="0" err="1"/>
              <a:t>n.region</a:t>
            </a:r>
            <a:r>
              <a:rPr lang="en-US" dirty="0"/>
              <a:t>)) as </a:t>
            </a:r>
            <a:r>
              <a:rPr lang="en-US" dirty="0" err="1"/>
              <a:t>Total_countries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</a:t>
            </a:r>
            <a:r>
              <a:rPr lang="en-US" dirty="0" err="1"/>
              <a:t>athlete_events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/>
              <a:t>     join </a:t>
            </a:r>
            <a:r>
              <a:rPr lang="en-US" dirty="0" err="1"/>
              <a:t>noc_regions</a:t>
            </a:r>
            <a:r>
              <a:rPr lang="en-US" dirty="0"/>
              <a:t> n on 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n.noc</a:t>
            </a:r>
            <a:r>
              <a:rPr lang="en-US" dirty="0"/>
              <a:t>=</a:t>
            </a:r>
            <a:r>
              <a:rPr lang="en-US" dirty="0" err="1"/>
              <a:t>e.noc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e.games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 by </a:t>
            </a:r>
            <a:r>
              <a:rPr lang="en-US" dirty="0" err="1"/>
              <a:t>e.games</a:t>
            </a:r>
            <a:r>
              <a:rPr lang="en-US" dirty="0"/>
              <a:t>;</a:t>
            </a:r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D262A9C2-C46A-B42A-E873-8EF32F65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14" y="632145"/>
            <a:ext cx="3931389" cy="5089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ADA13-0544-F26D-3E0D-35F01E68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360942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88F5-C9E7-111B-8B63-ED570869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7680"/>
            <a:ext cx="8659706" cy="10363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Q4: Write a SQL query to return the Olympic Games which had the highest participating countries and the lowest participating countries.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45EA-2F71-E8F8-12B3-C0A4C83A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625"/>
            <a:ext cx="5418666" cy="4245898"/>
          </a:xfrm>
        </p:spPr>
        <p:txBody>
          <a:bodyPr>
            <a:normAutofit fontScale="25000" lnSpcReduction="2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countrycounts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as(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	select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e.games,count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(distinct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n.region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country_counts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	from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athlete_events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	join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noc_regions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 on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n.noc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e.noc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	group by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e.games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(max_country.games,'-',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max_country.country_counts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)as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highest_countries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(min_country.games,'-',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min_country.country_counts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lowest_countries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from(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select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games,country_counts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from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countrycounts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where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country_counts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=(select max(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country_counts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from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countrycounts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)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max_country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cross join(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	select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games,country_counts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	from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countrycounts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	where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country_counts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=(select min(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country_counts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from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countrycounts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)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min_country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09A72-C243-252D-B501-8942D5CB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432494"/>
            <a:ext cx="6297612" cy="365125"/>
          </a:xfrm>
        </p:spPr>
        <p:txBody>
          <a:bodyPr/>
          <a:lstStyle/>
          <a:p>
            <a:r>
              <a:rPr lang="en-US" dirty="0"/>
              <a:t>Kiran Tata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C09A767-EFBC-5464-A41E-A482A6331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3314232"/>
            <a:ext cx="4037933" cy="9126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92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A77D-922E-094E-CA0B-CFAF1397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20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Q5:Write SQL query to return the list of countries who have been part of every Olympics games.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14D1-FC7E-7F3B-7C1C-4F92AB9C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744029"/>
            <a:ext cx="675640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with </a:t>
            </a:r>
            <a:r>
              <a:rPr lang="en-US" sz="1400" dirty="0" err="1"/>
              <a:t>gamescounts</a:t>
            </a:r>
            <a:r>
              <a:rPr lang="en-US" sz="1400" dirty="0"/>
              <a:t> as 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				select </a:t>
            </a:r>
            <a:r>
              <a:rPr lang="en-US" sz="1400" dirty="0" err="1"/>
              <a:t>n.region,count</a:t>
            </a:r>
            <a:r>
              <a:rPr lang="en-US" sz="1400" dirty="0"/>
              <a:t>(distinct </a:t>
            </a:r>
            <a:r>
              <a:rPr lang="en-US" sz="1400" dirty="0" err="1"/>
              <a:t>e.games</a:t>
            </a:r>
            <a:r>
              <a:rPr lang="en-US" sz="1400" dirty="0"/>
              <a:t>) as 			                                  </a:t>
            </a:r>
            <a:r>
              <a:rPr lang="en-US" sz="1400" dirty="0" err="1"/>
              <a:t>total_games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				from </a:t>
            </a:r>
            <a:r>
              <a:rPr lang="en-US" sz="1400" dirty="0" err="1"/>
              <a:t>athlete_events</a:t>
            </a:r>
            <a:r>
              <a:rPr lang="en-US" sz="1400" dirty="0"/>
              <a:t> 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				join </a:t>
            </a:r>
            <a:r>
              <a:rPr lang="en-US" sz="1400" dirty="0" err="1"/>
              <a:t>noc_regions</a:t>
            </a:r>
            <a:r>
              <a:rPr lang="en-US" sz="1400" dirty="0"/>
              <a:t> n on </a:t>
            </a:r>
            <a:r>
              <a:rPr lang="en-US" sz="1400" dirty="0" err="1"/>
              <a:t>n.noc</a:t>
            </a:r>
            <a:r>
              <a:rPr lang="en-US" sz="1400" dirty="0"/>
              <a:t>=</a:t>
            </a:r>
            <a:r>
              <a:rPr lang="en-US" sz="1400" dirty="0" err="1"/>
              <a:t>e.noc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				group by </a:t>
            </a:r>
            <a:r>
              <a:rPr lang="en-US" sz="1400" dirty="0" err="1"/>
              <a:t>n.region</a:t>
            </a:r>
            <a:r>
              <a:rPr lang="en-US" sz="1400" dirty="0"/>
              <a:t>				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				order by </a:t>
            </a:r>
            <a:r>
              <a:rPr lang="en-US" sz="1400" dirty="0" err="1"/>
              <a:t>total_games</a:t>
            </a:r>
            <a:r>
              <a:rPr lang="en-US" sz="1400" dirty="0"/>
              <a:t> desc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select </a:t>
            </a:r>
            <a:r>
              <a:rPr lang="en-US" sz="1400" dirty="0" err="1"/>
              <a:t>gamescounts.region,gamescounts.total_games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from </a:t>
            </a:r>
            <a:r>
              <a:rPr lang="en-US" sz="1400" dirty="0" err="1"/>
              <a:t>gamescounts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group by </a:t>
            </a:r>
            <a:r>
              <a:rPr lang="en-US" sz="1400" dirty="0" err="1"/>
              <a:t>region,total_games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order by </a:t>
            </a:r>
            <a:r>
              <a:rPr lang="en-US" sz="1400" dirty="0" err="1"/>
              <a:t>total_games</a:t>
            </a:r>
            <a:r>
              <a:rPr lang="en-US" sz="1400" dirty="0"/>
              <a:t> desc;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3A4F7-4779-083F-62AD-56F29259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77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Kiran Tata</a:t>
            </a:r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542A86E0-61A8-06EE-5EE5-8FE434128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" b="1"/>
          <a:stretch/>
        </p:blipFill>
        <p:spPr>
          <a:xfrm>
            <a:off x="6351470" y="1574800"/>
            <a:ext cx="3391969" cy="3885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95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F51F-D38C-FB8F-B4EA-A3416667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6313334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Q6: Write SQL query to fetch the list of all sports which have been part of every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olympics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623B-DB2F-1FF2-3D7A-D6705DA5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160589"/>
            <a:ext cx="5466080" cy="35607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select distinct </a:t>
            </a:r>
            <a:r>
              <a:rPr lang="en-US" sz="1500" dirty="0" err="1"/>
              <a:t>sport,count</a:t>
            </a:r>
            <a:r>
              <a:rPr lang="en-US" sz="1500" dirty="0"/>
              <a:t>(sport)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from(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		select distinct </a:t>
            </a:r>
            <a:r>
              <a:rPr lang="en-US" sz="1500" dirty="0" err="1"/>
              <a:t>games,sport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		from </a:t>
            </a:r>
            <a:r>
              <a:rPr lang="en-US" sz="1500" dirty="0" err="1"/>
              <a:t>athlete_events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		where season='Summer’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) as t1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group by sport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having count(sport)=( select count(distinct games)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					from </a:t>
            </a:r>
            <a:r>
              <a:rPr lang="en-US" sz="1500" dirty="0" err="1"/>
              <a:t>athlete_events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					where season='Summer’)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order by sport desc;</a:t>
            </a:r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78CCE-AA96-19B3-1D98-9F63FA181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0440"/>
            <a:ext cx="4351899" cy="25028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127DB-1F24-E555-97BA-BBF45019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Kiran Tata</a:t>
            </a:r>
          </a:p>
        </p:txBody>
      </p:sp>
    </p:spTree>
    <p:extLst>
      <p:ext uri="{BB962C8B-B14F-4D97-AF65-F5344CB8AC3E}">
        <p14:creationId xmlns:p14="http://schemas.microsoft.com/office/powerpoint/2010/main" val="1004910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1051</TotalTime>
  <Words>2981</Words>
  <Application>Microsoft Office PowerPoint</Application>
  <PresentationFormat>Widescreen</PresentationFormat>
  <Paragraphs>277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</vt:lpstr>
      <vt:lpstr>Olympic challenge</vt:lpstr>
      <vt:lpstr>MY ROLE</vt:lpstr>
      <vt:lpstr> Tables:</vt:lpstr>
      <vt:lpstr>Q1: How many olympics games have been held?</vt:lpstr>
      <vt:lpstr>Q2: Write a SQL query to list down all the Olympic Games held so far?</vt:lpstr>
      <vt:lpstr>Q3: Write SQL query to fetch total no of countries participated in each olympic games.</vt:lpstr>
      <vt:lpstr>Q4: Write a SQL query to return the Olympic Games which had the highest participating countries and the lowest participating countries.</vt:lpstr>
      <vt:lpstr>Q5:Write SQL query to return the list of countries who have been part of every Olympics games. </vt:lpstr>
      <vt:lpstr>Q6: Write SQL query to fetch the list of all sports which have been part of every olympics.</vt:lpstr>
      <vt:lpstr>Q7. Which Sports were just played only once in the olympics.</vt:lpstr>
      <vt:lpstr>Q8: Fetch the total no of sports played in each olympic games.</vt:lpstr>
      <vt:lpstr> Q9: Fetch oldest athletes to win a gold medal</vt:lpstr>
      <vt:lpstr>Q10: Find the Ratio of male and female athletes participated in all olympic games</vt:lpstr>
      <vt:lpstr>Q11: Fetch the top 5 athletes who have won the most gold medals.</vt:lpstr>
      <vt:lpstr>Q12: Fetch the top 5 athletes who have won the most medals (gold/silver/bronze).</vt:lpstr>
      <vt:lpstr>Q13: Fetch the top 5 most successful countries in olympics. Success is defined by no of medals won.</vt:lpstr>
      <vt:lpstr>Q14: List down total gold, silver and bronze medals won by each country.</vt:lpstr>
      <vt:lpstr>Q15. List down total gold, silver and bronze medals won by each country corresponding to each olympic games.</vt:lpstr>
      <vt:lpstr> Q16: Identify which country won the most gold, most silver and most bronze medals in each olympic games.</vt:lpstr>
      <vt:lpstr>Q17: Identify which country won the most gold, most silver, most bronze medals and the most medals in each olympic games.</vt:lpstr>
      <vt:lpstr>Q18: Which countries have never won gold medal but have won silver/bronze medals?</vt:lpstr>
      <vt:lpstr>Q19: In which Sport/event, India has won highest medals.</vt:lpstr>
      <vt:lpstr>Q20: Break down all olympic games where India won medal for Hockey and how many medals in each olympic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challenge</dc:title>
  <dc:creator>Kiran</dc:creator>
  <cp:lastModifiedBy>Kiran</cp:lastModifiedBy>
  <cp:revision>21</cp:revision>
  <dcterms:created xsi:type="dcterms:W3CDTF">2023-11-02T02:37:49Z</dcterms:created>
  <dcterms:modified xsi:type="dcterms:W3CDTF">2023-11-02T20:08:58Z</dcterms:modified>
</cp:coreProperties>
</file>