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5f855be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a5f855be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967c992c9_0_1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967c992c9_0_1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5f855b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5f855b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a5c853a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a5c853a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a5f855be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a5f855b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a3d732b1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a3d732b1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a3d732b1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a3d732b1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a3d732b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a3d732b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a3d732b1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a3d732b1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967c992c9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967c992c9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967c992c9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967c992c9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967c992c9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967c992c9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67c992c9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67c992c9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a3d732b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a3d732b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67c992c9_0_1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67c992c9_0_1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967c992c9_0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967c992c9_0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a5f855b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a5f855b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74925" y="390750"/>
            <a:ext cx="8520600" cy="149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Fake News Detection</a:t>
            </a:r>
            <a:endParaRPr b="1">
              <a:latin typeface="Times New Roman"/>
              <a:ea typeface="Times New Roman"/>
              <a:cs typeface="Times New Roman"/>
              <a:sym typeface="Times New Roman"/>
            </a:endParaRPr>
          </a:p>
        </p:txBody>
      </p:sp>
      <p:sp>
        <p:nvSpPr>
          <p:cNvPr id="65" name="Google Shape;65;p13"/>
          <p:cNvSpPr txBox="1"/>
          <p:nvPr>
            <p:ph idx="1" type="subTitle"/>
          </p:nvPr>
        </p:nvSpPr>
        <p:spPr>
          <a:xfrm>
            <a:off x="5229225" y="3258625"/>
            <a:ext cx="3666300" cy="10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sz="1400">
                <a:latin typeface="Times New Roman"/>
                <a:ea typeface="Times New Roman"/>
                <a:cs typeface="Times New Roman"/>
                <a:sym typeface="Times New Roman"/>
              </a:rPr>
            </a:br>
            <a:r>
              <a:rPr lang="en" sz="1500">
                <a:latin typeface="Times New Roman"/>
                <a:ea typeface="Times New Roman"/>
                <a:cs typeface="Times New Roman"/>
                <a:sym typeface="Times New Roman"/>
              </a:rPr>
              <a:t> </a:t>
            </a:r>
            <a:r>
              <a:rPr lang="en" sz="1500">
                <a:solidFill>
                  <a:srgbClr val="FAFAFA"/>
                </a:solidFill>
                <a:latin typeface="Times New Roman"/>
                <a:ea typeface="Times New Roman"/>
                <a:cs typeface="Times New Roman"/>
                <a:sym typeface="Times New Roman"/>
              </a:rPr>
              <a:t>  </a:t>
            </a:r>
            <a:r>
              <a:rPr lang="en" sz="1908">
                <a:solidFill>
                  <a:srgbClr val="FAFAFA"/>
                </a:solidFill>
                <a:latin typeface="Times New Roman"/>
                <a:ea typeface="Times New Roman"/>
                <a:cs typeface="Times New Roman"/>
                <a:sym typeface="Times New Roman"/>
              </a:rPr>
              <a:t>Ankitha Sudarshan</a:t>
            </a:r>
            <a:endParaRPr sz="1908">
              <a:solidFill>
                <a:srgbClr val="FAFAFA"/>
              </a:solidFill>
              <a:latin typeface="Times New Roman"/>
              <a:ea typeface="Times New Roman"/>
              <a:cs typeface="Times New Roman"/>
              <a:sym typeface="Times New Roman"/>
            </a:endParaRPr>
          </a:p>
          <a:p>
            <a:pPr indent="0" lvl="0" marL="0" rtl="0" algn="l">
              <a:spcBef>
                <a:spcPts val="0"/>
              </a:spcBef>
              <a:spcAft>
                <a:spcPts val="0"/>
              </a:spcAft>
              <a:buNone/>
            </a:pPr>
            <a:r>
              <a:rPr lang="en" sz="1908">
                <a:solidFill>
                  <a:srgbClr val="FAFAFA"/>
                </a:solidFill>
                <a:latin typeface="Times New Roman"/>
                <a:ea typeface="Times New Roman"/>
                <a:cs typeface="Times New Roman"/>
                <a:sym typeface="Times New Roman"/>
              </a:rPr>
              <a:t>  Chaitanya Deepthi Chadalavada</a:t>
            </a:r>
            <a:endParaRPr sz="1908">
              <a:solidFill>
                <a:srgbClr val="FAFAFA"/>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0A0A"/>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383775"/>
            <a:ext cx="7344900" cy="46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Wandb </a:t>
            </a:r>
            <a:r>
              <a:rPr lang="en">
                <a:latin typeface="Times New Roman"/>
                <a:ea typeface="Times New Roman"/>
                <a:cs typeface="Times New Roman"/>
                <a:sym typeface="Times New Roman"/>
              </a:rPr>
              <a:t>Results Summary of CNN Model (5 Epochs)</a:t>
            </a:r>
            <a:endParaRPr>
              <a:latin typeface="Times New Roman"/>
              <a:ea typeface="Times New Roman"/>
              <a:cs typeface="Times New Roman"/>
              <a:sym typeface="Times New Roman"/>
            </a:endParaRPr>
          </a:p>
        </p:txBody>
      </p:sp>
      <p:pic>
        <p:nvPicPr>
          <p:cNvPr id="129" name="Google Shape;129;p22"/>
          <p:cNvPicPr preferRelativeResize="0"/>
          <p:nvPr/>
        </p:nvPicPr>
        <p:blipFill>
          <a:blip r:embed="rId3">
            <a:alphaModFix/>
          </a:blip>
          <a:stretch>
            <a:fillRect/>
          </a:stretch>
        </p:blipFill>
        <p:spPr>
          <a:xfrm>
            <a:off x="279100" y="1222075"/>
            <a:ext cx="8669798" cy="338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BERT model</a:t>
            </a:r>
            <a:endParaRPr>
              <a:latin typeface="Times New Roman"/>
              <a:ea typeface="Times New Roman"/>
              <a:cs typeface="Times New Roman"/>
              <a:sym typeface="Times New Roman"/>
            </a:endParaRPr>
          </a:p>
        </p:txBody>
      </p:sp>
      <p:sp>
        <p:nvSpPr>
          <p:cNvPr id="135" name="Google Shape;135;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The model is fine tuned on on the fake news data</a:t>
            </a:r>
            <a:endParaRPr sz="1400">
              <a:solidFill>
                <a:srgbClr val="0A0A0A"/>
              </a:solidFill>
              <a:latin typeface="Times New Roman"/>
              <a:ea typeface="Times New Roman"/>
              <a:cs typeface="Times New Roman"/>
              <a:sym typeface="Times New Roman"/>
            </a:endParaRPr>
          </a:p>
          <a:p>
            <a:pPr indent="-317500" lvl="0" marL="457200" rtl="0" algn="l">
              <a:spcBef>
                <a:spcPts val="12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Three linear relu layers are added to the pre-trained bert-base-uncased model as, </a:t>
            </a:r>
            <a:r>
              <a:rPr lang="en" sz="1400">
                <a:solidFill>
                  <a:srgbClr val="0A0A0A"/>
                </a:solidFill>
                <a:latin typeface="Times New Roman"/>
                <a:ea typeface="Times New Roman"/>
                <a:cs typeface="Times New Roman"/>
                <a:sym typeface="Times New Roman"/>
              </a:rPr>
              <a:t>to perform a specific downstream task like binary classification, addition of a new classifier layer to the pre-trained BERT model is necessary.</a:t>
            </a:r>
            <a:endParaRPr sz="1400">
              <a:solidFill>
                <a:srgbClr val="0A0A0A"/>
              </a:solidFill>
              <a:latin typeface="Times New Roman"/>
              <a:ea typeface="Times New Roman"/>
              <a:cs typeface="Times New Roman"/>
              <a:sym typeface="Times New Roman"/>
            </a:endParaRPr>
          </a:p>
          <a:p>
            <a:pPr indent="-317500" lvl="0" marL="457200" rtl="0" algn="l">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Input length = 500</a:t>
            </a:r>
            <a:endParaRPr sz="1400">
              <a:solidFill>
                <a:srgbClr val="0A0A0A"/>
              </a:solidFill>
              <a:latin typeface="Times New Roman"/>
              <a:ea typeface="Times New Roman"/>
              <a:cs typeface="Times New Roman"/>
              <a:sym typeface="Times New Roman"/>
            </a:endParaRPr>
          </a:p>
          <a:p>
            <a:pPr indent="-317500" lvl="0" marL="457200" rtl="0" algn="l">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This model gave us an accuracy of 80% on the test data.</a:t>
            </a:r>
            <a:endParaRPr sz="1400">
              <a:solidFill>
                <a:srgbClr val="0A0A0A"/>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solidFill>
                <a:srgbClr val="0A0A0A"/>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86450" y="387200"/>
            <a:ext cx="37065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 Analysis - BERT Mode</a:t>
            </a:r>
            <a:r>
              <a:rPr lang="en"/>
              <a:t>l</a:t>
            </a:r>
            <a:endParaRPr/>
          </a:p>
        </p:txBody>
      </p:sp>
      <p:sp>
        <p:nvSpPr>
          <p:cNvPr id="141" name="Google Shape;141;p24"/>
          <p:cNvSpPr txBox="1"/>
          <p:nvPr>
            <p:ph idx="1" type="body"/>
          </p:nvPr>
        </p:nvSpPr>
        <p:spPr>
          <a:xfrm>
            <a:off x="56500" y="1420450"/>
            <a:ext cx="4166400" cy="3441600"/>
          </a:xfrm>
          <a:prstGeom prst="rect">
            <a:avLst/>
          </a:prstGeom>
        </p:spPr>
        <p:txBody>
          <a:bodyPr anchorCtr="0" anchor="t" bIns="91425" lIns="91425" spcFirstLastPara="1" rIns="91425" wrap="square" tIns="91425">
            <a:normAutofit/>
          </a:bodyPr>
          <a:lstStyle/>
          <a:p>
            <a:pPr indent="-317500" lvl="0" marL="457200" rtl="0" algn="l">
              <a:spcBef>
                <a:spcPts val="1000"/>
              </a:spcBef>
              <a:spcAft>
                <a:spcPts val="0"/>
              </a:spcAft>
              <a:buClr>
                <a:srgbClr val="FAFAFA"/>
              </a:buClr>
              <a:buSzPts val="1400"/>
              <a:buFont typeface="Times New Roman"/>
              <a:buChar char="●"/>
            </a:pPr>
            <a:r>
              <a:rPr lang="en" sz="1400">
                <a:solidFill>
                  <a:srgbClr val="FAFAFA"/>
                </a:solidFill>
                <a:latin typeface="Times New Roman"/>
                <a:ea typeface="Times New Roman"/>
                <a:cs typeface="Times New Roman"/>
                <a:sym typeface="Times New Roman"/>
              </a:rPr>
              <a:t>Interesting observation was that the test accuracy gradually decreased.</a:t>
            </a:r>
            <a:endParaRPr sz="1400">
              <a:solidFill>
                <a:srgbClr val="FAFAFA"/>
              </a:solidFill>
              <a:latin typeface="Times New Roman"/>
              <a:ea typeface="Times New Roman"/>
              <a:cs typeface="Times New Roman"/>
              <a:sym typeface="Times New Roman"/>
            </a:endParaRPr>
          </a:p>
          <a:p>
            <a:pPr indent="-317500" lvl="0" marL="457200" rtl="0" algn="l">
              <a:spcBef>
                <a:spcPts val="1200"/>
              </a:spcBef>
              <a:spcAft>
                <a:spcPts val="0"/>
              </a:spcAft>
              <a:buClr>
                <a:srgbClr val="FAFAFA"/>
              </a:buClr>
              <a:buSzPts val="1400"/>
              <a:buFont typeface="Times New Roman"/>
              <a:buChar char="●"/>
            </a:pPr>
            <a:r>
              <a:rPr lang="en" sz="1400">
                <a:solidFill>
                  <a:srgbClr val="FAFAFA"/>
                </a:solidFill>
                <a:latin typeface="Times New Roman"/>
                <a:ea typeface="Times New Roman"/>
                <a:cs typeface="Times New Roman"/>
                <a:sym typeface="Times New Roman"/>
              </a:rPr>
              <a:t>Reasons could be - overfitting, catastrophic forgetting or even hyperparameter tuning</a:t>
            </a:r>
            <a:endParaRPr sz="1400">
              <a:solidFill>
                <a:srgbClr val="FAFAFA"/>
              </a:solidFill>
              <a:latin typeface="Times New Roman"/>
              <a:ea typeface="Times New Roman"/>
              <a:cs typeface="Times New Roman"/>
              <a:sym typeface="Times New Roman"/>
            </a:endParaRPr>
          </a:p>
          <a:p>
            <a:pPr indent="-317500" lvl="0" marL="457200" rtl="0" algn="l">
              <a:spcBef>
                <a:spcPts val="1000"/>
              </a:spcBef>
              <a:spcAft>
                <a:spcPts val="1200"/>
              </a:spcAft>
              <a:buClr>
                <a:srgbClr val="FAFAFA"/>
              </a:buClr>
              <a:buSzPts val="1400"/>
              <a:buFont typeface="Times New Roman"/>
              <a:buChar char="●"/>
            </a:pPr>
            <a:r>
              <a:rPr lang="en" sz="1400">
                <a:solidFill>
                  <a:srgbClr val="FAFAFA"/>
                </a:solidFill>
                <a:latin typeface="Times New Roman"/>
                <a:ea typeface="Times New Roman"/>
                <a:cs typeface="Times New Roman"/>
                <a:sym typeface="Times New Roman"/>
              </a:rPr>
              <a:t>But this model performed well on large chunks of </a:t>
            </a:r>
            <a:r>
              <a:rPr lang="en" sz="1400">
                <a:solidFill>
                  <a:srgbClr val="FAFAFA"/>
                </a:solidFill>
                <a:latin typeface="Times New Roman"/>
                <a:ea typeface="Times New Roman"/>
                <a:cs typeface="Times New Roman"/>
                <a:sym typeface="Times New Roman"/>
              </a:rPr>
              <a:t>news</a:t>
            </a:r>
            <a:r>
              <a:rPr lang="en" sz="1400">
                <a:solidFill>
                  <a:srgbClr val="FAFAFA"/>
                </a:solidFill>
                <a:latin typeface="Times New Roman"/>
                <a:ea typeface="Times New Roman"/>
                <a:cs typeface="Times New Roman"/>
                <a:sym typeface="Times New Roman"/>
              </a:rPr>
              <a:t> data and classified them accurately</a:t>
            </a:r>
            <a:endParaRPr sz="1400">
              <a:solidFill>
                <a:srgbClr val="FAFAFA"/>
              </a:solidFill>
              <a:latin typeface="Times New Roman"/>
              <a:ea typeface="Times New Roman"/>
              <a:cs typeface="Times New Roman"/>
              <a:sym typeface="Times New Roman"/>
            </a:endParaRPr>
          </a:p>
        </p:txBody>
      </p:sp>
      <p:pic>
        <p:nvPicPr>
          <p:cNvPr id="142" name="Google Shape;142;p24"/>
          <p:cNvPicPr preferRelativeResize="0"/>
          <p:nvPr/>
        </p:nvPicPr>
        <p:blipFill>
          <a:blip r:embed="rId3">
            <a:alphaModFix/>
          </a:blip>
          <a:stretch>
            <a:fillRect/>
          </a:stretch>
        </p:blipFill>
        <p:spPr>
          <a:xfrm>
            <a:off x="4866200" y="462650"/>
            <a:ext cx="3706501" cy="2556194"/>
          </a:xfrm>
          <a:prstGeom prst="rect">
            <a:avLst/>
          </a:prstGeom>
          <a:noFill/>
          <a:ln>
            <a:noFill/>
          </a:ln>
        </p:spPr>
      </p:pic>
      <p:pic>
        <p:nvPicPr>
          <p:cNvPr id="143" name="Google Shape;143;p24"/>
          <p:cNvPicPr preferRelativeResize="0"/>
          <p:nvPr/>
        </p:nvPicPr>
        <p:blipFill>
          <a:blip r:embed="rId4">
            <a:alphaModFix/>
          </a:blip>
          <a:stretch>
            <a:fillRect/>
          </a:stretch>
        </p:blipFill>
        <p:spPr>
          <a:xfrm>
            <a:off x="4571999" y="3150450"/>
            <a:ext cx="4491925"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Ensemble Model</a:t>
            </a:r>
            <a:endParaRPr>
              <a:latin typeface="Times New Roman"/>
              <a:ea typeface="Times New Roman"/>
              <a:cs typeface="Times New Roman"/>
              <a:sym typeface="Times New Roman"/>
            </a:endParaRPr>
          </a:p>
        </p:txBody>
      </p:sp>
      <p:sp>
        <p:nvSpPr>
          <p:cNvPr id="149" name="Google Shape;149;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A0A0A"/>
                </a:solidFill>
                <a:latin typeface="Times New Roman"/>
                <a:ea typeface="Times New Roman"/>
                <a:cs typeface="Times New Roman"/>
                <a:sym typeface="Times New Roman"/>
              </a:rPr>
              <a:t>An ensemble of 3 models was created namely</a:t>
            </a:r>
            <a:endParaRPr sz="1400">
              <a:solidFill>
                <a:srgbClr val="0A0A0A"/>
              </a:solidFill>
              <a:latin typeface="Times New Roman"/>
              <a:ea typeface="Times New Roman"/>
              <a:cs typeface="Times New Roman"/>
              <a:sym typeface="Times New Roman"/>
            </a:endParaRPr>
          </a:p>
          <a:p>
            <a:pPr indent="-317500" lvl="0" marL="457200" rtl="0" algn="l">
              <a:spcBef>
                <a:spcPts val="1200"/>
              </a:spcBef>
              <a:spcAft>
                <a:spcPts val="0"/>
              </a:spcAft>
              <a:buClr>
                <a:srgbClr val="0A0A0A"/>
              </a:buClr>
              <a:buSzPts val="1400"/>
              <a:buFont typeface="Times New Roman"/>
              <a:buAutoNum type="arabicPeriod"/>
            </a:pPr>
            <a:r>
              <a:rPr lang="en" sz="1400">
                <a:solidFill>
                  <a:srgbClr val="0A0A0A"/>
                </a:solidFill>
                <a:latin typeface="Times New Roman"/>
                <a:ea typeface="Times New Roman"/>
                <a:cs typeface="Times New Roman"/>
                <a:sym typeface="Times New Roman"/>
              </a:rPr>
              <a:t>Passive Aggressive Classifier</a:t>
            </a:r>
            <a:endParaRPr sz="1400">
              <a:solidFill>
                <a:srgbClr val="0A0A0A"/>
              </a:solidFill>
              <a:latin typeface="Times New Roman"/>
              <a:ea typeface="Times New Roman"/>
              <a:cs typeface="Times New Roman"/>
              <a:sym typeface="Times New Roman"/>
            </a:endParaRPr>
          </a:p>
          <a:p>
            <a:pPr indent="-317500" lvl="0" marL="457200" rtl="0" algn="l">
              <a:spcBef>
                <a:spcPts val="0"/>
              </a:spcBef>
              <a:spcAft>
                <a:spcPts val="0"/>
              </a:spcAft>
              <a:buClr>
                <a:srgbClr val="0A0A0A"/>
              </a:buClr>
              <a:buSzPts val="1400"/>
              <a:buFont typeface="Times New Roman"/>
              <a:buAutoNum type="arabicPeriod"/>
            </a:pPr>
            <a:r>
              <a:rPr lang="en" sz="1400">
                <a:solidFill>
                  <a:srgbClr val="0A0A0A"/>
                </a:solidFill>
                <a:latin typeface="Times New Roman"/>
                <a:ea typeface="Times New Roman"/>
                <a:cs typeface="Times New Roman"/>
                <a:sym typeface="Times New Roman"/>
              </a:rPr>
              <a:t>Multinomial Naive Bayes</a:t>
            </a:r>
            <a:endParaRPr sz="1400">
              <a:solidFill>
                <a:srgbClr val="0A0A0A"/>
              </a:solidFill>
              <a:latin typeface="Times New Roman"/>
              <a:ea typeface="Times New Roman"/>
              <a:cs typeface="Times New Roman"/>
              <a:sym typeface="Times New Roman"/>
            </a:endParaRPr>
          </a:p>
          <a:p>
            <a:pPr indent="-317500" lvl="0" marL="457200" rtl="0" algn="l">
              <a:spcBef>
                <a:spcPts val="0"/>
              </a:spcBef>
              <a:spcAft>
                <a:spcPts val="0"/>
              </a:spcAft>
              <a:buClr>
                <a:srgbClr val="0A0A0A"/>
              </a:buClr>
              <a:buSzPts val="1400"/>
              <a:buFont typeface="Times New Roman"/>
              <a:buAutoNum type="arabicPeriod"/>
            </a:pPr>
            <a:r>
              <a:rPr lang="en" sz="1400">
                <a:solidFill>
                  <a:srgbClr val="0A0A0A"/>
                </a:solidFill>
                <a:latin typeface="Times New Roman"/>
                <a:ea typeface="Times New Roman"/>
                <a:cs typeface="Times New Roman"/>
                <a:sym typeface="Times New Roman"/>
              </a:rPr>
              <a:t>Random Forest Classifier</a:t>
            </a:r>
            <a:endParaRPr sz="1400">
              <a:solidFill>
                <a:srgbClr val="0A0A0A"/>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317500" lvl="0" marL="457200" rtl="0" algn="l">
              <a:spcBef>
                <a:spcPts val="12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VotingClassifier was used to combine the weak and strong learners </a:t>
            </a:r>
            <a:endParaRPr sz="1400">
              <a:solidFill>
                <a:srgbClr val="0A0A0A"/>
              </a:solidFill>
              <a:latin typeface="Times New Roman"/>
              <a:ea typeface="Times New Roman"/>
              <a:cs typeface="Times New Roman"/>
              <a:sym typeface="Times New Roman"/>
            </a:endParaRPr>
          </a:p>
          <a:p>
            <a:pPr indent="-317500" lvl="0" marL="457200" rtl="0" algn="l">
              <a:spcBef>
                <a:spcPts val="12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Hard Voting approach was used</a:t>
            </a:r>
            <a:endParaRPr sz="1400">
              <a:solidFill>
                <a:srgbClr val="0A0A0A"/>
              </a:solidFill>
              <a:latin typeface="Times New Roman"/>
              <a:ea typeface="Times New Roman"/>
              <a:cs typeface="Times New Roman"/>
              <a:sym typeface="Times New Roman"/>
            </a:endParaRPr>
          </a:p>
          <a:p>
            <a:pPr indent="-317500" lvl="0" marL="457200" rtl="0" algn="l">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In hard voting, the final prediction is based on a majority vote of the individual model predictions.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333625"/>
            <a:ext cx="4088700" cy="83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 Analysis - Ensemble Model</a:t>
            </a:r>
            <a:endParaRPr>
              <a:latin typeface="Times New Roman"/>
              <a:ea typeface="Times New Roman"/>
              <a:cs typeface="Times New Roman"/>
              <a:sym typeface="Times New Roman"/>
            </a:endParaRPr>
          </a:p>
        </p:txBody>
      </p:sp>
      <p:sp>
        <p:nvSpPr>
          <p:cNvPr id="155" name="Google Shape;155;p26"/>
          <p:cNvSpPr txBox="1"/>
          <p:nvPr>
            <p:ph idx="1" type="body"/>
          </p:nvPr>
        </p:nvSpPr>
        <p:spPr>
          <a:xfrm>
            <a:off x="4172925" y="3505675"/>
            <a:ext cx="4638300" cy="156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This ensemble  gave an accuracy of 90%.</a:t>
            </a:r>
            <a:endParaRPr sz="1400">
              <a:solidFill>
                <a:srgbClr val="0A0A0A"/>
              </a:solidFill>
              <a:latin typeface="Times New Roman"/>
              <a:ea typeface="Times New Roman"/>
              <a:cs typeface="Times New Roman"/>
              <a:sym typeface="Times New Roman"/>
            </a:endParaRPr>
          </a:p>
          <a:p>
            <a:pPr indent="-317500" lvl="0" marL="457200" rtl="0" algn="l">
              <a:spcBef>
                <a:spcPts val="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The individual accuracies of PAC, MNB and Random Forest are 96.55%, 77.96% and 85.89%.</a:t>
            </a:r>
            <a:endParaRPr sz="1400">
              <a:solidFill>
                <a:srgbClr val="0A0A0A"/>
              </a:solidFill>
              <a:latin typeface="Times New Roman"/>
              <a:ea typeface="Times New Roman"/>
              <a:cs typeface="Times New Roman"/>
              <a:sym typeface="Times New Roman"/>
            </a:endParaRPr>
          </a:p>
        </p:txBody>
      </p:sp>
      <p:pic>
        <p:nvPicPr>
          <p:cNvPr id="156" name="Google Shape;156;p26"/>
          <p:cNvPicPr preferRelativeResize="0"/>
          <p:nvPr/>
        </p:nvPicPr>
        <p:blipFill>
          <a:blip r:embed="rId3">
            <a:alphaModFix/>
          </a:blip>
          <a:stretch>
            <a:fillRect/>
          </a:stretch>
        </p:blipFill>
        <p:spPr>
          <a:xfrm>
            <a:off x="311725" y="1335900"/>
            <a:ext cx="8183275" cy="613746"/>
          </a:xfrm>
          <a:prstGeom prst="rect">
            <a:avLst/>
          </a:prstGeom>
          <a:noFill/>
          <a:ln>
            <a:noFill/>
          </a:ln>
        </p:spPr>
      </p:pic>
      <p:pic>
        <p:nvPicPr>
          <p:cNvPr id="157" name="Google Shape;157;p26"/>
          <p:cNvPicPr preferRelativeResize="0"/>
          <p:nvPr/>
        </p:nvPicPr>
        <p:blipFill>
          <a:blip r:embed="rId4">
            <a:alphaModFix/>
          </a:blip>
          <a:stretch>
            <a:fillRect/>
          </a:stretch>
        </p:blipFill>
        <p:spPr>
          <a:xfrm>
            <a:off x="319099" y="2047875"/>
            <a:ext cx="8074799" cy="123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Limitations </a:t>
            </a:r>
            <a:endParaRPr>
              <a:latin typeface="Times New Roman"/>
              <a:ea typeface="Times New Roman"/>
              <a:cs typeface="Times New Roman"/>
              <a:sym typeface="Times New Roman"/>
            </a:endParaRPr>
          </a:p>
        </p:txBody>
      </p:sp>
      <p:sp>
        <p:nvSpPr>
          <p:cNvPr id="163" name="Google Shape;163;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Fine-tuned BERT Model: Limited data, dataset bias, limited generalization, complexity, and interpretability.</a:t>
            </a:r>
            <a:endParaRPr sz="1400">
              <a:solidFill>
                <a:srgbClr val="0A0A0A"/>
              </a:solidFill>
              <a:latin typeface="Times New Roman"/>
              <a:ea typeface="Times New Roman"/>
              <a:cs typeface="Times New Roman"/>
              <a:sym typeface="Times New Roman"/>
            </a:endParaRPr>
          </a:p>
          <a:p>
            <a:pPr indent="-317500" lvl="0" marL="457200" rtl="0" algn="l">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Ensemble Model: Limited improvement if models are too similar, computational expense, and difficulty of deployment.</a:t>
            </a:r>
            <a:endParaRPr sz="1400">
              <a:solidFill>
                <a:srgbClr val="0A0A0A"/>
              </a:solidFill>
              <a:latin typeface="Times New Roman"/>
              <a:ea typeface="Times New Roman"/>
              <a:cs typeface="Times New Roman"/>
              <a:sym typeface="Times New Roman"/>
            </a:endParaRPr>
          </a:p>
          <a:p>
            <a:pPr indent="-317500" lvl="0" marL="457200" rtl="0" algn="l">
              <a:spcBef>
                <a:spcPts val="15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CNN Model: Sensitivity to hyperparameters, need for large amounts of training data, and limited generalization.</a:t>
            </a:r>
            <a:endParaRPr sz="1400">
              <a:solidFill>
                <a:srgbClr val="0A0A0A"/>
              </a:solidFill>
              <a:latin typeface="Times New Roman"/>
              <a:ea typeface="Times New Roman"/>
              <a:cs typeface="Times New Roman"/>
              <a:sym typeface="Times New Roman"/>
            </a:endParaRPr>
          </a:p>
          <a:p>
            <a:pPr indent="0" lvl="0" marL="457200" rtl="0" algn="l">
              <a:spcBef>
                <a:spcPts val="1000"/>
              </a:spcBef>
              <a:spcAft>
                <a:spcPts val="1000"/>
              </a:spcAft>
              <a:buNone/>
            </a:pPr>
            <a:r>
              <a:t/>
            </a:r>
            <a:endParaRPr sz="1400">
              <a:solidFill>
                <a:srgbClr val="0A0A0A"/>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Applications</a:t>
            </a:r>
            <a:endParaRPr>
              <a:latin typeface="Times New Roman"/>
              <a:ea typeface="Times New Roman"/>
              <a:cs typeface="Times New Roman"/>
              <a:sym typeface="Times New Roman"/>
            </a:endParaRPr>
          </a:p>
        </p:txBody>
      </p:sp>
      <p:sp>
        <p:nvSpPr>
          <p:cNvPr id="169" name="Google Shape;169;p28"/>
          <p:cNvSpPr txBox="1"/>
          <p:nvPr>
            <p:ph idx="1" type="body"/>
          </p:nvPr>
        </p:nvSpPr>
        <p:spPr>
          <a:xfrm>
            <a:off x="4438325" y="333625"/>
            <a:ext cx="4372800" cy="4562400"/>
          </a:xfrm>
          <a:prstGeom prst="rect">
            <a:avLst/>
          </a:prstGeom>
        </p:spPr>
        <p:txBody>
          <a:bodyPr anchorCtr="0" anchor="t" bIns="91425" lIns="91425" spcFirstLastPara="1" rIns="91425" wrap="square" tIns="91425">
            <a:normAutofit fontScale="25000" lnSpcReduction="10000"/>
          </a:bodyPr>
          <a:lstStyle/>
          <a:p>
            <a:pPr indent="-304800" lvl="0" marL="457200" rtl="0" algn="l">
              <a:lnSpc>
                <a:spcPct val="115000"/>
              </a:lnSpc>
              <a:spcBef>
                <a:spcPts val="0"/>
              </a:spcBef>
              <a:spcAft>
                <a:spcPts val="0"/>
              </a:spcAft>
              <a:buClr>
                <a:schemeClr val="dk1"/>
              </a:buClr>
              <a:buSzPct val="100000"/>
              <a:buFont typeface="Times New Roman"/>
              <a:buAutoNum type="arabicPeriod"/>
            </a:pPr>
            <a:r>
              <a:rPr b="1" lang="en" sz="4800">
                <a:solidFill>
                  <a:schemeClr val="dk1"/>
                </a:solidFill>
                <a:latin typeface="Times New Roman"/>
                <a:ea typeface="Times New Roman"/>
                <a:cs typeface="Times New Roman"/>
                <a:sym typeface="Times New Roman"/>
              </a:rPr>
              <a:t>Election integrity:</a:t>
            </a:r>
            <a:r>
              <a:rPr lang="en" sz="4800">
                <a:solidFill>
                  <a:schemeClr val="dk1"/>
                </a:solidFill>
                <a:latin typeface="Times New Roman"/>
                <a:ea typeface="Times New Roman"/>
                <a:cs typeface="Times New Roman"/>
                <a:sym typeface="Times New Roman"/>
              </a:rPr>
              <a:t> Fake news detection can help prevent the spread of false information during election cycles, which can impact voter behavior and undermine the democratic process.</a:t>
            </a:r>
            <a:endParaRPr sz="48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ct val="100000"/>
              <a:buFont typeface="Times New Roman"/>
              <a:buAutoNum type="arabicPeriod"/>
            </a:pPr>
            <a:r>
              <a:rPr b="1" lang="en" sz="4800">
                <a:solidFill>
                  <a:schemeClr val="dk1"/>
                </a:solidFill>
                <a:latin typeface="Times New Roman"/>
                <a:ea typeface="Times New Roman"/>
                <a:cs typeface="Times New Roman"/>
                <a:sym typeface="Times New Roman"/>
              </a:rPr>
              <a:t>Business and finance:</a:t>
            </a:r>
            <a:r>
              <a:rPr lang="en" sz="4800">
                <a:solidFill>
                  <a:schemeClr val="dk1"/>
                </a:solidFill>
                <a:latin typeface="Times New Roman"/>
                <a:ea typeface="Times New Roman"/>
                <a:cs typeface="Times New Roman"/>
                <a:sym typeface="Times New Roman"/>
              </a:rPr>
              <a:t> Fake news detection can help investors and financial analysts identify false or misleading information that can impact stock prices and other financial metrics.</a:t>
            </a:r>
            <a:endParaRPr sz="4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ct val="100000"/>
              <a:buFont typeface="Times New Roman"/>
              <a:buAutoNum type="arabicPeriod"/>
            </a:pPr>
            <a:r>
              <a:rPr b="1" lang="en" sz="4800">
                <a:solidFill>
                  <a:schemeClr val="dk1"/>
                </a:solidFill>
                <a:latin typeface="Times New Roman"/>
                <a:ea typeface="Times New Roman"/>
                <a:cs typeface="Times New Roman"/>
                <a:sym typeface="Times New Roman"/>
              </a:rPr>
              <a:t>Media and journalism</a:t>
            </a:r>
            <a:r>
              <a:rPr lang="en" sz="4800">
                <a:solidFill>
                  <a:schemeClr val="dk1"/>
                </a:solidFill>
                <a:latin typeface="Times New Roman"/>
                <a:ea typeface="Times New Roman"/>
                <a:cs typeface="Times New Roman"/>
                <a:sym typeface="Times New Roman"/>
              </a:rPr>
              <a:t>: Fake news detection can help improve the accuracy and credibility of news reporting, which is especially important in today's highly polarized political climate.</a:t>
            </a:r>
            <a:endParaRPr sz="4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ct val="100000"/>
              <a:buFont typeface="Times New Roman"/>
              <a:buAutoNum type="arabicPeriod"/>
            </a:pPr>
            <a:r>
              <a:rPr b="1" lang="en" sz="4800">
                <a:solidFill>
                  <a:schemeClr val="dk1"/>
                </a:solidFill>
                <a:latin typeface="Times New Roman"/>
                <a:ea typeface="Times New Roman"/>
                <a:cs typeface="Times New Roman"/>
                <a:sym typeface="Times New Roman"/>
              </a:rPr>
              <a:t>Public safety and health:</a:t>
            </a:r>
            <a:r>
              <a:rPr lang="en" sz="4800">
                <a:solidFill>
                  <a:schemeClr val="dk1"/>
                </a:solidFill>
                <a:latin typeface="Times New Roman"/>
                <a:ea typeface="Times New Roman"/>
                <a:cs typeface="Times New Roman"/>
                <a:sym typeface="Times New Roman"/>
              </a:rPr>
              <a:t> Fake news detection can help prevent the spread of false information that can have negative impacts on public safety and health, such as misinformation about medical treatments or public safety alerts.</a:t>
            </a:r>
            <a:endParaRPr sz="48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200">
              <a:solidFill>
                <a:srgbClr val="D1D5DB"/>
              </a:solidFill>
              <a:highlight>
                <a:srgbClr val="444654"/>
              </a:highlight>
            </a:endParaRPr>
          </a:p>
          <a:p>
            <a:pPr indent="0" lvl="0" marL="0" rtl="0" algn="l">
              <a:spcBef>
                <a:spcPts val="15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9"/>
          <p:cNvSpPr txBox="1"/>
          <p:nvPr>
            <p:ph type="title"/>
          </p:nvPr>
        </p:nvSpPr>
        <p:spPr>
          <a:xfrm>
            <a:off x="187900" y="2437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175" name="Google Shape;175;p29"/>
          <p:cNvSpPr txBox="1"/>
          <p:nvPr>
            <p:ph idx="1" type="body"/>
          </p:nvPr>
        </p:nvSpPr>
        <p:spPr>
          <a:xfrm>
            <a:off x="123825" y="1407825"/>
            <a:ext cx="8858100" cy="36882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0A0A0A"/>
              </a:buClr>
              <a:buSzPts val="1400"/>
              <a:buChar char="●"/>
            </a:pPr>
            <a:r>
              <a:rPr b="1" lang="en" sz="1400">
                <a:solidFill>
                  <a:srgbClr val="0A0A0A"/>
                </a:solidFill>
                <a:latin typeface="Times New Roman"/>
                <a:ea typeface="Times New Roman"/>
                <a:cs typeface="Times New Roman"/>
                <a:sym typeface="Times New Roman"/>
              </a:rPr>
              <a:t>Adversarial attacks: </a:t>
            </a:r>
            <a:r>
              <a:rPr lang="en" sz="1400">
                <a:solidFill>
                  <a:srgbClr val="0A0A0A"/>
                </a:solidFill>
                <a:latin typeface="Times New Roman"/>
                <a:ea typeface="Times New Roman"/>
                <a:cs typeface="Times New Roman"/>
                <a:sym typeface="Times New Roman"/>
              </a:rPr>
              <a:t>Adversarial attacks are a type of manipulation in which an attacker deliberately introduces subtle changes to a piece of content in order to fool a machine learning model. Future research could focus on developing fake news detection models that are more robust to adversarial attacks.</a:t>
            </a:r>
            <a:endParaRPr sz="1400">
              <a:solidFill>
                <a:srgbClr val="0A0A0A"/>
              </a:solidFill>
              <a:latin typeface="Times New Roman"/>
              <a:ea typeface="Times New Roman"/>
              <a:cs typeface="Times New Roman"/>
              <a:sym typeface="Times New Roman"/>
            </a:endParaRPr>
          </a:p>
          <a:p>
            <a:pPr indent="-317500" lvl="0" marL="457200" rtl="0" algn="l">
              <a:spcBef>
                <a:spcPts val="1000"/>
              </a:spcBef>
              <a:spcAft>
                <a:spcPts val="0"/>
              </a:spcAft>
              <a:buClr>
                <a:srgbClr val="0A0A0A"/>
              </a:buClr>
              <a:buSzPts val="1400"/>
              <a:buChar char="●"/>
            </a:pPr>
            <a:r>
              <a:rPr b="1" lang="en" sz="1400">
                <a:solidFill>
                  <a:srgbClr val="0A0A0A"/>
                </a:solidFill>
                <a:latin typeface="Times New Roman"/>
                <a:ea typeface="Times New Roman"/>
                <a:cs typeface="Times New Roman"/>
                <a:sym typeface="Times New Roman"/>
              </a:rPr>
              <a:t>Context-awareness: </a:t>
            </a:r>
            <a:r>
              <a:rPr lang="en" sz="1400">
                <a:solidFill>
                  <a:srgbClr val="0A0A0A"/>
                </a:solidFill>
                <a:latin typeface="Times New Roman"/>
                <a:ea typeface="Times New Roman"/>
                <a:cs typeface="Times New Roman"/>
                <a:sym typeface="Times New Roman"/>
              </a:rPr>
              <a:t>Fake news can be highly context-dependent, and the same piece of content may be considered fake news in one context but not in another. Future research could explore ways to develop context-aware fake news detection models that can take into account factors such as the source of the content, the language used, and the social and political climate in which it is shared.</a:t>
            </a:r>
            <a:endParaRPr sz="1400">
              <a:solidFill>
                <a:srgbClr val="0A0A0A"/>
              </a:solidFill>
              <a:latin typeface="Times New Roman"/>
              <a:ea typeface="Times New Roman"/>
              <a:cs typeface="Times New Roman"/>
              <a:sym typeface="Times New Roman"/>
            </a:endParaRPr>
          </a:p>
          <a:p>
            <a:pPr indent="-317500" lvl="0" marL="457200" rtl="0" algn="l">
              <a:spcBef>
                <a:spcPts val="1000"/>
              </a:spcBef>
              <a:spcAft>
                <a:spcPts val="0"/>
              </a:spcAft>
              <a:buClr>
                <a:srgbClr val="0A0A0A"/>
              </a:buClr>
              <a:buSzPts val="1400"/>
              <a:buChar char="●"/>
            </a:pPr>
            <a:r>
              <a:rPr b="1" lang="en" sz="1400">
                <a:solidFill>
                  <a:srgbClr val="0A0A0A"/>
                </a:solidFill>
                <a:latin typeface="Times New Roman"/>
                <a:ea typeface="Times New Roman"/>
                <a:cs typeface="Times New Roman"/>
                <a:sym typeface="Times New Roman"/>
              </a:rPr>
              <a:t>Multi-modal detection:</a:t>
            </a:r>
            <a:r>
              <a:rPr lang="en" sz="1400">
                <a:solidFill>
                  <a:srgbClr val="0A0A0A"/>
                </a:solidFill>
                <a:latin typeface="Times New Roman"/>
                <a:ea typeface="Times New Roman"/>
                <a:cs typeface="Times New Roman"/>
                <a:sym typeface="Times New Roman"/>
              </a:rPr>
              <a:t> Currently, most fake news detection models focus on analyzing text-based data. However, fake news can also be spread through images, videos, and other forms of media. Future research could explore ways to incorporate multi-modal data sources into fake news detection models to improve their accuracy.</a:t>
            </a:r>
            <a:endParaRPr sz="1400">
              <a:solidFill>
                <a:srgbClr val="0A0A0A"/>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rgbClr val="0A0A0A"/>
              </a:solidFill>
              <a:latin typeface="Times New Roman"/>
              <a:ea typeface="Times New Roman"/>
              <a:cs typeface="Times New Roman"/>
              <a:sym typeface="Times New Roman"/>
            </a:endParaRPr>
          </a:p>
          <a:p>
            <a:pPr indent="0" lvl="0" marL="0" rtl="0" algn="l">
              <a:spcBef>
                <a:spcPts val="1000"/>
              </a:spcBef>
              <a:spcAft>
                <a:spcPts val="1000"/>
              </a:spcAft>
              <a:buNone/>
            </a:pPr>
            <a:r>
              <a:t/>
            </a:r>
            <a:endParaRPr sz="1400">
              <a:solidFill>
                <a:srgbClr val="0A0A0A"/>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ctrTitle"/>
          </p:nvPr>
        </p:nvSpPr>
        <p:spPr>
          <a:xfrm>
            <a:off x="2808075" y="1222150"/>
            <a:ext cx="33363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Thank You!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Problem Statement</a:t>
            </a:r>
            <a:endParaRPr>
              <a:solidFill>
                <a:schemeClr val="lt1"/>
              </a:solidFill>
              <a:latin typeface="Times New Roman"/>
              <a:ea typeface="Times New Roman"/>
              <a:cs typeface="Times New Roman"/>
              <a:sym typeface="Times New Roman"/>
            </a:endParaRPr>
          </a:p>
        </p:txBody>
      </p:sp>
      <p:sp>
        <p:nvSpPr>
          <p:cNvPr id="71" name="Google Shape;71;p14"/>
          <p:cNvSpPr txBox="1"/>
          <p:nvPr>
            <p:ph idx="1" type="body"/>
          </p:nvPr>
        </p:nvSpPr>
        <p:spPr>
          <a:xfrm>
            <a:off x="4627875" y="674850"/>
            <a:ext cx="4069500" cy="2754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To identify fake news amongst social media data to help us make informed decisions based on accurate information.</a:t>
            </a:r>
            <a:endParaRPr sz="1400">
              <a:solidFill>
                <a:srgbClr val="0A0A0A"/>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A0A0A"/>
              </a:solidFill>
              <a:latin typeface="Times New Roman"/>
              <a:ea typeface="Times New Roman"/>
              <a:cs typeface="Times New Roman"/>
              <a:sym typeface="Times New Roman"/>
            </a:endParaRPr>
          </a:p>
          <a:p>
            <a:pPr indent="-317500" lvl="0" marL="457200" rtl="0" algn="l">
              <a:spcBef>
                <a:spcPts val="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To make a </a:t>
            </a:r>
            <a:r>
              <a:rPr lang="en" sz="1400">
                <a:solidFill>
                  <a:srgbClr val="0A0A0A"/>
                </a:solidFill>
                <a:latin typeface="Times New Roman"/>
                <a:ea typeface="Times New Roman"/>
                <a:cs typeface="Times New Roman"/>
                <a:sym typeface="Times New Roman"/>
              </a:rPr>
              <a:t>comparative</a:t>
            </a:r>
            <a:r>
              <a:rPr lang="en" sz="1400">
                <a:solidFill>
                  <a:srgbClr val="0A0A0A"/>
                </a:solidFill>
                <a:latin typeface="Times New Roman"/>
                <a:ea typeface="Times New Roman"/>
                <a:cs typeface="Times New Roman"/>
                <a:sym typeface="Times New Roman"/>
              </a:rPr>
              <a:t> </a:t>
            </a:r>
            <a:r>
              <a:rPr lang="en" sz="1400">
                <a:solidFill>
                  <a:srgbClr val="0A0A0A"/>
                </a:solidFill>
                <a:latin typeface="Times New Roman"/>
                <a:ea typeface="Times New Roman"/>
                <a:cs typeface="Times New Roman"/>
                <a:sym typeface="Times New Roman"/>
              </a:rPr>
              <a:t>study</a:t>
            </a:r>
            <a:r>
              <a:rPr lang="en" sz="1400">
                <a:solidFill>
                  <a:srgbClr val="0A0A0A"/>
                </a:solidFill>
                <a:latin typeface="Times New Roman"/>
                <a:ea typeface="Times New Roman"/>
                <a:cs typeface="Times New Roman"/>
                <a:sym typeface="Times New Roman"/>
              </a:rPr>
              <a:t> of three models namely - CNN model, BERT and an ensemble model and evaluate them on this classification task. </a:t>
            </a:r>
            <a:endParaRPr sz="1400">
              <a:solidFill>
                <a:srgbClr val="0A0A0A"/>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Motivation</a:t>
            </a:r>
            <a:endParaRPr>
              <a:solidFill>
                <a:schemeClr val="lt1"/>
              </a:solidFill>
              <a:latin typeface="Times New Roman"/>
              <a:ea typeface="Times New Roman"/>
              <a:cs typeface="Times New Roman"/>
              <a:sym typeface="Times New Roman"/>
            </a:endParaRPr>
          </a:p>
        </p:txBody>
      </p:sp>
      <p:sp>
        <p:nvSpPr>
          <p:cNvPr id="77" name="Google Shape;77;p15"/>
          <p:cNvSpPr txBox="1"/>
          <p:nvPr>
            <p:ph idx="1" type="body"/>
          </p:nvPr>
        </p:nvSpPr>
        <p:spPr>
          <a:xfrm>
            <a:off x="4644675" y="500925"/>
            <a:ext cx="4226100" cy="422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Fake news is a major concern due to the ease of sharing information on social media and lack of gate-keeping in the digital age.</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Misinformation can have serious consequences, including misinformed public opinions and political manipulation.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Social media platforms are used by 75% of Americans daily, if false information is spread on social media it can exacerbate the situation by reinforcing previous information sources to the users each time. </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Promoting fact-based journalism can help prevent the spread of misinformation.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58"/>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SzPts val="358"/>
              <a:buNone/>
            </a:pPr>
            <a:r>
              <a:t/>
            </a:r>
            <a:endParaRPr sz="1400">
              <a:solidFill>
                <a:schemeClr val="dk1"/>
              </a:solidFill>
              <a:latin typeface="Times New Roman"/>
              <a:ea typeface="Times New Roman"/>
              <a:cs typeface="Times New Roman"/>
              <a:sym typeface="Times New Roman"/>
            </a:endParaRPr>
          </a:p>
        </p:txBody>
      </p:sp>
      <p:pic>
        <p:nvPicPr>
          <p:cNvPr id="78" name="Google Shape;78;p15"/>
          <p:cNvPicPr preferRelativeResize="0"/>
          <p:nvPr/>
        </p:nvPicPr>
        <p:blipFill>
          <a:blip r:embed="rId3">
            <a:alphaModFix/>
          </a:blip>
          <a:stretch>
            <a:fillRect/>
          </a:stretch>
        </p:blipFill>
        <p:spPr>
          <a:xfrm>
            <a:off x="134013" y="1949225"/>
            <a:ext cx="4061924" cy="2650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Dataset</a:t>
            </a:r>
            <a:endParaRPr>
              <a:solidFill>
                <a:schemeClr val="lt1"/>
              </a:solidFill>
              <a:latin typeface="Times New Roman"/>
              <a:ea typeface="Times New Roman"/>
              <a:cs typeface="Times New Roman"/>
              <a:sym typeface="Times New Roman"/>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Source -  Kaggle </a:t>
            </a:r>
            <a:r>
              <a:rPr lang="en" sz="1400" u="sng">
                <a:solidFill>
                  <a:schemeClr val="dk1"/>
                </a:solidFill>
                <a:latin typeface="Times New Roman"/>
                <a:ea typeface="Times New Roman"/>
                <a:cs typeface="Times New Roman"/>
                <a:sym typeface="Times New Roman"/>
              </a:rPr>
              <a:t>(https://www.kaggle.com/c/fake-news/data)</a:t>
            </a:r>
            <a:endParaRPr sz="14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Size - 21k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real news - 10413 articles (0)</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fake news - 10387 articles </a:t>
            </a:r>
            <a:r>
              <a:rPr lang="en" sz="1400">
                <a:solidFill>
                  <a:schemeClr val="dk1"/>
                </a:solidFill>
                <a:latin typeface="Times New Roman"/>
                <a:ea typeface="Times New Roman"/>
                <a:cs typeface="Times New Roman"/>
                <a:sym typeface="Times New Roman"/>
              </a:rPr>
              <a:t>(1)</a:t>
            </a:r>
            <a:endParaRPr sz="1050">
              <a:solidFill>
                <a:srgbClr val="3C4043"/>
              </a:solidFill>
              <a:latin typeface="Arial"/>
              <a:ea typeface="Arial"/>
              <a:cs typeface="Arial"/>
              <a:sym typeface="Arial"/>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6515100" cy="55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Types of Fake News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0" name="Google Shape;90;p17"/>
          <p:cNvSpPr txBox="1"/>
          <p:nvPr>
            <p:ph idx="1" type="body"/>
          </p:nvPr>
        </p:nvSpPr>
        <p:spPr>
          <a:xfrm>
            <a:off x="4644675" y="447375"/>
            <a:ext cx="4166400" cy="4332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1"/>
              </a:buClr>
              <a:buSzPts val="1400"/>
              <a:buFont typeface="Times New Roman"/>
              <a:buChar char="●"/>
            </a:pPr>
            <a:r>
              <a:rPr lang="en" sz="1400">
                <a:solidFill>
                  <a:schemeClr val="accent1"/>
                </a:solidFill>
                <a:latin typeface="Times New Roman"/>
                <a:ea typeface="Times New Roman"/>
                <a:cs typeface="Times New Roman"/>
                <a:sym typeface="Times New Roman"/>
              </a:rPr>
              <a:t>Audio Visual Fake News - Deepfakes</a:t>
            </a:r>
            <a:endParaRPr sz="1400">
              <a:solidFill>
                <a:schemeClr val="accent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accent1"/>
              </a:buClr>
              <a:buSzPts val="1400"/>
              <a:buFont typeface="Times New Roman"/>
              <a:buChar char="●"/>
            </a:pPr>
            <a:r>
              <a:rPr lang="en" sz="1400">
                <a:solidFill>
                  <a:schemeClr val="accent1"/>
                </a:solidFill>
                <a:latin typeface="Times New Roman"/>
                <a:ea typeface="Times New Roman"/>
                <a:cs typeface="Times New Roman"/>
                <a:sym typeface="Times New Roman"/>
              </a:rPr>
              <a:t>Text Based Fake News -  Social media articles</a:t>
            </a:r>
            <a:endParaRPr sz="1400">
              <a:solidFill>
                <a:schemeClr val="accent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solidFill>
                <a:schemeClr val="accen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chemeClr val="accent1"/>
                </a:solidFill>
                <a:latin typeface="Times New Roman"/>
                <a:ea typeface="Times New Roman"/>
                <a:cs typeface="Times New Roman"/>
                <a:sym typeface="Times New Roman"/>
              </a:rPr>
              <a:t>In this experiment, we focussed mainly on Content-based fake news identification using Text from dataset.</a:t>
            </a:r>
            <a:endParaRPr sz="1400">
              <a:solidFill>
                <a:schemeClr val="accent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400">
              <a:solidFill>
                <a:schemeClr val="accent1"/>
              </a:solidFill>
              <a:latin typeface="Times New Roman"/>
              <a:ea typeface="Times New Roman"/>
              <a:cs typeface="Times New Roman"/>
              <a:sym typeface="Times New Roman"/>
            </a:endParaRPr>
          </a:p>
        </p:txBody>
      </p:sp>
      <p:pic>
        <p:nvPicPr>
          <p:cNvPr id="91" name="Google Shape;91;p17"/>
          <p:cNvPicPr preferRelativeResize="0"/>
          <p:nvPr/>
        </p:nvPicPr>
        <p:blipFill>
          <a:blip r:embed="rId3">
            <a:alphaModFix/>
          </a:blip>
          <a:stretch>
            <a:fillRect/>
          </a:stretch>
        </p:blipFill>
        <p:spPr>
          <a:xfrm>
            <a:off x="435525" y="1916825"/>
            <a:ext cx="8190225" cy="302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solidFill>
                  <a:srgbClr val="0A0A0A"/>
                </a:solidFill>
                <a:latin typeface="Times New Roman"/>
                <a:ea typeface="Times New Roman"/>
                <a:cs typeface="Times New Roman"/>
                <a:sym typeface="Times New Roman"/>
              </a:rPr>
              <a:t>We employed three methods to approach the problem statement namely - </a:t>
            </a:r>
            <a:endParaRPr sz="1400">
              <a:solidFill>
                <a:srgbClr val="0A0A0A"/>
              </a:solidFill>
              <a:latin typeface="Times New Roman"/>
              <a:ea typeface="Times New Roman"/>
              <a:cs typeface="Times New Roman"/>
              <a:sym typeface="Times New Roman"/>
            </a:endParaRPr>
          </a:p>
          <a:p>
            <a:pPr indent="-317500" lvl="0" marL="457200" rtl="0" algn="l">
              <a:spcBef>
                <a:spcPts val="12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Custom CNN model with GloVe embeddings</a:t>
            </a:r>
            <a:endParaRPr sz="1400">
              <a:solidFill>
                <a:srgbClr val="0A0A0A"/>
              </a:solidFill>
              <a:latin typeface="Times New Roman"/>
              <a:ea typeface="Times New Roman"/>
              <a:cs typeface="Times New Roman"/>
              <a:sym typeface="Times New Roman"/>
            </a:endParaRPr>
          </a:p>
          <a:p>
            <a:pPr indent="-317500" lvl="0" marL="457200" rtl="0" algn="l">
              <a:spcBef>
                <a:spcPts val="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BERT model fine tuned on fake news data </a:t>
            </a:r>
            <a:endParaRPr sz="1400">
              <a:solidFill>
                <a:srgbClr val="0A0A0A"/>
              </a:solidFill>
              <a:latin typeface="Times New Roman"/>
              <a:ea typeface="Times New Roman"/>
              <a:cs typeface="Times New Roman"/>
              <a:sym typeface="Times New Roman"/>
            </a:endParaRPr>
          </a:p>
          <a:p>
            <a:pPr indent="-317500" lvl="0" marL="457200" rtl="0" algn="l">
              <a:spcBef>
                <a:spcPts val="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An ensemble model</a:t>
            </a:r>
            <a:endParaRPr sz="1400">
              <a:solidFill>
                <a:srgbClr val="0A0A0A"/>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200">
              <a:solidFill>
                <a:srgbClr val="0A0A0A"/>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CNN model</a:t>
            </a:r>
            <a:endParaRPr>
              <a:latin typeface="Times New Roman"/>
              <a:ea typeface="Times New Roman"/>
              <a:cs typeface="Times New Roman"/>
              <a:sym typeface="Times New Roman"/>
            </a:endParaRPr>
          </a:p>
        </p:txBody>
      </p:sp>
      <p:sp>
        <p:nvSpPr>
          <p:cNvPr id="103" name="Google Shape;103;p19"/>
          <p:cNvSpPr txBox="1"/>
          <p:nvPr>
            <p:ph idx="1" type="body"/>
          </p:nvPr>
        </p:nvSpPr>
        <p:spPr>
          <a:xfrm>
            <a:off x="4408725" y="276875"/>
            <a:ext cx="4557900" cy="4653900"/>
          </a:xfrm>
          <a:prstGeom prst="rect">
            <a:avLst/>
          </a:prstGeom>
        </p:spPr>
        <p:txBody>
          <a:bodyPr anchorCtr="0" anchor="t" bIns="91425" lIns="91425" spcFirstLastPara="1" rIns="91425" wrap="square" tIns="91425">
            <a:normAutofit lnSpcReduction="20000"/>
          </a:bodyPr>
          <a:lstStyle/>
          <a:p>
            <a:pPr indent="-317500" lvl="0" marL="457200" rtl="0" algn="l">
              <a:lnSpc>
                <a:spcPct val="115000"/>
              </a:lnSpc>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This is a custom CNN model with 8 layers - 6 convolutional layers and 2 dense layers. Dropouts are included in the model.</a:t>
            </a:r>
            <a:endParaRPr sz="1400">
              <a:solidFill>
                <a:srgbClr val="0A0A0A"/>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GloVe embeddings of dimension 100 are used.</a:t>
            </a:r>
            <a:endParaRPr sz="1400">
              <a:solidFill>
                <a:srgbClr val="0A0A0A"/>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Input sequence length = 1000</a:t>
            </a:r>
            <a:endParaRPr sz="1400">
              <a:solidFill>
                <a:srgbClr val="0A0A0A"/>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Trained and evaluated on 3 and 5 epochs with a batch size of 128</a:t>
            </a:r>
            <a:endParaRPr sz="1400">
              <a:solidFill>
                <a:srgbClr val="0A0A0A"/>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A total of 400,000 word vectors are in GloVe - The </a:t>
            </a:r>
            <a:r>
              <a:rPr lang="en" sz="1400">
                <a:solidFill>
                  <a:srgbClr val="0A0A0A"/>
                </a:solidFill>
                <a:latin typeface="Times New Roman"/>
                <a:ea typeface="Times New Roman"/>
                <a:cs typeface="Times New Roman"/>
                <a:sym typeface="Times New Roman"/>
              </a:rPr>
              <a:t>GloVe model has learned to represent the meaning of each word in a high-dimensional vector space.</a:t>
            </a:r>
            <a:endParaRPr sz="1400">
              <a:solidFill>
                <a:srgbClr val="0A0A0A"/>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This model gave an accuracy of 63% for 3 epochs and 65% for 5 epochs. We used wandb to check the progress of </a:t>
            </a:r>
            <a:r>
              <a:rPr lang="en" sz="1400">
                <a:solidFill>
                  <a:srgbClr val="0A0A0A"/>
                </a:solidFill>
                <a:latin typeface="Times New Roman"/>
                <a:ea typeface="Times New Roman"/>
                <a:cs typeface="Times New Roman"/>
                <a:sym typeface="Times New Roman"/>
              </a:rPr>
              <a:t>training progress and hyperparameters.</a:t>
            </a:r>
            <a:endParaRPr sz="1400">
              <a:solidFill>
                <a:srgbClr val="0A0A0A"/>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0A0A0A"/>
              </a:buClr>
              <a:buSzPts val="1400"/>
              <a:buFont typeface="Times New Roman"/>
              <a:buChar char="●"/>
            </a:pPr>
            <a:r>
              <a:rPr lang="en" sz="1400">
                <a:solidFill>
                  <a:srgbClr val="0A0A0A"/>
                </a:solidFill>
                <a:latin typeface="Times New Roman"/>
                <a:ea typeface="Times New Roman"/>
                <a:cs typeface="Times New Roman"/>
                <a:sym typeface="Times New Roman"/>
              </a:rPr>
              <a:t>However from the analysis, the model overfit the data for 5 epochs on test data and for 3 epochs it was working smoothly. </a:t>
            </a:r>
            <a:endParaRPr sz="1400">
              <a:solidFill>
                <a:srgbClr val="0A0A0A"/>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1400">
              <a:solidFill>
                <a:srgbClr val="0A0A0A"/>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53125" y="500925"/>
            <a:ext cx="4518900" cy="9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latin typeface="Times New Roman"/>
                <a:ea typeface="Times New Roman"/>
                <a:cs typeface="Times New Roman"/>
                <a:sym typeface="Times New Roman"/>
              </a:rPr>
              <a:t>Results Analysis (CNN Model)</a:t>
            </a:r>
            <a:endParaRPr sz="2220">
              <a:latin typeface="Times New Roman"/>
              <a:ea typeface="Times New Roman"/>
              <a:cs typeface="Times New Roman"/>
              <a:sym typeface="Times New Roman"/>
            </a:endParaRPr>
          </a:p>
        </p:txBody>
      </p:sp>
      <p:sp>
        <p:nvSpPr>
          <p:cNvPr id="109" name="Google Shape;109;p20"/>
          <p:cNvSpPr txBox="1"/>
          <p:nvPr>
            <p:ph idx="1" type="body"/>
          </p:nvPr>
        </p:nvSpPr>
        <p:spPr>
          <a:xfrm>
            <a:off x="4430100" y="0"/>
            <a:ext cx="4713900" cy="47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Times New Roman"/>
                <a:ea typeface="Times New Roman"/>
                <a:cs typeface="Times New Roman"/>
                <a:sym typeface="Times New Roman"/>
              </a:rPr>
              <a:t> Model Accuracy and Loss on 3 Epochs</a:t>
            </a:r>
            <a:endParaRPr b="1">
              <a:latin typeface="Times New Roman"/>
              <a:ea typeface="Times New Roman"/>
              <a:cs typeface="Times New Roman"/>
              <a:sym typeface="Times New Roman"/>
            </a:endParaRPr>
          </a:p>
        </p:txBody>
      </p:sp>
      <p:pic>
        <p:nvPicPr>
          <p:cNvPr id="110" name="Google Shape;110;p20"/>
          <p:cNvPicPr preferRelativeResize="0"/>
          <p:nvPr/>
        </p:nvPicPr>
        <p:blipFill>
          <a:blip r:embed="rId3">
            <a:alphaModFix/>
          </a:blip>
          <a:stretch>
            <a:fillRect/>
          </a:stretch>
        </p:blipFill>
        <p:spPr>
          <a:xfrm>
            <a:off x="4312925" y="603156"/>
            <a:ext cx="2619301" cy="1600345"/>
          </a:xfrm>
          <a:prstGeom prst="rect">
            <a:avLst/>
          </a:prstGeom>
          <a:noFill/>
          <a:ln>
            <a:noFill/>
          </a:ln>
        </p:spPr>
      </p:pic>
      <p:sp>
        <p:nvSpPr>
          <p:cNvPr id="111" name="Google Shape;111;p20"/>
          <p:cNvSpPr txBox="1"/>
          <p:nvPr/>
        </p:nvSpPr>
        <p:spPr>
          <a:xfrm>
            <a:off x="191675" y="1064900"/>
            <a:ext cx="40359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rgbClr val="FAFAFA"/>
              </a:solidFill>
              <a:latin typeface="Calibri"/>
              <a:ea typeface="Calibri"/>
              <a:cs typeface="Calibri"/>
              <a:sym typeface="Calibri"/>
            </a:endParaRPr>
          </a:p>
        </p:txBody>
      </p:sp>
      <p:pic>
        <p:nvPicPr>
          <p:cNvPr id="112" name="Google Shape;112;p20"/>
          <p:cNvPicPr preferRelativeResize="0"/>
          <p:nvPr/>
        </p:nvPicPr>
        <p:blipFill>
          <a:blip r:embed="rId4">
            <a:alphaModFix/>
          </a:blip>
          <a:stretch>
            <a:fillRect/>
          </a:stretch>
        </p:blipFill>
        <p:spPr>
          <a:xfrm>
            <a:off x="6826050" y="513725"/>
            <a:ext cx="2503698" cy="1689775"/>
          </a:xfrm>
          <a:prstGeom prst="rect">
            <a:avLst/>
          </a:prstGeom>
          <a:noFill/>
          <a:ln>
            <a:noFill/>
          </a:ln>
        </p:spPr>
      </p:pic>
      <p:pic>
        <p:nvPicPr>
          <p:cNvPr id="113" name="Google Shape;113;p20"/>
          <p:cNvPicPr preferRelativeResize="0"/>
          <p:nvPr/>
        </p:nvPicPr>
        <p:blipFill>
          <a:blip r:embed="rId5">
            <a:alphaModFix/>
          </a:blip>
          <a:stretch>
            <a:fillRect/>
          </a:stretch>
        </p:blipFill>
        <p:spPr>
          <a:xfrm>
            <a:off x="6869150" y="3110150"/>
            <a:ext cx="2417502" cy="1831000"/>
          </a:xfrm>
          <a:prstGeom prst="rect">
            <a:avLst/>
          </a:prstGeom>
          <a:noFill/>
          <a:ln>
            <a:noFill/>
          </a:ln>
        </p:spPr>
      </p:pic>
      <p:pic>
        <p:nvPicPr>
          <p:cNvPr id="114" name="Google Shape;114;p20"/>
          <p:cNvPicPr preferRelativeResize="0"/>
          <p:nvPr/>
        </p:nvPicPr>
        <p:blipFill>
          <a:blip r:embed="rId6">
            <a:alphaModFix/>
          </a:blip>
          <a:stretch>
            <a:fillRect/>
          </a:stretch>
        </p:blipFill>
        <p:spPr>
          <a:xfrm>
            <a:off x="4312935" y="3110150"/>
            <a:ext cx="2566041" cy="1831000"/>
          </a:xfrm>
          <a:prstGeom prst="rect">
            <a:avLst/>
          </a:prstGeom>
          <a:noFill/>
          <a:ln>
            <a:noFill/>
          </a:ln>
        </p:spPr>
      </p:pic>
      <p:pic>
        <p:nvPicPr>
          <p:cNvPr id="115" name="Google Shape;115;p20"/>
          <p:cNvPicPr preferRelativeResize="0"/>
          <p:nvPr/>
        </p:nvPicPr>
        <p:blipFill>
          <a:blip r:embed="rId7">
            <a:alphaModFix/>
          </a:blip>
          <a:stretch>
            <a:fillRect/>
          </a:stretch>
        </p:blipFill>
        <p:spPr>
          <a:xfrm>
            <a:off x="110900" y="3213261"/>
            <a:ext cx="4116675" cy="1657264"/>
          </a:xfrm>
          <a:prstGeom prst="rect">
            <a:avLst/>
          </a:prstGeom>
          <a:noFill/>
          <a:ln>
            <a:noFill/>
          </a:ln>
        </p:spPr>
      </p:pic>
      <p:sp>
        <p:nvSpPr>
          <p:cNvPr id="116" name="Google Shape;116;p20"/>
          <p:cNvSpPr txBox="1"/>
          <p:nvPr/>
        </p:nvSpPr>
        <p:spPr>
          <a:xfrm>
            <a:off x="4572025" y="2487475"/>
            <a:ext cx="3787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Times New Roman"/>
                <a:ea typeface="Times New Roman"/>
                <a:cs typeface="Times New Roman"/>
                <a:sym typeface="Times New Roman"/>
              </a:rPr>
              <a:t>M</a:t>
            </a:r>
            <a:r>
              <a:rPr b="1" lang="en" sz="1000">
                <a:latin typeface="Times New Roman"/>
                <a:ea typeface="Times New Roman"/>
                <a:cs typeface="Times New Roman"/>
                <a:sym typeface="Times New Roman"/>
              </a:rPr>
              <a:t>odel Accuracy and Loss on 5 Epochs</a:t>
            </a:r>
            <a:endParaRPr>
              <a:latin typeface="Times New Roman"/>
              <a:ea typeface="Times New Roman"/>
              <a:cs typeface="Times New Roman"/>
              <a:sym typeface="Times New Roman"/>
            </a:endParaRPr>
          </a:p>
        </p:txBody>
      </p:sp>
      <p:pic>
        <p:nvPicPr>
          <p:cNvPr id="117" name="Google Shape;117;p20"/>
          <p:cNvPicPr preferRelativeResize="0"/>
          <p:nvPr/>
        </p:nvPicPr>
        <p:blipFill>
          <a:blip r:embed="rId8">
            <a:alphaModFix/>
          </a:blip>
          <a:stretch>
            <a:fillRect/>
          </a:stretch>
        </p:blipFill>
        <p:spPr>
          <a:xfrm>
            <a:off x="110900" y="1444875"/>
            <a:ext cx="4116676" cy="15536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7781700" cy="5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Wandb </a:t>
            </a:r>
            <a:r>
              <a:rPr lang="en">
                <a:latin typeface="Times New Roman"/>
                <a:ea typeface="Times New Roman"/>
                <a:cs typeface="Times New Roman"/>
                <a:sym typeface="Times New Roman"/>
              </a:rPr>
              <a:t>Results Summary of CNN Model (3 Epochs)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23" name="Google Shape;123;p21"/>
          <p:cNvPicPr preferRelativeResize="0"/>
          <p:nvPr/>
        </p:nvPicPr>
        <p:blipFill>
          <a:blip r:embed="rId3">
            <a:alphaModFix/>
          </a:blip>
          <a:stretch>
            <a:fillRect/>
          </a:stretch>
        </p:blipFill>
        <p:spPr>
          <a:xfrm>
            <a:off x="311725" y="1325075"/>
            <a:ext cx="8292726" cy="353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