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70" r:id="rId7"/>
    <p:sldId id="271" r:id="rId8"/>
    <p:sldId id="261" r:id="rId9"/>
    <p:sldId id="262" r:id="rId10"/>
    <p:sldId id="272" r:id="rId11"/>
    <p:sldId id="269" r:id="rId12"/>
    <p:sldId id="273" r:id="rId13"/>
    <p:sldId id="263" r:id="rId14"/>
    <p:sldId id="274" r:id="rId15"/>
    <p:sldId id="264" r:id="rId16"/>
    <p:sldId id="275" r:id="rId17"/>
    <p:sldId id="276" r:id="rId18"/>
    <p:sldId id="265" r:id="rId19"/>
    <p:sldId id="268"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295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6096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676400" y="3124200"/>
            <a:ext cx="9525000" cy="2185214"/>
          </a:xfrm>
          <a:prstGeom prst="rect">
            <a:avLst/>
          </a:prstGeom>
          <a:noFill/>
        </p:spPr>
        <p:txBody>
          <a:bodyPr wrap="square" rtlCol="0">
            <a:spAutoFit/>
          </a:bodyPr>
          <a:lstStyle/>
          <a:p>
            <a:r>
              <a:rPr lang="en-US" sz="2800" dirty="0"/>
              <a:t>STUDENT NAME</a:t>
            </a:r>
            <a:r>
              <a:rPr lang="en-US" sz="2800" dirty="0" smtClean="0"/>
              <a:t>: DEEPTHI SAI P</a:t>
            </a:r>
            <a:endParaRPr lang="en-US" sz="2800" dirty="0"/>
          </a:p>
          <a:p>
            <a:r>
              <a:rPr lang="en-US" sz="2800" dirty="0"/>
              <a:t>REGISTER NO</a:t>
            </a:r>
            <a:r>
              <a:rPr lang="en-US" sz="2800" dirty="0" smtClean="0"/>
              <a:t>: 122203970</a:t>
            </a:r>
            <a:endParaRPr lang="en-US" sz="2800" dirty="0"/>
          </a:p>
          <a:p>
            <a:r>
              <a:rPr lang="en-US" sz="2800" dirty="0"/>
              <a:t>DEPARTMENT</a:t>
            </a:r>
            <a:r>
              <a:rPr lang="en-US" sz="2800" dirty="0" smtClean="0"/>
              <a:t>: </a:t>
            </a:r>
            <a:r>
              <a:rPr lang="en-US" sz="2800" dirty="0" err="1" smtClean="0"/>
              <a:t>B.Com</a:t>
            </a:r>
            <a:r>
              <a:rPr lang="en-US" sz="2800" dirty="0" smtClean="0"/>
              <a:t> Corporate </a:t>
            </a:r>
            <a:r>
              <a:rPr lang="en-US" sz="2800" dirty="0" err="1" smtClean="0"/>
              <a:t>Secretaryship</a:t>
            </a:r>
            <a:endParaRPr lang="en-US" sz="2800" dirty="0"/>
          </a:p>
          <a:p>
            <a:r>
              <a:rPr lang="en-US" sz="2800" dirty="0" smtClean="0"/>
              <a:t>COLLEGE:  </a:t>
            </a:r>
            <a:r>
              <a:rPr lang="en-US" sz="2800" dirty="0" err="1" smtClean="0"/>
              <a:t>Shri</a:t>
            </a:r>
            <a:r>
              <a:rPr lang="en-US" sz="2800" dirty="0" smtClean="0"/>
              <a:t> </a:t>
            </a:r>
            <a:r>
              <a:rPr lang="en-US" sz="2800" dirty="0" err="1" smtClean="0"/>
              <a:t>Krishnaswamy</a:t>
            </a:r>
            <a:r>
              <a:rPr lang="en-US" sz="2800" dirty="0" smtClean="0"/>
              <a:t> College for Women</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1" y="533400"/>
            <a:ext cx="9525000" cy="5078313"/>
          </a:xfrm>
          <a:prstGeom prst="rect">
            <a:avLst/>
          </a:prstGeom>
          <a:noFill/>
        </p:spPr>
        <p:txBody>
          <a:bodyPr wrap="square" rtlCol="0">
            <a:spAutoFit/>
          </a:bodyPr>
          <a:lstStyle/>
          <a:p>
            <a:r>
              <a:rPr lang="en-US" b="1" dirty="0" smtClean="0"/>
              <a:t>Value Proposition:</a:t>
            </a:r>
          </a:p>
          <a:p>
            <a:r>
              <a:rPr lang="en-US" dirty="0" smtClean="0"/>
              <a:t> 1. Gain a deeper understanding of the gender composition of your workforce. </a:t>
            </a:r>
          </a:p>
          <a:p>
            <a:r>
              <a:rPr lang="en-US" dirty="0" smtClean="0"/>
              <a:t> 2. Identify potential biases and disparities in your workforce.</a:t>
            </a:r>
          </a:p>
          <a:p>
            <a:r>
              <a:rPr lang="en-US" dirty="0" smtClean="0"/>
              <a:t> 3. Make informed decisions about hiring, promotions, and compensation policies based on data.</a:t>
            </a:r>
          </a:p>
          <a:p>
            <a:r>
              <a:rPr lang="en-US" dirty="0" smtClean="0"/>
              <a:t> 4. Develop strategies to promote gender equality and create a more inclusive workplace. </a:t>
            </a:r>
          </a:p>
          <a:p>
            <a:r>
              <a:rPr lang="en-US" dirty="0" smtClean="0"/>
              <a:t>5. Ensure compliance with labor laws and regulations related to gender equality. </a:t>
            </a:r>
          </a:p>
          <a:p>
            <a:r>
              <a:rPr lang="en-US" dirty="0" smtClean="0"/>
              <a:t>6. Use a readily available Excel-based tool, avoiding the need for expensive software or consulting services.</a:t>
            </a:r>
          </a:p>
          <a:p>
            <a:endParaRPr lang="en-US" dirty="0" smtClean="0"/>
          </a:p>
          <a:p>
            <a:r>
              <a:rPr lang="en-US" dirty="0" smtClean="0"/>
              <a:t> </a:t>
            </a:r>
            <a:r>
              <a:rPr lang="en-US" b="1" dirty="0" smtClean="0"/>
              <a:t>Benefits for End Users:</a:t>
            </a:r>
          </a:p>
          <a:p>
            <a:r>
              <a:rPr lang="en-US" dirty="0" smtClean="0"/>
              <a:t>1. HR Professionals can streamline gender analysis, identify areas for improvement, and implement effective diversity and inclusion initiatives. </a:t>
            </a:r>
          </a:p>
          <a:p>
            <a:r>
              <a:rPr lang="en-US" dirty="0" smtClean="0"/>
              <a:t>2. Managers can make informed decisions about talent acquisition, development, and retention strategies. </a:t>
            </a:r>
          </a:p>
          <a:p>
            <a:r>
              <a:rPr lang="en-US" dirty="0" smtClean="0"/>
              <a:t>3. Diversity and Inclusion Committees can track progress towards diversity goals, identify areas for improvement, and advocate for equitable policies.</a:t>
            </a:r>
          </a:p>
          <a:p>
            <a:r>
              <a:rPr lang="en-US" dirty="0" smtClean="0"/>
              <a:t> 4. Researchers and Academics can access a user-friendly tool for analyzing gender data and contributing to research on workplace equality.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914400" y="1600200"/>
            <a:ext cx="8610600" cy="4524315"/>
          </a:xfrm>
          <a:prstGeom prst="rect">
            <a:avLst/>
          </a:prstGeom>
          <a:noFill/>
        </p:spPr>
        <p:txBody>
          <a:bodyPr wrap="square" rtlCol="0">
            <a:spAutoFit/>
          </a:bodyPr>
          <a:lstStyle/>
          <a:p>
            <a:pPr marL="342900" indent="-342900">
              <a:buAutoNum type="arabicPeriod"/>
            </a:pPr>
            <a:r>
              <a:rPr lang="en-US" dirty="0" smtClean="0"/>
              <a:t>Employee ID is a unique number that identifies each employee. </a:t>
            </a:r>
          </a:p>
          <a:p>
            <a:pPr marL="342900" indent="-342900">
              <a:buAutoNum type="arabicPeriod"/>
            </a:pPr>
            <a:r>
              <a:rPr lang="en-US" dirty="0" smtClean="0"/>
              <a:t>Name is the full name of the employee.</a:t>
            </a:r>
          </a:p>
          <a:p>
            <a:r>
              <a:rPr lang="en-US" dirty="0" smtClean="0"/>
              <a:t>3. Gender is the employee's gender, such as Male, Female, or Non-binary. </a:t>
            </a:r>
          </a:p>
          <a:p>
            <a:r>
              <a:rPr lang="en-US" dirty="0" smtClean="0"/>
              <a:t>4. Department is the division or department where the employee works. </a:t>
            </a:r>
          </a:p>
          <a:p>
            <a:r>
              <a:rPr lang="en-US" dirty="0" smtClean="0"/>
              <a:t>5. Job Title is the specific job or position the employee holds. </a:t>
            </a:r>
          </a:p>
          <a:p>
            <a:r>
              <a:rPr lang="en-US" dirty="0" smtClean="0"/>
              <a:t>6. Hire Date is the date when the employee was hired. </a:t>
            </a:r>
          </a:p>
          <a:p>
            <a:r>
              <a:rPr lang="en-US" dirty="0" smtClean="0"/>
              <a:t>7. Salary is the annual pay of the employee. </a:t>
            </a:r>
          </a:p>
          <a:p>
            <a:r>
              <a:rPr lang="en-US" dirty="0" smtClean="0"/>
              <a:t>8. Performance Rating is a numerical or categorical rating that indicates the employee's      work performance. </a:t>
            </a:r>
          </a:p>
          <a:p>
            <a:r>
              <a:rPr lang="en-US" dirty="0" smtClean="0"/>
              <a:t>9. Exit Date (Optional) is the date when the employee left the organization, if applicable. </a:t>
            </a:r>
          </a:p>
          <a:p>
            <a:endParaRPr lang="en-US" dirty="0" smtClean="0"/>
          </a:p>
          <a:p>
            <a:endParaRPr lang="en-US" dirty="0" smtClean="0"/>
          </a:p>
          <a:p>
            <a:r>
              <a:rPr lang="en-US" dirty="0" smtClean="0"/>
              <a:t>The data should be organized in a table format, with each row representing an employee and each column representing a specific field. The data should be consistent and free of errors. Numeric fields, such as Salary and Performance Rating, should be formatted as numbers. Date fields, such as Hire Date and Exit Date, should be formatted as dates.</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914400"/>
            <a:ext cx="9372600" cy="2308324"/>
          </a:xfrm>
          <a:prstGeom prst="rect">
            <a:avLst/>
          </a:prstGeom>
          <a:noFill/>
        </p:spPr>
        <p:txBody>
          <a:bodyPr wrap="square" rtlCol="0">
            <a:spAutoFit/>
          </a:bodyPr>
          <a:lstStyle/>
          <a:p>
            <a:r>
              <a:rPr lang="en-US" b="1" dirty="0" smtClean="0"/>
              <a:t>Additional Considerations:</a:t>
            </a:r>
          </a:p>
          <a:p>
            <a:endParaRPr lang="en-US" dirty="0" smtClean="0"/>
          </a:p>
          <a:p>
            <a:pPr marL="342900" indent="-342900"/>
            <a:r>
              <a:rPr lang="en-US" dirty="0" smtClean="0"/>
              <a:t>1. Ensure your organization follows data privacy laws and protects sensitive employee information.</a:t>
            </a:r>
          </a:p>
          <a:p>
            <a:pPr marL="342900" indent="-342900"/>
            <a:r>
              <a:rPr lang="en-US" dirty="0" smtClean="0"/>
              <a:t>2. Verify the data is accurate and complete before analyzing it. </a:t>
            </a:r>
          </a:p>
          <a:p>
            <a:r>
              <a:rPr lang="en-US" dirty="0" smtClean="0"/>
              <a:t>3. If the data comes from different sources, make sure the formats and definitions are consistent. 4. By having a well-organized and complete dataset, you can effectively analyze the distribution of employee gender, find any potential differences, and create strategies to promote gender equality in your organization.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819400" y="1752600"/>
            <a:ext cx="7315200" cy="4801314"/>
          </a:xfrm>
          <a:prstGeom prst="rect">
            <a:avLst/>
          </a:prstGeom>
          <a:noFill/>
        </p:spPr>
        <p:txBody>
          <a:bodyPr wrap="square" rtlCol="0">
            <a:spAutoFit/>
          </a:bodyPr>
          <a:lstStyle/>
          <a:p>
            <a:r>
              <a:rPr lang="en-US" dirty="0" smtClean="0"/>
              <a:t>Our solution stands out by offering a unique combination of features and benefits that provide a truly exceptional experience:</a:t>
            </a:r>
          </a:p>
          <a:p>
            <a:endParaRPr lang="en-US" dirty="0" smtClean="0"/>
          </a:p>
          <a:p>
            <a:pPr marL="342900" indent="-342900">
              <a:buAutoNum type="arabicPeriod"/>
            </a:pPr>
            <a:r>
              <a:rPr lang="en-US" b="1" dirty="0" smtClean="0"/>
              <a:t>User-Friendly Interface: </a:t>
            </a:r>
          </a:p>
          <a:p>
            <a:pPr marL="342900" indent="-342900"/>
            <a:r>
              <a:rPr lang="en-US" dirty="0" smtClean="0"/>
              <a:t>       - Our tool has an intuitive design that is easy to navigate, even for those without extensive Excel experience.</a:t>
            </a:r>
          </a:p>
          <a:p>
            <a:pPr marL="342900" indent="-342900"/>
            <a:r>
              <a:rPr lang="en-US" dirty="0" smtClean="0"/>
              <a:t>       - The tool provides step-by-step guidance, making it simple for users to conduct their analysis effectively. </a:t>
            </a:r>
          </a:p>
          <a:p>
            <a:pPr marL="342900" indent="-342900"/>
            <a:endParaRPr lang="en-US" dirty="0" smtClean="0"/>
          </a:p>
          <a:p>
            <a:pPr marL="342900" indent="-342900"/>
            <a:r>
              <a:rPr lang="en-US" b="1" dirty="0" smtClean="0"/>
              <a:t>2. Comprehensive Analysis:</a:t>
            </a:r>
          </a:p>
          <a:p>
            <a:pPr marL="342900" indent="-342900"/>
            <a:r>
              <a:rPr lang="en-US" dirty="0" smtClean="0"/>
              <a:t>        - Our solution offers a comprehensive set of analysis features, allowing users to explore gender distribution across various dimensions, identify trends, and uncover hidden patterns. </a:t>
            </a:r>
          </a:p>
          <a:p>
            <a:pPr marL="342900" indent="-342900"/>
            <a:r>
              <a:rPr lang="en-US" dirty="0" smtClean="0"/>
              <a:t>        - Users can customize the analysis to suit their specific needs and research questions. </a:t>
            </a:r>
          </a:p>
          <a:p>
            <a:pPr marL="342900" indent="-342900"/>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533400"/>
            <a:ext cx="8839200" cy="5078313"/>
          </a:xfrm>
          <a:prstGeom prst="rect">
            <a:avLst/>
          </a:prstGeom>
          <a:noFill/>
        </p:spPr>
        <p:txBody>
          <a:bodyPr wrap="square" rtlCol="0">
            <a:spAutoFit/>
          </a:bodyPr>
          <a:lstStyle/>
          <a:p>
            <a:pPr marL="342900" indent="-342900"/>
            <a:r>
              <a:rPr lang="en-US" dirty="0" smtClean="0"/>
              <a:t>3. </a:t>
            </a:r>
            <a:r>
              <a:rPr lang="en-US" b="1" dirty="0" smtClean="0"/>
              <a:t>Data Visualization Excellence</a:t>
            </a:r>
            <a:r>
              <a:rPr lang="en-US" dirty="0" smtClean="0"/>
              <a:t>: </a:t>
            </a:r>
          </a:p>
          <a:p>
            <a:pPr marL="342900" indent="-342900"/>
            <a:r>
              <a:rPr lang="en-US" dirty="0" smtClean="0"/>
              <a:t>       - Our tool generates interactive charts that allow users to explore the data visually and gain insights quickly.</a:t>
            </a:r>
          </a:p>
          <a:p>
            <a:pPr marL="342900" indent="-342900"/>
            <a:r>
              <a:rPr lang="en-US" dirty="0" smtClean="0"/>
              <a:t>       - Users can customize the appearance and style of charts to match their preferences and branding.</a:t>
            </a:r>
          </a:p>
          <a:p>
            <a:pPr marL="342900" indent="-342900"/>
            <a:endParaRPr lang="en-US" b="1" dirty="0" smtClean="0"/>
          </a:p>
          <a:p>
            <a:pPr marL="342900" indent="-342900"/>
            <a:r>
              <a:rPr lang="en-US" b="1" dirty="0" smtClean="0"/>
              <a:t>4. Integration with Existing Systems: </a:t>
            </a:r>
          </a:p>
          <a:p>
            <a:pPr marL="342900" indent="-342900"/>
            <a:r>
              <a:rPr lang="en-US" dirty="0" smtClean="0"/>
              <a:t>      Our solution can be easily connected with current HR systems. This allows for easy sharing of data and analysis.  </a:t>
            </a:r>
          </a:p>
          <a:p>
            <a:pPr marL="342900" indent="-342900"/>
            <a:endParaRPr lang="en-US" dirty="0" smtClean="0"/>
          </a:p>
          <a:p>
            <a:pPr marL="342900" indent="-342900"/>
            <a:r>
              <a:rPr lang="en-US" b="1" dirty="0" smtClean="0"/>
              <a:t>5. Continuous Improvement: </a:t>
            </a:r>
          </a:p>
          <a:p>
            <a:pPr marL="342900" indent="-342900"/>
            <a:r>
              <a:rPr lang="en-US" b="1" dirty="0" smtClean="0"/>
              <a:t>       </a:t>
            </a:r>
            <a:r>
              <a:rPr lang="en-US" dirty="0" smtClean="0"/>
              <a:t>We will keep improving our tool based on what users say and what is happening in the industry. This ensures the tool remains valuable for organizations. </a:t>
            </a:r>
          </a:p>
          <a:p>
            <a:pPr marL="342900" indent="-342900"/>
            <a:endParaRPr lang="en-US" dirty="0" smtClean="0"/>
          </a:p>
          <a:p>
            <a:pPr marL="342900" indent="-342900"/>
            <a:r>
              <a:rPr lang="en-US" dirty="0" smtClean="0"/>
              <a:t>       Our solution has features that make it stand out from other gender analysis tools. It helps organizations make decisions based on data, promote gender equality, and create a more inclusive workplace.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685800" y="1295400"/>
            <a:ext cx="8458199" cy="5078313"/>
          </a:xfrm>
          <a:prstGeom prst="rect">
            <a:avLst/>
          </a:prstGeom>
          <a:noFill/>
        </p:spPr>
        <p:txBody>
          <a:bodyPr wrap="square" rtlCol="0">
            <a:spAutoFit/>
          </a:bodyPr>
          <a:lstStyle/>
          <a:p>
            <a:r>
              <a:rPr lang="en-US" dirty="0" smtClean="0"/>
              <a:t>Make sure you understand the structure and content of the dataset before modeling. The key fields are usually: </a:t>
            </a:r>
          </a:p>
          <a:p>
            <a:pPr>
              <a:buFontTx/>
              <a:buChar char="-"/>
            </a:pPr>
            <a:r>
              <a:rPr lang="en-US" dirty="0" smtClean="0"/>
              <a:t>Employee ID</a:t>
            </a:r>
          </a:p>
          <a:p>
            <a:r>
              <a:rPr lang="en-US" dirty="0" smtClean="0"/>
              <a:t>- Name </a:t>
            </a:r>
          </a:p>
          <a:p>
            <a:pPr>
              <a:buFontTx/>
              <a:buChar char="-"/>
            </a:pPr>
            <a:r>
              <a:rPr lang="en-US" dirty="0" smtClean="0"/>
              <a:t>Gender </a:t>
            </a:r>
          </a:p>
          <a:p>
            <a:pPr>
              <a:buFontTx/>
              <a:buChar char="-"/>
            </a:pPr>
            <a:r>
              <a:rPr lang="en-US" dirty="0" smtClean="0"/>
              <a:t>Department </a:t>
            </a:r>
          </a:p>
          <a:p>
            <a:pPr>
              <a:buFontTx/>
              <a:buChar char="-"/>
            </a:pPr>
            <a:r>
              <a:rPr lang="en-US" dirty="0" smtClean="0"/>
              <a:t>Job Title </a:t>
            </a:r>
          </a:p>
          <a:p>
            <a:pPr>
              <a:buFontTx/>
              <a:buChar char="-"/>
            </a:pPr>
            <a:r>
              <a:rPr lang="en-US" dirty="0" smtClean="0"/>
              <a:t>Hire Date</a:t>
            </a:r>
          </a:p>
          <a:p>
            <a:pPr>
              <a:buFontTx/>
              <a:buChar char="-"/>
            </a:pPr>
            <a:r>
              <a:rPr lang="en-US" dirty="0" smtClean="0"/>
              <a:t>Salary </a:t>
            </a:r>
          </a:p>
          <a:p>
            <a:pPr>
              <a:buFontTx/>
              <a:buChar char="-"/>
            </a:pPr>
            <a:r>
              <a:rPr lang="en-US" dirty="0" smtClean="0"/>
              <a:t>Performance Rating </a:t>
            </a:r>
          </a:p>
          <a:p>
            <a:pPr>
              <a:buFontTx/>
              <a:buChar char="-"/>
            </a:pPr>
            <a:endParaRPr lang="en-US" dirty="0" smtClean="0"/>
          </a:p>
          <a:p>
            <a:r>
              <a:rPr lang="en-US" b="1" dirty="0" smtClean="0"/>
              <a:t>Modeling Techniques: </a:t>
            </a:r>
          </a:p>
          <a:p>
            <a:endParaRPr lang="en-US" dirty="0" smtClean="0"/>
          </a:p>
          <a:p>
            <a:r>
              <a:rPr lang="en-US" b="1" dirty="0" smtClean="0"/>
              <a:t>Descriptive Statistics:</a:t>
            </a:r>
          </a:p>
          <a:p>
            <a:r>
              <a:rPr lang="en-US" dirty="0" smtClean="0"/>
              <a:t> - Create frequency tables to summarize the gender distribution in the dataset. </a:t>
            </a:r>
          </a:p>
          <a:p>
            <a:pPr>
              <a:buFontTx/>
              <a:buChar char="-"/>
            </a:pPr>
            <a:r>
              <a:rPr lang="en-US" dirty="0" smtClean="0"/>
              <a:t>Calculate the percentage of each gender (male, female, other). </a:t>
            </a:r>
          </a:p>
          <a:p>
            <a:pPr>
              <a:buFontTx/>
              <a:buChar char="-"/>
            </a:pPr>
            <a:r>
              <a:rPr lang="en-US" dirty="0" smtClean="0"/>
              <a:t>Analyze the central tendency (mean, median, mode) of numerical variables (like salary) by gender.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685800"/>
            <a:ext cx="10972800" cy="5816977"/>
          </a:xfrm>
        </p:spPr>
        <p:txBody>
          <a:bodyPr/>
          <a:lstStyle/>
          <a:p>
            <a:r>
              <a:rPr lang="en-US" b="1" dirty="0" smtClean="0"/>
              <a:t>Cross -Tabulation:</a:t>
            </a:r>
          </a:p>
          <a:p>
            <a:pPr>
              <a:buFontTx/>
              <a:buChar char="-"/>
            </a:pPr>
            <a:r>
              <a:rPr lang="en-US" dirty="0" smtClean="0"/>
              <a:t>Analyze the relationship between gender and other categories (like department, job title) using cross-tabulation tables. </a:t>
            </a:r>
          </a:p>
          <a:p>
            <a:pPr>
              <a:buFontTx/>
              <a:buChar char="-"/>
            </a:pPr>
            <a:r>
              <a:rPr lang="en-US" dirty="0" smtClean="0"/>
              <a:t>Perform chi-square tests to see if there are significant gender differences across these categories. </a:t>
            </a:r>
          </a:p>
          <a:p>
            <a:pPr>
              <a:buFontTx/>
              <a:buChar char="-"/>
            </a:pPr>
            <a:endParaRPr lang="en-US" dirty="0" smtClean="0"/>
          </a:p>
          <a:p>
            <a:pPr>
              <a:buFontTx/>
              <a:buChar char="-"/>
            </a:pPr>
            <a:r>
              <a:rPr lang="en-US" b="1" dirty="0" smtClean="0"/>
              <a:t>Data Visualization:</a:t>
            </a:r>
          </a:p>
          <a:p>
            <a:pPr>
              <a:buFontTx/>
              <a:buChar char="-"/>
            </a:pPr>
            <a:r>
              <a:rPr lang="en-US" dirty="0" smtClean="0"/>
              <a:t> - Use bar charts to visualize the gender distribution.</a:t>
            </a:r>
          </a:p>
          <a:p>
            <a:r>
              <a:rPr lang="en-US" dirty="0" smtClean="0"/>
              <a:t> - Use pie charts to show the proportion of each gender. </a:t>
            </a:r>
          </a:p>
          <a:p>
            <a:pPr>
              <a:buFontTx/>
              <a:buChar char="-"/>
            </a:pPr>
            <a:r>
              <a:rPr lang="en-US" dirty="0" smtClean="0"/>
              <a:t>Use histograms to analyze the distribution of numerical variables (like salary) by gender.</a:t>
            </a:r>
          </a:p>
          <a:p>
            <a:endParaRPr lang="en-US" b="1" dirty="0" smtClean="0"/>
          </a:p>
          <a:p>
            <a:r>
              <a:rPr lang="en-US" b="1" dirty="0" smtClean="0"/>
              <a:t>Time Series Analysis (if applicable): </a:t>
            </a:r>
          </a:p>
          <a:p>
            <a:pPr>
              <a:buFontTx/>
              <a:buChar char="-"/>
            </a:pPr>
            <a:r>
              <a:rPr lang="en-US" dirty="0" smtClean="0"/>
              <a:t>If the data includes historical information, analyze gender representation trends over time using time series techniques. </a:t>
            </a:r>
          </a:p>
          <a:p>
            <a:pPr>
              <a:buFontTx/>
              <a:buChar char="-"/>
            </a:pPr>
            <a:r>
              <a:rPr lang="en-US" dirty="0" smtClean="0"/>
              <a:t>Create line charts or time series plots to visualize these trends. </a:t>
            </a:r>
          </a:p>
          <a:p>
            <a:pPr>
              <a:buFontTx/>
              <a:buChar char="-"/>
            </a:pPr>
            <a:endParaRPr lang="en-US" dirty="0" smtClean="0"/>
          </a:p>
          <a:p>
            <a:r>
              <a:rPr lang="en-US" b="1" dirty="0" smtClean="0"/>
              <a:t>Advanced Techniques (if needed): </a:t>
            </a:r>
          </a:p>
          <a:p>
            <a:pPr>
              <a:buFontTx/>
              <a:buChar char="-"/>
            </a:pPr>
            <a:r>
              <a:rPr lang="en-US" dirty="0" smtClean="0"/>
              <a:t>Use regression analysis to study the relationship between gender and numerical variables (like salary). </a:t>
            </a:r>
          </a:p>
          <a:p>
            <a:pPr>
              <a:buFontTx/>
              <a:buChar char="-"/>
            </a:pPr>
            <a:r>
              <a:rPr lang="en-US" dirty="0" smtClean="0"/>
              <a:t>Use </a:t>
            </a:r>
            <a:r>
              <a:rPr lang="en-US" dirty="0" err="1" smtClean="0"/>
              <a:t>discriminant</a:t>
            </a:r>
            <a:r>
              <a:rPr lang="en-US" dirty="0" smtClean="0"/>
              <a:t> analysis to identify factors that distinguish between genders based on multiple variables. </a:t>
            </a:r>
          </a:p>
          <a:p>
            <a:r>
              <a:rPr lang="en-US" dirty="0" smtClean="0"/>
              <a:t>- If the data includes employee turnover, use survival analysis to analyze the time to event (like leaving the company). Here is the passage broken down into shorter, more concise sentences that use simpler words, with considerations by gender: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381000"/>
            <a:ext cx="11353800" cy="6093976"/>
          </a:xfrm>
        </p:spPr>
        <p:txBody>
          <a:bodyPr/>
          <a:lstStyle/>
          <a:p>
            <a:r>
              <a:rPr lang="en-US" dirty="0" smtClean="0"/>
              <a:t>Data Quality: </a:t>
            </a:r>
          </a:p>
          <a:p>
            <a:pPr>
              <a:buFontTx/>
              <a:buChar char="-"/>
            </a:pPr>
            <a:r>
              <a:rPr lang="en-US" dirty="0" smtClean="0"/>
              <a:t>Ensure the data is accurate and complete before modeling. </a:t>
            </a:r>
          </a:p>
          <a:p>
            <a:pPr>
              <a:buFontTx/>
              <a:buChar char="-"/>
            </a:pPr>
            <a:r>
              <a:rPr lang="en-US" dirty="0" smtClean="0"/>
              <a:t>This is important for all genders. </a:t>
            </a:r>
          </a:p>
          <a:p>
            <a:endParaRPr lang="en-US" dirty="0" smtClean="0"/>
          </a:p>
          <a:p>
            <a:r>
              <a:rPr lang="en-US" b="1" dirty="0" smtClean="0"/>
              <a:t>Missing Values:</a:t>
            </a:r>
            <a:r>
              <a:rPr lang="en-US" dirty="0" smtClean="0"/>
              <a:t> </a:t>
            </a:r>
          </a:p>
          <a:p>
            <a:pPr>
              <a:buFontTx/>
              <a:buChar char="-"/>
            </a:pPr>
            <a:r>
              <a:rPr lang="en-US" dirty="0" smtClean="0"/>
              <a:t>Handle missing data appropriately, using techniques like imputation or deletion. </a:t>
            </a:r>
          </a:p>
          <a:p>
            <a:pPr>
              <a:buFontTx/>
              <a:buChar char="-"/>
            </a:pPr>
            <a:r>
              <a:rPr lang="en-US" dirty="0" smtClean="0"/>
              <a:t>This is important for all genders. </a:t>
            </a:r>
          </a:p>
          <a:p>
            <a:endParaRPr lang="en-US" dirty="0" smtClean="0"/>
          </a:p>
          <a:p>
            <a:r>
              <a:rPr lang="en-US" b="1" dirty="0" smtClean="0"/>
              <a:t>Outliers:</a:t>
            </a:r>
            <a:r>
              <a:rPr lang="en-US" dirty="0" smtClean="0"/>
              <a:t> </a:t>
            </a:r>
          </a:p>
          <a:p>
            <a:pPr>
              <a:buFontTx/>
              <a:buChar char="-"/>
            </a:pPr>
            <a:r>
              <a:rPr lang="en-US" dirty="0" smtClean="0"/>
              <a:t>Identify and address any extreme data points that may affect the analysis. </a:t>
            </a:r>
          </a:p>
          <a:p>
            <a:pPr>
              <a:buFontTx/>
              <a:buChar char="-"/>
            </a:pPr>
            <a:r>
              <a:rPr lang="en-US" dirty="0" smtClean="0"/>
              <a:t>This is important for all genders. </a:t>
            </a:r>
          </a:p>
          <a:p>
            <a:pPr>
              <a:buFontTx/>
              <a:buChar char="-"/>
            </a:pPr>
            <a:endParaRPr lang="en-US" b="1" dirty="0" smtClean="0"/>
          </a:p>
          <a:p>
            <a:r>
              <a:rPr lang="en-US" b="1" dirty="0" smtClean="0"/>
              <a:t>Ethical Considerations</a:t>
            </a:r>
            <a:r>
              <a:rPr lang="en-US" dirty="0" smtClean="0"/>
              <a:t>: </a:t>
            </a:r>
          </a:p>
          <a:p>
            <a:pPr>
              <a:buFontTx/>
              <a:buChar char="-"/>
            </a:pPr>
            <a:r>
              <a:rPr lang="en-US" dirty="0" smtClean="0"/>
              <a:t>Handle sensitive data ethically and ensure privacy compliance. </a:t>
            </a:r>
          </a:p>
          <a:p>
            <a:pPr>
              <a:buFontTx/>
              <a:buChar char="-"/>
            </a:pPr>
            <a:r>
              <a:rPr lang="en-US" dirty="0" smtClean="0"/>
              <a:t>This is important for all genders. </a:t>
            </a:r>
          </a:p>
          <a:p>
            <a:endParaRPr lang="en-US" dirty="0" smtClean="0"/>
          </a:p>
          <a:p>
            <a:r>
              <a:rPr lang="en-US" b="1" dirty="0" smtClean="0"/>
              <a:t>Insights: </a:t>
            </a:r>
          </a:p>
          <a:p>
            <a:pPr>
              <a:buFontTx/>
              <a:buChar char="-"/>
            </a:pPr>
            <a:r>
              <a:rPr lang="en-US" dirty="0" smtClean="0"/>
              <a:t>By applying these modeling techniques, you can gain valuable insights into the gender distribution within your organization. </a:t>
            </a:r>
          </a:p>
          <a:p>
            <a:r>
              <a:rPr lang="en-US" dirty="0" smtClean="0"/>
              <a:t>- This can help identify potential disparities between genders. </a:t>
            </a:r>
          </a:p>
          <a:p>
            <a:r>
              <a:rPr lang="en-US" dirty="0" smtClean="0"/>
              <a:t>- The insights can inform strategies for promoting gender equality.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343400"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18</a:t>
            </a:fld>
            <a:endParaRPr sz="1100">
              <a:latin typeface="Trebuchet MS"/>
              <a:cs typeface="Trebuchet MS"/>
            </a:endParaRPr>
          </a:p>
        </p:txBody>
      </p:sp>
      <p:pic>
        <p:nvPicPr>
          <p:cNvPr id="1026" name="Picture 2" descr="D:\Downloads\WhatsApp Image 2024-09-06 at 8.03.34 AM.jpeg"/>
          <p:cNvPicPr>
            <a:picLocks noChangeAspect="1" noChangeArrowheads="1"/>
          </p:cNvPicPr>
          <p:nvPr/>
        </p:nvPicPr>
        <p:blipFill>
          <a:blip r:embed="rId3"/>
          <a:srcRect/>
          <a:stretch>
            <a:fillRect/>
          </a:stretch>
        </p:blipFill>
        <p:spPr bwMode="auto">
          <a:xfrm>
            <a:off x="1143000" y="1600200"/>
            <a:ext cx="9829800" cy="340987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600200"/>
            <a:ext cx="8458199" cy="1200329"/>
          </a:xfrm>
          <a:prstGeom prst="rect">
            <a:avLst/>
          </a:prstGeom>
          <a:noFill/>
        </p:spPr>
        <p:txBody>
          <a:bodyPr wrap="square" rtlCol="0">
            <a:spAutoFit/>
          </a:bodyPr>
          <a:lstStyle/>
          <a:p>
            <a:r>
              <a:rPr lang="en-US" dirty="0" smtClean="0"/>
              <a:t>It </a:t>
            </a:r>
            <a:r>
              <a:rPr lang="en-US" dirty="0" smtClean="0"/>
              <a:t>plays a vital role in promoting diversity, inclusion, and equality within the workplace. By collecting and analyzing gender data, organizations can implement targeted initiatives, address disparities, and create a more supportive environment for all employees.</a:t>
            </a:r>
            <a:endParaRPr lang="en-US" dirty="0"/>
          </a:p>
        </p:txBody>
      </p:sp>
      <p:sp>
        <p:nvSpPr>
          <p:cNvPr id="4" name="Rectangle 3"/>
          <p:cNvSpPr/>
          <p:nvPr/>
        </p:nvSpPr>
        <p:spPr>
          <a:xfrm>
            <a:off x="914400" y="2819400"/>
            <a:ext cx="8153400" cy="646331"/>
          </a:xfrm>
          <a:prstGeom prst="rect">
            <a:avLst/>
          </a:prstGeom>
        </p:spPr>
        <p:txBody>
          <a:bodyPr wrap="square">
            <a:spAutoFit/>
          </a:bodyPr>
          <a:lstStyle/>
          <a:p>
            <a:r>
              <a:rPr lang="en-US" dirty="0" smtClean="0"/>
              <a:t>It's all about building a workplace where everyone feels valued, respected, and empowered to succeed.</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5250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00" y="6096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dirty="0">
                <a:solidFill>
                  <a:srgbClr val="0F0F0F"/>
                </a:solidFill>
                <a:latin typeface="Times New Roman" panose="02020603050405020304" pitchFamily="18" charset="0"/>
                <a:cs typeface="Times New Roman" panose="02020603050405020304" pitchFamily="18" charset="0"/>
              </a:rPr>
              <a:t>Employee </a:t>
            </a:r>
            <a:r>
              <a:rPr lang="en-US" sz="4400" dirty="0" smtClean="0">
                <a:solidFill>
                  <a:srgbClr val="0F0F0F"/>
                </a:solidFill>
                <a:latin typeface="Times New Roman" panose="02020603050405020304" pitchFamily="18" charset="0"/>
                <a:cs typeface="Times New Roman" panose="02020603050405020304" pitchFamily="18" charset="0"/>
              </a:rPr>
              <a:t>Gender Analysis </a:t>
            </a:r>
            <a:r>
              <a:rPr lang="en-US" sz="4400"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10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09600" y="1524000"/>
            <a:ext cx="7162800" cy="4801314"/>
          </a:xfrm>
          <a:prstGeom prst="rect">
            <a:avLst/>
          </a:prstGeom>
          <a:noFill/>
        </p:spPr>
        <p:txBody>
          <a:bodyPr wrap="square" rtlCol="0">
            <a:spAutoFit/>
          </a:bodyPr>
          <a:lstStyle/>
          <a:p>
            <a:r>
              <a:rPr lang="en-US" b="1" dirty="0" smtClean="0"/>
              <a:t>Problem:</a:t>
            </a:r>
            <a:r>
              <a:rPr lang="en-US" dirty="0" smtClean="0"/>
              <a:t> You have a dataset of employee information in Excel, including their names and genders. Your goal is to analyze this data to understand the gender composition of your workforce and identify any potential disparities or imbalances.</a:t>
            </a:r>
          </a:p>
          <a:p>
            <a:r>
              <a:rPr lang="en-US" b="1" dirty="0" smtClean="0"/>
              <a:t>Specific Questions:</a:t>
            </a:r>
            <a:endParaRPr lang="en-US" dirty="0" smtClean="0"/>
          </a:p>
          <a:p>
            <a:r>
              <a:rPr lang="en-US" dirty="0" smtClean="0"/>
              <a:t>What is the overall gender ratio within the organization?</a:t>
            </a:r>
          </a:p>
          <a:p>
            <a:r>
              <a:rPr lang="en-US" dirty="0" smtClean="0"/>
              <a:t>Are there significant differences in gender distribution across different departments or job roles?</a:t>
            </a:r>
          </a:p>
          <a:p>
            <a:r>
              <a:rPr lang="en-US" dirty="0" smtClean="0"/>
              <a:t>Are there any trends or patterns in gender representation over time?</a:t>
            </a:r>
          </a:p>
          <a:p>
            <a:r>
              <a:rPr lang="en-US" dirty="0" smtClean="0"/>
              <a:t>Are there any gender-based disparities in terms of salary, promotions, or other workplace factors?</a:t>
            </a:r>
          </a:p>
          <a:p>
            <a:r>
              <a:rPr lang="en-US" b="1" dirty="0" smtClean="0"/>
              <a:t>By analyzing this data, you can:</a:t>
            </a:r>
            <a:endParaRPr lang="en-US" dirty="0" smtClean="0"/>
          </a:p>
          <a:p>
            <a:r>
              <a:rPr lang="en-US" dirty="0" smtClean="0"/>
              <a:t>Gain insights into the diversity of your workforce.</a:t>
            </a:r>
          </a:p>
          <a:p>
            <a:r>
              <a:rPr lang="en-US" dirty="0" smtClean="0"/>
              <a:t>Identify areas where there may be opportunities for improvement in terms of gender equality.</a:t>
            </a:r>
          </a:p>
          <a:p>
            <a:r>
              <a:rPr lang="en-US" dirty="0" smtClean="0"/>
              <a:t>Develop strategies to promote a more inclusive and equitable workplace.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590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601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609600" y="1485067"/>
            <a:ext cx="8839200" cy="4339650"/>
          </a:xfrm>
          <a:prstGeom prst="rect">
            <a:avLst/>
          </a:prstGeom>
          <a:noFill/>
        </p:spPr>
        <p:txBody>
          <a:bodyPr wrap="square" rtlCol="0">
            <a:spAutoFit/>
          </a:bodyPr>
          <a:lstStyle/>
          <a:p>
            <a:r>
              <a:rPr lang="en-US" dirty="0" smtClean="0"/>
              <a:t>The main goal of this project is to analyze the gender distribution in a dataset of employee information using Excel. This analysis will provide useful insights into the gender makeup of the workforce, identify any potential differences or imbalances, and help develop strategies to promote gender equality.</a:t>
            </a:r>
          </a:p>
          <a:p>
            <a:endParaRPr lang="en-US" sz="800" dirty="0" smtClean="0"/>
          </a:p>
          <a:p>
            <a:endParaRPr lang="en-US" sz="800" dirty="0" smtClean="0"/>
          </a:p>
          <a:p>
            <a:r>
              <a:rPr lang="en-US" dirty="0" smtClean="0"/>
              <a:t> </a:t>
            </a:r>
            <a:r>
              <a:rPr lang="en-US" b="1" dirty="0" smtClean="0"/>
              <a:t>Data Requirements: -</a:t>
            </a:r>
          </a:p>
          <a:p>
            <a:r>
              <a:rPr lang="en-US" dirty="0" smtClean="0"/>
              <a:t> A dataset with employee information, including: </a:t>
            </a:r>
          </a:p>
          <a:p>
            <a:r>
              <a:rPr lang="en-US" dirty="0" smtClean="0"/>
              <a:t>- Employee ID </a:t>
            </a:r>
          </a:p>
          <a:p>
            <a:r>
              <a:rPr lang="en-US" dirty="0" smtClean="0"/>
              <a:t>-Name </a:t>
            </a:r>
          </a:p>
          <a:p>
            <a:pPr>
              <a:buFontTx/>
              <a:buChar char="-"/>
            </a:pPr>
            <a:r>
              <a:rPr lang="en-US" dirty="0" smtClean="0"/>
              <a:t>Gender</a:t>
            </a:r>
          </a:p>
          <a:p>
            <a:pPr>
              <a:buFontTx/>
              <a:buChar char="-"/>
            </a:pPr>
            <a:r>
              <a:rPr lang="en-US" dirty="0" smtClean="0"/>
              <a:t>Department </a:t>
            </a:r>
          </a:p>
          <a:p>
            <a:pPr>
              <a:buFontTx/>
              <a:buChar char="-"/>
            </a:pPr>
            <a:r>
              <a:rPr lang="en-US" dirty="0" smtClean="0"/>
              <a:t>Job Title </a:t>
            </a:r>
          </a:p>
          <a:p>
            <a:pPr>
              <a:buFontTx/>
              <a:buChar char="-"/>
            </a:pPr>
            <a:r>
              <a:rPr lang="en-US" dirty="0" smtClean="0"/>
              <a:t>Hire Date </a:t>
            </a:r>
          </a:p>
          <a:p>
            <a:pPr>
              <a:buFontTx/>
              <a:buChar char="-"/>
            </a:pPr>
            <a:r>
              <a:rPr lang="en-US" dirty="0" smtClean="0"/>
              <a:t>Salary </a:t>
            </a:r>
          </a:p>
          <a:p>
            <a:pPr>
              <a:buFontTx/>
              <a:buChar char="-"/>
            </a:pPr>
            <a:r>
              <a:rPr lang="en-US" dirty="0" smtClean="0"/>
              <a:t>Performance Ratings </a:t>
            </a:r>
          </a:p>
          <a:p>
            <a:pPr>
              <a:buFontTx/>
              <a:buChar char="-"/>
            </a:pPr>
            <a:endParaRPr lang="en-US" sz="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762000"/>
            <a:ext cx="8915400" cy="5355312"/>
          </a:xfrm>
          <a:prstGeom prst="rect">
            <a:avLst/>
          </a:prstGeom>
          <a:noFill/>
        </p:spPr>
        <p:txBody>
          <a:bodyPr wrap="square" rtlCol="0">
            <a:spAutoFit/>
          </a:bodyPr>
          <a:lstStyle/>
          <a:p>
            <a:r>
              <a:rPr lang="en-US" b="1" dirty="0" smtClean="0"/>
              <a:t>Analysis Methods</a:t>
            </a:r>
            <a:r>
              <a:rPr lang="en-US" dirty="0" smtClean="0"/>
              <a:t>: </a:t>
            </a:r>
          </a:p>
          <a:p>
            <a:r>
              <a:rPr lang="en-US" dirty="0" smtClean="0"/>
              <a:t>Descriptive Statistics: </a:t>
            </a:r>
          </a:p>
          <a:p>
            <a:pPr>
              <a:buFontTx/>
              <a:buChar char="-"/>
            </a:pPr>
            <a:r>
              <a:rPr lang="en-US" dirty="0" smtClean="0"/>
              <a:t>Calculate the total number of employees, the percentage of male and female employees, and the overall gender ratio.</a:t>
            </a:r>
          </a:p>
          <a:p>
            <a:r>
              <a:rPr lang="en-US" dirty="0" smtClean="0"/>
              <a:t> - Determine the gender distribution within different departments and job roles. </a:t>
            </a:r>
          </a:p>
          <a:p>
            <a:endParaRPr lang="en-US" dirty="0" smtClean="0"/>
          </a:p>
          <a:p>
            <a:r>
              <a:rPr lang="en-US" b="1" dirty="0" smtClean="0"/>
              <a:t>Data Visualization: -</a:t>
            </a:r>
          </a:p>
          <a:p>
            <a:r>
              <a:rPr lang="en-US" dirty="0" smtClean="0"/>
              <a:t> Create charts (e.g., pie charts, bar charts) to visually represent the gender distribution across various categories. </a:t>
            </a:r>
          </a:p>
          <a:p>
            <a:pPr>
              <a:buFontTx/>
              <a:buChar char="-"/>
            </a:pPr>
            <a:r>
              <a:rPr lang="en-US" dirty="0" smtClean="0"/>
              <a:t>Use these charts to identify any significant differences or patterns.</a:t>
            </a:r>
          </a:p>
          <a:p>
            <a:pPr>
              <a:buFontTx/>
              <a:buChar char="-"/>
            </a:pPr>
            <a:endParaRPr lang="en-US" dirty="0" smtClean="0"/>
          </a:p>
          <a:p>
            <a:r>
              <a:rPr lang="en-US" b="1" dirty="0" smtClean="0"/>
              <a:t>Trend Analysis: </a:t>
            </a:r>
          </a:p>
          <a:p>
            <a:pPr>
              <a:buFontTx/>
              <a:buChar char="-"/>
            </a:pPr>
            <a:r>
              <a:rPr lang="en-US" dirty="0" smtClean="0"/>
              <a:t>Analyze changes in gender distribution over time, particularly focusing on hiring trends and promotions.</a:t>
            </a:r>
          </a:p>
          <a:p>
            <a:pPr>
              <a:buFontTx/>
              <a:buChar char="-"/>
            </a:pPr>
            <a:endParaRPr lang="en-US" dirty="0" smtClean="0"/>
          </a:p>
          <a:p>
            <a:r>
              <a:rPr lang="en-US" b="1" dirty="0" smtClean="0"/>
              <a:t>Comparative Analysis: </a:t>
            </a:r>
          </a:p>
          <a:p>
            <a:r>
              <a:rPr lang="en-US" dirty="0" smtClean="0"/>
              <a:t>- Compare the gender distribution within the organization to industry benchmarks or relevant standards.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9448800" cy="4801314"/>
          </a:xfrm>
          <a:prstGeom prst="rect">
            <a:avLst/>
          </a:prstGeom>
          <a:noFill/>
        </p:spPr>
        <p:txBody>
          <a:bodyPr wrap="square" rtlCol="0">
            <a:spAutoFit/>
          </a:bodyPr>
          <a:lstStyle/>
          <a:p>
            <a:r>
              <a:rPr lang="en-US" b="1" dirty="0" smtClean="0"/>
              <a:t>Deliverables: </a:t>
            </a:r>
          </a:p>
          <a:p>
            <a:pPr>
              <a:buFontTx/>
              <a:buChar char="-"/>
            </a:pPr>
            <a:r>
              <a:rPr lang="en-US" dirty="0" smtClean="0"/>
              <a:t>A comprehensive report summarizing the findings of the analysis, including: </a:t>
            </a:r>
          </a:p>
          <a:p>
            <a:r>
              <a:rPr lang="en-US" dirty="0" smtClean="0"/>
              <a:t>- Overview of the gender distribution within the organization </a:t>
            </a:r>
          </a:p>
          <a:p>
            <a:r>
              <a:rPr lang="en-US" dirty="0" smtClean="0"/>
              <a:t>–Detailed analysis of gender differences across departments, job roles, and over time </a:t>
            </a:r>
          </a:p>
          <a:p>
            <a:pPr>
              <a:buFontTx/>
              <a:buChar char="-"/>
            </a:pPr>
            <a:r>
              <a:rPr lang="en-US" dirty="0" smtClean="0"/>
              <a:t> Identification of any potential disparities or imbalances </a:t>
            </a:r>
          </a:p>
          <a:p>
            <a:pPr>
              <a:buFontTx/>
              <a:buChar char="-"/>
            </a:pPr>
            <a:r>
              <a:rPr lang="en-US" dirty="0" smtClean="0"/>
              <a:t> Recommendations for promoting gender equality and addressing identified issues</a:t>
            </a:r>
          </a:p>
          <a:p>
            <a:r>
              <a:rPr lang="en-US" dirty="0" smtClean="0"/>
              <a:t>  Visualizations (charts, graphs) to support the analysis and make the findings more accessible.</a:t>
            </a:r>
          </a:p>
          <a:p>
            <a:endParaRPr lang="en-US" dirty="0" smtClean="0"/>
          </a:p>
          <a:p>
            <a:r>
              <a:rPr lang="en-US" b="1" dirty="0" smtClean="0"/>
              <a:t>Expected Outcomes: </a:t>
            </a:r>
          </a:p>
          <a:p>
            <a:pPr>
              <a:buFontTx/>
              <a:buChar char="-"/>
            </a:pPr>
            <a:r>
              <a:rPr lang="en-US" dirty="0" smtClean="0"/>
              <a:t>A better understanding of the gender composition of the workforce.</a:t>
            </a:r>
          </a:p>
          <a:p>
            <a:pPr>
              <a:buFontTx/>
              <a:buChar char="-"/>
            </a:pPr>
            <a:endParaRPr lang="en-US" dirty="0" smtClean="0"/>
          </a:p>
          <a:p>
            <a:r>
              <a:rPr lang="en-US" dirty="0" smtClean="0"/>
              <a:t>Here is the passage broken down into shorter, more concise sentences that use simpler words: </a:t>
            </a:r>
          </a:p>
          <a:p>
            <a:pPr marL="342900" indent="-342900">
              <a:buAutoNum type="arabicPeriod"/>
            </a:pPr>
            <a:r>
              <a:rPr lang="en-US" dirty="0" smtClean="0"/>
              <a:t>There may be chances to make things better when it comes to gender equality. </a:t>
            </a:r>
          </a:p>
          <a:p>
            <a:pPr marL="342900" indent="-342900">
              <a:buAutoNum type="arabicPeriod"/>
            </a:pPr>
            <a:r>
              <a:rPr lang="en-US" dirty="0" smtClean="0"/>
              <a:t>Strategies can be made to encourage a more inclusive and fair workplace.</a:t>
            </a:r>
          </a:p>
          <a:p>
            <a:pPr marL="342900" indent="-342900">
              <a:buAutoNum type="arabicPeriod"/>
            </a:pPr>
            <a:r>
              <a:rPr lang="en-US" dirty="0" smtClean="0"/>
              <a:t>Decisions about HR policies and practices should be based on evidence. </a:t>
            </a:r>
          </a:p>
          <a:p>
            <a:pPr marL="342900" indent="-342900">
              <a:buAutoNum type="arabicPeriod"/>
            </a:pPr>
            <a:r>
              <a:rPr lang="en-US" dirty="0" smtClean="0"/>
              <a:t> This project will give useful information about the organization's gender diversity. </a:t>
            </a:r>
          </a:p>
          <a:p>
            <a:pPr marL="342900" indent="-342900">
              <a:buAutoNum type="arabicPeriod"/>
            </a:pPr>
            <a:r>
              <a:rPr lang="en-US" dirty="0" smtClean="0"/>
              <a:t> This will help create a more fair and inclusive work environment.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448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9" name="TextBox 8"/>
          <p:cNvSpPr txBox="1"/>
          <p:nvPr/>
        </p:nvSpPr>
        <p:spPr>
          <a:xfrm>
            <a:off x="914400" y="1752600"/>
            <a:ext cx="8991600" cy="4247317"/>
          </a:xfrm>
          <a:prstGeom prst="rect">
            <a:avLst/>
          </a:prstGeom>
          <a:noFill/>
        </p:spPr>
        <p:txBody>
          <a:bodyPr wrap="square" rtlCol="0">
            <a:spAutoFit/>
          </a:bodyPr>
          <a:lstStyle/>
          <a:p>
            <a:r>
              <a:rPr lang="en-US" b="1" dirty="0" smtClean="0"/>
              <a:t>Human Resources (HR) Professionals:</a:t>
            </a:r>
            <a:r>
              <a:rPr lang="en-US" dirty="0" smtClean="0"/>
              <a:t> They can use the analysis to understand the gender diversity within their organization, identify any biases or disparities, and implement strategies to promote gender equality.</a:t>
            </a:r>
          </a:p>
          <a:p>
            <a:r>
              <a:rPr lang="en-US" b="1" dirty="0" smtClean="0"/>
              <a:t>Management:</a:t>
            </a:r>
            <a:r>
              <a:rPr lang="en-US" dirty="0" smtClean="0"/>
              <a:t> The analysis can help management make informed decisions regarding hiring, promotions, and compensation policies to ensure a fair and equitable workplace.</a:t>
            </a:r>
          </a:p>
          <a:p>
            <a:r>
              <a:rPr lang="en-US" b="1" dirty="0" smtClean="0"/>
              <a:t>Diversity and Inclusion (D&amp;I) Committees:</a:t>
            </a:r>
            <a:r>
              <a:rPr lang="en-US" dirty="0" smtClean="0"/>
              <a:t> These committees can use the data to track progress towards their diversity goals, identify areas for improvement, and advocate for policies that support gender equality.</a:t>
            </a:r>
          </a:p>
          <a:p>
            <a:r>
              <a:rPr lang="en-US" b="1" dirty="0" smtClean="0"/>
              <a:t>Researchers and Academics:</a:t>
            </a:r>
            <a:r>
              <a:rPr lang="en-US" dirty="0" smtClean="0"/>
              <a:t> Researchers studying gender in the workplace can use this data to analyze trends, identify patterns, and contribute to the broader body of knowledge on gender equality.</a:t>
            </a:r>
          </a:p>
          <a:p>
            <a:r>
              <a:rPr lang="en-US" b="1" dirty="0" smtClean="0"/>
              <a:t>Government Agencies:</a:t>
            </a:r>
            <a:r>
              <a:rPr lang="en-US" dirty="0" smtClean="0"/>
              <a:t> Government agencies responsible for labor statistics or equal opportunity may use this type of analysis to track trends in gender representation across industries and inform policy decisions.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rcRect l="11307"/>
          <a:stretch>
            <a:fillRect/>
          </a:stretch>
        </p:blipFill>
        <p:spPr>
          <a:xfrm>
            <a:off x="0" y="1447800"/>
            <a:ext cx="2390774" cy="3248025"/>
          </a:xfrm>
          <a:prstGeom prst="rect">
            <a:avLst/>
          </a:prstGeom>
        </p:spPr>
      </p:pic>
      <p:sp>
        <p:nvSpPr>
          <p:cNvPr id="6" name="object 6"/>
          <p:cNvSpPr txBox="1">
            <a:spLocks noGrp="1"/>
          </p:cNvSpPr>
          <p:nvPr>
            <p:ph type="title"/>
          </p:nvPr>
        </p:nvSpPr>
        <p:spPr>
          <a:xfrm>
            <a:off x="558165" y="49149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10" name="TextBox 9"/>
          <p:cNvSpPr txBox="1"/>
          <p:nvPr/>
        </p:nvSpPr>
        <p:spPr>
          <a:xfrm>
            <a:off x="2362200" y="1143000"/>
            <a:ext cx="8458200" cy="5078313"/>
          </a:xfrm>
          <a:prstGeom prst="rect">
            <a:avLst/>
          </a:prstGeom>
          <a:noFill/>
        </p:spPr>
        <p:txBody>
          <a:bodyPr wrap="square" rtlCol="0">
            <a:spAutoFit/>
          </a:bodyPr>
          <a:lstStyle/>
          <a:p>
            <a:r>
              <a:rPr lang="en-US" dirty="0" smtClean="0"/>
              <a:t>Our tool is an Excel-based program made to effectively analyze employee gender data. This tool gives a full set of features to help organizations gain valuable insights into their workforce's gender makeup, find potential differences, and develop strategies to promote gender equality. </a:t>
            </a:r>
          </a:p>
          <a:p>
            <a:endParaRPr lang="en-US" dirty="0" smtClean="0"/>
          </a:p>
          <a:p>
            <a:r>
              <a:rPr lang="en-US" b="1" dirty="0" smtClean="0"/>
              <a:t>Key Features: </a:t>
            </a:r>
          </a:p>
          <a:p>
            <a:pPr>
              <a:buFontTx/>
              <a:buChar char="-"/>
            </a:pPr>
            <a:r>
              <a:rPr lang="en-US" b="1" dirty="0" smtClean="0"/>
              <a:t>Data Import and Cleaning</a:t>
            </a:r>
            <a:r>
              <a:rPr lang="en-US" dirty="0" smtClean="0"/>
              <a:t>: You can easily bring in employee data from different sources and clean it for analysis. </a:t>
            </a:r>
          </a:p>
          <a:p>
            <a:pPr>
              <a:buFontTx/>
              <a:buChar char="-"/>
            </a:pPr>
            <a:r>
              <a:rPr lang="en-US" b="1" dirty="0" smtClean="0"/>
              <a:t>Gender Distribution Analysis: </a:t>
            </a:r>
            <a:r>
              <a:rPr lang="en-US" dirty="0" smtClean="0"/>
              <a:t>Calculate the overall gender ratio, percentage breakdown, and distribution across different departments and job roles. </a:t>
            </a:r>
          </a:p>
          <a:p>
            <a:pPr>
              <a:buFontTx/>
              <a:buChar char="-"/>
            </a:pPr>
            <a:r>
              <a:rPr lang="en-US" b="1" dirty="0" smtClean="0"/>
              <a:t>Trend Analysis: </a:t>
            </a:r>
            <a:r>
              <a:rPr lang="en-US" dirty="0" smtClean="0"/>
              <a:t>Analyze changes in gender representation over time, finding hiring trends, promotions, and turnover rates. </a:t>
            </a:r>
          </a:p>
          <a:p>
            <a:r>
              <a:rPr lang="en-US" dirty="0" smtClean="0"/>
              <a:t>- </a:t>
            </a:r>
            <a:r>
              <a:rPr lang="en-US" b="1" dirty="0" smtClean="0"/>
              <a:t>Comparative Analysis: </a:t>
            </a:r>
            <a:r>
              <a:rPr lang="en-US" dirty="0" smtClean="0"/>
              <a:t>Compare the organization's gender makeup to industry standards or relevant benchmarks</a:t>
            </a:r>
          </a:p>
          <a:p>
            <a:pPr>
              <a:buFontTx/>
              <a:buChar char="-"/>
            </a:pPr>
            <a:r>
              <a:rPr lang="en-US" b="1" dirty="0" smtClean="0"/>
              <a:t>Data Visualization: </a:t>
            </a:r>
            <a:r>
              <a:rPr lang="en-US" dirty="0" smtClean="0"/>
              <a:t>Create customizable charts (like pie charts and bar charts) to visually show the gender distribution and find trends. </a:t>
            </a:r>
          </a:p>
          <a:p>
            <a:r>
              <a:rPr lang="en-US" b="1" dirty="0" smtClean="0"/>
              <a:t>- Reporting</a:t>
            </a:r>
            <a:r>
              <a:rPr lang="en-US" dirty="0" smtClean="0"/>
              <a:t>: Generate detailed reports summarizing the analysis findings, including suggestions for improvement.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616</TotalTime>
  <Words>2128</Words>
  <Application>Microsoft Office PowerPoint</Application>
  <PresentationFormat>Custom</PresentationFormat>
  <Paragraphs>214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Employee Data Analysis using Excel  </vt:lpstr>
      <vt:lpstr>PROJECT TITLE</vt:lpstr>
      <vt:lpstr>AGENDA</vt:lpstr>
      <vt:lpstr>PROBLEM STATEMENT</vt:lpstr>
      <vt:lpstr>PROJECT OVERVIEW</vt:lpstr>
      <vt:lpstr>Slide 6</vt:lpstr>
      <vt:lpstr>Slide 7</vt:lpstr>
      <vt:lpstr>WHO ARE THE END USERS?</vt:lpstr>
      <vt:lpstr>OUR SOLUTION AND ITS VALUE PROPOSITION</vt:lpstr>
      <vt:lpstr>Slide 10</vt:lpstr>
      <vt:lpstr>Dataset Description</vt:lpstr>
      <vt:lpstr>Slide 12</vt:lpstr>
      <vt:lpstr>THE "WOW" IN OUR SOLUTION</vt:lpstr>
      <vt:lpstr>Slide 14</vt:lpstr>
      <vt:lpstr>Slide 15</vt:lpstr>
      <vt:lpstr>Slide 16</vt:lpstr>
      <vt:lpstr>Slide 17</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33</cp:revision>
  <dcterms:created xsi:type="dcterms:W3CDTF">2024-03-29T15:07:22Z</dcterms:created>
  <dcterms:modified xsi:type="dcterms:W3CDTF">2024-09-07T13:37:39Z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