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6858000" cx="9144000"/>
  <p:notesSz cx="6858000" cy="9144000"/>
  <p:embeddedFontLst>
    <p:embeddedFont>
      <p:font typeface="Questrial"/>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Questrial-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800" u="none" cap="none" strike="noStrike">
                <a:solidFill>
                  <a:schemeClr val="dk1"/>
                </a:solidFill>
                <a:latin typeface="Calibri"/>
                <a:ea typeface="Calibri"/>
                <a:cs typeface="Calibri"/>
                <a:sym typeface="Calibri"/>
              </a:rPr>
              <a:t>‹#›</a:t>
            </a:fld>
            <a:endParaRPr b="0" i="0" sz="18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Calibri"/>
              <a:ea typeface="Calibri"/>
              <a:cs typeface="Calibri"/>
              <a:sym typeface="Calibri"/>
            </a:endParaRPr>
          </a:p>
        </p:txBody>
      </p:sp>
      <p:sp>
        <p:nvSpPr>
          <p:cNvPr id="91" name="Google Shape;91;p1:notes"/>
          <p:cNvSpPr txBox="1"/>
          <p:nvPr/>
        </p:nvSpPr>
        <p:spPr>
          <a:xfrm>
            <a:off x="3884613" y="8685213"/>
            <a:ext cx="2962275" cy="447675"/>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Calibri"/>
              <a:buNone/>
            </a:pPr>
            <a:fld id="{00000000-1234-1234-1234-123412341234}" type="slidenum">
              <a:rPr b="0" lang="en-US" sz="1200" u="none">
                <a:solidFill>
                  <a:srgbClr val="000000"/>
                </a:solidFill>
                <a:latin typeface="Calibri"/>
                <a:ea typeface="Calibri"/>
                <a:cs typeface="Calibri"/>
                <a:sym typeface="Calibri"/>
              </a:rPr>
              <a:t>‹#›</a:t>
            </a:fld>
            <a:endParaRPr b="0" sz="1200" u="none">
              <a:solidFill>
                <a:srgbClr val="000000"/>
              </a:solidFill>
              <a:latin typeface="Calibri"/>
              <a:ea typeface="Calibri"/>
              <a:cs typeface="Calibri"/>
              <a:sym typeface="Calibri"/>
            </a:endParaRPr>
          </a:p>
        </p:txBody>
      </p:sp>
      <p:sp>
        <p:nvSpPr>
          <p:cNvPr id="92" name="Google Shape;92;p1:notes"/>
          <p:cNvSpPr txBox="1"/>
          <p:nvPr/>
        </p:nvSpPr>
        <p:spPr>
          <a:xfrm>
            <a:off x="3884613" y="8685213"/>
            <a:ext cx="2963862" cy="449262"/>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Clr>
                <a:srgbClr val="000000"/>
              </a:buClr>
              <a:buSzPts val="1200"/>
              <a:buFont typeface="Calibri"/>
              <a:buNone/>
            </a:pPr>
            <a:fld id="{00000000-1234-1234-1234-123412341234}" type="slidenum">
              <a:rPr b="0" lang="en-US" sz="1200" u="none">
                <a:solidFill>
                  <a:srgbClr val="000000"/>
                </a:solidFill>
                <a:latin typeface="Calibri"/>
                <a:ea typeface="Calibri"/>
                <a:cs typeface="Calibri"/>
                <a:sym typeface="Calibri"/>
              </a:rPr>
              <a:t>‹#›</a:t>
            </a:fld>
            <a:endParaRPr b="0" sz="1200" u="none">
              <a:solidFill>
                <a:srgbClr val="000000"/>
              </a:solidFill>
              <a:latin typeface="Calibri"/>
              <a:ea typeface="Calibri"/>
              <a:cs typeface="Calibri"/>
              <a:sym typeface="Calibri"/>
            </a:endParaRPr>
          </a:p>
        </p:txBody>
      </p:sp>
      <p:sp>
        <p:nvSpPr>
          <p:cNvPr id="93" name="Google Shape;93;p1:notes"/>
          <p:cNvSpPr/>
          <p:nvPr>
            <p:ph idx="2" type="sldImg"/>
          </p:nvPr>
        </p:nvSpPr>
        <p:spPr>
          <a:xfrm>
            <a:off x="1144588" y="685800"/>
            <a:ext cx="4562475" cy="34226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4" name="Google Shape;94;p1:notes"/>
          <p:cNvSpPr txBox="1"/>
          <p:nvPr/>
        </p:nvSpPr>
        <p:spPr>
          <a:xfrm>
            <a:off x="685800" y="4343400"/>
            <a:ext cx="5480050" cy="410845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4" name="Google Shape;104;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3" name="Google Shape;11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2" name="Google Shape;122;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1" name="Google Shape;131;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8525553c3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8525553c3_0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g358525553c3_0_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8525553c3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8525553c3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0" name="Google Shape;150;g358525553c3_0_15:notes"/>
          <p:cNvSpPr txBox="1"/>
          <p:nvPr>
            <p:ph idx="12" type="sldNum"/>
          </p:nvPr>
        </p:nvSpPr>
        <p:spPr>
          <a:xfrm>
            <a:off x="3886200" y="8686800"/>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0" name="Google Shape;80;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6" name="Google Shape;86;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 name="Google Shape;22;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28" name="Google Shape;28;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4"/>
          <p:cNvSpPr txBox="1"/>
          <p:nvPr/>
        </p:nvSpPr>
        <p:spPr>
          <a:xfrm>
            <a:off x="7162800" y="152400"/>
            <a:ext cx="1981200" cy="3968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u="sng">
                <a:solidFill>
                  <a:schemeClr val="dk1"/>
                </a:solidFill>
                <a:latin typeface="Questrial"/>
                <a:ea typeface="Questrial"/>
                <a:cs typeface="Questrial"/>
                <a:sym typeface="Questrial"/>
              </a:rPr>
              <a:t>Outline</a:t>
            </a:r>
            <a:endParaRPr/>
          </a:p>
        </p:txBody>
      </p:sp>
      <p:sp>
        <p:nvSpPr>
          <p:cNvPr id="32" name="Google Shape;32;p4">
            <a:hlinkClick action="ppaction://hlinkshowjump?jump=previousslide"/>
          </p:cNvPr>
          <p:cNvSpPr/>
          <p:nvPr/>
        </p:nvSpPr>
        <p:spPr>
          <a:xfrm rot="5400000">
            <a:off x="7086600" y="76200"/>
            <a:ext cx="304800" cy="304800"/>
          </a:xfrm>
          <a:custGeom>
            <a:rect b="b" l="l" r="r" t="t"/>
            <a:pathLst>
              <a:path extrusionOk="0" h="120000" w="120000">
                <a:moveTo>
                  <a:pt x="0" y="0"/>
                </a:moveTo>
                <a:lnTo>
                  <a:pt x="120000" y="0"/>
                </a:lnTo>
                <a:lnTo>
                  <a:pt x="120000" y="120000"/>
                </a:lnTo>
                <a:lnTo>
                  <a:pt x="0" y="120000"/>
                </a:lnTo>
                <a:close/>
                <a:moveTo>
                  <a:pt x="15000" y="60000"/>
                </a:moveTo>
                <a:lnTo>
                  <a:pt x="105000" y="15000"/>
                </a:lnTo>
                <a:lnTo>
                  <a:pt x="105000" y="105000"/>
                </a:lnTo>
                <a:close/>
              </a:path>
              <a:path extrusionOk="0" fill="darken" h="120000" w="120000">
                <a:moveTo>
                  <a:pt x="15000" y="60000"/>
                </a:moveTo>
                <a:lnTo>
                  <a:pt x="105000" y="15000"/>
                </a:lnTo>
                <a:lnTo>
                  <a:pt x="105000" y="105000"/>
                </a:lnTo>
                <a:close/>
              </a:path>
              <a:path extrusionOk="0" fill="none" h="120000" w="120000">
                <a:moveTo>
                  <a:pt x="15000" y="60000"/>
                </a:moveTo>
                <a:lnTo>
                  <a:pt x="105000" y="15000"/>
                </a:lnTo>
                <a:lnTo>
                  <a:pt x="105000" y="105000"/>
                </a:lnTo>
                <a:close/>
              </a:path>
              <a:path extrusionOk="0" fill="none" h="120000" w="120000">
                <a:moveTo>
                  <a:pt x="0" y="0"/>
                </a:moveTo>
                <a:lnTo>
                  <a:pt x="120000" y="0"/>
                </a:lnTo>
                <a:lnTo>
                  <a:pt x="120000" y="120000"/>
                </a:lnTo>
                <a:lnTo>
                  <a:pt x="0" y="120000"/>
                </a:lnTo>
                <a:close/>
              </a:path>
            </a:pathLst>
          </a:cu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4">
            <a:hlinkClick action="ppaction://hlinkshowjump?jump=nextslide"/>
          </p:cNvPr>
          <p:cNvSpPr/>
          <p:nvPr/>
        </p:nvSpPr>
        <p:spPr>
          <a:xfrm rot="-5400000">
            <a:off x="7086600" y="457200"/>
            <a:ext cx="304800" cy="304800"/>
          </a:xfrm>
          <a:custGeom>
            <a:rect b="b" l="l" r="r" t="t"/>
            <a:pathLst>
              <a:path extrusionOk="0" h="120000" w="120000">
                <a:moveTo>
                  <a:pt x="0" y="0"/>
                </a:moveTo>
                <a:lnTo>
                  <a:pt x="120000" y="0"/>
                </a:lnTo>
                <a:lnTo>
                  <a:pt x="120000" y="120000"/>
                </a:lnTo>
                <a:lnTo>
                  <a:pt x="0" y="120000"/>
                </a:lnTo>
                <a:close/>
                <a:moveTo>
                  <a:pt x="15000" y="60000"/>
                </a:moveTo>
                <a:lnTo>
                  <a:pt x="105000" y="15000"/>
                </a:lnTo>
                <a:lnTo>
                  <a:pt x="105000" y="105000"/>
                </a:lnTo>
                <a:close/>
              </a:path>
              <a:path extrusionOk="0" fill="darken" h="120000" w="120000">
                <a:moveTo>
                  <a:pt x="15000" y="60000"/>
                </a:moveTo>
                <a:lnTo>
                  <a:pt x="105000" y="15000"/>
                </a:lnTo>
                <a:lnTo>
                  <a:pt x="105000" y="105000"/>
                </a:lnTo>
                <a:close/>
              </a:path>
              <a:path extrusionOk="0" fill="none" h="120000" w="120000">
                <a:moveTo>
                  <a:pt x="15000" y="60000"/>
                </a:moveTo>
                <a:lnTo>
                  <a:pt x="105000" y="15000"/>
                </a:lnTo>
                <a:lnTo>
                  <a:pt x="105000" y="105000"/>
                </a:lnTo>
                <a:close/>
              </a:path>
              <a:path extrusionOk="0" fill="none" h="120000" w="120000">
                <a:moveTo>
                  <a:pt x="0" y="0"/>
                </a:moveTo>
                <a:lnTo>
                  <a:pt x="120000" y="0"/>
                </a:lnTo>
                <a:lnTo>
                  <a:pt x="120000" y="120000"/>
                </a:lnTo>
                <a:lnTo>
                  <a:pt x="0" y="120000"/>
                </a:lnTo>
                <a:close/>
              </a:path>
            </a:pathLst>
          </a:custGeom>
          <a:solidFill>
            <a:srgbClr val="C0C0C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 name="Google Shape;34;p4"/>
          <p:cNvSpPr/>
          <p:nvPr/>
        </p:nvSpPr>
        <p:spPr>
          <a:xfrm>
            <a:off x="6705600" y="838200"/>
            <a:ext cx="2438400" cy="601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400">
              <a:solidFill>
                <a:schemeClr val="dk1"/>
              </a:solidFill>
              <a:latin typeface="Questrial"/>
              <a:ea typeface="Questrial"/>
              <a:cs typeface="Questrial"/>
              <a:sym typeface="Questrial"/>
            </a:endParaRPr>
          </a:p>
        </p:txBody>
      </p:sp>
      <p:sp>
        <p:nvSpPr>
          <p:cNvPr id="35" name="Google Shape;35;p4"/>
          <p:cNvSpPr txBox="1"/>
          <p:nvPr/>
        </p:nvSpPr>
        <p:spPr>
          <a:xfrm>
            <a:off x="0" y="6400800"/>
            <a:ext cx="6629400" cy="2746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 Copyright 1992–2004 by Deitel &amp; Associates, Inc. and Pearson Education Inc. All Rights Reserved</a:t>
            </a:r>
            <a:r>
              <a:rPr lang="en-US" sz="1800">
                <a:solidFill>
                  <a:schemeClr val="dk1"/>
                </a:solidFill>
                <a:latin typeface="Questrial"/>
                <a:ea typeface="Questrial"/>
                <a:cs typeface="Questrial"/>
                <a:sym typeface="Questrial"/>
              </a:rPr>
              <a:t>.</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9" name="Google Shape;39;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2" name="Google Shape;52;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4" name="Google Shape;54;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5" name="Google Shape;55;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6" name="Google Shape;66;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7" name="Google Shape;67;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0"/>
          <p:cNvSpPr/>
          <p:nvPr>
            <p:ph idx="2" type="pic"/>
          </p:nvPr>
        </p:nvSpPr>
        <p:spPr>
          <a:xfrm>
            <a:off x="3887391" y="987426"/>
            <a:ext cx="4629150" cy="4873625"/>
          </a:xfrm>
          <a:prstGeom prst="rect">
            <a:avLst/>
          </a:prstGeom>
          <a:noFill/>
          <a:ln>
            <a:noFill/>
          </a:ln>
        </p:spPr>
      </p:sp>
      <p:sp>
        <p:nvSpPr>
          <p:cNvPr id="73" name="Google Shape;73;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4" name="Google Shape;74;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13"/>
          <p:cNvSpPr/>
          <p:nvPr/>
        </p:nvSpPr>
        <p:spPr>
          <a:xfrm>
            <a:off x="2133600" y="2057400"/>
            <a:ext cx="5943600" cy="803275"/>
          </a:xfrm>
          <a:prstGeom prst="roundRect">
            <a:avLst>
              <a:gd fmla="val 16667" name="adj"/>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3"/>
          <p:cNvSpPr txBox="1"/>
          <p:nvPr/>
        </p:nvSpPr>
        <p:spPr>
          <a:xfrm>
            <a:off x="228600" y="1917436"/>
            <a:ext cx="8686800" cy="1725300"/>
          </a:xfrm>
          <a:prstGeom prst="rect">
            <a:avLst/>
          </a:prstGeom>
          <a:noFill/>
          <a:ln>
            <a:noFill/>
          </a:ln>
        </p:spPr>
        <p:txBody>
          <a:bodyPr anchorCtr="0" anchor="t" bIns="45700" lIns="91425" spcFirstLastPara="1" rIns="91425" wrap="square" tIns="45700">
            <a:noAutofit/>
          </a:bodyPr>
          <a:lstStyle/>
          <a:p>
            <a:pPr indent="0" lvl="1" marL="365125" marR="0" rtl="0" algn="ctr">
              <a:spcBef>
                <a:spcPts val="550"/>
              </a:spcBef>
              <a:spcAft>
                <a:spcPts val="0"/>
              </a:spcAft>
              <a:buNone/>
            </a:pPr>
            <a:r>
              <a:rPr b="1" lang="en-US" sz="3600">
                <a:solidFill>
                  <a:srgbClr val="C00000"/>
                </a:solidFill>
                <a:latin typeface="Times New Roman"/>
                <a:ea typeface="Times New Roman"/>
                <a:cs typeface="Times New Roman"/>
                <a:sym typeface="Times New Roman"/>
              </a:rPr>
              <a:t>Fresh Farm Produce E-Commerce Platform: Streamlined Online Marketplace for Groceries</a:t>
            </a:r>
            <a:br>
              <a:rPr b="1" i="0" lang="en-US" sz="3600" u="none" cap="none" strike="noStrike">
                <a:solidFill>
                  <a:srgbClr val="C00000"/>
                </a:solidFill>
                <a:latin typeface="Times New Roman"/>
                <a:ea typeface="Times New Roman"/>
                <a:cs typeface="Times New Roman"/>
                <a:sym typeface="Times New Roman"/>
              </a:rPr>
            </a:br>
            <a:br>
              <a:rPr b="1" i="0" lang="en-US" sz="3600" u="none" cap="none" strike="noStrike">
                <a:solidFill>
                  <a:srgbClr val="C00000"/>
                </a:solidFill>
                <a:latin typeface="Times New Roman"/>
                <a:ea typeface="Times New Roman"/>
                <a:cs typeface="Times New Roman"/>
                <a:sym typeface="Times New Roman"/>
              </a:rPr>
            </a:br>
            <a:br>
              <a:rPr b="1" i="0" lang="en-US" sz="3500" u="none" cap="none" strike="noStrike">
                <a:solidFill>
                  <a:srgbClr val="C00000"/>
                </a:solidFill>
                <a:latin typeface="Times New Roman"/>
                <a:ea typeface="Times New Roman"/>
                <a:cs typeface="Times New Roman"/>
                <a:sym typeface="Times New Roman"/>
              </a:rPr>
            </a:br>
            <a:br>
              <a:rPr b="1" i="0" lang="en-US" sz="3500" u="none" cap="none" strike="noStrike">
                <a:solidFill>
                  <a:srgbClr val="C00000"/>
                </a:solidFill>
                <a:latin typeface="Times New Roman"/>
                <a:ea typeface="Times New Roman"/>
                <a:cs typeface="Times New Roman"/>
                <a:sym typeface="Times New Roman"/>
              </a:rPr>
            </a:br>
            <a:r>
              <a:rPr b="1" i="0" lang="en-US" sz="3500" u="none" cap="none" strike="noStrike">
                <a:solidFill>
                  <a:srgbClr val="C00000"/>
                </a:solidFill>
                <a:latin typeface="Times New Roman"/>
                <a:ea typeface="Times New Roman"/>
                <a:cs typeface="Times New Roman"/>
                <a:sym typeface="Times New Roman"/>
              </a:rPr>
              <a:t>                                    </a:t>
            </a:r>
            <a:endParaRPr b="1" i="0" sz="3500" u="none" cap="none" strike="noStrike">
              <a:solidFill>
                <a:srgbClr val="002060"/>
              </a:solidFill>
              <a:latin typeface="Times New Roman"/>
              <a:ea typeface="Times New Roman"/>
              <a:cs typeface="Times New Roman"/>
              <a:sym typeface="Times New Roman"/>
            </a:endParaRPr>
          </a:p>
          <a:p>
            <a:pPr indent="0" lvl="1" marL="365125" marR="0" rtl="0" algn="ctr">
              <a:spcBef>
                <a:spcPts val="550"/>
              </a:spcBef>
              <a:spcAft>
                <a:spcPts val="0"/>
              </a:spcAft>
              <a:buNone/>
            </a:pPr>
            <a:r>
              <a:t/>
            </a:r>
            <a:endParaRPr b="1" i="0" sz="3600" u="none" cap="none" strike="noStrike">
              <a:solidFill>
                <a:srgbClr val="C00000"/>
              </a:solidFill>
              <a:latin typeface="Times New Roman"/>
              <a:ea typeface="Times New Roman"/>
              <a:cs typeface="Times New Roman"/>
              <a:sym typeface="Times New Roman"/>
            </a:endParaRPr>
          </a:p>
          <a:p>
            <a:pPr indent="0" lvl="1" marL="365125" marR="0" rtl="0" algn="ctr">
              <a:spcBef>
                <a:spcPts val="550"/>
              </a:spcBef>
              <a:spcAft>
                <a:spcPts val="0"/>
              </a:spcAft>
              <a:buNone/>
            </a:pPr>
            <a:r>
              <a:t/>
            </a:r>
            <a:endParaRPr b="1" i="0" sz="3200" u="none" cap="none" strike="noStrike">
              <a:solidFill>
                <a:srgbClr val="C00000"/>
              </a:solidFill>
              <a:latin typeface="Times New Roman"/>
              <a:ea typeface="Times New Roman"/>
              <a:cs typeface="Times New Roman"/>
              <a:sym typeface="Times New Roman"/>
            </a:endParaRPr>
          </a:p>
          <a:p>
            <a:pPr indent="0" lvl="1" marL="365125" marR="0" rtl="0" algn="ctr">
              <a:spcBef>
                <a:spcPts val="550"/>
              </a:spcBef>
              <a:spcAft>
                <a:spcPts val="0"/>
              </a:spcAft>
              <a:buNone/>
            </a:pPr>
            <a:r>
              <a:t/>
            </a:r>
            <a:endParaRPr b="1" i="0" sz="3200" u="none" cap="none" strike="noStrike">
              <a:solidFill>
                <a:srgbClr val="C00000"/>
              </a:solidFill>
              <a:latin typeface="Times New Roman"/>
              <a:ea typeface="Times New Roman"/>
              <a:cs typeface="Times New Roman"/>
              <a:sym typeface="Times New Roman"/>
            </a:endParaRPr>
          </a:p>
        </p:txBody>
      </p:sp>
      <p:sp>
        <p:nvSpPr>
          <p:cNvPr id="99" name="Google Shape;99;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400">
                <a:solidFill>
                  <a:schemeClr val="dk1"/>
                </a:solidFill>
              </a:rPr>
              <a:t>‹#›</a:t>
            </a:fld>
            <a:endParaRPr b="1" sz="1400">
              <a:solidFill>
                <a:schemeClr val="dk1"/>
              </a:solidFill>
            </a:endParaRPr>
          </a:p>
        </p:txBody>
      </p:sp>
      <p:pic>
        <p:nvPicPr>
          <p:cNvPr descr="SSE-Computer Science and Engineering" id="100" name="Google Shape;100;p13"/>
          <p:cNvPicPr preferRelativeResize="0"/>
          <p:nvPr/>
        </p:nvPicPr>
        <p:blipFill rotWithShape="1">
          <a:blip r:embed="rId4">
            <a:alphaModFix/>
          </a:blip>
          <a:srcRect b="0" l="0" r="0" t="0"/>
          <a:stretch/>
        </p:blipFill>
        <p:spPr>
          <a:xfrm>
            <a:off x="838200" y="109571"/>
            <a:ext cx="7239000" cy="1109630"/>
          </a:xfrm>
          <a:prstGeom prst="rect">
            <a:avLst/>
          </a:prstGeom>
          <a:noFill/>
          <a:ln>
            <a:noFill/>
          </a:ln>
        </p:spPr>
      </p:pic>
      <p:sp>
        <p:nvSpPr>
          <p:cNvPr id="101" name="Google Shape;101;p13"/>
          <p:cNvSpPr txBox="1"/>
          <p:nvPr/>
        </p:nvSpPr>
        <p:spPr>
          <a:xfrm>
            <a:off x="228600" y="4340975"/>
            <a:ext cx="8286900" cy="17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NAME:Yerabapu Deepthi</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REG NO:192371040</a:t>
            </a:r>
            <a:endParaRPr b="1"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400">
                <a:solidFill>
                  <a:schemeClr val="dk1"/>
                </a:solidFill>
                <a:latin typeface="Times New Roman"/>
                <a:ea typeface="Times New Roman"/>
                <a:cs typeface="Times New Roman"/>
                <a:sym typeface="Times New Roman"/>
              </a:rPr>
              <a:t>COURSE CODE:CSA4307</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4"/>
          <p:cNvSpPr txBox="1"/>
          <p:nvPr>
            <p:ph type="title"/>
          </p:nvPr>
        </p:nvSpPr>
        <p:spPr>
          <a:xfrm>
            <a:off x="973285" y="1452895"/>
            <a:ext cx="7499350" cy="7921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rPr b="1" lang="en-US" sz="3600">
                <a:solidFill>
                  <a:srgbClr val="C00000"/>
                </a:solidFill>
                <a:latin typeface="Times New Roman"/>
                <a:ea typeface="Times New Roman"/>
                <a:cs typeface="Times New Roman"/>
                <a:sym typeface="Times New Roman"/>
              </a:rPr>
              <a:t>Introduction</a:t>
            </a:r>
            <a:endParaRPr/>
          </a:p>
        </p:txBody>
      </p:sp>
      <p:sp>
        <p:nvSpPr>
          <p:cNvPr id="108" name="Google Shape;108;p14"/>
          <p:cNvSpPr txBox="1"/>
          <p:nvPr>
            <p:ph idx="1" type="body"/>
          </p:nvPr>
        </p:nvSpPr>
        <p:spPr>
          <a:xfrm>
            <a:off x="452375" y="2286000"/>
            <a:ext cx="8307900" cy="5029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800">
                <a:latin typeface="Times New Roman"/>
                <a:ea typeface="Times New Roman"/>
                <a:cs typeface="Times New Roman"/>
                <a:sym typeface="Times New Roman"/>
              </a:rPr>
              <a:t>In an era where convenience, quality, and sustainability are paramount, the demand for fresh and reliable grocery delivery services is on the rise. The “Fresh Farm Produce E-Commerce” platform is designed to bridge the gap between local farmers, organic producers, and modern consumers through a streamlined digital marketplace. This online system provides a user-friendly, efficient, and secure way for customers to purchase fresh fruits, vegetables, dairy products, and other farm-based groceries directly from trusted sources.</a:t>
            </a:r>
            <a:endParaRPr b="1" sz="18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800">
                <a:latin typeface="Times New Roman"/>
                <a:ea typeface="Times New Roman"/>
                <a:cs typeface="Times New Roman"/>
                <a:sym typeface="Times New Roman"/>
              </a:rPr>
              <a:t>By leveraging technology to support local agriculture, this platform not only ensures transparency in sourcing and pricing but also empowers farmers with broader market access. The system integrates essential features such as real-time inventory tracking, secure payment gateways, customizable delivery options, and responsive customer service to enhance user experience. Ultimately, the Fresh Farm Produce E-Commerce solution aims to redefine how people shop for groceries—promoting healthy living, supporting local economies, and reducing environmental impact through a digitally connected food ecosystem.</a:t>
            </a:r>
            <a:endParaRPr b="1" sz="1800">
              <a:latin typeface="Times New Roman"/>
              <a:ea typeface="Times New Roman"/>
              <a:cs typeface="Times New Roman"/>
              <a:sym typeface="Times New Roman"/>
            </a:endParaRPr>
          </a:p>
          <a:p>
            <a:pPr indent="-131064" lvl="0" marL="365760" rtl="0" algn="l">
              <a:lnSpc>
                <a:spcPct val="150000"/>
              </a:lnSpc>
              <a:spcBef>
                <a:spcPts val="1200"/>
              </a:spcBef>
              <a:spcAft>
                <a:spcPts val="0"/>
              </a:spcAft>
              <a:buClr>
                <a:schemeClr val="dk1"/>
              </a:buClr>
              <a:buSzPts val="2400"/>
              <a:buFont typeface="Noto Sans Symbols"/>
              <a:buNone/>
            </a:pPr>
            <a:r>
              <a:t/>
            </a:r>
            <a:endParaRPr b="1" sz="1800">
              <a:latin typeface="Times New Roman"/>
              <a:ea typeface="Times New Roman"/>
              <a:cs typeface="Times New Roman"/>
              <a:sym typeface="Times New Roman"/>
            </a:endParaRPr>
          </a:p>
        </p:txBody>
      </p:sp>
      <p:sp>
        <p:nvSpPr>
          <p:cNvPr id="109" name="Google Shape;109;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SE-Computer Science and Engineering" id="110" name="Google Shape;110;p14"/>
          <p:cNvPicPr preferRelativeResize="0"/>
          <p:nvPr/>
        </p:nvPicPr>
        <p:blipFill rotWithShape="1">
          <a:blip r:embed="rId4">
            <a:alphaModFix/>
          </a:blip>
          <a:srcRect b="0" l="0" r="0" t="0"/>
          <a:stretch/>
        </p:blipFill>
        <p:spPr>
          <a:xfrm>
            <a:off x="838200" y="109571"/>
            <a:ext cx="7239000" cy="11096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15"/>
          <p:cNvSpPr txBox="1"/>
          <p:nvPr>
            <p:ph type="title"/>
          </p:nvPr>
        </p:nvSpPr>
        <p:spPr>
          <a:xfrm>
            <a:off x="930822" y="1282315"/>
            <a:ext cx="7499400" cy="792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600"/>
              <a:buFont typeface="Times New Roman"/>
              <a:buNone/>
            </a:pPr>
            <a:r>
              <a:rPr b="1" lang="en-US" sz="3600">
                <a:solidFill>
                  <a:srgbClr val="C00000"/>
                </a:solidFill>
                <a:latin typeface="Times New Roman"/>
                <a:ea typeface="Times New Roman"/>
                <a:cs typeface="Times New Roman"/>
                <a:sym typeface="Times New Roman"/>
              </a:rPr>
              <a:t>Proposed Aim</a:t>
            </a:r>
            <a:endParaRPr/>
          </a:p>
        </p:txBody>
      </p:sp>
      <p:sp>
        <p:nvSpPr>
          <p:cNvPr id="117" name="Google Shape;117;p15"/>
          <p:cNvSpPr txBox="1"/>
          <p:nvPr>
            <p:ph idx="1" type="body"/>
          </p:nvPr>
        </p:nvSpPr>
        <p:spPr>
          <a:xfrm>
            <a:off x="352775" y="2007250"/>
            <a:ext cx="7423500" cy="5029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300">
                <a:latin typeface="Times New Roman"/>
                <a:ea typeface="Times New Roman"/>
                <a:cs typeface="Times New Roman"/>
                <a:sym typeface="Times New Roman"/>
              </a:rPr>
              <a:t>The primary aim of this project is to develop a comprehensive and user-centric e-commerce platform tailored specifically for the sale and distribution of fresh farm produce. The platform seeks to bridge the gap between local farmers and consumers by providing a digital marketplace that promotes transparency, quality, and convenience in grocery shopping.</a:t>
            </a:r>
            <a:endParaRPr b="1" sz="13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1300">
                <a:latin typeface="Times New Roman"/>
                <a:ea typeface="Times New Roman"/>
                <a:cs typeface="Times New Roman"/>
                <a:sym typeface="Times New Roman"/>
              </a:rPr>
              <a:t>This project will focus on achieving the following key objectives:</a:t>
            </a:r>
            <a:endParaRPr b="1"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AutoNum type="arabicPeriod"/>
            </a:pPr>
            <a:r>
              <a:rPr b="1" lang="en-US" sz="1300">
                <a:latin typeface="Times New Roman"/>
                <a:ea typeface="Times New Roman"/>
                <a:cs typeface="Times New Roman"/>
                <a:sym typeface="Times New Roman"/>
              </a:rPr>
              <a:t>Direct Farmer-to-Consumer Connection:</a:t>
            </a:r>
            <a:br>
              <a:rPr b="1" lang="en-US" sz="1300">
                <a:latin typeface="Times New Roman"/>
                <a:ea typeface="Times New Roman"/>
                <a:cs typeface="Times New Roman"/>
                <a:sym typeface="Times New Roman"/>
              </a:rPr>
            </a:br>
            <a:r>
              <a:rPr b="1" lang="en-US" sz="1300">
                <a:latin typeface="Times New Roman"/>
                <a:ea typeface="Times New Roman"/>
                <a:cs typeface="Times New Roman"/>
                <a:sym typeface="Times New Roman"/>
              </a:rPr>
              <a:t> Enable local farmers and producers to list and sell their fresh produce directly to customers, thereby eliminating middlemen and ensuring fair pricing.</a:t>
            </a:r>
            <a:br>
              <a:rPr b="1" lang="en-US" sz="1300">
                <a:latin typeface="Times New Roman"/>
                <a:ea typeface="Times New Roman"/>
                <a:cs typeface="Times New Roman"/>
                <a:sym typeface="Times New Roman"/>
              </a:rPr>
            </a:br>
            <a:endParaRPr b="1"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en-US" sz="1300">
                <a:latin typeface="Times New Roman"/>
                <a:ea typeface="Times New Roman"/>
                <a:cs typeface="Times New Roman"/>
                <a:sym typeface="Times New Roman"/>
              </a:rPr>
              <a:t>User-Friendly Interface:</a:t>
            </a:r>
            <a:br>
              <a:rPr b="1" lang="en-US" sz="1300">
                <a:latin typeface="Times New Roman"/>
                <a:ea typeface="Times New Roman"/>
                <a:cs typeface="Times New Roman"/>
                <a:sym typeface="Times New Roman"/>
              </a:rPr>
            </a:br>
            <a:r>
              <a:rPr b="1" lang="en-US" sz="1300">
                <a:latin typeface="Times New Roman"/>
                <a:ea typeface="Times New Roman"/>
                <a:cs typeface="Times New Roman"/>
                <a:sym typeface="Times New Roman"/>
              </a:rPr>
              <a:t> Design an intuitive web interface for customers to easily browse products, view detailed descriptions and freshness indicators, and place orders.</a:t>
            </a:r>
            <a:br>
              <a:rPr b="1" lang="en-US" sz="1300">
                <a:latin typeface="Times New Roman"/>
                <a:ea typeface="Times New Roman"/>
                <a:cs typeface="Times New Roman"/>
                <a:sym typeface="Times New Roman"/>
              </a:rPr>
            </a:br>
            <a:endParaRPr b="1"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en-US" sz="1300">
                <a:latin typeface="Times New Roman"/>
                <a:ea typeface="Times New Roman"/>
                <a:cs typeface="Times New Roman"/>
                <a:sym typeface="Times New Roman"/>
              </a:rPr>
              <a:t>Secure Authentication and Payment Integration:</a:t>
            </a:r>
            <a:br>
              <a:rPr b="1" lang="en-US" sz="1300">
                <a:latin typeface="Times New Roman"/>
                <a:ea typeface="Times New Roman"/>
                <a:cs typeface="Times New Roman"/>
                <a:sym typeface="Times New Roman"/>
              </a:rPr>
            </a:br>
            <a:r>
              <a:rPr b="1" lang="en-US" sz="1300">
                <a:latin typeface="Times New Roman"/>
                <a:ea typeface="Times New Roman"/>
                <a:cs typeface="Times New Roman"/>
                <a:sym typeface="Times New Roman"/>
              </a:rPr>
              <a:t> Provide secure user registration, login, and account management features, along with integrated online payment gateways (e.g., UPI, debit/credit cards, wallets).</a:t>
            </a:r>
            <a:br>
              <a:rPr b="1" lang="en-US" sz="1300">
                <a:latin typeface="Times New Roman"/>
                <a:ea typeface="Times New Roman"/>
                <a:cs typeface="Times New Roman"/>
                <a:sym typeface="Times New Roman"/>
              </a:rPr>
            </a:br>
            <a:endParaRPr b="1"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AutoNum type="arabicPeriod"/>
            </a:pPr>
            <a:r>
              <a:rPr b="1" lang="en-US" sz="1300">
                <a:latin typeface="Times New Roman"/>
                <a:ea typeface="Times New Roman"/>
                <a:cs typeface="Times New Roman"/>
                <a:sym typeface="Times New Roman"/>
              </a:rPr>
              <a:t>Custom Delivery Scheduling:</a:t>
            </a:r>
            <a:br>
              <a:rPr b="1" lang="en-US" sz="1300">
                <a:latin typeface="Times New Roman"/>
                <a:ea typeface="Times New Roman"/>
                <a:cs typeface="Times New Roman"/>
                <a:sym typeface="Times New Roman"/>
              </a:rPr>
            </a:br>
            <a:r>
              <a:rPr b="1" lang="en-US" sz="1300">
                <a:latin typeface="Times New Roman"/>
                <a:ea typeface="Times New Roman"/>
                <a:cs typeface="Times New Roman"/>
                <a:sym typeface="Times New Roman"/>
              </a:rPr>
              <a:t> Offer flexible delivery options and scheduling tools to accommodate users’ preferences and ensure timely and efficient deliveries.</a:t>
            </a:r>
            <a:br>
              <a:rPr b="1" lang="en-US" sz="1300">
                <a:latin typeface="Times New Roman"/>
                <a:ea typeface="Times New Roman"/>
                <a:cs typeface="Times New Roman"/>
                <a:sym typeface="Times New Roman"/>
              </a:rPr>
            </a:br>
            <a:endParaRPr b="1" sz="1300">
              <a:latin typeface="Times New Roman"/>
              <a:ea typeface="Times New Roman"/>
              <a:cs typeface="Times New Roman"/>
              <a:sym typeface="Times New Roman"/>
            </a:endParaRPr>
          </a:p>
          <a:p>
            <a:pPr indent="0" lvl="0" marL="171450" rtl="0" algn="l">
              <a:lnSpc>
                <a:spcPct val="150000"/>
              </a:lnSpc>
              <a:spcBef>
                <a:spcPts val="1200"/>
              </a:spcBef>
              <a:spcAft>
                <a:spcPts val="0"/>
              </a:spcAft>
              <a:buNone/>
            </a:pPr>
            <a:r>
              <a:t/>
            </a:r>
            <a:endParaRPr b="1" sz="1300">
              <a:solidFill>
                <a:srgbClr val="002060"/>
              </a:solidFill>
              <a:latin typeface="Times New Roman"/>
              <a:ea typeface="Times New Roman"/>
              <a:cs typeface="Times New Roman"/>
              <a:sym typeface="Times New Roman"/>
            </a:endParaRPr>
          </a:p>
        </p:txBody>
      </p:sp>
      <p:sp>
        <p:nvSpPr>
          <p:cNvPr id="118" name="Google Shape;118;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SE-Computer Science and Engineering" id="119" name="Google Shape;119;p15"/>
          <p:cNvPicPr preferRelativeResize="0"/>
          <p:nvPr/>
        </p:nvPicPr>
        <p:blipFill rotWithShape="1">
          <a:blip r:embed="rId4">
            <a:alphaModFix/>
          </a:blip>
          <a:srcRect b="0" l="0" r="0" t="0"/>
          <a:stretch/>
        </p:blipFill>
        <p:spPr>
          <a:xfrm>
            <a:off x="838200" y="109571"/>
            <a:ext cx="7239000" cy="110963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16"/>
          <p:cNvSpPr txBox="1"/>
          <p:nvPr>
            <p:ph type="title"/>
          </p:nvPr>
        </p:nvSpPr>
        <p:spPr>
          <a:xfrm>
            <a:off x="822325" y="1571525"/>
            <a:ext cx="7499400" cy="7923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A14342"/>
              </a:buClr>
              <a:buSzPts val="2600"/>
              <a:buFont typeface="Anybody"/>
              <a:buNone/>
            </a:pPr>
            <a:r>
              <a:rPr b="1" lang="en-US" sz="3600">
                <a:solidFill>
                  <a:srgbClr val="C00000"/>
                </a:solidFill>
                <a:latin typeface="Times New Roman"/>
                <a:ea typeface="Times New Roman"/>
                <a:cs typeface="Times New Roman"/>
                <a:sym typeface="Times New Roman"/>
              </a:rPr>
              <a:t>Market Reach</a:t>
            </a:r>
            <a:endParaRPr b="1" sz="3600">
              <a:solidFill>
                <a:srgbClr val="C00000"/>
              </a:solidFill>
              <a:latin typeface="Times New Roman"/>
              <a:ea typeface="Times New Roman"/>
              <a:cs typeface="Times New Roman"/>
              <a:sym typeface="Times New Roman"/>
            </a:endParaRPr>
          </a:p>
        </p:txBody>
      </p:sp>
      <p:sp>
        <p:nvSpPr>
          <p:cNvPr id="126" name="Google Shape;126;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16"/>
          <p:cNvSpPr txBox="1"/>
          <p:nvPr/>
        </p:nvSpPr>
        <p:spPr>
          <a:xfrm>
            <a:off x="838199" y="2363825"/>
            <a:ext cx="70866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32E2A"/>
              </a:buClr>
              <a:buSzPts val="1200"/>
              <a:buFont typeface="Open Sans"/>
              <a:buNone/>
            </a:pPr>
            <a:r>
              <a:rPr b="1" lang="en-US" sz="1600">
                <a:solidFill>
                  <a:srgbClr val="332E2A"/>
                </a:solidFill>
                <a:latin typeface="Times New Roman"/>
                <a:ea typeface="Times New Roman"/>
                <a:cs typeface="Times New Roman"/>
                <a:sym typeface="Times New Roman"/>
              </a:rPr>
              <a:t>The Fresh Farm Produce e-commerce platform targets a diverse customer base, including health-conscious consumers, busy families, and individuals seeking convenient access to fresh groceries. By leveraging digital marketing strategies and partnerships with local farms, the platform promotes sustainable shopping habits and enhances awareness of locally sourced products. Expanding to new geographical areas while maintaining a robust delivery network enables effective outreach and growth.</a:t>
            </a:r>
            <a:endParaRPr b="1" sz="1600">
              <a:solidFill>
                <a:srgbClr val="332E2A"/>
              </a:solidFill>
              <a:latin typeface="Times New Roman"/>
              <a:ea typeface="Times New Roman"/>
              <a:cs typeface="Times New Roman"/>
              <a:sym typeface="Times New Roman"/>
            </a:endParaRPr>
          </a:p>
          <a:p>
            <a:pPr indent="0" lvl="0" marL="0" rtl="0" algn="l">
              <a:spcBef>
                <a:spcPts val="0"/>
              </a:spcBef>
              <a:spcAft>
                <a:spcPts val="0"/>
              </a:spcAft>
              <a:buClr>
                <a:srgbClr val="332E2A"/>
              </a:buClr>
              <a:buSzPts val="1200"/>
              <a:buFont typeface="Open Sans"/>
              <a:buNone/>
            </a:pPr>
            <a:r>
              <a:rPr b="1" lang="en-US" sz="1600">
                <a:solidFill>
                  <a:srgbClr val="332E2A"/>
                </a:solidFill>
                <a:latin typeface="Times New Roman"/>
                <a:ea typeface="Times New Roman"/>
                <a:cs typeface="Times New Roman"/>
                <a:sym typeface="Times New Roman"/>
              </a:rPr>
              <a:t>The demand for online grocery platforms has surged in recent years, driven by evolving consumer lifestyles, increased internet access, and a heightened focus on health and convenience. Globally, the online grocery market is projected to surpass USD 800 billion by 2026, with fresh produce emerging as one of the most in-demand categories. In India, this trend is especially prominent, with the sector expected to grow at a compound annual growth rate (CAGR) of over 30%. Consumers, particularly in urban areas, are increasingly inclined toward purchasing organic, pesticide-free, and locally grown products. This shift is motivated by growing health awareness and a preference for food items that offer traceability and freshness.</a:t>
            </a:r>
            <a:endParaRPr b="1" sz="1600">
              <a:solidFill>
                <a:srgbClr val="332E2A"/>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b="1" sz="1600">
              <a:solidFill>
                <a:schemeClr val="dk1"/>
              </a:solidFill>
              <a:latin typeface="Times New Roman"/>
              <a:ea typeface="Times New Roman"/>
              <a:cs typeface="Times New Roman"/>
              <a:sym typeface="Times New Roman"/>
            </a:endParaRPr>
          </a:p>
          <a:p>
            <a:pPr indent="0" lvl="0" marL="457200" marR="0" rtl="0" algn="l">
              <a:lnSpc>
                <a:spcPct val="150000"/>
              </a:lnSpc>
              <a:spcBef>
                <a:spcPts val="1200"/>
              </a:spcBef>
              <a:spcAft>
                <a:spcPts val="0"/>
              </a:spcAft>
              <a:buNone/>
            </a:pPr>
            <a:r>
              <a:t/>
            </a:r>
            <a:endParaRPr b="1" sz="1600">
              <a:solidFill>
                <a:srgbClr val="002060"/>
              </a:solidFill>
              <a:latin typeface="Times New Roman"/>
              <a:ea typeface="Times New Roman"/>
              <a:cs typeface="Times New Roman"/>
              <a:sym typeface="Times New Roman"/>
            </a:endParaRPr>
          </a:p>
        </p:txBody>
      </p:sp>
      <p:pic>
        <p:nvPicPr>
          <p:cNvPr descr="SSE-Computer Science and Engineering" id="128" name="Google Shape;128;p16"/>
          <p:cNvPicPr preferRelativeResize="0"/>
          <p:nvPr/>
        </p:nvPicPr>
        <p:blipFill rotWithShape="1">
          <a:blip r:embed="rId4">
            <a:alphaModFix/>
          </a:blip>
          <a:srcRect b="0" l="0" r="0" t="0"/>
          <a:stretch/>
        </p:blipFill>
        <p:spPr>
          <a:xfrm>
            <a:off x="838200" y="109571"/>
            <a:ext cx="7239000" cy="11096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7"/>
          <p:cNvSpPr txBox="1"/>
          <p:nvPr>
            <p:ph type="title"/>
          </p:nvPr>
        </p:nvSpPr>
        <p:spPr>
          <a:xfrm>
            <a:off x="708025" y="1748688"/>
            <a:ext cx="7499400" cy="792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A14342"/>
              </a:buClr>
              <a:buSzPct val="64999"/>
              <a:buFont typeface="Anybody"/>
              <a:buNone/>
            </a:pPr>
            <a:r>
              <a:rPr b="1" lang="en-US" sz="4000">
                <a:solidFill>
                  <a:srgbClr val="C00000"/>
                </a:solidFill>
                <a:latin typeface="Times New Roman"/>
                <a:ea typeface="Times New Roman"/>
                <a:cs typeface="Times New Roman"/>
                <a:sym typeface="Times New Roman"/>
              </a:rPr>
              <a:t>Supply Chain Management</a:t>
            </a:r>
            <a:endParaRPr b="1" sz="4000">
              <a:solidFill>
                <a:srgbClr val="C0000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C00000"/>
              </a:buClr>
              <a:buSzPct val="100000"/>
              <a:buFont typeface="Times New Roman"/>
              <a:buNone/>
            </a:pPr>
            <a:r>
              <a:t/>
            </a:r>
            <a:endParaRPr b="1" sz="3600">
              <a:solidFill>
                <a:srgbClr val="C00000"/>
              </a:solidFill>
              <a:latin typeface="Times New Roman"/>
              <a:ea typeface="Times New Roman"/>
              <a:cs typeface="Times New Roman"/>
              <a:sym typeface="Times New Roman"/>
            </a:endParaRPr>
          </a:p>
        </p:txBody>
      </p:sp>
      <p:sp>
        <p:nvSpPr>
          <p:cNvPr id="135" name="Google Shape;135;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6" name="Google Shape;136;p17"/>
          <p:cNvSpPr txBox="1"/>
          <p:nvPr/>
        </p:nvSpPr>
        <p:spPr>
          <a:xfrm>
            <a:off x="1028699" y="2729350"/>
            <a:ext cx="7086600"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332E2A"/>
              </a:buClr>
              <a:buSzPts val="1200"/>
              <a:buFont typeface="Open Sans"/>
              <a:buNone/>
            </a:pPr>
            <a:r>
              <a:rPr b="1" lang="en-US" sz="1800">
                <a:solidFill>
                  <a:srgbClr val="332E2A"/>
                </a:solidFill>
                <a:latin typeface="Times New Roman"/>
                <a:ea typeface="Times New Roman"/>
                <a:cs typeface="Times New Roman"/>
                <a:sym typeface="Times New Roman"/>
              </a:rPr>
              <a:t>Effective supply chain management is vital to the success of the Fresh Farm Produce e-commerce platform. The platform collaborates with local farmers and suppliers to ensure timely delivery of fresh produce. By employing advanced software for logistics tracking and demand forecasting, the platform minimizes waste and optimizes order fulfillment. Regular analysis of supply chain performance metrics helps in refining processes for enhanced reliability.Effective supply chain management is at the heart of any fresh produce delivery platform, as it directly impacts product quality, delivery efficiency, and customer satisfaction. For a Fresh Farm Produce E-Commerce system, the supply chain must be optimized for perishable goods, ensuring that produce travels swiftly and safely from farm to consumer with minimal handling and waste.</a:t>
            </a:r>
            <a:endParaRPr b="1" sz="1800">
              <a:solidFill>
                <a:schemeClr val="dk1"/>
              </a:solidFill>
              <a:latin typeface="Times New Roman"/>
              <a:ea typeface="Times New Roman"/>
              <a:cs typeface="Times New Roman"/>
              <a:sym typeface="Times New Roman"/>
            </a:endParaRPr>
          </a:p>
          <a:p>
            <a:pPr indent="0" lvl="0" marL="457200" marR="0" rtl="0" algn="l">
              <a:lnSpc>
                <a:spcPct val="150000"/>
              </a:lnSpc>
              <a:spcBef>
                <a:spcPts val="0"/>
              </a:spcBef>
              <a:spcAft>
                <a:spcPts val="0"/>
              </a:spcAft>
              <a:buNone/>
            </a:pPr>
            <a:r>
              <a:t/>
            </a:r>
            <a:endParaRPr b="1" sz="1800">
              <a:solidFill>
                <a:srgbClr val="002060"/>
              </a:solidFill>
              <a:latin typeface="Times New Roman"/>
              <a:ea typeface="Times New Roman"/>
              <a:cs typeface="Times New Roman"/>
              <a:sym typeface="Times New Roman"/>
            </a:endParaRPr>
          </a:p>
        </p:txBody>
      </p:sp>
      <p:pic>
        <p:nvPicPr>
          <p:cNvPr descr="SSE-Computer Science and Engineering" id="137" name="Google Shape;137;p17"/>
          <p:cNvPicPr preferRelativeResize="0"/>
          <p:nvPr/>
        </p:nvPicPr>
        <p:blipFill rotWithShape="1">
          <a:blip r:embed="rId4">
            <a:alphaModFix/>
          </a:blip>
          <a:srcRect b="0" l="0" r="0" t="0"/>
          <a:stretch/>
        </p:blipFill>
        <p:spPr>
          <a:xfrm>
            <a:off x="838200" y="109571"/>
            <a:ext cx="7239000" cy="11096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2" name="Shape 142"/>
        <p:cNvGrpSpPr/>
        <p:nvPr/>
      </p:nvGrpSpPr>
      <p:grpSpPr>
        <a:xfrm>
          <a:off x="0" y="0"/>
          <a:ext cx="0" cy="0"/>
          <a:chOff x="0" y="0"/>
          <a:chExt cx="0" cy="0"/>
        </a:xfrm>
      </p:grpSpPr>
      <p:sp>
        <p:nvSpPr>
          <p:cNvPr id="143" name="Google Shape;143;p18"/>
          <p:cNvSpPr txBox="1"/>
          <p:nvPr>
            <p:ph type="title"/>
          </p:nvPr>
        </p:nvSpPr>
        <p:spPr>
          <a:xfrm>
            <a:off x="628650" y="1278551"/>
            <a:ext cx="78867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3600">
                <a:solidFill>
                  <a:srgbClr val="C00000"/>
                </a:solidFill>
                <a:latin typeface="Times New Roman"/>
                <a:ea typeface="Times New Roman"/>
                <a:cs typeface="Times New Roman"/>
                <a:sym typeface="Times New Roman"/>
              </a:rPr>
              <a:t>Conclusion</a:t>
            </a:r>
            <a:endParaRPr b="1" sz="3600">
              <a:solidFill>
                <a:srgbClr val="C00000"/>
              </a:solidFill>
              <a:latin typeface="Times New Roman"/>
              <a:ea typeface="Times New Roman"/>
              <a:cs typeface="Times New Roman"/>
              <a:sym typeface="Times New Roman"/>
            </a:endParaRPr>
          </a:p>
        </p:txBody>
      </p:sp>
      <p:sp>
        <p:nvSpPr>
          <p:cNvPr id="144" name="Google Shape;144;p18"/>
          <p:cNvSpPr txBox="1"/>
          <p:nvPr>
            <p:ph idx="1" type="body"/>
          </p:nvPr>
        </p:nvSpPr>
        <p:spPr>
          <a:xfrm>
            <a:off x="628650" y="2604250"/>
            <a:ext cx="7886700" cy="4351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32E2A"/>
              </a:buClr>
              <a:buSzPts val="1200"/>
              <a:buFont typeface="Open Sans"/>
              <a:buNone/>
            </a:pPr>
            <a:r>
              <a:rPr b="1" lang="en-US" sz="1600">
                <a:solidFill>
                  <a:srgbClr val="332E2A"/>
                </a:solidFill>
                <a:latin typeface="Times New Roman"/>
                <a:ea typeface="Times New Roman"/>
                <a:cs typeface="Times New Roman"/>
                <a:sym typeface="Times New Roman"/>
              </a:rPr>
              <a:t>In conclusion, the Fresh Farm Produce e-commerce platform combines a robust operational framework with a customer-centric approach. By prioritizing user experience and operational efficiency, it positions itself as a leader in online grocery shopping. The focus on local sourcing, effective supply chain management, and innovative technologies ensures sustained growth and a positive impact on the community.The Fresh Farm Produce E-Commerce platform represents a transformative step toward modernizing the way fresh groceries are sourced, sold, and delivered. By leveraging technology to directly connect farmers with consumers, the platform addresses critical challenges in the traditional supply chain—such as inefficiency, lack of transparency, and limited access for small-scale producers. It promotes a fair, sustainable, and efficient marketplace that benefits all stakeholders.</a:t>
            </a:r>
            <a:endParaRPr b="1" sz="1600">
              <a:latin typeface="Times New Roman"/>
              <a:ea typeface="Times New Roman"/>
              <a:cs typeface="Times New Roman"/>
              <a:sym typeface="Times New Roman"/>
            </a:endParaRPr>
          </a:p>
        </p:txBody>
      </p:sp>
      <p:sp>
        <p:nvSpPr>
          <p:cNvPr id="145" name="Google Shape;145;p18"/>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SSE-Computer Science and Engineering" id="146" name="Google Shape;146;p18"/>
          <p:cNvPicPr preferRelativeResize="0"/>
          <p:nvPr/>
        </p:nvPicPr>
        <p:blipFill rotWithShape="1">
          <a:blip r:embed="rId4">
            <a:alphaModFix/>
          </a:blip>
          <a:srcRect b="0" l="0" r="0" t="0"/>
          <a:stretch/>
        </p:blipFill>
        <p:spPr>
          <a:xfrm>
            <a:off x="838200" y="109571"/>
            <a:ext cx="7239000" cy="11096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9"/>
          <p:cNvSpPr txBox="1"/>
          <p:nvPr>
            <p:ph type="title"/>
          </p:nvPr>
        </p:nvSpPr>
        <p:spPr>
          <a:xfrm>
            <a:off x="-1024225" y="2423976"/>
            <a:ext cx="78867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solidFill>
                  <a:srgbClr val="C00000"/>
                </a:solidFill>
                <a:latin typeface="Times New Roman"/>
                <a:ea typeface="Times New Roman"/>
                <a:cs typeface="Times New Roman"/>
                <a:sym typeface="Times New Roman"/>
              </a:rPr>
              <a:t>THANKYOU!</a:t>
            </a:r>
            <a:endParaRPr b="1" sz="4000">
              <a:solidFill>
                <a:srgbClr val="C00000"/>
              </a:solidFill>
              <a:latin typeface="Times New Roman"/>
              <a:ea typeface="Times New Roman"/>
              <a:cs typeface="Times New Roman"/>
              <a:sym typeface="Times New Roman"/>
            </a:endParaRPr>
          </a:p>
        </p:txBody>
      </p:sp>
      <p:sp>
        <p:nvSpPr>
          <p:cNvPr id="153" name="Google Shape;153;p19"/>
          <p:cNvSpPr txBox="1"/>
          <p:nvPr>
            <p:ph idx="12" type="sldNum"/>
          </p:nvPr>
        </p:nvSpPr>
        <p:spPr>
          <a:xfrm>
            <a:off x="6457950" y="6356351"/>
            <a:ext cx="20574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descr="SSE-Computer Science and Engineering" id="154" name="Google Shape;154;p19"/>
          <p:cNvPicPr preferRelativeResize="0"/>
          <p:nvPr/>
        </p:nvPicPr>
        <p:blipFill rotWithShape="1">
          <a:blip r:embed="rId4">
            <a:alphaModFix/>
          </a:blip>
          <a:srcRect b="0" l="0" r="0" t="0"/>
          <a:stretch/>
        </p:blipFill>
        <p:spPr>
          <a:xfrm>
            <a:off x="838200" y="109571"/>
            <a:ext cx="7239000" cy="11096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