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31"/>
  </p:notesMasterIdLst>
  <p:sldIdLst>
    <p:sldId id="256" r:id="rId3"/>
    <p:sldId id="258" r:id="rId4"/>
    <p:sldId id="282" r:id="rId5"/>
    <p:sldId id="263" r:id="rId6"/>
    <p:sldId id="273" r:id="rId7"/>
    <p:sldId id="272" r:id="rId8"/>
    <p:sldId id="287" r:id="rId9"/>
    <p:sldId id="261" r:id="rId10"/>
    <p:sldId id="260" r:id="rId11"/>
    <p:sldId id="259" r:id="rId12"/>
    <p:sldId id="299" r:id="rId13"/>
    <p:sldId id="302" r:id="rId14"/>
    <p:sldId id="305" r:id="rId15"/>
    <p:sldId id="308" r:id="rId16"/>
    <p:sldId id="311" r:id="rId17"/>
    <p:sldId id="314" r:id="rId18"/>
    <p:sldId id="317" r:id="rId19"/>
    <p:sldId id="320" r:id="rId20"/>
    <p:sldId id="323" r:id="rId21"/>
    <p:sldId id="326" r:id="rId22"/>
    <p:sldId id="329" r:id="rId23"/>
    <p:sldId id="332" r:id="rId24"/>
    <p:sldId id="335" r:id="rId25"/>
    <p:sldId id="338" r:id="rId26"/>
    <p:sldId id="341" r:id="rId27"/>
    <p:sldId id="344" r:id="rId28"/>
    <p:sldId id="347" r:id="rId29"/>
    <p:sldId id="350" r:id="rId30"/>
  </p:sldIdLst>
  <p:sldSz cx="9144000" cy="6858000" type="screen4x3"/>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526" y="67"/>
      </p:cViewPr>
      <p:guideLst>
        <p:guide orient="horz" pos="2160"/>
        <p:guide pos="2880"/>
      </p:guideLst>
    </p:cSldViewPr>
  </p:slideViewPr>
  <p:notesTextViewPr>
    <p:cViewPr>
      <p:scale>
        <a:sx n="1" d="1"/>
        <a:sy n="1" d="1"/>
      </p:scale>
      <p:origin x="0" y="0"/>
    </p:cViewPr>
  </p:notesTextViewPr>
  <p:notesViewPr>
    <p:cSldViewPr>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umita B" userId="7ea3b7d62abd6986" providerId="LiveId" clId="{DC5F0981-AD63-401F-A1F8-15F72F418B65}"/>
    <pc:docChg chg="undo redo custSel modSld">
      <pc:chgData name="Mathumita B" userId="7ea3b7d62abd6986" providerId="LiveId" clId="{DC5F0981-AD63-401F-A1F8-15F72F418B65}" dt="2023-04-09T15:48:14.129" v="915" actId="1076"/>
      <pc:docMkLst>
        <pc:docMk/>
      </pc:docMkLst>
      <pc:sldChg chg="modSp mod">
        <pc:chgData name="Mathumita B" userId="7ea3b7d62abd6986" providerId="LiveId" clId="{DC5F0981-AD63-401F-A1F8-15F72F418B65}" dt="2023-04-09T14:41:11.737" v="194" actId="20577"/>
        <pc:sldMkLst>
          <pc:docMk/>
          <pc:sldMk cId="2944014404" sldId="258"/>
        </pc:sldMkLst>
        <pc:spChg chg="mod">
          <ac:chgData name="Mathumita B" userId="7ea3b7d62abd6986" providerId="LiveId" clId="{DC5F0981-AD63-401F-A1F8-15F72F418B65}" dt="2023-04-09T14:41:11.737" v="194" actId="20577"/>
          <ac:spMkLst>
            <pc:docMk/>
            <pc:sldMk cId="2944014404" sldId="258"/>
            <ac:spMk id="5" creationId="{00000000-0000-0000-0000-000000000000}"/>
          </ac:spMkLst>
        </pc:spChg>
      </pc:sldChg>
      <pc:sldChg chg="modSp mod">
        <pc:chgData name="Mathumita B" userId="7ea3b7d62abd6986" providerId="LiveId" clId="{DC5F0981-AD63-401F-A1F8-15F72F418B65}" dt="2023-04-09T15:23:28.821" v="812" actId="20577"/>
        <pc:sldMkLst>
          <pc:docMk/>
          <pc:sldMk cId="3264071221" sldId="259"/>
        </pc:sldMkLst>
        <pc:spChg chg="mod">
          <ac:chgData name="Mathumita B" userId="7ea3b7d62abd6986" providerId="LiveId" clId="{DC5F0981-AD63-401F-A1F8-15F72F418B65}" dt="2023-04-09T15:23:08.274" v="801" actId="1076"/>
          <ac:spMkLst>
            <pc:docMk/>
            <pc:sldMk cId="3264071221" sldId="259"/>
            <ac:spMk id="6" creationId="{00000000-0000-0000-0000-000000000000}"/>
          </ac:spMkLst>
        </pc:spChg>
        <pc:spChg chg="mod">
          <ac:chgData name="Mathumita B" userId="7ea3b7d62abd6986" providerId="LiveId" clId="{DC5F0981-AD63-401F-A1F8-15F72F418B65}" dt="2023-04-09T15:23:01.515" v="800" actId="1076"/>
          <ac:spMkLst>
            <pc:docMk/>
            <pc:sldMk cId="3264071221" sldId="259"/>
            <ac:spMk id="7" creationId="{00000000-0000-0000-0000-000000000000}"/>
          </ac:spMkLst>
        </pc:spChg>
        <pc:spChg chg="mod">
          <ac:chgData name="Mathumita B" userId="7ea3b7d62abd6986" providerId="LiveId" clId="{DC5F0981-AD63-401F-A1F8-15F72F418B65}" dt="2023-04-09T15:22:48.698" v="798" actId="1076"/>
          <ac:spMkLst>
            <pc:docMk/>
            <pc:sldMk cId="3264071221" sldId="259"/>
            <ac:spMk id="8" creationId="{00000000-0000-0000-0000-000000000000}"/>
          </ac:spMkLst>
        </pc:spChg>
        <pc:spChg chg="mod">
          <ac:chgData name="Mathumita B" userId="7ea3b7d62abd6986" providerId="LiveId" clId="{DC5F0981-AD63-401F-A1F8-15F72F418B65}" dt="2023-04-09T15:22:53.168" v="799" actId="1076"/>
          <ac:spMkLst>
            <pc:docMk/>
            <pc:sldMk cId="3264071221" sldId="259"/>
            <ac:spMk id="9" creationId="{00000000-0000-0000-0000-000000000000}"/>
          </ac:spMkLst>
        </pc:spChg>
        <pc:spChg chg="mod">
          <ac:chgData name="Mathumita B" userId="7ea3b7d62abd6986" providerId="LiveId" clId="{DC5F0981-AD63-401F-A1F8-15F72F418B65}" dt="2023-04-09T15:23:28.821" v="812" actId="20577"/>
          <ac:spMkLst>
            <pc:docMk/>
            <pc:sldMk cId="3264071221" sldId="259"/>
            <ac:spMk id="10" creationId="{00000000-0000-0000-0000-000000000000}"/>
          </ac:spMkLst>
        </pc:spChg>
      </pc:sldChg>
      <pc:sldChg chg="modSp mod">
        <pc:chgData name="Mathumita B" userId="7ea3b7d62abd6986" providerId="LiveId" clId="{DC5F0981-AD63-401F-A1F8-15F72F418B65}" dt="2023-04-09T15:19:31.600" v="772" actId="20577"/>
        <pc:sldMkLst>
          <pc:docMk/>
          <pc:sldMk cId="2070265428" sldId="260"/>
        </pc:sldMkLst>
        <pc:spChg chg="mod">
          <ac:chgData name="Mathumita B" userId="7ea3b7d62abd6986" providerId="LiveId" clId="{DC5F0981-AD63-401F-A1F8-15F72F418B65}" dt="2023-04-09T15:19:31.600" v="772" actId="20577"/>
          <ac:spMkLst>
            <pc:docMk/>
            <pc:sldMk cId="2070265428" sldId="260"/>
            <ac:spMk id="5" creationId="{00000000-0000-0000-0000-000000000000}"/>
          </ac:spMkLst>
        </pc:spChg>
      </pc:sldChg>
      <pc:sldChg chg="modSp mod">
        <pc:chgData name="Mathumita B" userId="7ea3b7d62abd6986" providerId="LiveId" clId="{DC5F0981-AD63-401F-A1F8-15F72F418B65}" dt="2023-04-09T15:16:57.250" v="751" actId="1076"/>
        <pc:sldMkLst>
          <pc:docMk/>
          <pc:sldMk cId="85330912" sldId="261"/>
        </pc:sldMkLst>
        <pc:spChg chg="mod">
          <ac:chgData name="Mathumita B" userId="7ea3b7d62abd6986" providerId="LiveId" clId="{DC5F0981-AD63-401F-A1F8-15F72F418B65}" dt="2023-04-09T15:16:51.004" v="750" actId="1076"/>
          <ac:spMkLst>
            <pc:docMk/>
            <pc:sldMk cId="85330912" sldId="261"/>
            <ac:spMk id="2" creationId="{7513A726-45BD-4B17-BF54-42F7352C7AE4}"/>
          </ac:spMkLst>
        </pc:spChg>
        <pc:spChg chg="mod">
          <ac:chgData name="Mathumita B" userId="7ea3b7d62abd6986" providerId="LiveId" clId="{DC5F0981-AD63-401F-A1F8-15F72F418B65}" dt="2023-04-09T15:16:57.250" v="751" actId="1076"/>
          <ac:spMkLst>
            <pc:docMk/>
            <pc:sldMk cId="85330912" sldId="261"/>
            <ac:spMk id="5" creationId="{00000000-0000-0000-0000-000000000000}"/>
          </ac:spMkLst>
        </pc:spChg>
        <pc:spChg chg="mod">
          <ac:chgData name="Mathumita B" userId="7ea3b7d62abd6986" providerId="LiveId" clId="{DC5F0981-AD63-401F-A1F8-15F72F418B65}" dt="2023-04-09T15:14:51.471" v="701" actId="1076"/>
          <ac:spMkLst>
            <pc:docMk/>
            <pc:sldMk cId="85330912" sldId="261"/>
            <ac:spMk id="7" creationId="{00000000-0000-0000-0000-000000000000}"/>
          </ac:spMkLst>
        </pc:spChg>
        <pc:spChg chg="mod">
          <ac:chgData name="Mathumita B" userId="7ea3b7d62abd6986" providerId="LiveId" clId="{DC5F0981-AD63-401F-A1F8-15F72F418B65}" dt="2023-04-09T15:16:17.118" v="747" actId="1076"/>
          <ac:spMkLst>
            <pc:docMk/>
            <pc:sldMk cId="85330912" sldId="261"/>
            <ac:spMk id="8" creationId="{00000000-0000-0000-0000-000000000000}"/>
          </ac:spMkLst>
        </pc:spChg>
      </pc:sldChg>
      <pc:sldChg chg="modSp mod">
        <pc:chgData name="Mathumita B" userId="7ea3b7d62abd6986" providerId="LiveId" clId="{DC5F0981-AD63-401F-A1F8-15F72F418B65}" dt="2023-04-09T15:28:43.481" v="824"/>
        <pc:sldMkLst>
          <pc:docMk/>
          <pc:sldMk cId="3343324944" sldId="263"/>
        </pc:sldMkLst>
        <pc:spChg chg="mod">
          <ac:chgData name="Mathumita B" userId="7ea3b7d62abd6986" providerId="LiveId" clId="{DC5F0981-AD63-401F-A1F8-15F72F418B65}" dt="2023-04-09T15:28:43.481" v="824"/>
          <ac:spMkLst>
            <pc:docMk/>
            <pc:sldMk cId="3343324944" sldId="263"/>
            <ac:spMk id="5" creationId="{0FCACADF-1635-558B-04DA-FD992F91EEEC}"/>
          </ac:spMkLst>
        </pc:spChg>
      </pc:sldChg>
      <pc:sldChg chg="modSp mod">
        <pc:chgData name="Mathumita B" userId="7ea3b7d62abd6986" providerId="LiveId" clId="{DC5F0981-AD63-401F-A1F8-15F72F418B65}" dt="2023-04-09T15:29:05.907" v="827" actId="14100"/>
        <pc:sldMkLst>
          <pc:docMk/>
          <pc:sldMk cId="2687532586" sldId="282"/>
        </pc:sldMkLst>
        <pc:spChg chg="mod">
          <ac:chgData name="Mathumita B" userId="7ea3b7d62abd6986" providerId="LiveId" clId="{DC5F0981-AD63-401F-A1F8-15F72F418B65}" dt="2023-04-09T15:28:23.190" v="822"/>
          <ac:spMkLst>
            <pc:docMk/>
            <pc:sldMk cId="2687532586" sldId="282"/>
            <ac:spMk id="4" creationId="{00000000-0000-0000-0000-000000000000}"/>
          </ac:spMkLst>
        </pc:spChg>
        <pc:graphicFrameChg chg="mod modGraphic">
          <ac:chgData name="Mathumita B" userId="7ea3b7d62abd6986" providerId="LiveId" clId="{DC5F0981-AD63-401F-A1F8-15F72F418B65}" dt="2023-04-09T15:29:05.907" v="827" actId="14100"/>
          <ac:graphicFrameMkLst>
            <pc:docMk/>
            <pc:sldMk cId="2687532586" sldId="282"/>
            <ac:graphicFrameMk id="8" creationId="{00000000-0000-0000-0000-000000000000}"/>
          </ac:graphicFrameMkLst>
        </pc:graphicFrameChg>
      </pc:sldChg>
      <pc:sldChg chg="delSp modSp mod">
        <pc:chgData name="Mathumita B" userId="7ea3b7d62abd6986" providerId="LiveId" clId="{DC5F0981-AD63-401F-A1F8-15F72F418B65}" dt="2023-04-09T14:57:11.159" v="353" actId="1076"/>
        <pc:sldMkLst>
          <pc:docMk/>
          <pc:sldMk cId="2858680045" sldId="287"/>
        </pc:sldMkLst>
        <pc:spChg chg="mod">
          <ac:chgData name="Mathumita B" userId="7ea3b7d62abd6986" providerId="LiveId" clId="{DC5F0981-AD63-401F-A1F8-15F72F418B65}" dt="2023-04-09T14:56:29.925" v="348" actId="20577"/>
          <ac:spMkLst>
            <pc:docMk/>
            <pc:sldMk cId="2858680045" sldId="287"/>
            <ac:spMk id="4" creationId="{00000000-0000-0000-0000-000000000000}"/>
          </ac:spMkLst>
        </pc:spChg>
        <pc:spChg chg="mod">
          <ac:chgData name="Mathumita B" userId="7ea3b7d62abd6986" providerId="LiveId" clId="{DC5F0981-AD63-401F-A1F8-15F72F418B65}" dt="2023-04-09T14:57:00.827" v="351" actId="1076"/>
          <ac:spMkLst>
            <pc:docMk/>
            <pc:sldMk cId="2858680045" sldId="287"/>
            <ac:spMk id="6" creationId="{7513A726-45BD-4B17-BF54-42F7352C7AE4}"/>
          </ac:spMkLst>
        </pc:spChg>
        <pc:spChg chg="mod">
          <ac:chgData name="Mathumita B" userId="7ea3b7d62abd6986" providerId="LiveId" clId="{DC5F0981-AD63-401F-A1F8-15F72F418B65}" dt="2023-04-09T14:57:07.066" v="352" actId="1076"/>
          <ac:spMkLst>
            <pc:docMk/>
            <pc:sldMk cId="2858680045" sldId="287"/>
            <ac:spMk id="7" creationId="{AA45E964-D113-B8EA-0AE7-CBC8FF14911D}"/>
          </ac:spMkLst>
        </pc:spChg>
        <pc:spChg chg="mod">
          <ac:chgData name="Mathumita B" userId="7ea3b7d62abd6986" providerId="LiveId" clId="{DC5F0981-AD63-401F-A1F8-15F72F418B65}" dt="2023-04-09T14:57:11.159" v="353" actId="1076"/>
          <ac:spMkLst>
            <pc:docMk/>
            <pc:sldMk cId="2858680045" sldId="287"/>
            <ac:spMk id="8" creationId="{00000000-0000-0000-0000-000000000000}"/>
          </ac:spMkLst>
        </pc:spChg>
        <pc:spChg chg="del mod">
          <ac:chgData name="Mathumita B" userId="7ea3b7d62abd6986" providerId="LiveId" clId="{DC5F0981-AD63-401F-A1F8-15F72F418B65}" dt="2023-04-09T14:45:26.177" v="203"/>
          <ac:spMkLst>
            <pc:docMk/>
            <pc:sldMk cId="2858680045" sldId="287"/>
            <ac:spMk id="9" creationId="{00000000-0000-0000-0000-000000000000}"/>
          </ac:spMkLst>
        </pc:spChg>
      </pc:sldChg>
      <pc:sldChg chg="modSp mod">
        <pc:chgData name="Mathumita B" userId="7ea3b7d62abd6986" providerId="LiveId" clId="{DC5F0981-AD63-401F-A1F8-15F72F418B65}" dt="2023-04-09T15:29:32.809" v="829" actId="20577"/>
        <pc:sldMkLst>
          <pc:docMk/>
          <pc:sldMk cId="1665330977" sldId="299"/>
        </pc:sldMkLst>
        <pc:spChg chg="mod">
          <ac:chgData name="Mathumita B" userId="7ea3b7d62abd6986" providerId="LiveId" clId="{DC5F0981-AD63-401F-A1F8-15F72F418B65}" dt="2023-04-09T15:29:32.809" v="829" actId="20577"/>
          <ac:spMkLst>
            <pc:docMk/>
            <pc:sldMk cId="1665330977" sldId="299"/>
            <ac:spMk id="7" creationId="{C882CF49-C6EE-11A2-A9CF-6435ECACEAA7}"/>
          </ac:spMkLst>
        </pc:spChg>
      </pc:sldChg>
      <pc:sldChg chg="modSp mod">
        <pc:chgData name="Mathumita B" userId="7ea3b7d62abd6986" providerId="LiveId" clId="{DC5F0981-AD63-401F-A1F8-15F72F418B65}" dt="2023-04-09T15:29:44.437" v="831" actId="20577"/>
        <pc:sldMkLst>
          <pc:docMk/>
          <pc:sldMk cId="3641561506" sldId="302"/>
        </pc:sldMkLst>
        <pc:spChg chg="mod">
          <ac:chgData name="Mathumita B" userId="7ea3b7d62abd6986" providerId="LiveId" clId="{DC5F0981-AD63-401F-A1F8-15F72F418B65}" dt="2023-04-09T15:29:44.437" v="831" actId="20577"/>
          <ac:spMkLst>
            <pc:docMk/>
            <pc:sldMk cId="3641561506" sldId="302"/>
            <ac:spMk id="7" creationId="{C882CF49-C6EE-11A2-A9CF-6435ECACEAA7}"/>
          </ac:spMkLst>
        </pc:spChg>
      </pc:sldChg>
      <pc:sldChg chg="modSp mod">
        <pc:chgData name="Mathumita B" userId="7ea3b7d62abd6986" providerId="LiveId" clId="{DC5F0981-AD63-401F-A1F8-15F72F418B65}" dt="2023-04-09T15:29:55.444" v="833" actId="20577"/>
        <pc:sldMkLst>
          <pc:docMk/>
          <pc:sldMk cId="2581078512" sldId="305"/>
        </pc:sldMkLst>
        <pc:spChg chg="mod">
          <ac:chgData name="Mathumita B" userId="7ea3b7d62abd6986" providerId="LiveId" clId="{DC5F0981-AD63-401F-A1F8-15F72F418B65}" dt="2023-04-09T15:29:55.444" v="833" actId="20577"/>
          <ac:spMkLst>
            <pc:docMk/>
            <pc:sldMk cId="2581078512" sldId="305"/>
            <ac:spMk id="7" creationId="{C882CF49-C6EE-11A2-A9CF-6435ECACEAA7}"/>
          </ac:spMkLst>
        </pc:spChg>
      </pc:sldChg>
      <pc:sldChg chg="modSp mod">
        <pc:chgData name="Mathumita B" userId="7ea3b7d62abd6986" providerId="LiveId" clId="{DC5F0981-AD63-401F-A1F8-15F72F418B65}" dt="2023-04-09T15:30:04.692" v="835" actId="20577"/>
        <pc:sldMkLst>
          <pc:docMk/>
          <pc:sldMk cId="4112602866" sldId="308"/>
        </pc:sldMkLst>
        <pc:spChg chg="mod">
          <ac:chgData name="Mathumita B" userId="7ea3b7d62abd6986" providerId="LiveId" clId="{DC5F0981-AD63-401F-A1F8-15F72F418B65}" dt="2023-04-09T15:30:04.692" v="835" actId="20577"/>
          <ac:spMkLst>
            <pc:docMk/>
            <pc:sldMk cId="4112602866" sldId="308"/>
            <ac:spMk id="7" creationId="{C882CF49-C6EE-11A2-A9CF-6435ECACEAA7}"/>
          </ac:spMkLst>
        </pc:spChg>
      </pc:sldChg>
      <pc:sldChg chg="modSp mod">
        <pc:chgData name="Mathumita B" userId="7ea3b7d62abd6986" providerId="LiveId" clId="{DC5F0981-AD63-401F-A1F8-15F72F418B65}" dt="2023-04-09T15:30:18.894" v="837" actId="20577"/>
        <pc:sldMkLst>
          <pc:docMk/>
          <pc:sldMk cId="659113061" sldId="311"/>
        </pc:sldMkLst>
        <pc:spChg chg="mod">
          <ac:chgData name="Mathumita B" userId="7ea3b7d62abd6986" providerId="LiveId" clId="{DC5F0981-AD63-401F-A1F8-15F72F418B65}" dt="2023-04-09T15:30:18.894" v="837" actId="20577"/>
          <ac:spMkLst>
            <pc:docMk/>
            <pc:sldMk cId="659113061" sldId="311"/>
            <ac:spMk id="7" creationId="{C882CF49-C6EE-11A2-A9CF-6435ECACEAA7}"/>
          </ac:spMkLst>
        </pc:spChg>
      </pc:sldChg>
      <pc:sldChg chg="modSp mod">
        <pc:chgData name="Mathumita B" userId="7ea3b7d62abd6986" providerId="LiveId" clId="{DC5F0981-AD63-401F-A1F8-15F72F418B65}" dt="2023-04-09T15:30:33.018" v="843" actId="20577"/>
        <pc:sldMkLst>
          <pc:docMk/>
          <pc:sldMk cId="1312442585" sldId="314"/>
        </pc:sldMkLst>
        <pc:spChg chg="mod">
          <ac:chgData name="Mathumita B" userId="7ea3b7d62abd6986" providerId="LiveId" clId="{DC5F0981-AD63-401F-A1F8-15F72F418B65}" dt="2023-04-09T15:30:33.018" v="843" actId="20577"/>
          <ac:spMkLst>
            <pc:docMk/>
            <pc:sldMk cId="1312442585" sldId="314"/>
            <ac:spMk id="7" creationId="{C882CF49-C6EE-11A2-A9CF-6435ECACEAA7}"/>
          </ac:spMkLst>
        </pc:spChg>
      </pc:sldChg>
      <pc:sldChg chg="modSp mod">
        <pc:chgData name="Mathumita B" userId="7ea3b7d62abd6986" providerId="LiveId" clId="{DC5F0981-AD63-401F-A1F8-15F72F418B65}" dt="2023-04-09T15:47:23.812" v="913" actId="1076"/>
        <pc:sldMkLst>
          <pc:docMk/>
          <pc:sldMk cId="2547520530" sldId="317"/>
        </pc:sldMkLst>
        <pc:spChg chg="mod">
          <ac:chgData name="Mathumita B" userId="7ea3b7d62abd6986" providerId="LiveId" clId="{DC5F0981-AD63-401F-A1F8-15F72F418B65}" dt="2023-04-09T15:30:50.021" v="846"/>
          <ac:spMkLst>
            <pc:docMk/>
            <pc:sldMk cId="2547520530" sldId="317"/>
            <ac:spMk id="3" creationId="{F7C3E4E9-4199-339C-75CA-C1D0D0AF6F57}"/>
          </ac:spMkLst>
        </pc:spChg>
        <pc:spChg chg="mod">
          <ac:chgData name="Mathumita B" userId="7ea3b7d62abd6986" providerId="LiveId" clId="{DC5F0981-AD63-401F-A1F8-15F72F418B65}" dt="2023-04-09T15:47:23.812" v="913" actId="1076"/>
          <ac:spMkLst>
            <pc:docMk/>
            <pc:sldMk cId="2547520530" sldId="317"/>
            <ac:spMk id="6" creationId="{5FD2A96D-0FD7-A624-A8A0-711A0315E5F0}"/>
          </ac:spMkLst>
        </pc:spChg>
        <pc:spChg chg="mod">
          <ac:chgData name="Mathumita B" userId="7ea3b7d62abd6986" providerId="LiveId" clId="{DC5F0981-AD63-401F-A1F8-15F72F418B65}" dt="2023-04-09T15:47:10.013" v="912" actId="255"/>
          <ac:spMkLst>
            <pc:docMk/>
            <pc:sldMk cId="2547520530" sldId="317"/>
            <ac:spMk id="7" creationId="{F9B3BD6B-5012-1946-502C-399B9C8829A5}"/>
          </ac:spMkLst>
        </pc:spChg>
      </pc:sldChg>
      <pc:sldChg chg="modSp mod">
        <pc:chgData name="Mathumita B" userId="7ea3b7d62abd6986" providerId="LiveId" clId="{DC5F0981-AD63-401F-A1F8-15F72F418B65}" dt="2023-04-09T15:48:14.129" v="915" actId="1076"/>
        <pc:sldMkLst>
          <pc:docMk/>
          <pc:sldMk cId="3427569897" sldId="320"/>
        </pc:sldMkLst>
        <pc:spChg chg="mod">
          <ac:chgData name="Mathumita B" userId="7ea3b7d62abd6986" providerId="LiveId" clId="{DC5F0981-AD63-401F-A1F8-15F72F418B65}" dt="2023-04-09T15:31:02.579" v="848" actId="20577"/>
          <ac:spMkLst>
            <pc:docMk/>
            <pc:sldMk cId="3427569897" sldId="320"/>
            <ac:spMk id="3" creationId="{F7C3E4E9-4199-339C-75CA-C1D0D0AF6F57}"/>
          </ac:spMkLst>
        </pc:spChg>
        <pc:spChg chg="mod">
          <ac:chgData name="Mathumita B" userId="7ea3b7d62abd6986" providerId="LiveId" clId="{DC5F0981-AD63-401F-A1F8-15F72F418B65}" dt="2023-04-09T15:48:14.129" v="915" actId="1076"/>
          <ac:spMkLst>
            <pc:docMk/>
            <pc:sldMk cId="3427569897" sldId="320"/>
            <ac:spMk id="9" creationId="{EC9677A4-379C-0AD0-1444-255581DB26E0}"/>
          </ac:spMkLst>
        </pc:spChg>
        <pc:spChg chg="mod">
          <ac:chgData name="Mathumita B" userId="7ea3b7d62abd6986" providerId="LiveId" clId="{DC5F0981-AD63-401F-A1F8-15F72F418B65}" dt="2023-04-09T15:46:17.104" v="907" actId="255"/>
          <ac:spMkLst>
            <pc:docMk/>
            <pc:sldMk cId="3427569897" sldId="320"/>
            <ac:spMk id="10" creationId="{AD48E51D-D521-E809-3127-024D3C192C31}"/>
          </ac:spMkLst>
        </pc:spChg>
        <pc:spChg chg="mod">
          <ac:chgData name="Mathumita B" userId="7ea3b7d62abd6986" providerId="LiveId" clId="{DC5F0981-AD63-401F-A1F8-15F72F418B65}" dt="2023-04-09T15:45:10.527" v="905" actId="1076"/>
          <ac:spMkLst>
            <pc:docMk/>
            <pc:sldMk cId="3427569897" sldId="320"/>
            <ac:spMk id="11" creationId="{7513A726-45BD-4B17-BF54-42F7352C7AE4}"/>
          </ac:spMkLst>
        </pc:spChg>
      </pc:sldChg>
      <pc:sldChg chg="modSp mod">
        <pc:chgData name="Mathumita B" userId="7ea3b7d62abd6986" providerId="LiveId" clId="{DC5F0981-AD63-401F-A1F8-15F72F418B65}" dt="2023-04-09T15:46:04.098" v="906" actId="255"/>
        <pc:sldMkLst>
          <pc:docMk/>
          <pc:sldMk cId="641573342" sldId="323"/>
        </pc:sldMkLst>
        <pc:spChg chg="mod">
          <ac:chgData name="Mathumita B" userId="7ea3b7d62abd6986" providerId="LiveId" clId="{DC5F0981-AD63-401F-A1F8-15F72F418B65}" dt="2023-04-09T15:31:07.135" v="849"/>
          <ac:spMkLst>
            <pc:docMk/>
            <pc:sldMk cId="641573342" sldId="323"/>
            <ac:spMk id="3" creationId="{F7C3E4E9-4199-339C-75CA-C1D0D0AF6F57}"/>
          </ac:spMkLst>
        </pc:spChg>
        <pc:spChg chg="mod">
          <ac:chgData name="Mathumita B" userId="7ea3b7d62abd6986" providerId="LiveId" clId="{DC5F0981-AD63-401F-A1F8-15F72F418B65}" dt="2023-04-09T15:43:50.370" v="888" actId="1076"/>
          <ac:spMkLst>
            <pc:docMk/>
            <pc:sldMk cId="641573342" sldId="323"/>
            <ac:spMk id="6" creationId="{5FD2A96D-0FD7-A624-A8A0-711A0315E5F0}"/>
          </ac:spMkLst>
        </pc:spChg>
        <pc:spChg chg="mod">
          <ac:chgData name="Mathumita B" userId="7ea3b7d62abd6986" providerId="LiveId" clId="{DC5F0981-AD63-401F-A1F8-15F72F418B65}" dt="2023-04-09T15:46:04.098" v="906" actId="255"/>
          <ac:spMkLst>
            <pc:docMk/>
            <pc:sldMk cId="641573342" sldId="323"/>
            <ac:spMk id="7" creationId="{F9B3BD6B-5012-1946-502C-399B9C8829A5}"/>
          </ac:spMkLst>
        </pc:spChg>
      </pc:sldChg>
      <pc:sldChg chg="modSp mod">
        <pc:chgData name="Mathumita B" userId="7ea3b7d62abd6986" providerId="LiveId" clId="{DC5F0981-AD63-401F-A1F8-15F72F418B65}" dt="2023-04-09T15:31:23.008" v="851" actId="20577"/>
        <pc:sldMkLst>
          <pc:docMk/>
          <pc:sldMk cId="3576434529" sldId="326"/>
        </pc:sldMkLst>
        <pc:spChg chg="mod">
          <ac:chgData name="Mathumita B" userId="7ea3b7d62abd6986" providerId="LiveId" clId="{DC5F0981-AD63-401F-A1F8-15F72F418B65}" dt="2023-04-09T15:31:23.008" v="851" actId="20577"/>
          <ac:spMkLst>
            <pc:docMk/>
            <pc:sldMk cId="3576434529" sldId="326"/>
            <ac:spMk id="3" creationId="{2CDF707B-94FE-F18B-F474-DCC4DAAA8712}"/>
          </ac:spMkLst>
        </pc:spChg>
      </pc:sldChg>
      <pc:sldChg chg="modSp mod">
        <pc:chgData name="Mathumita B" userId="7ea3b7d62abd6986" providerId="LiveId" clId="{DC5F0981-AD63-401F-A1F8-15F72F418B65}" dt="2023-04-09T15:32:07.135" v="856" actId="20577"/>
        <pc:sldMkLst>
          <pc:docMk/>
          <pc:sldMk cId="4035232315" sldId="329"/>
        </pc:sldMkLst>
        <pc:spChg chg="mod">
          <ac:chgData name="Mathumita B" userId="7ea3b7d62abd6986" providerId="LiveId" clId="{DC5F0981-AD63-401F-A1F8-15F72F418B65}" dt="2023-04-09T15:32:07.135" v="856" actId="20577"/>
          <ac:spMkLst>
            <pc:docMk/>
            <pc:sldMk cId="4035232315" sldId="329"/>
            <ac:spMk id="3" creationId="{2CDF707B-94FE-F18B-F474-DCC4DAAA8712}"/>
          </ac:spMkLst>
        </pc:spChg>
      </pc:sldChg>
      <pc:sldChg chg="modSp mod">
        <pc:chgData name="Mathumita B" userId="7ea3b7d62abd6986" providerId="LiveId" clId="{DC5F0981-AD63-401F-A1F8-15F72F418B65}" dt="2023-04-09T15:32:17.140" v="858" actId="20577"/>
        <pc:sldMkLst>
          <pc:docMk/>
          <pc:sldMk cId="2963142707" sldId="332"/>
        </pc:sldMkLst>
        <pc:spChg chg="mod">
          <ac:chgData name="Mathumita B" userId="7ea3b7d62abd6986" providerId="LiveId" clId="{DC5F0981-AD63-401F-A1F8-15F72F418B65}" dt="2023-04-09T15:32:17.140" v="858" actId="20577"/>
          <ac:spMkLst>
            <pc:docMk/>
            <pc:sldMk cId="2963142707" sldId="332"/>
            <ac:spMk id="3" creationId="{2CDF707B-94FE-F18B-F474-DCC4DAAA8712}"/>
          </ac:spMkLst>
        </pc:spChg>
      </pc:sldChg>
      <pc:sldChg chg="modSp mod">
        <pc:chgData name="Mathumita B" userId="7ea3b7d62abd6986" providerId="LiveId" clId="{DC5F0981-AD63-401F-A1F8-15F72F418B65}" dt="2023-04-09T15:32:25.621" v="860" actId="20577"/>
        <pc:sldMkLst>
          <pc:docMk/>
          <pc:sldMk cId="1126523982" sldId="335"/>
        </pc:sldMkLst>
        <pc:spChg chg="mod">
          <ac:chgData name="Mathumita B" userId="7ea3b7d62abd6986" providerId="LiveId" clId="{DC5F0981-AD63-401F-A1F8-15F72F418B65}" dt="2023-04-09T15:32:25.621" v="860" actId="20577"/>
          <ac:spMkLst>
            <pc:docMk/>
            <pc:sldMk cId="1126523982" sldId="335"/>
            <ac:spMk id="3" creationId="{90F0A957-C112-EF6D-C238-451630D247C7}"/>
          </ac:spMkLst>
        </pc:spChg>
      </pc:sldChg>
      <pc:sldChg chg="modSp mod">
        <pc:chgData name="Mathumita B" userId="7ea3b7d62abd6986" providerId="LiveId" clId="{DC5F0981-AD63-401F-A1F8-15F72F418B65}" dt="2023-04-09T15:32:33.119" v="862" actId="20577"/>
        <pc:sldMkLst>
          <pc:docMk/>
          <pc:sldMk cId="2479289513" sldId="338"/>
        </pc:sldMkLst>
        <pc:spChg chg="mod">
          <ac:chgData name="Mathumita B" userId="7ea3b7d62abd6986" providerId="LiveId" clId="{DC5F0981-AD63-401F-A1F8-15F72F418B65}" dt="2023-04-09T15:32:33.119" v="862" actId="20577"/>
          <ac:spMkLst>
            <pc:docMk/>
            <pc:sldMk cId="2479289513" sldId="338"/>
            <ac:spMk id="3" creationId="{90F0A957-C112-EF6D-C238-451630D247C7}"/>
          </ac:spMkLst>
        </pc:spChg>
      </pc:sldChg>
      <pc:sldChg chg="modSp mod">
        <pc:chgData name="Mathumita B" userId="7ea3b7d62abd6986" providerId="LiveId" clId="{DC5F0981-AD63-401F-A1F8-15F72F418B65}" dt="2023-04-09T15:32:43.867" v="864" actId="20577"/>
        <pc:sldMkLst>
          <pc:docMk/>
          <pc:sldMk cId="2018087463" sldId="341"/>
        </pc:sldMkLst>
        <pc:spChg chg="mod">
          <ac:chgData name="Mathumita B" userId="7ea3b7d62abd6986" providerId="LiveId" clId="{DC5F0981-AD63-401F-A1F8-15F72F418B65}" dt="2023-04-09T15:32:43.867" v="864" actId="20577"/>
          <ac:spMkLst>
            <pc:docMk/>
            <pc:sldMk cId="2018087463" sldId="341"/>
            <ac:spMk id="3" creationId="{90F0A957-C112-EF6D-C238-451630D247C7}"/>
          </ac:spMkLst>
        </pc:spChg>
      </pc:sldChg>
      <pc:sldChg chg="modSp mod">
        <pc:chgData name="Mathumita B" userId="7ea3b7d62abd6986" providerId="LiveId" clId="{DC5F0981-AD63-401F-A1F8-15F72F418B65}" dt="2023-04-09T15:41:58.574" v="881" actId="1076"/>
        <pc:sldMkLst>
          <pc:docMk/>
          <pc:sldMk cId="741939518" sldId="344"/>
        </pc:sldMkLst>
        <pc:spChg chg="mod">
          <ac:chgData name="Mathumita B" userId="7ea3b7d62abd6986" providerId="LiveId" clId="{DC5F0981-AD63-401F-A1F8-15F72F418B65}" dt="2023-04-09T15:41:58.574" v="881" actId="1076"/>
          <ac:spMkLst>
            <pc:docMk/>
            <pc:sldMk cId="741939518" sldId="344"/>
            <ac:spMk id="2" creationId="{7513A726-45BD-4B17-BF54-42F7352C7AE4}"/>
          </ac:spMkLst>
        </pc:spChg>
        <pc:spChg chg="mod">
          <ac:chgData name="Mathumita B" userId="7ea3b7d62abd6986" providerId="LiveId" clId="{DC5F0981-AD63-401F-A1F8-15F72F418B65}" dt="2023-04-09T15:32:51.608" v="866" actId="20577"/>
          <ac:spMkLst>
            <pc:docMk/>
            <pc:sldMk cId="741939518" sldId="344"/>
            <ac:spMk id="3" creationId="{7DFE683E-AC90-C1AF-8D07-537D4AF5506B}"/>
          </ac:spMkLst>
        </pc:spChg>
        <pc:spChg chg="mod">
          <ac:chgData name="Mathumita B" userId="7ea3b7d62abd6986" providerId="LiveId" clId="{DC5F0981-AD63-401F-A1F8-15F72F418B65}" dt="2023-04-09T15:41:51.304" v="880" actId="1076"/>
          <ac:spMkLst>
            <pc:docMk/>
            <pc:sldMk cId="741939518" sldId="344"/>
            <ac:spMk id="4" creationId="{00000000-0000-0000-0000-000000000000}"/>
          </ac:spMkLst>
        </pc:spChg>
      </pc:sldChg>
      <pc:sldChg chg="modSp mod">
        <pc:chgData name="Mathumita B" userId="7ea3b7d62abd6986" providerId="LiveId" clId="{DC5F0981-AD63-401F-A1F8-15F72F418B65}" dt="2023-04-09T15:33:50.699" v="872" actId="1076"/>
        <pc:sldMkLst>
          <pc:docMk/>
          <pc:sldMk cId="3554452845" sldId="347"/>
        </pc:sldMkLst>
        <pc:spChg chg="mod">
          <ac:chgData name="Mathumita B" userId="7ea3b7d62abd6986" providerId="LiveId" clId="{DC5F0981-AD63-401F-A1F8-15F72F418B65}" dt="2023-04-09T15:33:50.699" v="872" actId="1076"/>
          <ac:spMkLst>
            <pc:docMk/>
            <pc:sldMk cId="3554452845" sldId="347"/>
            <ac:spMk id="4" creationId="{00000000-0000-0000-0000-000000000000}"/>
          </ac:spMkLst>
        </pc:spChg>
        <pc:spChg chg="mod">
          <ac:chgData name="Mathumita B" userId="7ea3b7d62abd6986" providerId="LiveId" clId="{DC5F0981-AD63-401F-A1F8-15F72F418B65}" dt="2023-04-09T15:33:41.562" v="871" actId="20577"/>
          <ac:spMkLst>
            <pc:docMk/>
            <pc:sldMk cId="3554452845" sldId="347"/>
            <ac:spMk id="5" creationId="{3E5EA7E0-721F-6954-4BF0-896788EE53AE}"/>
          </ac:spMkLst>
        </pc:spChg>
      </pc:sldChg>
      <pc:sldChg chg="modSp mod">
        <pc:chgData name="Mathumita B" userId="7ea3b7d62abd6986" providerId="LiveId" clId="{DC5F0981-AD63-401F-A1F8-15F72F418B65}" dt="2023-04-09T15:34:34.031" v="877" actId="1076"/>
        <pc:sldMkLst>
          <pc:docMk/>
          <pc:sldMk cId="2313596207" sldId="350"/>
        </pc:sldMkLst>
        <pc:spChg chg="mod">
          <ac:chgData name="Mathumita B" userId="7ea3b7d62abd6986" providerId="LiveId" clId="{DC5F0981-AD63-401F-A1F8-15F72F418B65}" dt="2023-04-09T15:34:34.031" v="877" actId="1076"/>
          <ac:spMkLst>
            <pc:docMk/>
            <pc:sldMk cId="2313596207" sldId="350"/>
            <ac:spMk id="4" creationId="{00000000-0000-0000-0000-000000000000}"/>
          </ac:spMkLst>
        </pc:spChg>
        <pc:spChg chg="mod">
          <ac:chgData name="Mathumita B" userId="7ea3b7d62abd6986" providerId="LiveId" clId="{DC5F0981-AD63-401F-A1F8-15F72F418B65}" dt="2023-04-09T15:34:09.541" v="875" actId="20577"/>
          <ac:spMkLst>
            <pc:docMk/>
            <pc:sldMk cId="2313596207" sldId="350"/>
            <ac:spMk id="5" creationId="{3E5EA7E0-721F-6954-4BF0-896788EE53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09-04-2023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3E1E-C0B8-42BB-B3DF-AF101699ABC0}"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862DF-EE3A-4016-8048-F5987F39AF9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985DE-1CE7-448D-B6B1-D24798A54EC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3E1E-C0B8-42BB-B3DF-AF101699ABC0}"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22DAB-7094-45B8-85D5-D3661D95DC5B}"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31333A-BE4E-400F-A4CA-D41FE49C0AF3}"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8480F4-017A-4C1F-A28C-40BA672543BC}" type="datetime1">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54546-14BA-4044-BB86-079C670A4630}" type="datetime1">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22DAB-7094-45B8-85D5-D3661D95DC5B}"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862DF-EE3A-4016-8048-F5987F39AF9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985DE-1CE7-448D-B6B1-D24798A54EC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31333A-BE4E-400F-A4CA-D41FE49C0AF3}"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8480F4-017A-4C1F-A28C-40BA672543BC}" type="datetime1">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54546-14BA-4044-BB86-079C670A4630}" type="datetime1">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613C924-6359-49B9-9C33-86D2C3D15BE7}" type="datetime1">
              <a:rPr lang="en-IN" smtClean="0"/>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a:solidFill>
                  <a:srgbClr val="C00000"/>
                </a:solidFill>
                <a:latin typeface="Times New Roman" panose="02020603050405020304" pitchFamily="18" charset="0"/>
              </a:rPr>
              <a:t>Department of Computer Science and Engineering </a:t>
            </a:r>
            <a:endParaRPr lang="en-IN" sz="2200" b="1">
              <a:solidFill>
                <a:srgbClr val="C00000"/>
              </a:solidFill>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681382"/>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IN"/>
              <a:t>10-04-2023</a:t>
            </a:r>
          </a:p>
        </p:txBody>
      </p:sp>
      <p:sp>
        <p:nvSpPr>
          <p:cNvPr id="14" name="TextBox 13">
            <a:extLst>
              <a:ext uri="{FF2B5EF4-FFF2-40B4-BE49-F238E27FC236}">
                <a16:creationId xmlns:a16="http://schemas.microsoft.com/office/drawing/2014/main" id="{E2AB4079-B959-438A-8887-B4E86C814C3D}"/>
              </a:ext>
            </a:extLst>
          </p:cNvPr>
          <p:cNvSpPr txBox="1"/>
          <p:nvPr/>
        </p:nvSpPr>
        <p:spPr>
          <a:xfrm>
            <a:off x="0" y="2312989"/>
            <a:ext cx="9144000" cy="1384995"/>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 DETECTION AND CLASSIFICATION OF DIABETIC RETINOPATHY USING INCEPTION V3 AND XCEPTION ARCHITECTURES</a:t>
            </a:r>
            <a:endParaRPr lang="en-IN" sz="2800" b="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B14CB2B-BA40-B9F9-16FA-AA5B5E13E8EA}"/>
              </a:ext>
            </a:extLst>
          </p:cNvPr>
          <p:cNvSpPr txBox="1"/>
          <p:nvPr/>
        </p:nvSpPr>
        <p:spPr>
          <a:xfrm>
            <a:off x="1891155" y="3763574"/>
            <a:ext cx="5334399" cy="1292662"/>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BHARGHAVI J          [21141910404</a:t>
            </a:r>
            <a:r>
              <a:rPr lang="en-GB" sz="2000" b="1" dirty="0">
                <a:latin typeface="Times New Roman" panose="02020603050405020304" pitchFamily="18" charset="0"/>
                <a:cs typeface="Times New Roman" panose="02020603050405020304" pitchFamily="18" charset="0"/>
              </a:rPr>
              <a:t>1</a:t>
            </a:r>
            <a:r>
              <a:rPr lang="en-IN" sz="2000" b="1" dirty="0">
                <a:latin typeface="Times New Roman" panose="02020603050405020304" pitchFamily="18" charset="0"/>
                <a:cs typeface="Times New Roman" panose="02020603050405020304" pitchFamily="18" charset="0"/>
              </a:rPr>
              <a:t>]</a:t>
            </a:r>
          </a:p>
          <a:p>
            <a:pPr algn="ctr"/>
            <a:r>
              <a:rPr lang="en-IN" sz="2000" b="1" dirty="0">
                <a:latin typeface="Times New Roman" panose="02020603050405020304" pitchFamily="18" charset="0"/>
                <a:cs typeface="Times New Roman" panose="02020603050405020304" pitchFamily="18" charset="0"/>
              </a:rPr>
              <a:t>DEEPTHI H                [211419104</a:t>
            </a:r>
            <a:r>
              <a:rPr lang="en-GB" sz="2000" b="1" dirty="0">
                <a:latin typeface="Times New Roman" panose="02020603050405020304" pitchFamily="18" charset="0"/>
                <a:cs typeface="Times New Roman" panose="02020603050405020304" pitchFamily="18" charset="0"/>
              </a:rPr>
              <a:t>052</a:t>
            </a:r>
            <a:r>
              <a:rPr lang="en-IN" sz="2000" b="1" dirty="0">
                <a:latin typeface="Times New Roman" panose="02020603050405020304" pitchFamily="18" charset="0"/>
                <a:cs typeface="Times New Roman" panose="02020603050405020304" pitchFamily="18" charset="0"/>
              </a:rPr>
              <a:t>]</a:t>
            </a:r>
          </a:p>
          <a:p>
            <a:pPr algn="ctr"/>
            <a:r>
              <a:rPr lang="en-IN" sz="2000" b="1" dirty="0">
                <a:latin typeface="Times New Roman" panose="02020603050405020304" pitchFamily="18" charset="0"/>
                <a:cs typeface="Times New Roman" panose="02020603050405020304" pitchFamily="18" charset="0"/>
              </a:rPr>
              <a:t>MATHUMITA B         [211419104</a:t>
            </a:r>
            <a:r>
              <a:rPr lang="en-GB" sz="2000" b="1" dirty="0">
                <a:latin typeface="Times New Roman" panose="02020603050405020304" pitchFamily="18" charset="0"/>
                <a:cs typeface="Times New Roman" panose="02020603050405020304" pitchFamily="18" charset="0"/>
              </a:rPr>
              <a:t>164</a:t>
            </a:r>
            <a:r>
              <a:rPr lang="en-IN" sz="2000" b="1" dirty="0">
                <a:latin typeface="Times New Roman" panose="02020603050405020304" pitchFamily="18" charset="0"/>
                <a:cs typeface="Times New Roman" panose="02020603050405020304" pitchFamily="18" charset="0"/>
              </a:rPr>
              <a:t>]</a:t>
            </a:r>
          </a:p>
          <a:p>
            <a:pPr algn="ctr"/>
            <a:endParaRPr lang="en-IN"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330EC8A-088B-458F-9182-920EE3139846}"/>
              </a:ext>
            </a:extLst>
          </p:cNvPr>
          <p:cNvSpPr txBox="1"/>
          <p:nvPr/>
        </p:nvSpPr>
        <p:spPr>
          <a:xfrm>
            <a:off x="349395" y="5309772"/>
            <a:ext cx="3938725" cy="707886"/>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Guide Name</a:t>
            </a:r>
          </a:p>
          <a:p>
            <a:r>
              <a:rPr lang="en-IN" sz="2000" b="1" err="1">
                <a:latin typeface="Times New Roman" panose="02020603050405020304" pitchFamily="18" charset="0"/>
                <a:cs typeface="Times New Roman" panose="02020603050405020304" pitchFamily="18" charset="0"/>
              </a:rPr>
              <a:t>Ms.V.Sathiya     </a:t>
            </a:r>
            <a:r>
              <a:rPr lang="en-US" sz="2000" b="1">
                <a:latin typeface="Times New Roman" panose="02020603050405020304" pitchFamily="18" charset="0"/>
                <a:cs typeface="Times New Roman" panose="02020603050405020304" pitchFamily="18" charset="0"/>
              </a:rPr>
              <a:t>	</a:t>
            </a:r>
            <a:endParaRPr lang="en-IN"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DA7E15F-5577-E472-5EEB-C46481EAA666}"/>
              </a:ext>
            </a:extLst>
          </p:cNvPr>
          <p:cNvSpPr txBox="1"/>
          <p:nvPr/>
        </p:nvSpPr>
        <p:spPr>
          <a:xfrm>
            <a:off x="4719485" y="5254166"/>
            <a:ext cx="4256323" cy="1015663"/>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Coordinator Name </a:t>
            </a:r>
          </a:p>
          <a:p>
            <a:r>
              <a:rPr lang="en-US" sz="2000" b="1">
                <a:latin typeface="Times New Roman" panose="02020603050405020304" pitchFamily="18" charset="0"/>
                <a:cs typeface="Times New Roman" panose="02020603050405020304" pitchFamily="18" charset="0"/>
              </a:rPr>
              <a:t>Dr. Kavitha Subramani, M.E., Ph.D., </a:t>
            </a:r>
          </a:p>
          <a:p>
            <a:endParaRPr lang="en-IN" sz="2000" b="1">
              <a:latin typeface="Times New Roman" panose="02020603050405020304" pitchFamily="18" charset="0"/>
              <a:cs typeface="Times New Roman" panose="02020603050405020304" pitchFamily="18" charset="0"/>
            </a:endParaRPr>
          </a:p>
        </p:txBody>
      </p:sp>
      <p:sp>
        <p:nvSpPr>
          <p:cNvPr id="20" name="Slide Number Placeholder 3">
            <a:extLst>
              <a:ext uri="{FF2B5EF4-FFF2-40B4-BE49-F238E27FC236}">
                <a16:creationId xmlns:a16="http://schemas.microsoft.com/office/drawing/2014/main" id="{4D0D27F3-A695-E40C-B83C-8D83510D94B2}"/>
              </a:ext>
            </a:extLst>
          </p:cNvPr>
          <p:cNvSpPr txBox="1"/>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1</a:t>
            </a:r>
          </a:p>
        </p:txBody>
      </p:sp>
    </p:spTree>
    <p:extLst>
      <p:ext uri="{BB962C8B-B14F-4D97-AF65-F5344CB8AC3E}">
        <p14:creationId xmlns:p14="http://schemas.microsoft.com/office/powerpoint/2010/main" val="9899931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latin typeface="Times New Roman" panose="02020603050405020304" pitchFamily="18" charset="0"/>
                <a:cs typeface="Times New Roman" panose="02020603050405020304" pitchFamily="18" charset="0"/>
              </a:rPr>
              <a:t>Methodology used</a:t>
            </a:r>
            <a:endParaRPr lang="en-IN" sz="3600" b="1">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IN"/>
              <a:t>10-04-2023</a:t>
            </a: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10</a:t>
            </a:fld>
            <a:endParaRPr lang="en-IN"/>
          </a:p>
        </p:txBody>
      </p:sp>
      <p:sp>
        <p:nvSpPr>
          <p:cNvPr id="6" name="Rectangle 5"/>
          <p:cNvSpPr/>
          <p:nvPr/>
        </p:nvSpPr>
        <p:spPr>
          <a:xfrm>
            <a:off x="628650" y="851775"/>
            <a:ext cx="7715250" cy="923330"/>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1. IMAGE AQUISITION: </a:t>
            </a:r>
            <a:r>
              <a:rPr lang="en-US" dirty="0">
                <a:latin typeface="Times New Roman" panose="02020603050405020304" pitchFamily="18" charset="0"/>
                <a:cs typeface="Times New Roman" panose="02020603050405020304" pitchFamily="18" charset="0"/>
              </a:rPr>
              <a:t>In image processing and image acquisition contexts, this is a method of extracting an image from a certain source, generally a hardware-based source. The </a:t>
            </a:r>
            <a:r>
              <a:rPr lang="en-US" dirty="0" err="1">
                <a:latin typeface="Times New Roman" panose="02020603050405020304" pitchFamily="18" charset="0"/>
                <a:cs typeface="Times New Roman" panose="02020603050405020304" pitchFamily="18" charset="0"/>
              </a:rPr>
              <a:t>IDRiD</a:t>
            </a:r>
            <a:r>
              <a:rPr lang="en-US" dirty="0">
                <a:latin typeface="Times New Roman" panose="02020603050405020304" pitchFamily="18" charset="0"/>
                <a:cs typeface="Times New Roman" panose="02020603050405020304" pitchFamily="18" charset="0"/>
              </a:rPr>
              <a:t> database is used to gather retinal images</a:t>
            </a:r>
          </a:p>
        </p:txBody>
      </p:sp>
      <p:sp>
        <p:nvSpPr>
          <p:cNvPr id="7" name="Rectangle 6"/>
          <p:cNvSpPr/>
          <p:nvPr/>
        </p:nvSpPr>
        <p:spPr>
          <a:xfrm>
            <a:off x="657225" y="1930631"/>
            <a:ext cx="7734300" cy="923330"/>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2. PRE-PROCESSING: </a:t>
            </a:r>
            <a:r>
              <a:rPr lang="en-US" dirty="0">
                <a:latin typeface="Times New Roman" panose="02020603050405020304" pitchFamily="18" charset="0"/>
                <a:cs typeface="Times New Roman" panose="02020603050405020304" pitchFamily="18" charset="0"/>
              </a:rPr>
              <a:t>The second stage is preprocessing, which includes image resizing and noise removal. The noise in the retinal image is eliminated using a median filter.</a:t>
            </a:r>
          </a:p>
        </p:txBody>
      </p:sp>
      <p:sp>
        <p:nvSpPr>
          <p:cNvPr id="8" name="Rectangle 7"/>
          <p:cNvSpPr/>
          <p:nvPr/>
        </p:nvSpPr>
        <p:spPr>
          <a:xfrm>
            <a:off x="657225" y="2935385"/>
            <a:ext cx="7658100" cy="646331"/>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3. DIABETIC RETINOPATHY DETECTION: </a:t>
            </a:r>
            <a:r>
              <a:rPr lang="en-US" dirty="0">
                <a:latin typeface="Times New Roman" panose="02020603050405020304" pitchFamily="18" charset="0"/>
                <a:cs typeface="Times New Roman" panose="02020603050405020304" pitchFamily="18" charset="0"/>
              </a:rPr>
              <a:t>After preprocessing, features from retinal images are extracted and classified using the Inception V3 model</a:t>
            </a:r>
          </a:p>
        </p:txBody>
      </p:sp>
      <p:sp>
        <p:nvSpPr>
          <p:cNvPr id="9" name="Rectangle 8"/>
          <p:cNvSpPr/>
          <p:nvPr/>
        </p:nvSpPr>
        <p:spPr>
          <a:xfrm>
            <a:off x="628650" y="3770019"/>
            <a:ext cx="7715250" cy="923330"/>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4. DR CLASSIFICATION: </a:t>
            </a:r>
            <a:r>
              <a:rPr lang="en-US" dirty="0" err="1">
                <a:latin typeface="Times New Roman" panose="02020603050405020304" pitchFamily="18" charset="0"/>
                <a:cs typeface="Times New Roman" panose="02020603050405020304" pitchFamily="18" charset="0"/>
              </a:rPr>
              <a:t>Xception</a:t>
            </a:r>
            <a:r>
              <a:rPr lang="en-US" dirty="0">
                <a:latin typeface="Times New Roman" panose="02020603050405020304" pitchFamily="18" charset="0"/>
                <a:cs typeface="Times New Roman" panose="02020603050405020304" pitchFamily="18" charset="0"/>
              </a:rPr>
              <a:t> is used to classify the images of diabetic retinopathy into three types : microaneurysms, hemorrhages, and exudates, based on hyper parameters like epochs, learning rate, dropout, and optimizer (ADAM). </a:t>
            </a:r>
          </a:p>
        </p:txBody>
      </p:sp>
      <p:sp>
        <p:nvSpPr>
          <p:cNvPr id="10" name="Rectangle 9"/>
          <p:cNvSpPr/>
          <p:nvPr/>
        </p:nvSpPr>
        <p:spPr>
          <a:xfrm>
            <a:off x="628650" y="4939906"/>
            <a:ext cx="7696200" cy="923330"/>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5. PERFORMANCE MEASURE: </a:t>
            </a:r>
            <a:r>
              <a:rPr lang="en-US" dirty="0">
                <a:latin typeface="Times New Roman" panose="02020603050405020304" pitchFamily="18" charset="0"/>
                <a:cs typeface="Times New Roman" panose="02020603050405020304" pitchFamily="18" charset="0"/>
              </a:rPr>
              <a:t>The effectiveness of this prototype was measured in terms of precision, recall, F1 score performance metrics, and accuracy. </a:t>
            </a:r>
          </a:p>
        </p:txBody>
      </p:sp>
    </p:spTree>
    <p:extLst>
      <p:ext uri="{BB962C8B-B14F-4D97-AF65-F5344CB8AC3E}">
        <p14:creationId xmlns:p14="http://schemas.microsoft.com/office/powerpoint/2010/main" val="32640712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endParaRPr lang="en-IN" sz="6000" b="1">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endParaRPr lang="en-IN" dirty="0"/>
          </a:p>
          <a:p>
            <a:r>
              <a:rPr lang="en-IN" dirty="0"/>
              <a:t>10-04-2023</a:t>
            </a:r>
          </a:p>
          <a:p>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sp>
        <p:nvSpPr>
          <p:cNvPr id="9" name="TextBox 8">
            <a:extLst>
              <a:ext uri="{FF2B5EF4-FFF2-40B4-BE49-F238E27FC236}">
                <a16:creationId xmlns:a16="http://schemas.microsoft.com/office/drawing/2014/main" id="{3143A2ED-0368-B780-50E2-4DC30E448E8C}"/>
              </a:ext>
            </a:extLst>
          </p:cNvPr>
          <p:cNvSpPr txBox="1"/>
          <p:nvPr/>
        </p:nvSpPr>
        <p:spPr>
          <a:xfrm>
            <a:off x="298719" y="965882"/>
            <a:ext cx="6930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pitchFamily="18" charset="0"/>
                <a:cs typeface="Times New Roman" panose="02020603050405020304" pitchFamily="18" charset="0"/>
              </a:rPr>
              <a:t>DATA FLOW DIAGRAM </a:t>
            </a:r>
          </a:p>
        </p:txBody>
      </p:sp>
      <p:sp>
        <p:nvSpPr>
          <p:cNvPr id="10" name="TextBox 9">
            <a:extLst>
              <a:ext uri="{FF2B5EF4-FFF2-40B4-BE49-F238E27FC236}">
                <a16:creationId xmlns:a16="http://schemas.microsoft.com/office/drawing/2014/main" id="{687E6AC2-B9CE-B874-8C8E-8022C5A6FFC5}"/>
              </a:ext>
            </a:extLst>
          </p:cNvPr>
          <p:cNvSpPr txBox="1"/>
          <p:nvPr/>
        </p:nvSpPr>
        <p:spPr>
          <a:xfrm>
            <a:off x="301877" y="1746540"/>
            <a:ext cx="3462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pitchFamily="18" charset="0"/>
                <a:cs typeface="Times New Roman" panose="02020603050405020304" pitchFamily="18" charset="0"/>
              </a:rPr>
              <a:t>Level</a:t>
            </a:r>
            <a:r>
              <a:rPr lang="en-US" b="1">
                <a:latin typeface="Times New Roman" panose="02020603050405020304" pitchFamily="18" charset="0"/>
                <a:cs typeface="Times New Roman" panose="02020603050405020304" pitchFamily="18" charset="0"/>
              </a:rPr>
              <a:t> 0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44063"/>
            <a:ext cx="8092942" cy="1967126"/>
          </a:xfrm>
          <a:prstGeom prst="rect">
            <a:avLst/>
          </a:prstGeom>
        </p:spPr>
      </p:pic>
    </p:spTree>
    <p:extLst>
      <p:ext uri="{BB962C8B-B14F-4D97-AF65-F5344CB8AC3E}">
        <p14:creationId xmlns:p14="http://schemas.microsoft.com/office/powerpoint/2010/main" val="16653309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endParaRPr lang="en-IN" sz="6000" b="1">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endParaRPr lang="en-IN" dirty="0"/>
          </a:p>
          <a:p>
            <a:r>
              <a:rPr lang="en-IN" dirty="0"/>
              <a:t>10-04-2023</a:t>
            </a:r>
          </a:p>
          <a:p>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sp>
        <p:nvSpPr>
          <p:cNvPr id="10" name="TextBox 9">
            <a:extLst>
              <a:ext uri="{FF2B5EF4-FFF2-40B4-BE49-F238E27FC236}">
                <a16:creationId xmlns:a16="http://schemas.microsoft.com/office/drawing/2014/main" id="{687E6AC2-B9CE-B874-8C8E-8022C5A6FFC5}"/>
              </a:ext>
            </a:extLst>
          </p:cNvPr>
          <p:cNvSpPr txBox="1"/>
          <p:nvPr/>
        </p:nvSpPr>
        <p:spPr>
          <a:xfrm>
            <a:off x="393317" y="820794"/>
            <a:ext cx="3462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pitchFamily="18" charset="0"/>
                <a:cs typeface="Times New Roman" panose="02020603050405020304" pitchFamily="18" charset="0"/>
              </a:rPr>
              <a:t>Level</a:t>
            </a:r>
            <a:r>
              <a:rPr lang="en-US" b="1">
                <a:latin typeface="Times New Roman" panose="02020603050405020304" pitchFamily="18" charset="0"/>
                <a:cs typeface="Times New Roman" panose="02020603050405020304" pitchFamily="18" charset="0"/>
              </a:rPr>
              <a:t> 1 :</a:t>
            </a: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41" y="1345449"/>
            <a:ext cx="8423300" cy="4610792"/>
          </a:xfrm>
          <a:prstGeom prst="rect">
            <a:avLst/>
          </a:prstGeom>
        </p:spPr>
      </p:pic>
    </p:spTree>
    <p:extLst>
      <p:ext uri="{BB962C8B-B14F-4D97-AF65-F5344CB8AC3E}">
        <p14:creationId xmlns:p14="http://schemas.microsoft.com/office/powerpoint/2010/main" val="36415615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endParaRPr lang="en-IN" sz="6000" b="1">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endParaRPr lang="en-IN" dirty="0"/>
          </a:p>
          <a:p>
            <a:r>
              <a:rPr lang="en-IN" dirty="0"/>
              <a:t>10-04-2023</a:t>
            </a:r>
          </a:p>
          <a:p>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10" name="TextBox 9">
            <a:extLst>
              <a:ext uri="{FF2B5EF4-FFF2-40B4-BE49-F238E27FC236}">
                <a16:creationId xmlns:a16="http://schemas.microsoft.com/office/drawing/2014/main" id="{687E6AC2-B9CE-B874-8C8E-8022C5A6FFC5}"/>
              </a:ext>
            </a:extLst>
          </p:cNvPr>
          <p:cNvSpPr txBox="1"/>
          <p:nvPr/>
        </p:nvSpPr>
        <p:spPr>
          <a:xfrm>
            <a:off x="393317" y="820794"/>
            <a:ext cx="3462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pitchFamily="18" charset="0"/>
                <a:cs typeface="Times New Roman" panose="02020603050405020304" pitchFamily="18" charset="0"/>
              </a:rPr>
              <a:t>Level</a:t>
            </a:r>
            <a:r>
              <a:rPr lang="en-US" b="1">
                <a:latin typeface="Times New Roman" panose="02020603050405020304" pitchFamily="18" charset="0"/>
                <a:cs typeface="Times New Roman" panose="02020603050405020304" pitchFamily="18" charset="0"/>
              </a:rPr>
              <a:t> 2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83" y="1220904"/>
            <a:ext cx="8175917" cy="4905576"/>
          </a:xfrm>
          <a:prstGeom prst="rect">
            <a:avLst/>
          </a:prstGeom>
        </p:spPr>
      </p:pic>
    </p:spTree>
    <p:extLst>
      <p:ext uri="{BB962C8B-B14F-4D97-AF65-F5344CB8AC3E}">
        <p14:creationId xmlns:p14="http://schemas.microsoft.com/office/powerpoint/2010/main" val="25810785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endParaRPr lang="en-IN" sz="6000" b="1">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endParaRPr lang="en-IN" dirty="0"/>
          </a:p>
          <a:p>
            <a:r>
              <a:rPr lang="en-IN" dirty="0"/>
              <a:t>10-04-2023</a:t>
            </a:r>
          </a:p>
          <a:p>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14</a:t>
            </a:fld>
            <a:endParaRPr lang="en-IN"/>
          </a:p>
        </p:txBody>
      </p:sp>
      <p:sp>
        <p:nvSpPr>
          <p:cNvPr id="9" name="TextBox 8">
            <a:extLst>
              <a:ext uri="{FF2B5EF4-FFF2-40B4-BE49-F238E27FC236}">
                <a16:creationId xmlns:a16="http://schemas.microsoft.com/office/drawing/2014/main" id="{3143A2ED-0368-B780-50E2-4DC30E448E8C}"/>
              </a:ext>
            </a:extLst>
          </p:cNvPr>
          <p:cNvSpPr txBox="1"/>
          <p:nvPr/>
        </p:nvSpPr>
        <p:spPr>
          <a:xfrm>
            <a:off x="298719" y="965882"/>
            <a:ext cx="6930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pitchFamily="18" charset="0"/>
                <a:cs typeface="Times New Roman" panose="02020603050405020304" pitchFamily="18" charset="0"/>
              </a:rPr>
              <a:t>USE CASE DIAGRAM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8" y="1428471"/>
            <a:ext cx="7393576" cy="4802512"/>
          </a:xfrm>
          <a:prstGeom prst="rect">
            <a:avLst/>
          </a:prstGeom>
        </p:spPr>
      </p:pic>
    </p:spTree>
    <p:extLst>
      <p:ext uri="{BB962C8B-B14F-4D97-AF65-F5344CB8AC3E}">
        <p14:creationId xmlns:p14="http://schemas.microsoft.com/office/powerpoint/2010/main" val="41126028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endParaRPr lang="en-IN" sz="6000" b="1">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endParaRPr lang="en-IN" dirty="0"/>
          </a:p>
          <a:p>
            <a:r>
              <a:rPr lang="en-IN" dirty="0"/>
              <a:t>10-04-2023</a:t>
            </a:r>
          </a:p>
          <a:p>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9" name="TextBox 8">
            <a:extLst>
              <a:ext uri="{FF2B5EF4-FFF2-40B4-BE49-F238E27FC236}">
                <a16:creationId xmlns:a16="http://schemas.microsoft.com/office/drawing/2014/main" id="{3143A2ED-0368-B780-50E2-4DC30E448E8C}"/>
              </a:ext>
            </a:extLst>
          </p:cNvPr>
          <p:cNvSpPr txBox="1"/>
          <p:nvPr/>
        </p:nvSpPr>
        <p:spPr>
          <a:xfrm>
            <a:off x="311782" y="677910"/>
            <a:ext cx="6930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pitchFamily="18" charset="0"/>
                <a:cs typeface="Times New Roman" panose="02020603050405020304" pitchFamily="18" charset="0"/>
              </a:rPr>
              <a:t>SEQUENCE DIAGRAM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48" y="1139575"/>
            <a:ext cx="6962503" cy="5072239"/>
          </a:xfrm>
          <a:prstGeom prst="rect">
            <a:avLst/>
          </a:prstGeom>
        </p:spPr>
      </p:pic>
    </p:spTree>
    <p:extLst>
      <p:ext uri="{BB962C8B-B14F-4D97-AF65-F5344CB8AC3E}">
        <p14:creationId xmlns:p14="http://schemas.microsoft.com/office/powerpoint/2010/main" val="6591130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endParaRPr lang="en-IN" sz="6000" b="1">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endParaRPr lang="en-IN" dirty="0"/>
          </a:p>
          <a:p>
            <a:r>
              <a:rPr lang="en-IN" dirty="0"/>
              <a:t>10-04-2023</a:t>
            </a:r>
          </a:p>
          <a:p>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sp>
        <p:nvSpPr>
          <p:cNvPr id="9" name="TextBox 8">
            <a:extLst>
              <a:ext uri="{FF2B5EF4-FFF2-40B4-BE49-F238E27FC236}">
                <a16:creationId xmlns:a16="http://schemas.microsoft.com/office/drawing/2014/main" id="{3143A2ED-0368-B780-50E2-4DC30E448E8C}"/>
              </a:ext>
            </a:extLst>
          </p:cNvPr>
          <p:cNvSpPr txBox="1"/>
          <p:nvPr/>
        </p:nvSpPr>
        <p:spPr>
          <a:xfrm>
            <a:off x="311782" y="677910"/>
            <a:ext cx="6930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pitchFamily="18" charset="0"/>
                <a:cs typeface="Times New Roman" panose="02020603050405020304" pitchFamily="18" charset="0"/>
              </a:rPr>
              <a:t>ACTIVITY DIAGRAM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411" y="1208168"/>
            <a:ext cx="6779623" cy="5148183"/>
          </a:xfrm>
          <a:prstGeom prst="rect">
            <a:avLst/>
          </a:prstGeom>
        </p:spPr>
      </p:pic>
    </p:spTree>
    <p:extLst>
      <p:ext uri="{BB962C8B-B14F-4D97-AF65-F5344CB8AC3E}">
        <p14:creationId xmlns:p14="http://schemas.microsoft.com/office/powerpoint/2010/main" val="13124425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a:p>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6" name="Title 1">
            <a:extLst>
              <a:ext uri="{FF2B5EF4-FFF2-40B4-BE49-F238E27FC236}">
                <a16:creationId xmlns:a16="http://schemas.microsoft.com/office/drawing/2014/main" id="{5FD2A96D-0FD7-A624-A8A0-711A0315E5F0}"/>
              </a:ext>
            </a:extLst>
          </p:cNvPr>
          <p:cNvSpPr txBox="1"/>
          <p:nvPr/>
        </p:nvSpPr>
        <p:spPr>
          <a:xfrm>
            <a:off x="628650" y="869888"/>
            <a:ext cx="7467600" cy="646657"/>
          </a:xfrm>
          <a:prstGeom prst="rect">
            <a:avLst/>
          </a:prstGeom>
        </p:spPr>
        <p:txBody>
          <a:bodyPr vert="horz" lIns="91440" tIns="45720" rIns="91440" bIns="45720" rtlCol="0" anchor="b">
            <a:norm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800" b="1" dirty="0">
                <a:latin typeface="Times New Roman" panose="02020603050405020304" pitchFamily="18" charset="0"/>
                <a:cs typeface="Times New Roman" panose="02020603050405020304" pitchFamily="18" charset="0"/>
              </a:rPr>
              <a:t>PRE-PROCESSING DATASET</a:t>
            </a:r>
          </a:p>
        </p:txBody>
      </p:sp>
      <p:sp>
        <p:nvSpPr>
          <p:cNvPr id="7" name="Content Placeholder 2">
            <a:extLst>
              <a:ext uri="{FF2B5EF4-FFF2-40B4-BE49-F238E27FC236}">
                <a16:creationId xmlns:a16="http://schemas.microsoft.com/office/drawing/2014/main" id="{F9B3BD6B-5012-1946-502C-399B9C8829A5}"/>
              </a:ext>
            </a:extLst>
          </p:cNvPr>
          <p:cNvSpPr>
            <a:spLocks noGrp="1"/>
          </p:cNvSpPr>
          <p:nvPr>
            <p:ph sz="quarter" idx="1"/>
          </p:nvPr>
        </p:nvSpPr>
        <p:spPr>
          <a:xfrm>
            <a:off x="458685" y="1690185"/>
            <a:ext cx="8045235" cy="5467853"/>
          </a:xfrm>
        </p:spPr>
        <p:txBody>
          <a:bodyPr vert="horz" lIns="91440" tIns="45720" rIns="91440" bIns="45720" anchor="t">
            <a:normAutofit/>
          </a:bodyPr>
          <a:lstStyle/>
          <a:p>
            <a:pPr algn="just">
              <a:lnSpc>
                <a:spcPct val="150000"/>
              </a:lnSpc>
              <a:buFont typeface="Wingdings" pitchFamily="2" charset="2"/>
              <a:buChar char="Ø"/>
            </a:pPr>
            <a:r>
              <a:rPr lang="en-GB" sz="2200" dirty="0">
                <a:latin typeface="Times New Roman" panose="02020603050405020304" pitchFamily="18" charset="0"/>
                <a:ea typeface="+mn-lt"/>
                <a:cs typeface="Times New Roman" panose="02020603050405020304" pitchFamily="18" charset="0"/>
              </a:rPr>
              <a:t>Pre-processing includes noise removal and contrast enhancement.</a:t>
            </a:r>
            <a:endParaRPr lang="en-GB" sz="22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GB" sz="2200" dirty="0">
                <a:latin typeface="Times New Roman" panose="02020603050405020304" pitchFamily="18" charset="0"/>
                <a:ea typeface="+mn-lt"/>
                <a:cs typeface="Times New Roman" panose="02020603050405020304" pitchFamily="18" charset="0"/>
              </a:rPr>
              <a:t>Median filter is an algorithm used to remove the noise in the retinal image.</a:t>
            </a:r>
            <a:endParaRPr lang="en-GB" sz="22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GB" sz="2200" dirty="0">
                <a:latin typeface="Times New Roman" panose="02020603050405020304" pitchFamily="18" charset="0"/>
                <a:ea typeface="+mn-lt"/>
                <a:cs typeface="Times New Roman" panose="02020603050405020304" pitchFamily="18" charset="0"/>
              </a:rPr>
              <a:t>Image contrast is enhanced by Adaptive Histogram Equalization (AHE) process.</a:t>
            </a:r>
            <a:endParaRPr lang="en-GB" sz="22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GB" sz="2200" dirty="0">
                <a:latin typeface="Times New Roman" panose="02020603050405020304" pitchFamily="18" charset="0"/>
                <a:ea typeface="+mn-lt"/>
                <a:cs typeface="Times New Roman" panose="02020603050405020304" pitchFamily="18" charset="0"/>
              </a:rPr>
              <a:t>Adaptive histogram equalization (AHE) is a computer image processing technique used to improve contrast in retinal images.</a:t>
            </a:r>
            <a:endParaRPr lang="en-GB" sz="2200" dirty="0">
              <a:latin typeface="Times New Roman" panose="02020603050405020304" pitchFamily="18" charset="0"/>
              <a:cs typeface="Times New Roman" panose="02020603050405020304" pitchFamily="18" charset="0"/>
            </a:endParaRPr>
          </a:p>
          <a:p>
            <a:pPr>
              <a:buFont typeface="Wingdings" pitchFamily="2" charset="2"/>
              <a:buChar char="Ø"/>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5205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endParaRPr lang="en-IN" dirty="0"/>
          </a:p>
          <a:p>
            <a:r>
              <a:rPr lang="en-IN" dirty="0"/>
              <a:t>10-04-2023</a:t>
            </a:r>
          </a:p>
          <a:p>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9" name="Title 1">
            <a:extLst>
              <a:ext uri="{FF2B5EF4-FFF2-40B4-BE49-F238E27FC236}">
                <a16:creationId xmlns:a16="http://schemas.microsoft.com/office/drawing/2014/main" id="{EC9677A4-379C-0AD0-1444-255581DB26E0}"/>
              </a:ext>
            </a:extLst>
          </p:cNvPr>
          <p:cNvSpPr>
            <a:spLocks noGrp="1"/>
          </p:cNvSpPr>
          <p:nvPr>
            <p:ph type="title"/>
          </p:nvPr>
        </p:nvSpPr>
        <p:spPr>
          <a:xfrm>
            <a:off x="0" y="514384"/>
            <a:ext cx="8058150" cy="1143000"/>
          </a:xfrm>
        </p:spPr>
        <p:txBody>
          <a:bodyPr vert="horz" lIns="91440" tIns="45720" rIns="91440" bIns="45720" anchor="b">
            <a:normAutofit/>
          </a:bodyPr>
          <a:lstStyle/>
          <a:p>
            <a:r>
              <a:rPr lang="en-GB" sz="2800" b="1" dirty="0">
                <a:latin typeface="Times New Roman" panose="02020603050405020304" pitchFamily="18" charset="0"/>
                <a:cs typeface="Times New Roman" panose="02020603050405020304" pitchFamily="18" charset="0"/>
              </a:rPr>
              <a:t>      CLASSIFICATION OF RETINAL IMAGES </a:t>
            </a:r>
          </a:p>
        </p:txBody>
      </p:sp>
      <p:sp>
        <p:nvSpPr>
          <p:cNvPr id="10" name="Content Placeholder 2">
            <a:extLst>
              <a:ext uri="{FF2B5EF4-FFF2-40B4-BE49-F238E27FC236}">
                <a16:creationId xmlns:a16="http://schemas.microsoft.com/office/drawing/2014/main" id="{AD48E51D-D521-E809-3127-024D3C192C31}"/>
              </a:ext>
            </a:extLst>
          </p:cNvPr>
          <p:cNvSpPr>
            <a:spLocks noGrp="1"/>
          </p:cNvSpPr>
          <p:nvPr>
            <p:ph idx="1"/>
          </p:nvPr>
        </p:nvSpPr>
        <p:spPr>
          <a:xfrm>
            <a:off x="380456" y="1874452"/>
            <a:ext cx="7886700" cy="4351338"/>
          </a:xfrm>
        </p:spPr>
        <p:txBody>
          <a:bodyPr vert="horz" lIns="91440" tIns="45720" rIns="91440" bIns="45720" anchor="t">
            <a:normAutofit/>
          </a:bodyPr>
          <a:lstStyle/>
          <a:p>
            <a:pPr>
              <a:lnSpc>
                <a:spcPct val="150000"/>
              </a:lnSpc>
              <a:buFont typeface="Wingdings" pitchFamily="2" charset="2"/>
              <a:buChar char="Ø"/>
            </a:pPr>
            <a:r>
              <a:rPr lang="en-GB" sz="1800" dirty="0">
                <a:latin typeface="Times New Roman" panose="02020603050405020304" pitchFamily="18" charset="0"/>
                <a:ea typeface="+mn-lt"/>
                <a:cs typeface="Times New Roman" panose="02020603050405020304" pitchFamily="18" charset="0"/>
              </a:rPr>
              <a:t>Following pre-processing, an Inception V3 model is used to extract features and classify retinal images.</a:t>
            </a:r>
            <a:endParaRPr lang="en-GB"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GB" sz="1800" dirty="0">
                <a:latin typeface="Times New Roman" panose="02020603050405020304" pitchFamily="18" charset="0"/>
                <a:ea typeface="+mn-lt"/>
                <a:cs typeface="Times New Roman" panose="02020603050405020304" pitchFamily="18" charset="0"/>
              </a:rPr>
              <a:t>Inception V3 has 48 layers, and the input size is 299 by 299 pixels.</a:t>
            </a:r>
          </a:p>
          <a:p>
            <a:pPr>
              <a:lnSpc>
                <a:spcPct val="150000"/>
              </a:lnSpc>
              <a:buFont typeface="Wingdings" pitchFamily="2" charset="2"/>
              <a:buChar char="Ø"/>
            </a:pPr>
            <a:r>
              <a:rPr lang="en-GB" sz="1800" dirty="0">
                <a:latin typeface="Times New Roman" panose="02020603050405020304" pitchFamily="18" charset="0"/>
                <a:ea typeface="+mn-lt"/>
                <a:cs typeface="Times New Roman" panose="02020603050405020304" pitchFamily="18" charset="0"/>
              </a:rPr>
              <a:t>Based on the hyperparameters such as epochs, learning rate, dropout, and optimizer (ADAM), the proposed model is trained to build a classification prediction that classifies the retinal image into normal and abnormal (diabetic retinopathy) retinal image.</a:t>
            </a:r>
            <a:endParaRPr lang="en-GB" sz="1800" dirty="0">
              <a:latin typeface="Times New Roman" panose="02020603050405020304" pitchFamily="18" charset="0"/>
              <a:cs typeface="Times New Roman" panose="02020603050405020304" pitchFamily="18" charset="0"/>
            </a:endParaRPr>
          </a:p>
          <a:p>
            <a:pPr>
              <a:buFont typeface="Wingdings" pitchFamily="2" charset="2"/>
              <a:buChar char="Ø"/>
            </a:pPr>
            <a:endParaRPr lang="en-GB" sz="2600" dirty="0"/>
          </a:p>
        </p:txBody>
      </p:sp>
      <p:sp>
        <p:nvSpPr>
          <p:cNvPr id="11" name="Title 1">
            <a:extLst>
              <a:ext uri="{FF2B5EF4-FFF2-40B4-BE49-F238E27FC236}">
                <a16:creationId xmlns:a16="http://schemas.microsoft.com/office/drawing/2014/main" id="{7513A726-45BD-4B17-BF54-42F7352C7AE4}"/>
              </a:ext>
            </a:extLst>
          </p:cNvPr>
          <p:cNvSpPr txBox="1"/>
          <p:nvPr/>
        </p:nvSpPr>
        <p:spPr>
          <a:xfrm>
            <a:off x="628650" y="249255"/>
            <a:ext cx="7886700" cy="530258"/>
          </a:xfrm>
          <a:prstGeom prst="rect">
            <a:avLst/>
          </a:prstGeom>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5698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a:p>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6" name="Title 1">
            <a:extLst>
              <a:ext uri="{FF2B5EF4-FFF2-40B4-BE49-F238E27FC236}">
                <a16:creationId xmlns:a16="http://schemas.microsoft.com/office/drawing/2014/main" id="{5FD2A96D-0FD7-A624-A8A0-711A0315E5F0}"/>
              </a:ext>
            </a:extLst>
          </p:cNvPr>
          <p:cNvSpPr txBox="1"/>
          <p:nvPr/>
        </p:nvSpPr>
        <p:spPr>
          <a:xfrm>
            <a:off x="549977" y="869888"/>
            <a:ext cx="7965373" cy="646657"/>
          </a:xfrm>
          <a:prstGeom prst="rect">
            <a:avLst/>
          </a:prstGeom>
        </p:spPr>
        <p:txBody>
          <a:bodyPr vert="horz" lIns="91440" tIns="45720" rIns="91440" bIns="45720" rtlCol="0" anchor="b">
            <a:normAutofit fontScale="92500"/>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800" b="1" dirty="0">
                <a:latin typeface="Times New Roman" panose="02020603050405020304" pitchFamily="18" charset="0"/>
                <a:ea typeface="+mj-lt"/>
                <a:cs typeface="Times New Roman" panose="02020603050405020304" pitchFamily="18" charset="0"/>
              </a:rPr>
              <a:t>CLASSIFICATION OF DIABETIC RETINOPATHY</a:t>
            </a:r>
            <a:endParaRPr lang="en-GB" sz="28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F9B3BD6B-5012-1946-502C-399B9C8829A5}"/>
              </a:ext>
            </a:extLst>
          </p:cNvPr>
          <p:cNvSpPr>
            <a:spLocks noGrp="1"/>
          </p:cNvSpPr>
          <p:nvPr>
            <p:ph sz="quarter" idx="1"/>
          </p:nvPr>
        </p:nvSpPr>
        <p:spPr>
          <a:xfrm>
            <a:off x="458685" y="1690185"/>
            <a:ext cx="8045235" cy="5467853"/>
          </a:xfrm>
        </p:spPr>
        <p:txBody>
          <a:bodyPr vert="horz" lIns="91440" tIns="45720" rIns="91440" bIns="45720" anchor="t">
            <a:normAutofit/>
          </a:bodyPr>
          <a:lstStyle/>
          <a:p>
            <a:pPr>
              <a:lnSpc>
                <a:spcPct val="160000"/>
              </a:lnSpc>
              <a:buFont typeface="Wingdings" pitchFamily="2" charset="2"/>
              <a:buChar char="Ø"/>
            </a:pPr>
            <a:r>
              <a:rPr lang="en-GB" sz="1800" dirty="0">
                <a:latin typeface="Times New Roman" panose="02020603050405020304" pitchFamily="18" charset="0"/>
                <a:ea typeface="+mn-lt"/>
                <a:cs typeface="Times New Roman" panose="02020603050405020304" pitchFamily="18" charset="0"/>
              </a:rPr>
              <a:t>In this module, abnormal retinal images (DR) are carried out to classify the diabetic retinopathy images into three types using </a:t>
            </a:r>
            <a:r>
              <a:rPr lang="en-GB" sz="1800" dirty="0" err="1">
                <a:latin typeface="Times New Roman" panose="02020603050405020304" pitchFamily="18" charset="0"/>
                <a:ea typeface="+mn-lt"/>
                <a:cs typeface="Times New Roman" panose="02020603050405020304" pitchFamily="18" charset="0"/>
              </a:rPr>
              <a:t>Xception</a:t>
            </a:r>
            <a:r>
              <a:rPr lang="en-GB" sz="1800" dirty="0">
                <a:latin typeface="Times New Roman" panose="02020603050405020304" pitchFamily="18" charset="0"/>
                <a:ea typeface="+mn-lt"/>
                <a:cs typeface="Times New Roman" panose="02020603050405020304" pitchFamily="18" charset="0"/>
              </a:rPr>
              <a:t> deep learning model. </a:t>
            </a:r>
            <a:endParaRPr lang="en-GB" sz="1800" dirty="0">
              <a:latin typeface="Times New Roman" panose="02020603050405020304" pitchFamily="18" charset="0"/>
              <a:cs typeface="Times New Roman" panose="02020603050405020304" pitchFamily="18" charset="0"/>
            </a:endParaRPr>
          </a:p>
          <a:p>
            <a:pPr>
              <a:lnSpc>
                <a:spcPct val="160000"/>
              </a:lnSpc>
              <a:buFont typeface="Wingdings" pitchFamily="2" charset="2"/>
              <a:buChar char="Ø"/>
            </a:pPr>
            <a:r>
              <a:rPr lang="en-GB" sz="1800" dirty="0" err="1">
                <a:latin typeface="Times New Roman" panose="02020603050405020304" pitchFamily="18" charset="0"/>
                <a:ea typeface="+mn-lt"/>
                <a:cs typeface="Times New Roman" panose="02020603050405020304" pitchFamily="18" charset="0"/>
              </a:rPr>
              <a:t>Xception</a:t>
            </a:r>
            <a:r>
              <a:rPr lang="en-GB" sz="1800" dirty="0">
                <a:latin typeface="Times New Roman" panose="02020603050405020304" pitchFamily="18" charset="0"/>
                <a:ea typeface="+mn-lt"/>
                <a:cs typeface="Times New Roman" panose="02020603050405020304" pitchFamily="18" charset="0"/>
              </a:rPr>
              <a:t> has 71 layers, and the input size is 299 by 299 pixels. </a:t>
            </a:r>
          </a:p>
          <a:p>
            <a:pPr>
              <a:lnSpc>
                <a:spcPct val="160000"/>
              </a:lnSpc>
              <a:buFont typeface="Wingdings" pitchFamily="2" charset="2"/>
              <a:buChar char="Ø"/>
            </a:pPr>
            <a:r>
              <a:rPr lang="en-GB" sz="1800" dirty="0">
                <a:latin typeface="Times New Roman" panose="02020603050405020304" pitchFamily="18" charset="0"/>
                <a:ea typeface="+mn-lt"/>
                <a:cs typeface="Times New Roman" panose="02020603050405020304" pitchFamily="18" charset="0"/>
              </a:rPr>
              <a:t>Based on the hyperparameters such as epochs, learning rate, dropout, and optimizer (ADAM), the proposed model was trained to build a classification prediction that classifies the DR retinal image into three types, such as Microaneurysms, Haemorrhages, and Exudates.</a:t>
            </a:r>
            <a:endParaRPr lang="en-GB" sz="1800" dirty="0">
              <a:latin typeface="Times New Roman" panose="02020603050405020304" pitchFamily="18" charset="0"/>
              <a:cs typeface="Times New Roman" panose="02020603050405020304" pitchFamily="18" charset="0"/>
            </a:endParaRPr>
          </a:p>
          <a:p>
            <a:pPr>
              <a:buFont typeface="Wingdings" pitchFamily="2" charset="2"/>
              <a:buChar char="Ø"/>
            </a:pPr>
            <a:endParaRPr lang="en-GB" sz="2600" dirty="0">
              <a:latin typeface="Times New Roman" panose="02020603050405020304" pitchFamily="18" charset="0"/>
              <a:cs typeface="Times New Roman" panose="02020603050405020304" pitchFamily="18" charset="0"/>
            </a:endParaRPr>
          </a:p>
          <a:p>
            <a:pPr>
              <a:buFont typeface="Wingdings" pitchFamily="2" charset="2"/>
              <a:buChar char="Ø"/>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5733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91989"/>
            <a:ext cx="7886700" cy="530258"/>
          </a:xfrm>
        </p:spPr>
        <p:txBody>
          <a:bodyPr>
            <a:noAutofit/>
          </a:bodyPr>
          <a:lstStyle/>
          <a:p>
            <a:pPr algn="ctr"/>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Rectangle 4"/>
          <p:cNvSpPr/>
          <p:nvPr/>
        </p:nvSpPr>
        <p:spPr>
          <a:xfrm>
            <a:off x="495120" y="739664"/>
            <a:ext cx="8293100" cy="574138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Diabetic Retinopathy (DR) occurs when there is damage to the retina, particularly in patients with diabetes.</a:t>
            </a:r>
          </a:p>
          <a:p>
            <a:pPr marL="285750" indent="-285750"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 This is caused when the increased sugar level in the blood blocks the vessels that nourish the retina by cutting off its blood supply. As a result, the eye attempts to grow new abnormal blood cells that can be leaked out easily from the vessels. </a:t>
            </a:r>
          </a:p>
          <a:p>
            <a:pPr marL="285750" indent="-285750"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Diabetic retinopathy detection contains three steps: preprocessing of </a:t>
            </a:r>
            <a:r>
              <a:rPr lang="en-US" sz="1900" dirty="0" err="1">
                <a:latin typeface="Times New Roman" panose="02020603050405020304" pitchFamily="18" charset="0"/>
                <a:cs typeface="Times New Roman" panose="02020603050405020304" pitchFamily="18" charset="0"/>
              </a:rPr>
              <a:t>colour</a:t>
            </a:r>
            <a:r>
              <a:rPr lang="en-US" sz="1900" dirty="0">
                <a:latin typeface="Times New Roman" panose="02020603050405020304" pitchFamily="18" charset="0"/>
                <a:cs typeface="Times New Roman" panose="02020603050405020304" pitchFamily="18" charset="0"/>
              </a:rPr>
              <a:t> fundus images, diagnostic feature extraction and classification of diabetic retinopathy. </a:t>
            </a:r>
          </a:p>
          <a:p>
            <a:pPr marL="285750" indent="-285750"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We used Inception V3 for detection of diabetic retinopathy in a person and </a:t>
            </a:r>
            <a:r>
              <a:rPr lang="en-US" sz="1900" dirty="0" err="1">
                <a:latin typeface="Times New Roman" panose="02020603050405020304" pitchFamily="18" charset="0"/>
                <a:cs typeface="Times New Roman" panose="02020603050405020304" pitchFamily="18" charset="0"/>
              </a:rPr>
              <a:t>Xception</a:t>
            </a:r>
            <a:r>
              <a:rPr lang="en-US" sz="1900" dirty="0">
                <a:latin typeface="Times New Roman" panose="02020603050405020304" pitchFamily="18" charset="0"/>
                <a:cs typeface="Times New Roman" panose="02020603050405020304" pitchFamily="18" charset="0"/>
              </a:rPr>
              <a:t> for diabetic retinopathy classification. </a:t>
            </a:r>
          </a:p>
          <a:p>
            <a:pPr marL="285750" indent="-285750"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As a result, our research can help diabetic retinopathy patients reduce their chances of becoming blind for life. </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438352" y="192405"/>
            <a:ext cx="8241030" cy="530258"/>
          </a:xfrm>
        </p:spPr>
        <p:txBody>
          <a:bodyPr>
            <a:noAutofit/>
          </a:bodyPr>
          <a:lstStyle/>
          <a:p>
            <a:pPr algn="ctr"/>
            <a:r>
              <a:rPr lang="en-US" sz="32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 Program  </a:t>
            </a:r>
            <a:endParaRPr lang="en-IN" sz="19900" b="1">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532175" y="3272792"/>
            <a:ext cx="457200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Read Testing image</a:t>
            </a:r>
            <a:endParaRPr lang="en-IN" b="1">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endParaRPr lang="en-IN" dirty="0"/>
          </a:p>
          <a:p>
            <a:r>
              <a:rPr lang="en-IN" dirty="0"/>
              <a:t>10-04-2023</a:t>
            </a:r>
          </a:p>
          <a:p>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8" name="TextBox 7">
            <a:extLst>
              <a:ext uri="{FF2B5EF4-FFF2-40B4-BE49-F238E27FC236}">
                <a16:creationId xmlns:a16="http://schemas.microsoft.com/office/drawing/2014/main" id="{D62E8DBB-8CAD-47AF-1F08-E5D854F507F6}"/>
              </a:ext>
            </a:extLst>
          </p:cNvPr>
          <p:cNvSpPr txBox="1"/>
          <p:nvPr/>
        </p:nvSpPr>
        <p:spPr>
          <a:xfrm>
            <a:off x="5946866" y="3267360"/>
            <a:ext cx="2264773" cy="64633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DR Classification based on Xception</a:t>
            </a:r>
          </a:p>
        </p:txBody>
      </p:sp>
      <p:sp>
        <p:nvSpPr>
          <p:cNvPr id="11" name="Rectangle 10"/>
          <p:cNvSpPr/>
          <p:nvPr/>
        </p:nvSpPr>
        <p:spPr>
          <a:xfrm>
            <a:off x="3228158" y="3267360"/>
            <a:ext cx="2219052" cy="64633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DR Detection based on Inception V3</a:t>
            </a:r>
          </a:p>
        </p:txBody>
      </p:sp>
      <p:pic>
        <p:nvPicPr>
          <p:cNvPr id="12" name="image28.jpeg"/>
          <p:cNvPicPr/>
          <p:nvPr/>
        </p:nvPicPr>
        <p:blipFill>
          <a:blip r:embed="rId2"/>
          <a:stretch>
            <a:fillRect/>
          </a:stretch>
        </p:blipFill>
        <p:spPr>
          <a:xfrm>
            <a:off x="356529" y="1350165"/>
            <a:ext cx="2461646" cy="1863297"/>
          </a:xfrm>
          <a:prstGeom prst="rect">
            <a:avLst/>
          </a:prstGeom>
        </p:spPr>
      </p:pic>
      <p:pic>
        <p:nvPicPr>
          <p:cNvPr id="13" name="image30.jpeg"/>
          <p:cNvPicPr/>
          <p:nvPr/>
        </p:nvPicPr>
        <p:blipFill>
          <a:blip r:embed="rId3"/>
          <a:stretch>
            <a:fillRect/>
          </a:stretch>
        </p:blipFill>
        <p:spPr>
          <a:xfrm>
            <a:off x="2938145" y="1366861"/>
            <a:ext cx="2509065" cy="1846601"/>
          </a:xfrm>
          <a:prstGeom prst="rect">
            <a:avLst/>
          </a:prstGeom>
        </p:spPr>
      </p:pic>
      <p:pic>
        <p:nvPicPr>
          <p:cNvPr id="14" name="image31.jpeg"/>
          <p:cNvPicPr/>
          <p:nvPr/>
        </p:nvPicPr>
        <p:blipFill>
          <a:blip r:embed="rId4"/>
          <a:stretch>
            <a:fillRect/>
          </a:stretch>
        </p:blipFill>
        <p:spPr>
          <a:xfrm>
            <a:off x="5678894" y="1352196"/>
            <a:ext cx="2504986" cy="1861265"/>
          </a:xfrm>
          <a:prstGeom prst="rect">
            <a:avLst/>
          </a:prstGeom>
        </p:spPr>
      </p:pic>
      <p:sp>
        <p:nvSpPr>
          <p:cNvPr id="15" name="TextBox 14">
            <a:extLst>
              <a:ext uri="{FF2B5EF4-FFF2-40B4-BE49-F238E27FC236}">
                <a16:creationId xmlns:a16="http://schemas.microsoft.com/office/drawing/2014/main" id="{D62E8DBB-8CAD-47AF-1F08-E5D854F507F6}"/>
              </a:ext>
            </a:extLst>
          </p:cNvPr>
          <p:cNvSpPr txBox="1"/>
          <p:nvPr/>
        </p:nvSpPr>
        <p:spPr>
          <a:xfrm>
            <a:off x="356529" y="767421"/>
            <a:ext cx="5390424" cy="43088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solidFill>
                  <a:srgbClr val="222222"/>
                </a:solidFill>
                <a:latin typeface="Times New Roman" panose="02020603050405020304" pitchFamily="18" charset="0"/>
                <a:cs typeface="Times New Roman" panose="02020603050405020304" pitchFamily="18" charset="0"/>
              </a:rPr>
              <a:t>DETECTION AND CLASSIFICATION</a:t>
            </a:r>
            <a:endParaRPr lang="en-IN" sz="2200" b="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62E8DBB-8CAD-47AF-1F08-E5D854F507F6}"/>
              </a:ext>
            </a:extLst>
          </p:cNvPr>
          <p:cNvSpPr txBox="1"/>
          <p:nvPr/>
        </p:nvSpPr>
        <p:spPr>
          <a:xfrm>
            <a:off x="356529" y="3967590"/>
            <a:ext cx="5390424" cy="43088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solidFill>
                  <a:srgbClr val="222222"/>
                </a:solidFill>
                <a:latin typeface="Times New Roman" panose="02020603050405020304" pitchFamily="18" charset="0"/>
                <a:cs typeface="Times New Roman" panose="02020603050405020304" pitchFamily="18" charset="0"/>
              </a:rPr>
              <a:t>OUTPUT </a:t>
            </a:r>
            <a:endParaRPr lang="en-IN" sz="2200" b="1">
              <a:latin typeface="Times New Roman" panose="02020603050405020304" pitchFamily="18" charset="0"/>
              <a:cs typeface="Times New Roman" panose="02020603050405020304" pitchFamily="18" charset="0"/>
            </a:endParaRPr>
          </a:p>
        </p:txBody>
      </p:sp>
      <p:pic>
        <p:nvPicPr>
          <p:cNvPr id="17" name="image32.png"/>
          <p:cNvPicPr/>
          <p:nvPr/>
        </p:nvPicPr>
        <p:blipFill>
          <a:blip r:embed="rId5"/>
          <a:stretch>
            <a:fillRect/>
          </a:stretch>
        </p:blipFill>
        <p:spPr>
          <a:xfrm>
            <a:off x="438352" y="4443235"/>
            <a:ext cx="7216481" cy="1913115"/>
          </a:xfrm>
          <a:prstGeom prst="rect">
            <a:avLst/>
          </a:prstGeom>
        </p:spPr>
      </p:pic>
    </p:spTree>
    <p:extLst>
      <p:ext uri="{BB962C8B-B14F-4D97-AF65-F5344CB8AC3E}">
        <p14:creationId xmlns:p14="http://schemas.microsoft.com/office/powerpoint/2010/main" val="35764345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a:solidFill>
                  <a:srgbClr val="7030A0"/>
                </a:solidFill>
                <a:latin typeface="Times New Roman" panose="02020603050405020304" pitchFamily="18" charset="0"/>
                <a:cs typeface="Times New Roman" panose="02020603050405020304" pitchFamily="18" charset="0"/>
              </a:rPr>
              <a:t>Testing – Application </a:t>
            </a:r>
            <a:endParaRPr lang="en-IN" sz="19900" b="1">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r>
              <a:rPr lang="en-IN" dirty="0"/>
              <a:t>10-04-2023</a:t>
            </a:r>
          </a:p>
          <a:p>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21</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3423462150"/>
              </p:ext>
            </p:extLst>
          </p:nvPr>
        </p:nvGraphicFramePr>
        <p:xfrm>
          <a:off x="365761" y="817052"/>
          <a:ext cx="8281850" cy="5633399"/>
        </p:xfrm>
        <a:graphic>
          <a:graphicData uri="http://schemas.openxmlformats.org/drawingml/2006/table">
            <a:tbl>
              <a:tblPr firstRow="1" bandRow="1">
                <a:tableStyleId>{93296810-A885-4BE3-A3E7-6D5BEEA58F35}</a:tableStyleId>
              </a:tblPr>
              <a:tblGrid>
                <a:gridCol w="1656370">
                  <a:extLst>
                    <a:ext uri="{9D8B030D-6E8A-4147-A177-3AD203B41FA5}">
                      <a16:colId xmlns:a16="http://schemas.microsoft.com/office/drawing/2014/main" val="1923478155"/>
                    </a:ext>
                  </a:extLst>
                </a:gridCol>
                <a:gridCol w="1656370">
                  <a:extLst>
                    <a:ext uri="{9D8B030D-6E8A-4147-A177-3AD203B41FA5}">
                      <a16:colId xmlns:a16="http://schemas.microsoft.com/office/drawing/2014/main" val="1219088555"/>
                    </a:ext>
                  </a:extLst>
                </a:gridCol>
                <a:gridCol w="1656370">
                  <a:extLst>
                    <a:ext uri="{9D8B030D-6E8A-4147-A177-3AD203B41FA5}">
                      <a16:colId xmlns:a16="http://schemas.microsoft.com/office/drawing/2014/main" val="2952991952"/>
                    </a:ext>
                  </a:extLst>
                </a:gridCol>
                <a:gridCol w="1656370">
                  <a:extLst>
                    <a:ext uri="{9D8B030D-6E8A-4147-A177-3AD203B41FA5}">
                      <a16:colId xmlns:a16="http://schemas.microsoft.com/office/drawing/2014/main" val="2069874599"/>
                    </a:ext>
                  </a:extLst>
                </a:gridCol>
                <a:gridCol w="1656370">
                  <a:extLst>
                    <a:ext uri="{9D8B030D-6E8A-4147-A177-3AD203B41FA5}">
                      <a16:colId xmlns:a16="http://schemas.microsoft.com/office/drawing/2014/main" val="1636642910"/>
                    </a:ext>
                  </a:extLst>
                </a:gridCol>
              </a:tblGrid>
              <a:tr h="709805">
                <a:tc>
                  <a:txBody>
                    <a:bodyPr/>
                    <a:lstStyle/>
                    <a:p>
                      <a:pPr marL="0" marR="0" algn="ctr">
                        <a:spcBef>
                          <a:spcPts val="45"/>
                        </a:spcBef>
                        <a:spcAft>
                          <a:spcPct val="0"/>
                        </a:spcAft>
                      </a:pPr>
                      <a:r>
                        <a:rPr lang="en-US" sz="1600">
                          <a:effectLst/>
                          <a:latin typeface="Times New Roman" panose="02020603050405020304" pitchFamily="18" charset="0"/>
                          <a:cs typeface="Times New Roman" panose="02020603050405020304" pitchFamily="18" charset="0"/>
                        </a:rPr>
                        <a:t> </a:t>
                      </a:r>
                    </a:p>
                    <a:p>
                      <a:pPr marL="304165" marR="0" algn="ctr">
                        <a:spcBef>
                          <a:spcPct val="0"/>
                        </a:spcBef>
                        <a:spcAft>
                          <a:spcPct val="0"/>
                        </a:spcAft>
                      </a:pPr>
                      <a:r>
                        <a:rPr lang="en-US" sz="1600">
                          <a:effectLst/>
                          <a:latin typeface="Times New Roman" panose="02020603050405020304" pitchFamily="18" charset="0"/>
                          <a:cs typeface="Times New Roman" panose="02020603050405020304" pitchFamily="18" charset="0"/>
                        </a:rPr>
                        <a:t>Action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spcBef>
                          <a:spcPts val="45"/>
                        </a:spcBef>
                        <a:spcAft>
                          <a:spcPct val="0"/>
                        </a:spcAft>
                      </a:pPr>
                      <a:r>
                        <a:rPr lang="en-US" sz="1600">
                          <a:effectLst/>
                          <a:latin typeface="Times New Roman" panose="02020603050405020304" pitchFamily="18" charset="0"/>
                          <a:cs typeface="Times New Roman" panose="02020603050405020304" pitchFamily="18" charset="0"/>
                        </a:rPr>
                        <a:t> </a:t>
                      </a:r>
                    </a:p>
                    <a:p>
                      <a:pPr marL="52070" marR="51435" algn="ctr">
                        <a:spcBef>
                          <a:spcPct val="0"/>
                        </a:spcBef>
                        <a:spcAft>
                          <a:spcPct val="0"/>
                        </a:spcAft>
                      </a:pPr>
                      <a:r>
                        <a:rPr lang="en-US" sz="1600">
                          <a:effectLst/>
                          <a:latin typeface="Times New Roman" panose="02020603050405020304" pitchFamily="18" charset="0"/>
                          <a:cs typeface="Times New Roman" panose="02020603050405020304" pitchFamily="18" charset="0"/>
                        </a:rPr>
                        <a:t>Input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spcBef>
                          <a:spcPts val="45"/>
                        </a:spcBef>
                        <a:spcAft>
                          <a:spcPct val="0"/>
                        </a:spcAft>
                      </a:pPr>
                      <a:r>
                        <a:rPr lang="en-US" sz="1600">
                          <a:effectLst/>
                          <a:latin typeface="Times New Roman" panose="02020603050405020304" pitchFamily="18" charset="0"/>
                          <a:cs typeface="Times New Roman" panose="02020603050405020304" pitchFamily="18" charset="0"/>
                        </a:rPr>
                        <a:t> </a:t>
                      </a:r>
                    </a:p>
                    <a:p>
                      <a:pPr marL="423545" marR="339725" indent="-73660" algn="ctr">
                        <a:spcBef>
                          <a:spcPct val="0"/>
                        </a:spcBef>
                        <a:spcAft>
                          <a:spcPct val="0"/>
                        </a:spcAft>
                      </a:pPr>
                      <a:r>
                        <a:rPr lang="en-US" sz="1600" spc="-5">
                          <a:effectLst/>
                          <a:latin typeface="Times New Roman" panose="02020603050405020304" pitchFamily="18" charset="0"/>
                          <a:cs typeface="Times New Roman" panose="02020603050405020304" pitchFamily="18" charset="0"/>
                        </a:rPr>
                        <a:t>Expected</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Output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spcBef>
                          <a:spcPts val="45"/>
                        </a:spcBef>
                        <a:spcAft>
                          <a:spcPct val="0"/>
                        </a:spcAft>
                      </a:pPr>
                      <a:r>
                        <a:rPr lang="en-US" sz="1600">
                          <a:effectLst/>
                          <a:latin typeface="Times New Roman" panose="02020603050405020304" pitchFamily="18" charset="0"/>
                          <a:cs typeface="Times New Roman" panose="02020603050405020304" pitchFamily="18" charset="0"/>
                        </a:rPr>
                        <a:t> </a:t>
                      </a:r>
                    </a:p>
                    <a:p>
                      <a:pPr marL="137160" marR="137160" algn="ctr">
                        <a:spcBef>
                          <a:spcPct val="0"/>
                        </a:spcBef>
                        <a:spcAft>
                          <a:spcPct val="0"/>
                        </a:spcAft>
                      </a:pPr>
                      <a:r>
                        <a:rPr lang="en-US" sz="1600">
                          <a:effectLst/>
                          <a:latin typeface="Times New Roman" panose="02020603050405020304" pitchFamily="18" charset="0"/>
                          <a:cs typeface="Times New Roman" panose="02020603050405020304" pitchFamily="18" charset="0"/>
                        </a:rPr>
                        <a:t>Actual</a:t>
                      </a:r>
                      <a:r>
                        <a:rPr lang="en-US" sz="1600" spc="-2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Output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spcBef>
                          <a:spcPts val="45"/>
                        </a:spcBef>
                        <a:spcAft>
                          <a:spcPct val="0"/>
                        </a:spcAft>
                      </a:pPr>
                      <a:r>
                        <a:rPr lang="en-US" sz="1600">
                          <a:effectLst/>
                          <a:latin typeface="Times New Roman" panose="02020603050405020304" pitchFamily="18" charset="0"/>
                          <a:cs typeface="Times New Roman" panose="02020603050405020304" pitchFamily="18" charset="0"/>
                        </a:rPr>
                        <a:t> </a:t>
                      </a:r>
                    </a:p>
                    <a:p>
                      <a:pPr marL="241300" marR="231140" indent="79375" algn="ctr">
                        <a:spcBef>
                          <a:spcPct val="0"/>
                        </a:spcBef>
                        <a:spcAft>
                          <a:spcPct val="0"/>
                        </a:spcAft>
                      </a:pPr>
                      <a:r>
                        <a:rPr lang="en-US" sz="1600">
                          <a:effectLst/>
                          <a:latin typeface="Times New Roman" panose="02020603050405020304" pitchFamily="18" charset="0"/>
                          <a:cs typeface="Times New Roman" panose="02020603050405020304" pitchFamily="18" charset="0"/>
                        </a:rPr>
                        <a:t>Test</a:t>
                      </a:r>
                      <a:r>
                        <a:rPr lang="en-US" sz="1600" spc="5">
                          <a:effectLst/>
                          <a:latin typeface="Times New Roman" panose="02020603050405020304" pitchFamily="18" charset="0"/>
                          <a:cs typeface="Times New Roman" panose="02020603050405020304" pitchFamily="18" charset="0"/>
                        </a:rPr>
                        <a:t> </a:t>
                      </a:r>
                      <a:r>
                        <a:rPr lang="en-US" sz="1600" spc="-5">
                          <a:effectLst/>
                          <a:latin typeface="Times New Roman" panose="02020603050405020304" pitchFamily="18" charset="0"/>
                          <a:cs typeface="Times New Roman" panose="02020603050405020304" pitchFamily="18" charset="0"/>
                        </a:rPr>
                        <a:t>Result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14983283"/>
                  </a:ext>
                </a:extLst>
              </a:tr>
              <a:tr h="1119763">
                <a:tc>
                  <a:txBody>
                    <a:bodyPr/>
                    <a:lstStyle/>
                    <a:p>
                      <a:pPr marL="93980" marR="93980" indent="3175" algn="ctr">
                        <a:spcBef>
                          <a:spcPct val="0"/>
                        </a:spcBef>
                        <a:spcAft>
                          <a:spcPct val="0"/>
                        </a:spcAft>
                      </a:pPr>
                      <a:r>
                        <a:rPr lang="en-US" sz="1600">
                          <a:effectLst/>
                          <a:latin typeface="Times New Roman" panose="02020603050405020304" pitchFamily="18" charset="0"/>
                          <a:cs typeface="Times New Roman" panose="02020603050405020304" pitchFamily="18" charset="0"/>
                        </a:rPr>
                        <a:t>Launch</a:t>
                      </a:r>
                      <a:r>
                        <a:rPr lang="en-US" sz="1600" spc="5">
                          <a:effectLst/>
                          <a:latin typeface="Times New Roman" panose="02020603050405020304" pitchFamily="18" charset="0"/>
                          <a:cs typeface="Times New Roman" panose="02020603050405020304" pitchFamily="18" charset="0"/>
                        </a:rPr>
                        <a:t> </a:t>
                      </a:r>
                      <a:r>
                        <a:rPr lang="en-US" sz="1600" spc="-5" err="1">
                          <a:effectLst/>
                          <a:latin typeface="Times New Roman" panose="02020603050405020304" pitchFamily="18" charset="0"/>
                          <a:cs typeface="Times New Roman" panose="02020603050405020304" pitchFamily="18" charset="0"/>
                        </a:rPr>
                        <a:t>streamlit </a:t>
                      </a:r>
                      <a:r>
                        <a:rPr lang="en-US" sz="1600">
                          <a:effectLst/>
                          <a:latin typeface="Times New Roman" panose="02020603050405020304" pitchFamily="18" charset="0"/>
                          <a:cs typeface="Times New Roman" panose="02020603050405020304" pitchFamily="18" charset="0"/>
                        </a:rPr>
                        <a:t>app </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using</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“streamlit</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run</a:t>
                      </a:r>
                      <a:r>
                        <a:rPr lang="en-US" sz="1600" spc="-3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app.py”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52070" marR="52705" algn="ctr">
                        <a:spcBef>
                          <a:spcPts val="5"/>
                        </a:spcBef>
                        <a:spcAft>
                          <a:spcPct val="0"/>
                        </a:spcAft>
                      </a:pPr>
                      <a:r>
                        <a:rPr lang="en-US" sz="1600">
                          <a:effectLst/>
                          <a:latin typeface="Times New Roman" panose="02020603050405020304" pitchFamily="18" charset="0"/>
                          <a:cs typeface="Times New Roman" panose="02020603050405020304" pitchFamily="18" charset="0"/>
                        </a:rPr>
                        <a:t>http://localhost:8501/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82550" marR="81915" algn="ctr">
                        <a:spcBef>
                          <a:spcPts val="5"/>
                        </a:spcBef>
                        <a:spcAft>
                          <a:spcPct val="0"/>
                        </a:spcAft>
                      </a:pPr>
                      <a:r>
                        <a:rPr lang="en-US" sz="1600">
                          <a:effectLst/>
                          <a:latin typeface="Times New Roman" panose="02020603050405020304" pitchFamily="18" charset="0"/>
                          <a:cs typeface="Times New Roman" panose="02020603050405020304" pitchFamily="18" charset="0"/>
                        </a:rPr>
                        <a:t>DR</a:t>
                      </a:r>
                      <a:r>
                        <a:rPr lang="en-US" sz="1600" spc="-4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detection</a:t>
                      </a:r>
                      <a:r>
                        <a:rPr lang="en-US" sz="1600" spc="-7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and</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classification</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web app</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82550" marR="81280" algn="ctr">
                        <a:spcBef>
                          <a:spcPts val="5"/>
                        </a:spcBef>
                        <a:spcAft>
                          <a:spcPct val="0"/>
                        </a:spcAft>
                      </a:pPr>
                      <a:r>
                        <a:rPr lang="en-US" sz="1600">
                          <a:effectLst/>
                          <a:latin typeface="Times New Roman" panose="02020603050405020304" pitchFamily="18" charset="0"/>
                          <a:cs typeface="Times New Roman" panose="02020603050405020304" pitchFamily="18" charset="0"/>
                        </a:rPr>
                        <a:t>DR</a:t>
                      </a:r>
                      <a:r>
                        <a:rPr lang="en-US" sz="1600" spc="-4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detection</a:t>
                      </a:r>
                      <a:r>
                        <a:rPr lang="en-US" sz="1600" spc="-6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and</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classification</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web app</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314325" marR="309880" algn="ctr">
                        <a:spcBef>
                          <a:spcPts val="5"/>
                        </a:spcBef>
                        <a:spcAft>
                          <a:spcPct val="0"/>
                        </a:spcAft>
                      </a:pPr>
                      <a:r>
                        <a:rPr lang="en-US" sz="1600" b="1">
                          <a:effectLst/>
                          <a:latin typeface="Times New Roman" panose="02020603050405020304" pitchFamily="18" charset="0"/>
                          <a:cs typeface="Times New Roman" panose="02020603050405020304" pitchFamily="18" charset="0"/>
                        </a:rPr>
                        <a:t>Pass</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05004451"/>
                  </a:ext>
                </a:extLst>
              </a:tr>
              <a:tr h="1183008">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66675" marR="59055" algn="ctr">
                        <a:spcBef>
                          <a:spcPts val="5"/>
                        </a:spcBef>
                        <a:spcAft>
                          <a:spcPct val="0"/>
                        </a:spcAft>
                      </a:pPr>
                      <a:r>
                        <a:rPr lang="en-US" sz="1600">
                          <a:effectLst/>
                          <a:latin typeface="Times New Roman" panose="02020603050405020304" pitchFamily="18" charset="0"/>
                          <a:cs typeface="Times New Roman" panose="02020603050405020304" pitchFamily="18" charset="0"/>
                        </a:rPr>
                        <a:t>Detection of</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diabetic</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118745" marR="120015" algn="ctr">
                        <a:spcBef>
                          <a:spcPts val="5"/>
                        </a:spcBef>
                        <a:spcAft>
                          <a:spcPct val="0"/>
                        </a:spcAft>
                      </a:pPr>
                      <a:r>
                        <a:rPr lang="en-US" sz="1600">
                          <a:effectLst/>
                          <a:latin typeface="Times New Roman" panose="02020603050405020304" pitchFamily="18" charset="0"/>
                          <a:cs typeface="Times New Roman" panose="02020603050405020304" pitchFamily="18" charset="0"/>
                        </a:rPr>
                        <a:t>Upload</a:t>
                      </a:r>
                      <a:r>
                        <a:rPr lang="en-US" sz="1600" spc="2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fundus</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image that have</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diabetic</a:t>
                      </a:r>
                      <a:r>
                        <a:rPr lang="en-US" sz="1600" spc="-7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295910" marR="287020" indent="103505">
                        <a:spcBef>
                          <a:spcPts val="5"/>
                        </a:spcBef>
                        <a:spcAft>
                          <a:spcPct val="0"/>
                        </a:spcAft>
                      </a:pPr>
                      <a:r>
                        <a:rPr lang="en-US" sz="1600">
                          <a:effectLst/>
                          <a:latin typeface="Times New Roman" panose="02020603050405020304" pitchFamily="18" charset="0"/>
                          <a:cs typeface="Times New Roman" panose="02020603050405020304" pitchFamily="18" charset="0"/>
                        </a:rPr>
                        <a:t>Diabetic</a:t>
                      </a:r>
                      <a:r>
                        <a:rPr lang="en-US" sz="1600" spc="5">
                          <a:effectLst/>
                          <a:latin typeface="Times New Roman" panose="02020603050405020304" pitchFamily="18" charset="0"/>
                          <a:cs typeface="Times New Roman" panose="02020603050405020304" pitchFamily="18" charset="0"/>
                        </a:rPr>
                        <a:t> </a:t>
                      </a:r>
                      <a:r>
                        <a:rPr lang="en-US" sz="1600" spc="-5">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296545" marR="286385" indent="103505">
                        <a:spcBef>
                          <a:spcPts val="5"/>
                        </a:spcBef>
                        <a:spcAft>
                          <a:spcPct val="0"/>
                        </a:spcAft>
                      </a:pPr>
                      <a:r>
                        <a:rPr lang="en-US" sz="1600">
                          <a:effectLst/>
                          <a:latin typeface="Times New Roman" panose="02020603050405020304" pitchFamily="18" charset="0"/>
                          <a:cs typeface="Times New Roman" panose="02020603050405020304" pitchFamily="18" charset="0"/>
                        </a:rPr>
                        <a:t>Diabetic</a:t>
                      </a:r>
                      <a:r>
                        <a:rPr lang="en-US" sz="1600" spc="5">
                          <a:effectLst/>
                          <a:latin typeface="Times New Roman" panose="02020603050405020304" pitchFamily="18" charset="0"/>
                          <a:cs typeface="Times New Roman" panose="02020603050405020304" pitchFamily="18" charset="0"/>
                        </a:rPr>
                        <a:t> </a:t>
                      </a:r>
                      <a:r>
                        <a:rPr lang="en-US" sz="1600" spc="-5">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314325" marR="309880" algn="ctr">
                        <a:spcBef>
                          <a:spcPts val="5"/>
                        </a:spcBef>
                        <a:spcAft>
                          <a:spcPct val="0"/>
                        </a:spcAft>
                      </a:pPr>
                      <a:r>
                        <a:rPr lang="en-US" sz="1600" b="1">
                          <a:effectLst/>
                          <a:latin typeface="Times New Roman" panose="02020603050405020304" pitchFamily="18" charset="0"/>
                          <a:cs typeface="Times New Roman" panose="02020603050405020304" pitchFamily="18" charset="0"/>
                        </a:rPr>
                        <a:t>Pass</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82082807"/>
                  </a:ext>
                </a:extLst>
              </a:tr>
              <a:tr h="1183008">
                <a:tc>
                  <a:txBody>
                    <a:bodyPr/>
                    <a:lstStyle/>
                    <a:p>
                      <a:pPr marL="66675" marR="64135" algn="ctr">
                        <a:spcBef>
                          <a:spcPct val="0"/>
                        </a:spcBef>
                        <a:spcAft>
                          <a:spcPct val="0"/>
                        </a:spcAft>
                      </a:pPr>
                      <a:r>
                        <a:rPr lang="en-US" sz="1600" spc="-5">
                          <a:effectLst/>
                          <a:latin typeface="Times New Roman" panose="02020603050405020304" pitchFamily="18" charset="0"/>
                          <a:cs typeface="Times New Roman" panose="02020603050405020304" pitchFamily="18" charset="0"/>
                        </a:rPr>
                        <a:t>Classification </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of diabetic</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118745" marR="120015" algn="ctr">
                        <a:spcBef>
                          <a:spcPts val="5"/>
                        </a:spcBef>
                        <a:spcAft>
                          <a:spcPct val="0"/>
                        </a:spcAft>
                      </a:pPr>
                      <a:r>
                        <a:rPr lang="en-US" sz="1600">
                          <a:effectLst/>
                          <a:latin typeface="Times New Roman" panose="02020603050405020304" pitchFamily="18" charset="0"/>
                          <a:cs typeface="Times New Roman" panose="02020603050405020304" pitchFamily="18" charset="0"/>
                        </a:rPr>
                        <a:t>Upload</a:t>
                      </a:r>
                      <a:r>
                        <a:rPr lang="en-US" sz="1600" spc="2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fundus</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image that have</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diabetic</a:t>
                      </a:r>
                      <a:r>
                        <a:rPr lang="en-US" sz="1600" spc="-7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375285" marR="0">
                        <a:spcBef>
                          <a:spcPts val="5"/>
                        </a:spcBef>
                        <a:spcAft>
                          <a:spcPct val="0"/>
                        </a:spcAft>
                      </a:pPr>
                      <a:r>
                        <a:rPr lang="en-US" sz="1600">
                          <a:effectLst/>
                          <a:latin typeface="Times New Roman" panose="02020603050405020304" pitchFamily="18" charset="0"/>
                          <a:cs typeface="Times New Roman" panose="02020603050405020304" pitchFamily="18" charset="0"/>
                        </a:rPr>
                        <a:t>Exudates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137160" marR="137160" algn="ctr">
                        <a:spcBef>
                          <a:spcPts val="5"/>
                        </a:spcBef>
                        <a:spcAft>
                          <a:spcPct val="0"/>
                        </a:spcAft>
                      </a:pPr>
                      <a:r>
                        <a:rPr lang="en-US" sz="1600">
                          <a:effectLst/>
                          <a:latin typeface="Times New Roman" panose="02020603050405020304" pitchFamily="18" charset="0"/>
                          <a:cs typeface="Times New Roman" panose="02020603050405020304" pitchFamily="18" charset="0"/>
                        </a:rPr>
                        <a:t>Exudates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314325" marR="309880" algn="ctr">
                        <a:spcBef>
                          <a:spcPts val="5"/>
                        </a:spcBef>
                        <a:spcAft>
                          <a:spcPct val="0"/>
                        </a:spcAft>
                      </a:pPr>
                      <a:r>
                        <a:rPr lang="en-US" sz="1600" b="1">
                          <a:effectLst/>
                          <a:latin typeface="Times New Roman" panose="02020603050405020304" pitchFamily="18" charset="0"/>
                          <a:cs typeface="Times New Roman" panose="02020603050405020304" pitchFamily="18" charset="0"/>
                        </a:rPr>
                        <a:t>Pass</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87392025"/>
                  </a:ext>
                </a:extLst>
              </a:tr>
              <a:tr h="1343716">
                <a:tc>
                  <a:txBody>
                    <a:bodyPr/>
                    <a:lstStyle/>
                    <a:p>
                      <a:pPr marL="66675" marR="59055" algn="ctr">
                        <a:spcBef>
                          <a:spcPct val="0"/>
                        </a:spcBef>
                        <a:spcAft>
                          <a:spcPct val="0"/>
                        </a:spcAft>
                      </a:pPr>
                      <a:r>
                        <a:rPr lang="en-US" sz="1600" dirty="0">
                          <a:effectLst/>
                          <a:latin typeface="Times New Roman" panose="02020603050405020304" pitchFamily="18" charset="0"/>
                          <a:cs typeface="Times New Roman" panose="02020603050405020304" pitchFamily="18" charset="0"/>
                        </a:rPr>
                        <a:t>Detection of</a:t>
                      </a:r>
                      <a:r>
                        <a:rPr lang="en-US" sz="1600" spc="-335"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diabetic</a:t>
                      </a:r>
                      <a:r>
                        <a:rPr lang="en-US" sz="1600" spc="5"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retinopathy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43205" indent="-635" algn="ctr">
                        <a:spcBef>
                          <a:spcPct val="0"/>
                        </a:spcBef>
                        <a:spcAft>
                          <a:spcPct val="0"/>
                        </a:spcAft>
                      </a:pPr>
                      <a:r>
                        <a:rPr lang="en-US" sz="1600">
                          <a:effectLst/>
                          <a:latin typeface="Times New Roman" panose="02020603050405020304" pitchFamily="18" charset="0"/>
                          <a:cs typeface="Times New Roman" panose="02020603050405020304" pitchFamily="18" charset="0"/>
                        </a:rPr>
                        <a:t>Upload</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fundus</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image</a:t>
                      </a:r>
                      <a:r>
                        <a:rPr lang="en-US" sz="1600" spc="-4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that</a:t>
                      </a:r>
                      <a:r>
                        <a:rPr lang="en-US" sz="1600" spc="-4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doesn’t</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have diabetic</a:t>
                      </a:r>
                      <a:r>
                        <a:rPr lang="en-US" sz="1600" spc="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295910" marR="278765" indent="-6350">
                        <a:spcBef>
                          <a:spcPts val="5"/>
                        </a:spcBef>
                        <a:spcAft>
                          <a:spcPct val="0"/>
                        </a:spcAft>
                      </a:pPr>
                      <a:r>
                        <a:rPr lang="en-US" sz="1600" spc="-5">
                          <a:effectLst/>
                          <a:latin typeface="Times New Roman" panose="02020603050405020304" pitchFamily="18" charset="0"/>
                          <a:cs typeface="Times New Roman" panose="02020603050405020304" pitchFamily="18" charset="0"/>
                        </a:rPr>
                        <a:t>No diabetic</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a:effectLst/>
                          <a:latin typeface="Times New Roman" panose="02020603050405020304" pitchFamily="18" charset="0"/>
                          <a:cs typeface="Times New Roman" panose="02020603050405020304" pitchFamily="18" charset="0"/>
                        </a:rPr>
                        <a:t> </a:t>
                      </a:r>
                    </a:p>
                    <a:p>
                      <a:pPr marL="296545" marR="278130" indent="-6350">
                        <a:spcBef>
                          <a:spcPts val="5"/>
                        </a:spcBef>
                        <a:spcAft>
                          <a:spcPct val="0"/>
                        </a:spcAft>
                      </a:pPr>
                      <a:r>
                        <a:rPr lang="en-US" sz="1600" spc="-5">
                          <a:effectLst/>
                          <a:latin typeface="Times New Roman" panose="02020603050405020304" pitchFamily="18" charset="0"/>
                          <a:cs typeface="Times New Roman" panose="02020603050405020304" pitchFamily="18" charset="0"/>
                        </a:rPr>
                        <a:t>No diabetic</a:t>
                      </a:r>
                      <a:r>
                        <a:rPr lang="en-US" sz="1600" spc="-335">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retinopathy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ct val="0"/>
                        </a:spcAft>
                      </a:pPr>
                      <a:r>
                        <a:rPr lang="en-US" sz="1600" dirty="0">
                          <a:effectLst/>
                          <a:latin typeface="Times New Roman" panose="02020603050405020304" pitchFamily="18" charset="0"/>
                          <a:cs typeface="Times New Roman" panose="02020603050405020304" pitchFamily="18" charset="0"/>
                        </a:rPr>
                        <a:t> </a:t>
                      </a:r>
                    </a:p>
                    <a:p>
                      <a:pPr marL="314325" marR="309880" algn="ctr">
                        <a:spcBef>
                          <a:spcPts val="5"/>
                        </a:spcBef>
                        <a:spcAft>
                          <a:spcPct val="0"/>
                        </a:spcAft>
                      </a:pPr>
                      <a:r>
                        <a:rPr lang="en-US" sz="1600" b="1" dirty="0">
                          <a:effectLst/>
                          <a:latin typeface="Times New Roman" panose="02020603050405020304" pitchFamily="18" charset="0"/>
                          <a:cs typeface="Times New Roman" panose="02020603050405020304" pitchFamily="18" charset="0"/>
                        </a:rPr>
                        <a:t>Pass</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86736801"/>
                  </a:ext>
                </a:extLst>
              </a:tr>
            </a:tbl>
          </a:graphicData>
        </a:graphic>
      </p:graphicFrame>
    </p:spTree>
    <p:extLst>
      <p:ext uri="{BB962C8B-B14F-4D97-AF65-F5344CB8AC3E}">
        <p14:creationId xmlns:p14="http://schemas.microsoft.com/office/powerpoint/2010/main" val="40352323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1939834" y="-30278"/>
            <a:ext cx="4635681" cy="530258"/>
          </a:xfrm>
        </p:spPr>
        <p:txBody>
          <a:bodyPr>
            <a:noAutofit/>
          </a:bodyPr>
          <a:lstStyle/>
          <a:p>
            <a:pPr algn="ctr"/>
            <a:r>
              <a:rPr lang="en-US" sz="28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2800" b="1">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endParaRPr lang="en-IN" dirty="0"/>
          </a:p>
          <a:p>
            <a:r>
              <a:rPr lang="en-IN" dirty="0"/>
              <a:t>10-04-2023</a:t>
            </a:r>
          </a:p>
          <a:p>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4" name="TextBox 3"/>
          <p:cNvSpPr txBox="1"/>
          <p:nvPr/>
        </p:nvSpPr>
        <p:spPr>
          <a:xfrm>
            <a:off x="628650" y="542943"/>
            <a:ext cx="365515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a:latin typeface="Times New Roman" panose="02020603050405020304" pitchFamily="18" charset="0"/>
                <a:cs typeface="Times New Roman" panose="02020603050405020304" pitchFamily="18" charset="0"/>
              </a:rPr>
              <a:t>Performance analysis for DR detection</a:t>
            </a:r>
          </a:p>
        </p:txBody>
      </p:sp>
      <p:sp>
        <p:nvSpPr>
          <p:cNvPr id="6" name="TextBox 5"/>
          <p:cNvSpPr txBox="1"/>
          <p:nvPr/>
        </p:nvSpPr>
        <p:spPr>
          <a:xfrm>
            <a:off x="4898571" y="585907"/>
            <a:ext cx="387966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a:latin typeface="Times New Roman" panose="02020603050405020304" pitchFamily="18" charset="0"/>
                <a:cs typeface="Times New Roman" panose="02020603050405020304" pitchFamily="18" charset="0"/>
              </a:rPr>
              <a:t>Performance analysis for DR classification</a:t>
            </a:r>
          </a:p>
        </p:txBody>
      </p:sp>
      <p:pic>
        <p:nvPicPr>
          <p:cNvPr id="7" name="image36.jpeg" descr="Description: PA for model1.png"/>
          <p:cNvPicPr/>
          <p:nvPr/>
        </p:nvPicPr>
        <p:blipFill>
          <a:blip r:embed="rId2"/>
          <a:stretch>
            <a:fillRect/>
          </a:stretch>
        </p:blipFill>
        <p:spPr>
          <a:xfrm>
            <a:off x="317453" y="924461"/>
            <a:ext cx="3862660" cy="2794450"/>
          </a:xfrm>
          <a:prstGeom prst="rect">
            <a:avLst/>
          </a:prstGeom>
        </p:spPr>
      </p:pic>
      <p:pic>
        <p:nvPicPr>
          <p:cNvPr id="8" name="image37.png" descr="Description: PA for Model2.png"/>
          <p:cNvPicPr/>
          <p:nvPr/>
        </p:nvPicPr>
        <p:blipFill>
          <a:blip r:embed="rId3"/>
          <a:stretch>
            <a:fillRect/>
          </a:stretch>
        </p:blipFill>
        <p:spPr>
          <a:xfrm>
            <a:off x="4898571" y="1010388"/>
            <a:ext cx="3931920" cy="2794450"/>
          </a:xfrm>
          <a:prstGeom prst="rect">
            <a:avLst/>
          </a:prstGeom>
        </p:spPr>
      </p:pic>
      <p:sp>
        <p:nvSpPr>
          <p:cNvPr id="10" name="Rectangle 9"/>
          <p:cNvSpPr/>
          <p:nvPr/>
        </p:nvSpPr>
        <p:spPr>
          <a:xfrm>
            <a:off x="5848486" y="3890765"/>
            <a:ext cx="1979837"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a:latin typeface="Times New Roman" panose="02020603050405020304" pitchFamily="18" charset="0"/>
                <a:ea typeface="Times New Roman" panose="02020603050405020304" pitchFamily="18" charset="0"/>
              </a:rPr>
              <a:t>Classification</a:t>
            </a:r>
            <a:r>
              <a:rPr lang="en-US" sz="1600" b="1" spc="-10">
                <a:latin typeface="Times New Roman" panose="02020603050405020304" pitchFamily="18" charset="0"/>
                <a:ea typeface="Times New Roman" panose="02020603050405020304" pitchFamily="18" charset="0"/>
              </a:rPr>
              <a:t> </a:t>
            </a:r>
            <a:r>
              <a:rPr lang="en-US" sz="1600" b="1">
                <a:latin typeface="Times New Roman" panose="02020603050405020304" pitchFamily="18" charset="0"/>
                <a:ea typeface="Times New Roman" panose="02020603050405020304" pitchFamily="18" charset="0"/>
              </a:rPr>
              <a:t>report</a:t>
            </a:r>
            <a:endParaRPr lang="en-US" sz="1600" b="1"/>
          </a:p>
        </p:txBody>
      </p:sp>
      <p:sp>
        <p:nvSpPr>
          <p:cNvPr id="11" name="Rectangle 10"/>
          <p:cNvSpPr/>
          <p:nvPr/>
        </p:nvSpPr>
        <p:spPr>
          <a:xfrm>
            <a:off x="1394832" y="3896301"/>
            <a:ext cx="1701066"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a:latin typeface="Times New Roman" panose="02020603050405020304" pitchFamily="18" charset="0"/>
                <a:ea typeface="Times New Roman" panose="02020603050405020304" pitchFamily="18" charset="0"/>
              </a:rPr>
              <a:t>Detection</a:t>
            </a:r>
            <a:r>
              <a:rPr lang="en-US" sz="1600" b="1" spc="-5">
                <a:latin typeface="Times New Roman" panose="02020603050405020304" pitchFamily="18" charset="0"/>
                <a:ea typeface="Times New Roman" panose="02020603050405020304" pitchFamily="18" charset="0"/>
              </a:rPr>
              <a:t> </a:t>
            </a:r>
            <a:r>
              <a:rPr lang="en-US" sz="1600" b="1">
                <a:latin typeface="Times New Roman" panose="02020603050405020304" pitchFamily="18" charset="0"/>
                <a:ea typeface="Times New Roman" panose="02020603050405020304" pitchFamily="18" charset="0"/>
              </a:rPr>
              <a:t>report</a:t>
            </a:r>
            <a:endParaRPr lang="en-US" sz="1600" b="1"/>
          </a:p>
        </p:txBody>
      </p:sp>
      <p:pic>
        <p:nvPicPr>
          <p:cNvPr id="12" name="image38.png" descr="Description: PA for model1.png"/>
          <p:cNvPicPr/>
          <p:nvPr/>
        </p:nvPicPr>
        <p:blipFill>
          <a:blip r:embed="rId4"/>
          <a:stretch>
            <a:fillRect/>
          </a:stretch>
        </p:blipFill>
        <p:spPr>
          <a:xfrm>
            <a:off x="481192" y="4235721"/>
            <a:ext cx="3950065" cy="2127032"/>
          </a:xfrm>
          <a:prstGeom prst="rect">
            <a:avLst/>
          </a:prstGeom>
        </p:spPr>
      </p:pic>
      <p:pic>
        <p:nvPicPr>
          <p:cNvPr id="13" name="image39.png" descr="Description: PA for Model2.png"/>
          <p:cNvPicPr/>
          <p:nvPr/>
        </p:nvPicPr>
        <p:blipFill>
          <a:blip r:embed="rId5"/>
          <a:stretch>
            <a:fillRect/>
          </a:stretch>
        </p:blipFill>
        <p:spPr>
          <a:xfrm>
            <a:off x="4990011" y="4235721"/>
            <a:ext cx="3840479" cy="2120630"/>
          </a:xfrm>
          <a:prstGeom prst="rect">
            <a:avLst/>
          </a:prstGeom>
        </p:spPr>
      </p:pic>
    </p:spTree>
    <p:extLst>
      <p:ext uri="{BB962C8B-B14F-4D97-AF65-F5344CB8AC3E}">
        <p14:creationId xmlns:p14="http://schemas.microsoft.com/office/powerpoint/2010/main" val="29631427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Screenshots</a:t>
            </a:r>
            <a:endParaRPr lang="en-IN" sz="19900" b="1">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endParaRPr lang="en-IN" dirty="0"/>
          </a:p>
          <a:p>
            <a:r>
              <a:rPr lang="en-IN" dirty="0"/>
              <a:t>10-04-2023</a:t>
            </a:r>
          </a:p>
          <a:p>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23</a:t>
            </a:fld>
            <a:endParaRPr lang="en-IN"/>
          </a:p>
        </p:txBody>
      </p:sp>
      <p:pic>
        <p:nvPicPr>
          <p:cNvPr id="6" name="image42.jpeg" descr="DrImage2.png"/>
          <p:cNvPicPr/>
          <p:nvPr/>
        </p:nvPicPr>
        <p:blipFill>
          <a:blip r:embed="rId2"/>
          <a:stretch>
            <a:fillRect/>
          </a:stretch>
        </p:blipFill>
        <p:spPr>
          <a:xfrm>
            <a:off x="339635" y="1452839"/>
            <a:ext cx="8425542" cy="4686703"/>
          </a:xfrm>
          <a:prstGeom prst="rect">
            <a:avLst/>
          </a:prstGeom>
        </p:spPr>
      </p:pic>
      <p:sp>
        <p:nvSpPr>
          <p:cNvPr id="7" name="Rectangle 6"/>
          <p:cNvSpPr/>
          <p:nvPr/>
        </p:nvSpPr>
        <p:spPr>
          <a:xfrm>
            <a:off x="241417" y="886931"/>
            <a:ext cx="2831865" cy="430887"/>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pitchFamily="18" charset="0"/>
                <a:ea typeface="Times New Roman" panose="02020603050405020304" pitchFamily="18" charset="0"/>
              </a:rPr>
              <a:t>Input</a:t>
            </a:r>
            <a:r>
              <a:rPr lang="en-US" sz="2200" b="1" spc="-20">
                <a:latin typeface="Times New Roman" panose="02020603050405020304" pitchFamily="18" charset="0"/>
                <a:ea typeface="Times New Roman" panose="02020603050405020304" pitchFamily="18" charset="0"/>
              </a:rPr>
              <a:t> </a:t>
            </a:r>
            <a:r>
              <a:rPr lang="en-US" sz="2200" b="1">
                <a:latin typeface="Times New Roman" panose="02020603050405020304" pitchFamily="18" charset="0"/>
                <a:ea typeface="Times New Roman" panose="02020603050405020304" pitchFamily="18" charset="0"/>
              </a:rPr>
              <a:t>Image Selection</a:t>
            </a:r>
            <a:endParaRPr lang="en-US" sz="2200" b="1"/>
          </a:p>
        </p:txBody>
      </p:sp>
    </p:spTree>
    <p:extLst>
      <p:ext uri="{BB962C8B-B14F-4D97-AF65-F5344CB8AC3E}">
        <p14:creationId xmlns:p14="http://schemas.microsoft.com/office/powerpoint/2010/main" val="11265239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Screenshots</a:t>
            </a:r>
            <a:endParaRPr lang="en-IN" sz="19900" b="1">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endParaRPr lang="en-IN" dirty="0"/>
          </a:p>
          <a:p>
            <a:r>
              <a:rPr lang="en-IN" dirty="0"/>
              <a:t>10-04-2023</a:t>
            </a:r>
          </a:p>
          <a:p>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6" name="Rectangle 5"/>
          <p:cNvSpPr/>
          <p:nvPr/>
        </p:nvSpPr>
        <p:spPr>
          <a:xfrm>
            <a:off x="226190" y="696249"/>
            <a:ext cx="2629566" cy="430887"/>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pitchFamily="18" charset="0"/>
                <a:ea typeface="Times New Roman" panose="02020603050405020304" pitchFamily="18" charset="0"/>
              </a:rPr>
              <a:t>Input</a:t>
            </a:r>
            <a:r>
              <a:rPr lang="en-US" sz="2200" b="1" spc="-10">
                <a:latin typeface="Times New Roman" panose="02020603050405020304" pitchFamily="18" charset="0"/>
                <a:ea typeface="Times New Roman" panose="02020603050405020304" pitchFamily="18" charset="0"/>
              </a:rPr>
              <a:t> </a:t>
            </a:r>
            <a:r>
              <a:rPr lang="en-US" sz="2200" b="1">
                <a:latin typeface="Times New Roman" panose="02020603050405020304" pitchFamily="18" charset="0"/>
                <a:ea typeface="Times New Roman" panose="02020603050405020304" pitchFamily="18" charset="0"/>
              </a:rPr>
              <a:t>Image Upload</a:t>
            </a:r>
            <a:endParaRPr lang="en-US" sz="2200" b="1"/>
          </a:p>
        </p:txBody>
      </p:sp>
      <p:pic>
        <p:nvPicPr>
          <p:cNvPr id="7" name="image43.jpeg" descr="DrImage3.png"/>
          <p:cNvPicPr/>
          <p:nvPr/>
        </p:nvPicPr>
        <p:blipFill>
          <a:blip r:embed="rId2"/>
          <a:stretch>
            <a:fillRect/>
          </a:stretch>
        </p:blipFill>
        <p:spPr>
          <a:xfrm>
            <a:off x="226190" y="1226507"/>
            <a:ext cx="8486736" cy="4952223"/>
          </a:xfrm>
          <a:prstGeom prst="rect">
            <a:avLst/>
          </a:prstGeom>
        </p:spPr>
      </p:pic>
    </p:spTree>
    <p:extLst>
      <p:ext uri="{BB962C8B-B14F-4D97-AF65-F5344CB8AC3E}">
        <p14:creationId xmlns:p14="http://schemas.microsoft.com/office/powerpoint/2010/main" val="247928951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Screenshots</a:t>
            </a:r>
            <a:endParaRPr lang="en-IN" sz="19900" b="1">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65611" y="799402"/>
            <a:ext cx="4572000" cy="43088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pitchFamily="18" charset="0"/>
                <a:cs typeface="Times New Roman" panose="02020603050405020304" pitchFamily="18" charset="0"/>
              </a:rPr>
              <a:t>Detection &amp; Classification Result</a:t>
            </a:r>
            <a:endParaRPr lang="en-IN" sz="2200" b="1">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25</a:t>
            </a:fld>
            <a:endParaRPr lang="en-IN"/>
          </a:p>
        </p:txBody>
      </p:sp>
      <p:pic>
        <p:nvPicPr>
          <p:cNvPr id="6" name="image44.jpeg" descr="DrImage4.png"/>
          <p:cNvPicPr/>
          <p:nvPr/>
        </p:nvPicPr>
        <p:blipFill>
          <a:blip r:embed="rId2"/>
          <a:stretch>
            <a:fillRect/>
          </a:stretch>
        </p:blipFill>
        <p:spPr>
          <a:xfrm>
            <a:off x="265612" y="1333443"/>
            <a:ext cx="8447314" cy="4871414"/>
          </a:xfrm>
          <a:prstGeom prst="rect">
            <a:avLst/>
          </a:prstGeom>
        </p:spPr>
      </p:pic>
    </p:spTree>
    <p:extLst>
      <p:ext uri="{BB962C8B-B14F-4D97-AF65-F5344CB8AC3E}">
        <p14:creationId xmlns:p14="http://schemas.microsoft.com/office/powerpoint/2010/main" val="201808746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77917"/>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endParaRPr lang="en-IN" dirty="0"/>
          </a:p>
          <a:p>
            <a:r>
              <a:rPr lang="en-IN" dirty="0"/>
              <a:t>10-04-2023</a:t>
            </a:r>
          </a:p>
          <a:p>
            <a:endParaRPr lang="en-IN" dirty="0"/>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4" name="Rectangle 3"/>
          <p:cNvSpPr/>
          <p:nvPr/>
        </p:nvSpPr>
        <p:spPr>
          <a:xfrm>
            <a:off x="444137" y="1354982"/>
            <a:ext cx="8071213" cy="500136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50000"/>
              </a:lnSpc>
              <a:buFont typeface="Wingdings"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In this research, we suggested a model relying on these Inception V3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Xception</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architectures for the identification and classification of retinopathy. </a:t>
            </a:r>
          </a:p>
          <a:p>
            <a:pPr marL="285750" indent="-285750">
              <a:lnSpc>
                <a:spcPct val="150000"/>
              </a:lnSpc>
              <a:buFont typeface="Wingdings"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On the basis of</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hyper</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parameters,</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the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suggested</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network</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models</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enhanced</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for</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better</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categorization.</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With our proposed model, we have achieved 98% accuracy. </a:t>
            </a:r>
          </a:p>
          <a:p>
            <a:pPr marL="285750" indent="-28575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The results of the studies show that the CNN model we've suggested can correctly categorize distinct Diabetic Retinopathy types. </a:t>
            </a:r>
          </a:p>
          <a:p>
            <a:pPr marL="285750" indent="-28575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Since artificial intelligence technology is advancing, a potential future extension of this work includes detection of the affected area of retina for diabetic retinopathy patients using deep learning algorithms and displaying the affected area along with result for providing better treatment. </a:t>
            </a:r>
          </a:p>
          <a:p>
            <a:endParaRPr lang="en-US" sz="2200" dirty="0"/>
          </a:p>
        </p:txBody>
      </p:sp>
    </p:spTree>
    <p:extLst>
      <p:ext uri="{BB962C8B-B14F-4D97-AF65-F5344CB8AC3E}">
        <p14:creationId xmlns:p14="http://schemas.microsoft.com/office/powerpoint/2010/main" val="7419395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a:solidFill>
                  <a:srgbClr val="7030A0"/>
                </a:solidFill>
                <a:latin typeface="Times New Roman" panose="02020603050405020304" pitchFamily="18" charset="0"/>
                <a:cs typeface="Times New Roman" panose="02020603050405020304" pitchFamily="18" charset="0"/>
              </a:rPr>
              <a:t>Reference Paper/ URL</a:t>
            </a:r>
            <a:endParaRPr lang="en-IN" sz="3200" b="1">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endParaRPr lang="en-IN" dirty="0"/>
          </a:p>
          <a:p>
            <a:r>
              <a:rPr lang="en-IN" dirty="0"/>
              <a:t>10-04-2023</a:t>
            </a:r>
          </a:p>
          <a:p>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4" name="Rectangle 3"/>
          <p:cNvSpPr/>
          <p:nvPr/>
        </p:nvSpPr>
        <p:spPr>
          <a:xfrm>
            <a:off x="327853" y="821755"/>
            <a:ext cx="9013371" cy="646330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marR="431800" lvl="0" indent="-285750">
              <a:spcBef>
                <a:spcPct val="0"/>
              </a:spcBef>
              <a:spcAft>
                <a:spcPct val="0"/>
              </a:spcAft>
              <a:buSzPts val="1400"/>
              <a:buFont typeface="Arial" panose="020B0604020202020204" pitchFamily="34" charset="0"/>
              <a:buChar char="•"/>
              <a:tabLst>
                <a:tab pos="588010" algn="l"/>
              </a:tabLst>
            </a:pPr>
            <a:r>
              <a:rPr lang="en-US" spc="-10" dirty="0">
                <a:latin typeface="Times New Roman" panose="02020603050405020304" pitchFamily="18" charset="0"/>
                <a:ea typeface="Times New Roman" panose="02020603050405020304" pitchFamily="18" charset="0"/>
                <a:cs typeface="Times New Roman" panose="02020603050405020304" pitchFamily="18" charset="0"/>
              </a:rPr>
              <a:t>Farag, M. M., Fouad, M., &amp; Abdel-Hamid, A. T. (2022). Automatic severity</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classification</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of</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diabetic</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retinopathy</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based</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on</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denseNet</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convolutional</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block</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attention module.</a:t>
            </a:r>
            <a:r>
              <a:rPr lang="en-US"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IEEE</a:t>
            </a:r>
            <a:r>
              <a:rPr lang="en-US"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Access,</a:t>
            </a:r>
            <a:r>
              <a:rPr lang="en-US"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10,</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38299-</a:t>
            </a:r>
            <a:r>
              <a:rPr lang="en-US"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38308.</a:t>
            </a:r>
          </a:p>
          <a:p>
            <a:pPr marL="285750" marR="431800" lvl="0" indent="-285750">
              <a:spcBef>
                <a:spcPct val="0"/>
              </a:spcBef>
              <a:spcAft>
                <a:spcPct val="0"/>
              </a:spcAft>
              <a:buSzPts val="1400"/>
              <a:buFont typeface="Arial" panose="020B0604020202020204" pitchFamily="34" charset="0"/>
              <a:buChar char="•"/>
              <a:tabLst>
                <a:tab pos="588010" algn="l"/>
              </a:tabLst>
            </a:pPr>
            <a:endParaRPr lang="en-US" spc="-1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431800" lvl="0" indent="-285750">
              <a:spcBef>
                <a:spcPct val="0"/>
              </a:spcBef>
              <a:spcAft>
                <a:spcPct val="0"/>
              </a:spcAft>
              <a:buSzPts val="1400"/>
              <a:buFont typeface="Arial" panose="020B0604020202020204" pitchFamily="34" charset="0"/>
              <a:buChar char="•"/>
              <a:tabLst>
                <a:tab pos="588010" algn="l"/>
              </a:tabLst>
            </a:pPr>
            <a:r>
              <a:rPr lang="en-US" dirty="0">
                <a:latin typeface="Times New Roman" panose="02020603050405020304" pitchFamily="18" charset="0"/>
                <a:cs typeface="Times New Roman" panose="02020603050405020304" pitchFamily="18" charset="0"/>
              </a:rPr>
              <a:t>Mustafa, H., Ali, S. F., Bilal, M., &amp; Hanif, M. S. (2022). Multi-stream deep neural network for diabetic retinopathy severity classification under a boosting framework. IEEE Access, 10, 113172- 113183.</a:t>
            </a:r>
          </a:p>
          <a:p>
            <a:pPr marL="285750" marR="431800" lvl="0" indent="-285750">
              <a:spcBef>
                <a:spcPct val="0"/>
              </a:spcBef>
              <a:spcAft>
                <a:spcPct val="0"/>
              </a:spcAft>
              <a:buSzPts val="1400"/>
              <a:buFont typeface="Arial" panose="020B0604020202020204" pitchFamily="34" charset="0"/>
              <a:buChar char="•"/>
              <a:tabLst>
                <a:tab pos="588010" algn="l"/>
              </a:tabLst>
            </a:pPr>
            <a:endParaRPr lang="en-US" dirty="0">
              <a:latin typeface="Times New Roman" panose="02020603050405020304" pitchFamily="18" charset="0"/>
              <a:cs typeface="Times New Roman" panose="02020603050405020304" pitchFamily="18" charset="0"/>
            </a:endParaRPr>
          </a:p>
          <a:p>
            <a:pPr marL="285750" marR="431800" lvl="0" indent="-285750">
              <a:spcBef>
                <a:spcPct val="0"/>
              </a:spcBef>
              <a:spcAft>
                <a:spcPct val="0"/>
              </a:spcAft>
              <a:buSzPts val="1400"/>
              <a:buFont typeface="Arial" panose="020B0604020202020204" pitchFamily="34" charset="0"/>
              <a:buChar char="•"/>
              <a:tabLst>
                <a:tab pos="588010" algn="l"/>
              </a:tabLst>
            </a:pPr>
            <a:r>
              <a:rPr lang="en-US" dirty="0">
                <a:latin typeface="Times New Roman" panose="02020603050405020304" pitchFamily="18" charset="0"/>
                <a:cs typeface="Times New Roman" panose="02020603050405020304" pitchFamily="18" charset="0"/>
              </a:rPr>
              <a:t>Kaushik, H., Singh, D., Kaur, M., </a:t>
            </a:r>
            <a:r>
              <a:rPr lang="en-US" dirty="0" err="1">
                <a:latin typeface="Times New Roman" panose="02020603050405020304" pitchFamily="18" charset="0"/>
                <a:cs typeface="Times New Roman" panose="02020603050405020304" pitchFamily="18" charset="0"/>
              </a:rPr>
              <a:t>Alshazly</a:t>
            </a:r>
            <a:r>
              <a:rPr lang="en-US" dirty="0">
                <a:latin typeface="Times New Roman" panose="02020603050405020304" pitchFamily="18" charset="0"/>
                <a:cs typeface="Times New Roman" panose="02020603050405020304" pitchFamily="18" charset="0"/>
              </a:rPr>
              <a:t>, H., </a:t>
            </a:r>
            <a:r>
              <a:rPr lang="en-US" dirty="0" err="1">
                <a:latin typeface="Times New Roman" panose="02020603050405020304" pitchFamily="18" charset="0"/>
                <a:cs typeface="Times New Roman" panose="02020603050405020304" pitchFamily="18" charset="0"/>
              </a:rPr>
              <a:t>Zaguia</a:t>
            </a:r>
            <a:r>
              <a:rPr lang="en-US" dirty="0">
                <a:latin typeface="Times New Roman" panose="02020603050405020304" pitchFamily="18" charset="0"/>
                <a:cs typeface="Times New Roman" panose="02020603050405020304" pitchFamily="18" charset="0"/>
              </a:rPr>
              <a:t>, A., &amp; </a:t>
            </a:r>
            <a:r>
              <a:rPr lang="en-US" dirty="0" err="1">
                <a:latin typeface="Times New Roman" panose="02020603050405020304" pitchFamily="18" charset="0"/>
                <a:cs typeface="Times New Roman" panose="02020603050405020304" pitchFamily="18" charset="0"/>
              </a:rPr>
              <a:t>Hamam</a:t>
            </a:r>
            <a:r>
              <a:rPr lang="en-US" dirty="0">
                <a:latin typeface="Times New Roman" panose="02020603050405020304" pitchFamily="18" charset="0"/>
                <a:cs typeface="Times New Roman" panose="02020603050405020304" pitchFamily="18" charset="0"/>
              </a:rPr>
              <a:t>, H. (2021) Diabetic retinopathy diagnosis from fundus images using stacked generalization of deep models. IEEE Access, 9, 108276-108292.</a:t>
            </a:r>
          </a:p>
          <a:p>
            <a:pPr marL="285750" marR="431800" lvl="0" indent="-285750">
              <a:spcBef>
                <a:spcPct val="0"/>
              </a:spcBef>
              <a:spcAft>
                <a:spcPct val="0"/>
              </a:spcAft>
              <a:buSzPts val="1400"/>
              <a:buFont typeface="Arial" panose="020B0604020202020204" pitchFamily="34" charset="0"/>
              <a:buChar char="•"/>
              <a:tabLst>
                <a:tab pos="588010" algn="l"/>
              </a:tabLst>
            </a:pPr>
            <a:endParaRPr lang="en-US" dirty="0">
              <a:latin typeface="Times New Roman" panose="02020603050405020304" pitchFamily="18" charset="0"/>
              <a:cs typeface="Times New Roman" panose="02020603050405020304" pitchFamily="18" charset="0"/>
            </a:endParaRPr>
          </a:p>
          <a:p>
            <a:pPr marL="285750" marR="431800" lvl="0" indent="-285750">
              <a:spcBef>
                <a:spcPct val="0"/>
              </a:spcBef>
              <a:spcAft>
                <a:spcPct val="0"/>
              </a:spcAft>
              <a:buSzPts val="1400"/>
              <a:buFont typeface="Arial" panose="020B0604020202020204" pitchFamily="34" charset="0"/>
              <a:buChar char="•"/>
              <a:tabLst>
                <a:tab pos="588010" algn="l"/>
              </a:tabLst>
            </a:pPr>
            <a:r>
              <a:rPr lang="en-US" dirty="0">
                <a:latin typeface="Times New Roman" panose="02020603050405020304" pitchFamily="18" charset="0"/>
                <a:cs typeface="Times New Roman" panose="02020603050405020304" pitchFamily="18" charset="0"/>
              </a:rPr>
              <a:t>Khan, Z., Khan, F. G., Khan, A., Rehman, Z. U., Shah, S., </a:t>
            </a:r>
            <a:r>
              <a:rPr lang="en-US" dirty="0" err="1">
                <a:latin typeface="Times New Roman" panose="02020603050405020304" pitchFamily="18" charset="0"/>
                <a:cs typeface="Times New Roman" panose="02020603050405020304" pitchFamily="18" charset="0"/>
              </a:rPr>
              <a:t>Qummar</a:t>
            </a:r>
            <a:r>
              <a:rPr lang="en-US" dirty="0">
                <a:latin typeface="Times New Roman" panose="02020603050405020304" pitchFamily="18" charset="0"/>
                <a:cs typeface="Times New Roman" panose="02020603050405020304" pitchFamily="18" charset="0"/>
              </a:rPr>
              <a:t>, S., &amp; </a:t>
            </a:r>
            <a:r>
              <a:rPr lang="en-US" dirty="0" err="1">
                <a:latin typeface="Times New Roman" panose="02020603050405020304" pitchFamily="18" charset="0"/>
                <a:cs typeface="Times New Roman" panose="02020603050405020304" pitchFamily="18" charset="0"/>
              </a:rPr>
              <a:t>Pack,S</a:t>
            </a:r>
            <a:r>
              <a:rPr lang="en-US" dirty="0">
                <a:latin typeface="Times New Roman" panose="02020603050405020304" pitchFamily="18" charset="0"/>
                <a:cs typeface="Times New Roman" panose="02020603050405020304" pitchFamily="18" charset="0"/>
              </a:rPr>
              <a:t>. (2021). Diabetic retinopathy detection using VGG-NIN a deep learning architecture. IEEE Access, 9, 61408-61416.</a:t>
            </a:r>
          </a:p>
          <a:p>
            <a:pPr marL="285750" marR="431800" lvl="0" indent="-285750">
              <a:spcBef>
                <a:spcPct val="0"/>
              </a:spcBef>
              <a:spcAft>
                <a:spcPct val="0"/>
              </a:spcAft>
              <a:buSzPts val="1400"/>
              <a:buFont typeface="Arial" panose="020B0604020202020204" pitchFamily="34" charset="0"/>
              <a:buChar char="•"/>
              <a:tabLst>
                <a:tab pos="588010" algn="l"/>
              </a:tabLst>
            </a:pPr>
            <a:endParaRPr lang="en-US" dirty="0">
              <a:latin typeface="Times New Roman" panose="02020603050405020304" pitchFamily="18" charset="0"/>
              <a:cs typeface="Times New Roman" panose="02020603050405020304" pitchFamily="18" charset="0"/>
            </a:endParaRPr>
          </a:p>
          <a:p>
            <a:pPr marL="285750" marR="431800" indent="-285750">
              <a:buSzPts val="1400"/>
              <a:buFont typeface="Arial" panose="020B0604020202020204" pitchFamily="34" charset="0"/>
              <a:buChar char="•"/>
              <a:tabLst>
                <a:tab pos="588010" algn="l"/>
              </a:tabLst>
            </a:pPr>
            <a:r>
              <a:rPr lang="en-US" dirty="0">
                <a:latin typeface="Times New Roman" panose="02020603050405020304" pitchFamily="18" charset="0"/>
                <a:cs typeface="Times New Roman" panose="02020603050405020304" pitchFamily="18" charset="0"/>
              </a:rPr>
              <a:t>Masood, S., Luthra, T., </a:t>
            </a:r>
            <a:r>
              <a:rPr lang="en-US" dirty="0" err="1">
                <a:latin typeface="Times New Roman" panose="02020603050405020304" pitchFamily="18" charset="0"/>
                <a:cs typeface="Times New Roman" panose="02020603050405020304" pitchFamily="18" charset="0"/>
              </a:rPr>
              <a:t>Sundriyal</a:t>
            </a:r>
            <a:r>
              <a:rPr lang="en-US" dirty="0">
                <a:latin typeface="Times New Roman" panose="02020603050405020304" pitchFamily="18" charset="0"/>
                <a:cs typeface="Times New Roman" panose="02020603050405020304" pitchFamily="18" charset="0"/>
              </a:rPr>
              <a:t>, H., &amp; Ahmed, M. (2017, May). Identification of diabetic retinopathy in eye images using transfer learning. In 2017 international conference on computing, communication and automation (ICCCA) (pp. 1183- 1187). IEEE.</a:t>
            </a:r>
          </a:p>
          <a:p>
            <a:pPr marL="285750" marR="431800" lvl="0" indent="-285750">
              <a:spcBef>
                <a:spcPct val="0"/>
              </a:spcBef>
              <a:spcAft>
                <a:spcPct val="0"/>
              </a:spcAft>
              <a:buSzPts val="1400"/>
              <a:buFont typeface="Arial" panose="020B0604020202020204" pitchFamily="34" charset="0"/>
              <a:buChar char="•"/>
              <a:tabLst>
                <a:tab pos="588010" algn="l"/>
              </a:tabLst>
            </a:pPr>
            <a:endParaRPr lang="en-US" dirty="0">
              <a:latin typeface="Times New Roman" panose="02020603050405020304" pitchFamily="18" charset="0"/>
              <a:cs typeface="Times New Roman" panose="02020603050405020304" pitchFamily="18" charset="0"/>
            </a:endParaRPr>
          </a:p>
          <a:p>
            <a:pPr marL="285750" marR="431800" lvl="0" indent="-285750">
              <a:spcBef>
                <a:spcPct val="0"/>
              </a:spcBef>
              <a:spcAft>
                <a:spcPct val="0"/>
              </a:spcAft>
              <a:buSzPts val="1400"/>
              <a:buFont typeface="Arial" panose="020B0604020202020204" pitchFamily="34" charset="0"/>
              <a:buChar char="•"/>
              <a:tabLst>
                <a:tab pos="588010" algn="l"/>
              </a:tabLst>
            </a:pPr>
            <a:endParaRPr lang="en-US" dirty="0">
              <a:latin typeface="Times New Roman" panose="02020603050405020304" pitchFamily="18" charset="0"/>
              <a:cs typeface="Times New Roman" panose="02020603050405020304" pitchFamily="18" charset="0"/>
            </a:endParaRPr>
          </a:p>
          <a:p>
            <a:pPr marL="342900" marR="431800" lvl="0" indent="-342900" algn="r">
              <a:spcBef>
                <a:spcPct val="0"/>
              </a:spcBef>
              <a:spcAft>
                <a:spcPct val="0"/>
              </a:spcAft>
              <a:buSzPts val="1400"/>
              <a:buFont typeface="Arial" panose="020B0604020202020204" pitchFamily="34" charset="0"/>
              <a:buChar char="•"/>
              <a:tabLst>
                <a:tab pos="588010" algn="l"/>
              </a:tabLst>
            </a:pPr>
            <a:endParaRPr lang="en-US" spc="-1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5284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a:solidFill>
                  <a:srgbClr val="7030A0"/>
                </a:solidFill>
                <a:latin typeface="Times New Roman" panose="02020603050405020304" pitchFamily="18" charset="0"/>
                <a:cs typeface="Times New Roman" panose="02020603050405020304" pitchFamily="18" charset="0"/>
              </a:rPr>
              <a:t>Reference Paper/ URL</a:t>
            </a:r>
            <a:endParaRPr lang="en-IN" sz="3200" b="1">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endParaRPr lang="en-IN" dirty="0"/>
          </a:p>
          <a:p>
            <a:r>
              <a:rPr lang="en-IN" dirty="0"/>
              <a:t>10-04-2023</a:t>
            </a:r>
          </a:p>
          <a:p>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28</a:t>
            </a:fld>
            <a:endParaRPr lang="en-IN"/>
          </a:p>
        </p:txBody>
      </p:sp>
      <p:sp>
        <p:nvSpPr>
          <p:cNvPr id="4" name="Rectangle 3"/>
          <p:cNvSpPr/>
          <p:nvPr/>
        </p:nvSpPr>
        <p:spPr>
          <a:xfrm>
            <a:off x="130629" y="941187"/>
            <a:ext cx="9013371" cy="591681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Saeed, F., Hussain, M., &amp; </a:t>
            </a:r>
            <a:r>
              <a:rPr lang="en-US" dirty="0" err="1">
                <a:latin typeface="Times New Roman" panose="02020603050405020304" pitchFamily="18" charset="0"/>
                <a:cs typeface="Times New Roman" panose="02020603050405020304" pitchFamily="18" charset="0"/>
              </a:rPr>
              <a:t>Aboalsamh</a:t>
            </a:r>
            <a:r>
              <a:rPr lang="en-US" dirty="0">
                <a:latin typeface="Times New Roman" panose="02020603050405020304" pitchFamily="18" charset="0"/>
                <a:cs typeface="Times New Roman" panose="02020603050405020304" pitchFamily="18" charset="0"/>
              </a:rPr>
              <a:t>, H. A. (2021). Automatic diabetic retinopathy diagnosis using adaptive finetuned convolutional neural network. IEEE Access, 9, 41344-41359.</a:t>
            </a:r>
          </a:p>
          <a:p>
            <a:r>
              <a:rPr lang="en-US"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Zeng, X., Chen, H., Luo, Y., &amp; Ye, W. (2019). Automated diabetic retinopathy detection based on binocular </a:t>
            </a:r>
            <a:r>
              <a:rPr lang="en-US" dirty="0" err="1">
                <a:latin typeface="Times New Roman" panose="02020603050405020304" pitchFamily="18" charset="0"/>
                <a:cs typeface="Times New Roman" panose="02020603050405020304" pitchFamily="18" charset="0"/>
              </a:rPr>
              <a:t>siamese</a:t>
            </a:r>
            <a:r>
              <a:rPr lang="en-US" dirty="0">
                <a:latin typeface="Times New Roman" panose="02020603050405020304" pitchFamily="18" charset="0"/>
                <a:cs typeface="Times New Roman" panose="02020603050405020304" pitchFamily="18" charset="0"/>
              </a:rPr>
              <a:t>-like convolutional neural network. IEEE access, 7, 30744-30753.</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Liu, T., Chen, Y., Shen, H., Zhou, R., Zhang, M., Liu, T., &amp; Liu, J. (2021). A novel diabetic retinopathy detection approach based on deep symmetric convolutional neural network. IEEE Access, 9, 160552-160558</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Subhashini, R., </a:t>
            </a:r>
            <a:r>
              <a:rPr lang="en-US" dirty="0" err="1">
                <a:latin typeface="Times New Roman" panose="02020603050405020304" pitchFamily="18" charset="0"/>
                <a:cs typeface="Times New Roman" panose="02020603050405020304" pitchFamily="18" charset="0"/>
              </a:rPr>
              <a:t>Nithin</a:t>
            </a:r>
            <a:r>
              <a:rPr lang="en-US" dirty="0">
                <a:latin typeface="Times New Roman" panose="02020603050405020304" pitchFamily="18" charset="0"/>
                <a:cs typeface="Times New Roman" panose="02020603050405020304" pitchFamily="18" charset="0"/>
              </a:rPr>
              <a:t>, T. N. R., &amp; Koushik, U. M. S. (2019). Diabetic retinopathy detection using image processing (</a:t>
            </a:r>
            <a:r>
              <a:rPr lang="en-US" dirty="0" err="1">
                <a:latin typeface="Times New Roman" panose="02020603050405020304" pitchFamily="18" charset="0"/>
                <a:cs typeface="Times New Roman" panose="02020603050405020304" pitchFamily="18" charset="0"/>
              </a:rPr>
              <a:t>gui</a:t>
            </a:r>
            <a:r>
              <a:rPr lang="en-US" dirty="0">
                <a:latin typeface="Times New Roman" panose="02020603050405020304" pitchFamily="18" charset="0"/>
                <a:cs typeface="Times New Roman" panose="02020603050405020304" pitchFamily="18" charset="0"/>
              </a:rPr>
              <a:t>). International Journal of Recent Technology and Engineering, 8(2).</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Kwasigroch</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Jarzembinski</a:t>
            </a:r>
            <a:r>
              <a:rPr lang="en-US" dirty="0">
                <a:latin typeface="Times New Roman" panose="02020603050405020304" pitchFamily="18" charset="0"/>
                <a:cs typeface="Times New Roman" panose="02020603050405020304" pitchFamily="18" charset="0"/>
              </a:rPr>
              <a:t>, B., &amp; </a:t>
            </a:r>
            <a:r>
              <a:rPr lang="en-US" dirty="0" err="1">
                <a:latin typeface="Times New Roman" panose="02020603050405020304" pitchFamily="18" charset="0"/>
                <a:cs typeface="Times New Roman" panose="02020603050405020304" pitchFamily="18" charset="0"/>
              </a:rPr>
              <a:t>Grochowski</a:t>
            </a:r>
            <a:r>
              <a:rPr lang="en-US" dirty="0">
                <a:latin typeface="Times New Roman" panose="02020603050405020304" pitchFamily="18" charset="0"/>
                <a:cs typeface="Times New Roman" panose="02020603050405020304" pitchFamily="18" charset="0"/>
              </a:rPr>
              <a:t>, M. (2018, May). Deep CNN based decision support system for detection and assessing the stage of diabetic retinopathy. In 2018 International Interdisciplinary PhD Workshop (</a:t>
            </a:r>
            <a:r>
              <a:rPr lang="en-US" dirty="0" err="1">
                <a:latin typeface="Times New Roman" panose="02020603050405020304" pitchFamily="18" charset="0"/>
                <a:cs typeface="Times New Roman" panose="02020603050405020304" pitchFamily="18" charset="0"/>
              </a:rPr>
              <a:t>IIPhDW</a:t>
            </a:r>
            <a:r>
              <a:rPr lang="en-US" dirty="0">
                <a:latin typeface="Times New Roman" panose="02020603050405020304" pitchFamily="18" charset="0"/>
                <a:cs typeface="Times New Roman" panose="02020603050405020304" pitchFamily="18" charset="0"/>
              </a:rPr>
              <a:t>) (pp. 111-116). IEEE.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marR="431800" lvl="0" indent="-342900" algn="r">
              <a:lnSpc>
                <a:spcPct val="150000"/>
              </a:lnSpc>
              <a:spcBef>
                <a:spcPct val="0"/>
              </a:spcBef>
              <a:spcAft>
                <a:spcPct val="0"/>
              </a:spcAft>
              <a:buSzPts val="1400"/>
              <a:buFont typeface="Arial" panose="020B0604020202020204" pitchFamily="34" charset="0"/>
              <a:buChar char="•"/>
              <a:tabLst>
                <a:tab pos="588010" algn="l"/>
              </a:tabLst>
            </a:pPr>
            <a:endPar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5962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10-04-2023</a:t>
            </a:r>
          </a:p>
          <a:p>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3</a:t>
            </a:fld>
            <a:endParaRPr lang="en-IN"/>
          </a:p>
        </p:txBody>
      </p:sp>
      <p:sp>
        <p:nvSpPr>
          <p:cNvPr id="7" name="Rectangle 6"/>
          <p:cNvSpPr/>
          <p:nvPr/>
        </p:nvSpPr>
        <p:spPr>
          <a:xfrm>
            <a:off x="2463387" y="0"/>
            <a:ext cx="3728585" cy="646331"/>
          </a:xfrm>
          <a:prstGeom prst="rect">
            <a:avLst/>
          </a:prstGeom>
        </p:spPr>
        <p:txBody>
          <a:bodyPr wrap="none">
            <a:spAutoFit/>
          </a:bodyPr>
          <a:lstStyle/>
          <a:p>
            <a:r>
              <a:rPr lang="en-US" sz="3600" b="1">
                <a:latin typeface="Times New Roman" panose="02020603050405020304" pitchFamily="18" charset="0"/>
                <a:cs typeface="Times New Roman" panose="02020603050405020304" pitchFamily="18" charset="0"/>
              </a:rPr>
              <a:t>Literature Survey</a:t>
            </a:r>
            <a:endParaRPr lang="en-IN" sz="3600"/>
          </a:p>
        </p:txBody>
      </p:sp>
      <p:graphicFrame>
        <p:nvGraphicFramePr>
          <p:cNvPr id="8" name="Table 7"/>
          <p:cNvGraphicFramePr>
            <a:graphicFrameLocks noGrp="1"/>
          </p:cNvGraphicFramePr>
          <p:nvPr>
            <p:extLst>
              <p:ext uri="{D42A27DB-BD31-4B8C-83A1-F6EECF244321}">
                <p14:modId xmlns:p14="http://schemas.microsoft.com/office/powerpoint/2010/main" val="3105619283"/>
              </p:ext>
            </p:extLst>
          </p:nvPr>
        </p:nvGraphicFramePr>
        <p:xfrm>
          <a:off x="57150" y="594438"/>
          <a:ext cx="9029701" cy="5708169"/>
        </p:xfrm>
        <a:graphic>
          <a:graphicData uri="http://schemas.openxmlformats.org/drawingml/2006/table">
            <a:tbl>
              <a:tblPr>
                <a:tableStyleId>{073A0DAA-6AF3-43AB-8588-CEC1D06C72B9}</a:tableStyleId>
              </a:tblPr>
              <a:tblGrid>
                <a:gridCol w="687330">
                  <a:extLst>
                    <a:ext uri="{9D8B030D-6E8A-4147-A177-3AD203B41FA5}">
                      <a16:colId xmlns:a16="http://schemas.microsoft.com/office/drawing/2014/main" val="20000"/>
                    </a:ext>
                  </a:extLst>
                </a:gridCol>
                <a:gridCol w="756062">
                  <a:extLst>
                    <a:ext uri="{9D8B030D-6E8A-4147-A177-3AD203B41FA5}">
                      <a16:colId xmlns:a16="http://schemas.microsoft.com/office/drawing/2014/main" val="20001"/>
                    </a:ext>
                  </a:extLst>
                </a:gridCol>
                <a:gridCol w="1266649">
                  <a:extLst>
                    <a:ext uri="{9D8B030D-6E8A-4147-A177-3AD203B41FA5}">
                      <a16:colId xmlns:a16="http://schemas.microsoft.com/office/drawing/2014/main" val="20002"/>
                    </a:ext>
                  </a:extLst>
                </a:gridCol>
                <a:gridCol w="1541578">
                  <a:extLst>
                    <a:ext uri="{9D8B030D-6E8A-4147-A177-3AD203B41FA5}">
                      <a16:colId xmlns:a16="http://schemas.microsoft.com/office/drawing/2014/main" val="20003"/>
                    </a:ext>
                  </a:extLst>
                </a:gridCol>
                <a:gridCol w="1885243">
                  <a:extLst>
                    <a:ext uri="{9D8B030D-6E8A-4147-A177-3AD203B41FA5}">
                      <a16:colId xmlns:a16="http://schemas.microsoft.com/office/drawing/2014/main" val="20004"/>
                    </a:ext>
                  </a:extLst>
                </a:gridCol>
                <a:gridCol w="1492484">
                  <a:extLst>
                    <a:ext uri="{9D8B030D-6E8A-4147-A177-3AD203B41FA5}">
                      <a16:colId xmlns:a16="http://schemas.microsoft.com/office/drawing/2014/main" val="20005"/>
                    </a:ext>
                  </a:extLst>
                </a:gridCol>
                <a:gridCol w="1400355">
                  <a:extLst>
                    <a:ext uri="{9D8B030D-6E8A-4147-A177-3AD203B41FA5}">
                      <a16:colId xmlns:a16="http://schemas.microsoft.com/office/drawing/2014/main" val="20006"/>
                    </a:ext>
                  </a:extLst>
                </a:gridCol>
              </a:tblGrid>
              <a:tr h="480161">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S.NO​</a:t>
                      </a:r>
                    </a:p>
                    <a:p>
                      <a:pPr algn="ctr" fontAlgn="base"/>
                      <a:r>
                        <a:rPr lang="en-IN" sz="1400">
                          <a:solidFill>
                            <a:schemeClr val="bg1"/>
                          </a:solidFill>
                          <a:latin typeface="Times New Roman" panose="02020603050405020304" pitchFamily="18" charset="0"/>
                          <a:cs typeface="Times New Roman" panose="02020603050405020304" pitchFamily="18" charset="0"/>
                        </a:rPr>
                        <a:t>​</a:t>
                      </a:r>
                      <a:endParaRPr lang="en-IN" sz="1400" b="1" i="0">
                        <a:solidFill>
                          <a:schemeClr val="bg1"/>
                        </a:solidFill>
                        <a:latin typeface="Times New Roman" panose="02020603050405020304" pitchFamily="18" charset="0"/>
                        <a:cs typeface="Times New Roman" panose="02020603050405020304" pitchFamily="18" charset="0"/>
                      </a:endParaRPr>
                    </a:p>
                  </a:txBody>
                  <a:tcPr marL="62825" marR="62825" marT="31413" marB="31413">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YEAR​</a:t>
                      </a:r>
                      <a:endParaRPr lang="en-IN" sz="1400" b="1" i="0">
                        <a:solidFill>
                          <a:schemeClr val="bg1"/>
                        </a:solidFill>
                        <a:latin typeface="Times New Roman" panose="02020603050405020304" pitchFamily="18" charset="0"/>
                        <a:cs typeface="Times New Roman" panose="02020603050405020304" pitchFamily="18" charset="0"/>
                      </a:endParaRPr>
                    </a:p>
                  </a:txBody>
                  <a:tcPr marL="62825" marR="62825" marT="31413" marB="31413">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AUTHOR</a:t>
                      </a:r>
                    </a:p>
                    <a:p>
                      <a:pPr algn="ctr" fontAlgn="base"/>
                      <a:r>
                        <a:rPr lang="en-IN" sz="1400">
                          <a:solidFill>
                            <a:schemeClr val="bg1"/>
                          </a:solidFill>
                          <a:latin typeface="Times New Roman" panose="02020603050405020304" pitchFamily="18" charset="0"/>
                          <a:cs typeface="Times New Roman" panose="02020603050405020304" pitchFamily="18" charset="0"/>
                        </a:rPr>
                        <a:t> NAME​</a:t>
                      </a:r>
                      <a:endParaRPr lang="en-IN" sz="1400" b="1" i="0">
                        <a:solidFill>
                          <a:schemeClr val="bg1"/>
                        </a:solidFill>
                        <a:latin typeface="Times New Roman" panose="02020603050405020304" pitchFamily="18" charset="0"/>
                        <a:cs typeface="Times New Roman" panose="02020603050405020304" pitchFamily="18" charset="0"/>
                      </a:endParaRPr>
                    </a:p>
                  </a:txBody>
                  <a:tcPr marL="62825" marR="62825" marT="31413" marB="31413">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PAPER TITLE​</a:t>
                      </a:r>
                      <a:endParaRPr lang="en-IN" sz="1400" b="1" i="0">
                        <a:solidFill>
                          <a:schemeClr val="bg1"/>
                        </a:solidFill>
                        <a:latin typeface="Times New Roman" panose="02020603050405020304" pitchFamily="18" charset="0"/>
                        <a:cs typeface="Times New Roman" panose="02020603050405020304" pitchFamily="18" charset="0"/>
                      </a:endParaRPr>
                    </a:p>
                  </a:txBody>
                  <a:tcPr marL="62825" marR="62825" marT="31413" marB="31413">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METHODOLOGY​</a:t>
                      </a:r>
                      <a:endParaRPr lang="en-IN" sz="1400" b="1" i="0">
                        <a:solidFill>
                          <a:schemeClr val="bg1"/>
                        </a:solidFill>
                        <a:latin typeface="Times New Roman" panose="02020603050405020304" pitchFamily="18" charset="0"/>
                        <a:cs typeface="Times New Roman" panose="02020603050405020304" pitchFamily="18" charset="0"/>
                      </a:endParaRPr>
                    </a:p>
                  </a:txBody>
                  <a:tcPr marL="62825" marR="62825" marT="31413" marB="31413">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MERITS &amp;​</a:t>
                      </a:r>
                    </a:p>
                    <a:p>
                      <a:pPr algn="ctr" fontAlgn="base"/>
                      <a:r>
                        <a:rPr lang="en-IN" sz="1400">
                          <a:solidFill>
                            <a:schemeClr val="bg1"/>
                          </a:solidFill>
                          <a:latin typeface="Times New Roman" panose="02020603050405020304" pitchFamily="18" charset="0"/>
                          <a:cs typeface="Times New Roman" panose="02020603050405020304" pitchFamily="18" charset="0"/>
                        </a:rPr>
                        <a:t>DEMERITS​</a:t>
                      </a:r>
                      <a:endParaRPr lang="en-IN" sz="1400" b="1" i="0">
                        <a:solidFill>
                          <a:schemeClr val="bg1"/>
                        </a:solidFill>
                        <a:latin typeface="Times New Roman" panose="02020603050405020304" pitchFamily="18" charset="0"/>
                        <a:cs typeface="Times New Roman" panose="02020603050405020304" pitchFamily="18" charset="0"/>
                      </a:endParaRPr>
                    </a:p>
                  </a:txBody>
                  <a:tcPr marL="62825" marR="62825" marT="31413" marB="31413">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FUTURE </a:t>
                      </a:r>
                    </a:p>
                    <a:p>
                      <a:pPr algn="ctr" fontAlgn="base"/>
                      <a:r>
                        <a:rPr lang="en-IN" sz="1400">
                          <a:solidFill>
                            <a:schemeClr val="bg1"/>
                          </a:solidFill>
                          <a:latin typeface="Times New Roman" panose="02020603050405020304" pitchFamily="18" charset="0"/>
                          <a:cs typeface="Times New Roman" panose="02020603050405020304" pitchFamily="18" charset="0"/>
                        </a:rPr>
                        <a:t>SCOPE​</a:t>
                      </a:r>
                      <a:endParaRPr lang="en-IN" sz="1400" b="1" i="0">
                        <a:solidFill>
                          <a:schemeClr val="bg1"/>
                        </a:solidFill>
                        <a:latin typeface="Times New Roman" panose="02020603050405020304" pitchFamily="18" charset="0"/>
                        <a:cs typeface="Times New Roman" panose="02020603050405020304" pitchFamily="18" charset="0"/>
                      </a:endParaRPr>
                    </a:p>
                  </a:txBody>
                  <a:tcPr marL="62825" marR="62825" marT="31413" marB="31413">
                    <a:solidFill>
                      <a:schemeClr val="tx1"/>
                    </a:solidFill>
                  </a:tcPr>
                </a:tc>
                <a:extLst>
                  <a:ext uri="{0D108BD9-81ED-4DB2-BD59-A6C34878D82A}">
                    <a16:rowId xmlns:a16="http://schemas.microsoft.com/office/drawing/2014/main" val="10000"/>
                  </a:ext>
                </a:extLst>
              </a:tr>
              <a:tr h="5218623">
                <a:tc>
                  <a:txBody>
                    <a:bodyPr/>
                    <a:lstStyle/>
                    <a:p>
                      <a:pPr algn="l" fontAlgn="base"/>
                      <a:r>
                        <a:rPr lang="en-IN" sz="1400">
                          <a:latin typeface="Times New Roman" panose="02020603050405020304" pitchFamily="18" charset="0"/>
                          <a:cs typeface="Times New Roman" panose="02020603050405020304" pitchFamily="18" charset="0"/>
                        </a:rPr>
                        <a:t>   1​</a:t>
                      </a:r>
                      <a:endParaRPr lang="en-IN" sz="1400" b="0" i="0">
                        <a:solidFill>
                          <a:srgbClr val="000000"/>
                        </a:solidFill>
                        <a:latin typeface="Times New Roman" panose="02020603050405020304" pitchFamily="18" charset="0"/>
                        <a:cs typeface="Times New Roman" panose="02020603050405020304" pitchFamily="18" charset="0"/>
                      </a:endParaRPr>
                    </a:p>
                  </a:txBody>
                  <a:tcPr marL="62825" marR="62825" marT="31413" marB="31413">
                    <a:solidFill>
                      <a:schemeClr val="bg1">
                        <a:lumMod val="85000"/>
                      </a:schemeClr>
                    </a:solidFill>
                  </a:tcPr>
                </a:tc>
                <a:tc>
                  <a:txBody>
                    <a:bodyPr/>
                    <a:lstStyle/>
                    <a:p>
                      <a:pPr algn="l" fontAlgn="base"/>
                      <a:r>
                        <a:rPr lang="en-US" sz="1400" dirty="0">
                          <a:latin typeface="Times New Roman" panose="02020603050405020304" pitchFamily="18" charset="0"/>
                          <a:cs typeface="Times New Roman" panose="02020603050405020304" pitchFamily="18" charset="0"/>
                        </a:rPr>
                        <a:t>2021​</a:t>
                      </a:r>
                      <a:endParaRPr lang="en-US" sz="1400" b="0" i="0" dirty="0">
                        <a:solidFill>
                          <a:srgbClr val="000000"/>
                        </a:solidFill>
                        <a:latin typeface="Times New Roman" panose="02020603050405020304" pitchFamily="18" charset="0"/>
                        <a:cs typeface="Times New Roman" panose="02020603050405020304" pitchFamily="18" charset="0"/>
                      </a:endParaRPr>
                    </a:p>
                  </a:txBody>
                  <a:tcPr marL="62825" marR="62825" marT="31413" marB="31413">
                    <a:solidFill>
                      <a:schemeClr val="bg1">
                        <a:lumMod val="85000"/>
                      </a:schemeClr>
                    </a:solidFill>
                  </a:tcPr>
                </a:tc>
                <a:tc>
                  <a:txBody>
                    <a:bodyPr/>
                    <a:lstStyle/>
                    <a:p>
                      <a:pPr algn="l" fontAlgn="base"/>
                      <a:r>
                        <a:rPr lang="en-US" sz="1400" u="none" strike="noStrike" err="1">
                          <a:latin typeface="Times New Roman" panose="02020603050405020304" pitchFamily="18" charset="0"/>
                          <a:cs typeface="Times New Roman" panose="02020603050405020304" pitchFamily="18" charset="0"/>
                        </a:rPr>
                        <a:t>Harshit Kaushik,Dilbag Singh,Manjit Kaur,Hammam Alshazly,</a:t>
                      </a:r>
                      <a:r>
                        <a:rPr lang="en-US" sz="1400">
                          <a:latin typeface="Times New Roman" panose="02020603050405020304" pitchFamily="18" charset="0"/>
                          <a:cs typeface="Times New Roman" panose="02020603050405020304" pitchFamily="18" charset="0"/>
                        </a:rPr>
                        <a:t>​</a:t>
                      </a:r>
                    </a:p>
                    <a:p>
                      <a:pPr algn="l" fontAlgn="base"/>
                      <a:r>
                        <a:rPr lang="en-US" sz="1400" u="none" strike="noStrike" err="1">
                          <a:latin typeface="Times New Roman" panose="02020603050405020304" pitchFamily="18" charset="0"/>
                          <a:cs typeface="Times New Roman" panose="02020603050405020304" pitchFamily="18" charset="0"/>
                        </a:rPr>
                        <a:t>Atef Zaguiaand Habib Hamam</a:t>
                      </a:r>
                      <a:r>
                        <a:rPr lang="en-US" sz="1400">
                          <a:latin typeface="Times New Roman" panose="02020603050405020304" pitchFamily="18" charset="0"/>
                          <a:cs typeface="Times New Roman" panose="02020603050405020304" pitchFamily="18" charset="0"/>
                        </a:rPr>
                        <a:t>​</a:t>
                      </a:r>
                      <a:endParaRPr lang="en-US" sz="1400" b="0" i="0">
                        <a:solidFill>
                          <a:srgbClr val="000000"/>
                        </a:solidFill>
                        <a:latin typeface="Times New Roman" panose="02020603050405020304" pitchFamily="18" charset="0"/>
                        <a:cs typeface="Times New Roman" panose="02020603050405020304" pitchFamily="18" charset="0"/>
                      </a:endParaRPr>
                    </a:p>
                  </a:txBody>
                  <a:tcPr marL="62825" marR="62825" marT="31413" marB="31413">
                    <a:solidFill>
                      <a:schemeClr val="bg1">
                        <a:lumMod val="85000"/>
                      </a:schemeClr>
                    </a:solidFill>
                  </a:tcPr>
                </a:tc>
                <a:tc>
                  <a:txBody>
                    <a:bodyPr/>
                    <a:lstStyle/>
                    <a:p>
                      <a:pPr algn="l" fontAlgn="base"/>
                      <a:r>
                        <a:rPr lang="en-US" sz="1400" u="none" strike="noStrike">
                          <a:latin typeface="Times New Roman" panose="02020603050405020304" pitchFamily="18" charset="0"/>
                          <a:cs typeface="Times New Roman" panose="02020603050405020304" pitchFamily="18" charset="0"/>
                        </a:rPr>
                        <a:t>TITLE: Diabetic Retinopathy Diagnosis From Fundus Images Using Stacked Generalization of Deep Models</a:t>
                      </a:r>
                      <a:r>
                        <a:rPr lang="en-US" sz="1400">
                          <a:latin typeface="Times New Roman" panose="02020603050405020304" pitchFamily="18" charset="0"/>
                          <a:cs typeface="Times New Roman" panose="02020603050405020304" pitchFamily="18" charset="0"/>
                        </a:rPr>
                        <a:t>​</a:t>
                      </a:r>
                    </a:p>
                    <a:p>
                      <a:pPr algn="l" fontAlgn="base"/>
                      <a:r>
                        <a:rPr lang="en-US" sz="1400" u="none" strike="noStrike">
                          <a:latin typeface="Times New Roman" panose="02020603050405020304" pitchFamily="18" charset="0"/>
                          <a:cs typeface="Times New Roman" panose="02020603050405020304" pitchFamily="18" charset="0"/>
                        </a:rPr>
                        <a:t>JOURNAL: IEEE ACCESS</a:t>
                      </a:r>
                      <a:r>
                        <a:rPr lang="en-US" sz="1400">
                          <a:latin typeface="Times New Roman" panose="02020603050405020304" pitchFamily="18" charset="0"/>
                          <a:cs typeface="Times New Roman" panose="02020603050405020304" pitchFamily="18" charset="0"/>
                        </a:rPr>
                        <a:t>​</a:t>
                      </a:r>
                    </a:p>
                    <a:p>
                      <a:pPr algn="l" fontAlgn="base"/>
                      <a:r>
                        <a:rPr lang="en-US" sz="1400" u="none" strike="noStrike">
                          <a:latin typeface="Times New Roman" panose="02020603050405020304" pitchFamily="18" charset="0"/>
                          <a:cs typeface="Times New Roman" panose="02020603050405020304" pitchFamily="18" charset="0"/>
                        </a:rPr>
                        <a:t>VOLUME: 9</a:t>
                      </a:r>
                      <a:r>
                        <a:rPr lang="en-US" sz="1400">
                          <a:latin typeface="Times New Roman" panose="02020603050405020304" pitchFamily="18" charset="0"/>
                          <a:cs typeface="Times New Roman" panose="02020603050405020304" pitchFamily="18" charset="0"/>
                        </a:rPr>
                        <a:t>​</a:t>
                      </a:r>
                    </a:p>
                    <a:p>
                      <a:pPr algn="l" fontAlgn="base"/>
                      <a:r>
                        <a:rPr lang="en-US" sz="1400" u="none" strike="noStrike">
                          <a:latin typeface="Times New Roman" panose="02020603050405020304" pitchFamily="18" charset="0"/>
                          <a:cs typeface="Times New Roman" panose="02020603050405020304" pitchFamily="18" charset="0"/>
                        </a:rPr>
                        <a:t>DATE OF PUBLICATION: July 28,2021</a:t>
                      </a:r>
                      <a:r>
                        <a:rPr lang="en-US" sz="1400">
                          <a:latin typeface="Times New Roman" panose="02020603050405020304" pitchFamily="18" charset="0"/>
                          <a:cs typeface="Times New Roman" panose="02020603050405020304" pitchFamily="18" charset="0"/>
                        </a:rPr>
                        <a:t>​</a:t>
                      </a:r>
                    </a:p>
                    <a:p>
                      <a:pPr algn="l" fontAlgn="base"/>
                      <a:r>
                        <a:rPr lang="en-US" sz="1400">
                          <a:latin typeface="Times New Roman" panose="02020603050405020304" pitchFamily="18" charset="0"/>
                          <a:cs typeface="Times New Roman" panose="02020603050405020304" pitchFamily="18" charset="0"/>
                        </a:rPr>
                        <a:t>​</a:t>
                      </a:r>
                    </a:p>
                    <a:p>
                      <a:pPr algn="l" fontAlgn="base"/>
                      <a:r>
                        <a:rPr lang="en-US" sz="1400">
                          <a:latin typeface="Times New Roman" panose="02020603050405020304" pitchFamily="18" charset="0"/>
                          <a:cs typeface="Times New Roman" panose="02020603050405020304" pitchFamily="18" charset="0"/>
                        </a:rPr>
                        <a:t>​</a:t>
                      </a:r>
                    </a:p>
                    <a:p>
                      <a:pPr algn="l" fontAlgn="base"/>
                      <a:r>
                        <a:rPr lang="en-US" sz="1400">
                          <a:latin typeface="Times New Roman" panose="02020603050405020304" pitchFamily="18" charset="0"/>
                          <a:cs typeface="Times New Roman" panose="02020603050405020304" pitchFamily="18" charset="0"/>
                        </a:rPr>
                        <a:t>​</a:t>
                      </a:r>
                      <a:endParaRPr lang="en-US" sz="1400" b="0" i="0">
                        <a:solidFill>
                          <a:srgbClr val="000000"/>
                        </a:solidFill>
                        <a:latin typeface="Times New Roman" panose="02020603050405020304" pitchFamily="18" charset="0"/>
                        <a:cs typeface="Times New Roman" panose="02020603050405020304" pitchFamily="18" charset="0"/>
                      </a:endParaRPr>
                    </a:p>
                  </a:txBody>
                  <a:tcPr marL="62825" marR="62825" marT="31413" marB="31413">
                    <a:solidFill>
                      <a:schemeClr val="bg1">
                        <a:lumMod val="85000"/>
                      </a:schemeClr>
                    </a:solidFill>
                  </a:tcPr>
                </a:tc>
                <a:tc>
                  <a:txBody>
                    <a:bodyPr/>
                    <a:lstStyle/>
                    <a:p>
                      <a:pPr algn="l" fontAlgn="base"/>
                      <a:r>
                        <a:rPr lang="en-US" sz="1400" u="none" strike="noStrike">
                          <a:latin typeface="Times New Roman" panose="02020603050405020304" pitchFamily="18" charset="0"/>
                          <a:cs typeface="Times New Roman" panose="02020603050405020304" pitchFamily="18" charset="0"/>
                        </a:rPr>
                        <a:t>Three different sub-models of CNNs are fed into a single meta-learner classifier for feature extraction. Data augmentation technique is also applied to improve the diversity of images in the dataset. Finally, the meta-learner classifier produces the diagnostic result as healthy (No DR) or unhealthy (DR). </a:t>
                      </a:r>
                      <a:r>
                        <a:rPr lang="en-US" sz="1400">
                          <a:latin typeface="Times New Roman" panose="02020603050405020304" pitchFamily="18" charset="0"/>
                          <a:cs typeface="Times New Roman" panose="02020603050405020304" pitchFamily="18" charset="0"/>
                        </a:rPr>
                        <a:t>​</a:t>
                      </a:r>
                    </a:p>
                    <a:p>
                      <a:pPr algn="l" fontAlgn="base"/>
                      <a:r>
                        <a:rPr lang="en-US" sz="1400">
                          <a:latin typeface="Times New Roman" panose="02020603050405020304" pitchFamily="18" charset="0"/>
                          <a:cs typeface="Times New Roman" panose="02020603050405020304" pitchFamily="18" charset="0"/>
                        </a:rPr>
                        <a:t>​</a:t>
                      </a:r>
                      <a:endParaRPr lang="en-US" sz="1400" b="0" i="0">
                        <a:solidFill>
                          <a:srgbClr val="000000"/>
                        </a:solidFill>
                        <a:latin typeface="Times New Roman" panose="02020603050405020304" pitchFamily="18" charset="0"/>
                        <a:cs typeface="Times New Roman" panose="02020603050405020304" pitchFamily="18" charset="0"/>
                      </a:endParaRPr>
                    </a:p>
                  </a:txBody>
                  <a:tcPr marL="62825" marR="62825" marT="31413" marB="31413">
                    <a:solidFill>
                      <a:schemeClr val="bg1">
                        <a:lumMod val="85000"/>
                      </a:schemeClr>
                    </a:solidFill>
                  </a:tcPr>
                </a:tc>
                <a:tc>
                  <a:txBody>
                    <a:bodyPr/>
                    <a:lstStyle/>
                    <a:p>
                      <a:pPr algn="l" fontAlgn="base"/>
                      <a:r>
                        <a:rPr lang="en-US" sz="1400">
                          <a:latin typeface="Times New Roman" panose="02020603050405020304" pitchFamily="18" charset="0"/>
                          <a:cs typeface="Times New Roman" panose="02020603050405020304" pitchFamily="18" charset="0"/>
                        </a:rPr>
                        <a:t>MERITS:​</a:t>
                      </a:r>
                    </a:p>
                    <a:p>
                      <a:pPr algn="l" fontAlgn="base"/>
                      <a:r>
                        <a:rPr lang="en-US" sz="1400" u="none" strike="noStrike">
                          <a:latin typeface="Times New Roman" panose="02020603050405020304" pitchFamily="18" charset="0"/>
                          <a:cs typeface="Times New Roman" panose="02020603050405020304" pitchFamily="18" charset="0"/>
                        </a:rPr>
                        <a:t>This model reports an overall test accuracy of 97.92% in binary classification and 87.45% multi-class classification</a:t>
                      </a:r>
                      <a:r>
                        <a:rPr lang="en-US" sz="1400">
                          <a:latin typeface="Times New Roman" panose="02020603050405020304" pitchFamily="18" charset="0"/>
                          <a:cs typeface="Times New Roman" panose="02020603050405020304" pitchFamily="18" charset="0"/>
                        </a:rPr>
                        <a:t>​</a:t>
                      </a:r>
                    </a:p>
                    <a:p>
                      <a:pPr algn="l" fontAlgn="base"/>
                      <a:r>
                        <a:rPr lang="en-US" sz="1400">
                          <a:latin typeface="Times New Roman" panose="02020603050405020304" pitchFamily="18" charset="0"/>
                          <a:cs typeface="Times New Roman" panose="02020603050405020304" pitchFamily="18" charset="0"/>
                        </a:rPr>
                        <a:t>DEMERITS:​</a:t>
                      </a:r>
                    </a:p>
                    <a:p>
                      <a:pPr algn="l" fontAlgn="base"/>
                      <a:r>
                        <a:rPr lang="en-US" sz="1400" u="none" strike="noStrike">
                          <a:latin typeface="Times New Roman" panose="02020603050405020304" pitchFamily="18" charset="0"/>
                          <a:cs typeface="Times New Roman" panose="02020603050405020304" pitchFamily="18" charset="0"/>
                        </a:rPr>
                        <a:t>The images of the model are available in the .JPEG format. Since it is a lossy compression, the images lose a significant amount of information.</a:t>
                      </a:r>
                      <a:r>
                        <a:rPr lang="en-US" sz="1400">
                          <a:latin typeface="Times New Roman" panose="02020603050405020304" pitchFamily="18" charset="0"/>
                          <a:cs typeface="Times New Roman" panose="02020603050405020304" pitchFamily="18" charset="0"/>
                        </a:rPr>
                        <a:t>​</a:t>
                      </a:r>
                      <a:endParaRPr lang="en-US" sz="1400" b="0" i="0">
                        <a:solidFill>
                          <a:srgbClr val="000000"/>
                        </a:solidFill>
                        <a:latin typeface="Times New Roman" panose="02020603050405020304" pitchFamily="18" charset="0"/>
                        <a:cs typeface="Times New Roman" panose="02020603050405020304" pitchFamily="18" charset="0"/>
                      </a:endParaRPr>
                    </a:p>
                  </a:txBody>
                  <a:tcPr marL="62825" marR="62825" marT="31413" marB="31413">
                    <a:solidFill>
                      <a:schemeClr val="bg1">
                        <a:lumMod val="85000"/>
                      </a:schemeClr>
                    </a:solidFill>
                  </a:tcPr>
                </a:tc>
                <a:tc>
                  <a:txBody>
                    <a:bodyPr/>
                    <a:lstStyle/>
                    <a:p>
                      <a:pPr algn="l" fontAlgn="base"/>
                      <a:r>
                        <a:rPr lang="en-US" sz="1400" u="none" strike="noStrike" dirty="0">
                          <a:latin typeface="Times New Roman" panose="02020603050405020304" pitchFamily="18" charset="0"/>
                          <a:cs typeface="Times New Roman" panose="02020603050405020304" pitchFamily="18" charset="0"/>
                        </a:rPr>
                        <a:t>Diversifying and increasing the images in the dataset for improving the feature extraction capabilities. </a:t>
                      </a:r>
                      <a:r>
                        <a:rPr lang="en-US" sz="1400" dirty="0">
                          <a:latin typeface="Times New Roman" panose="02020603050405020304" pitchFamily="18" charset="0"/>
                          <a:cs typeface="Times New Roman" panose="02020603050405020304" pitchFamily="18" charset="0"/>
                        </a:rPr>
                        <a:t>​</a:t>
                      </a:r>
                    </a:p>
                    <a:p>
                      <a:pPr algn="l" fontAlgn="base"/>
                      <a:r>
                        <a:rPr lang="en-US" sz="1400" dirty="0">
                          <a:latin typeface="Times New Roman" panose="02020603050405020304" pitchFamily="18" charset="0"/>
                          <a:cs typeface="Times New Roman" panose="02020603050405020304" pitchFamily="18" charset="0"/>
                        </a:rPr>
                        <a:t>​</a:t>
                      </a:r>
                      <a:endParaRPr lang="en-US" sz="1400" b="0" i="0" dirty="0">
                        <a:solidFill>
                          <a:srgbClr val="000000"/>
                        </a:solidFill>
                        <a:latin typeface="Times New Roman" panose="02020603050405020304" pitchFamily="18" charset="0"/>
                        <a:cs typeface="Times New Roman" panose="02020603050405020304" pitchFamily="18" charset="0"/>
                      </a:endParaRPr>
                    </a:p>
                  </a:txBody>
                  <a:tcPr marL="62825" marR="62825" marT="31413" marB="31413">
                    <a:solidFill>
                      <a:schemeClr val="bg1">
                        <a:lumMod val="85000"/>
                      </a:schemeClr>
                    </a:solidFill>
                  </a:tcPr>
                </a:tc>
                <a:extLst>
                  <a:ext uri="{0D108BD9-81ED-4DB2-BD59-A6C34878D82A}">
                    <a16:rowId xmlns:a16="http://schemas.microsoft.com/office/drawing/2014/main" val="10001"/>
                  </a:ext>
                </a:extLst>
              </a:tr>
            </a:tbl>
          </a:graphicData>
        </a:graphic>
      </p:graphicFrame>
      <p:sp>
        <p:nvSpPr>
          <p:cNvPr id="32769" name="Rectangle 1"/>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753258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latin typeface="Times New Roman" panose="02020603050405020304" pitchFamily="18" charset="0"/>
                <a:cs typeface="Times New Roman" panose="02020603050405020304" pitchFamily="18" charset="0"/>
              </a:rPr>
              <a:t>Literature Survey</a:t>
            </a:r>
            <a:endParaRPr lang="en-IN" sz="3600" b="1">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8" name="Table 7"/>
          <p:cNvGraphicFramePr>
            <a:graphicFrameLocks noGrp="1"/>
          </p:cNvGraphicFramePr>
          <p:nvPr/>
        </p:nvGraphicFramePr>
        <p:xfrm>
          <a:off x="76199" y="647700"/>
          <a:ext cx="8953501" cy="5753100"/>
        </p:xfrm>
        <a:graphic>
          <a:graphicData uri="http://schemas.openxmlformats.org/drawingml/2006/table">
            <a:tbl>
              <a:tblPr>
                <a:tableStyleId>{073A0DAA-6AF3-43AB-8588-CEC1D06C72B9}</a:tableStyleId>
              </a:tblPr>
              <a:tblGrid>
                <a:gridCol w="808858">
                  <a:extLst>
                    <a:ext uri="{9D8B030D-6E8A-4147-A177-3AD203B41FA5}">
                      <a16:colId xmlns:a16="http://schemas.microsoft.com/office/drawing/2014/main" val="20000"/>
                    </a:ext>
                  </a:extLst>
                </a:gridCol>
                <a:gridCol w="772877">
                  <a:extLst>
                    <a:ext uri="{9D8B030D-6E8A-4147-A177-3AD203B41FA5}">
                      <a16:colId xmlns:a16="http://schemas.microsoft.com/office/drawing/2014/main" val="20001"/>
                    </a:ext>
                  </a:extLst>
                </a:gridCol>
                <a:gridCol w="1078213">
                  <a:extLst>
                    <a:ext uri="{9D8B030D-6E8A-4147-A177-3AD203B41FA5}">
                      <a16:colId xmlns:a16="http://schemas.microsoft.com/office/drawing/2014/main" val="20002"/>
                    </a:ext>
                  </a:extLst>
                </a:gridCol>
                <a:gridCol w="1784296">
                  <a:extLst>
                    <a:ext uri="{9D8B030D-6E8A-4147-A177-3AD203B41FA5}">
                      <a16:colId xmlns:a16="http://schemas.microsoft.com/office/drawing/2014/main" val="20003"/>
                    </a:ext>
                  </a:extLst>
                </a:gridCol>
                <a:gridCol w="1793837">
                  <a:extLst>
                    <a:ext uri="{9D8B030D-6E8A-4147-A177-3AD203B41FA5}">
                      <a16:colId xmlns:a16="http://schemas.microsoft.com/office/drawing/2014/main" val="20004"/>
                    </a:ext>
                  </a:extLst>
                </a:gridCol>
                <a:gridCol w="1259503">
                  <a:extLst>
                    <a:ext uri="{9D8B030D-6E8A-4147-A177-3AD203B41FA5}">
                      <a16:colId xmlns:a16="http://schemas.microsoft.com/office/drawing/2014/main" val="20005"/>
                    </a:ext>
                  </a:extLst>
                </a:gridCol>
                <a:gridCol w="1455917">
                  <a:extLst>
                    <a:ext uri="{9D8B030D-6E8A-4147-A177-3AD203B41FA5}">
                      <a16:colId xmlns:a16="http://schemas.microsoft.com/office/drawing/2014/main" val="20006"/>
                    </a:ext>
                  </a:extLst>
                </a:gridCol>
              </a:tblGrid>
              <a:tr h="498237">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S.NO​</a:t>
                      </a:r>
                    </a:p>
                    <a:p>
                      <a:pPr algn="ctr" fontAlgn="base"/>
                      <a:r>
                        <a:rPr lang="en-IN" sz="1400">
                          <a:solidFill>
                            <a:schemeClr val="bg1"/>
                          </a:solidFill>
                          <a:latin typeface="Times New Roman" panose="02020603050405020304" pitchFamily="18" charset="0"/>
                          <a:cs typeface="Times New Roman" panose="02020603050405020304" pitchFamily="18" charset="0"/>
                        </a:rPr>
                        <a:t>​</a:t>
                      </a:r>
                      <a:endParaRPr lang="en-IN" sz="1400" b="1" i="0">
                        <a:solidFill>
                          <a:schemeClr val="bg1"/>
                        </a:solidFill>
                        <a:latin typeface="Times New Roman" panose="02020603050405020304" pitchFamily="18" charset="0"/>
                        <a:cs typeface="Times New Roman" panose="02020603050405020304" pitchFamily="18" charset="0"/>
                      </a:endParaRPr>
                    </a:p>
                  </a:txBody>
                  <a:tcPr marL="58492" marR="58492" marT="29246" marB="29246">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YEAR​</a:t>
                      </a:r>
                      <a:endParaRPr lang="en-IN" sz="1400" b="1" i="0">
                        <a:solidFill>
                          <a:schemeClr val="bg1"/>
                        </a:solidFill>
                        <a:latin typeface="Times New Roman" panose="02020603050405020304" pitchFamily="18" charset="0"/>
                        <a:cs typeface="Times New Roman" panose="02020603050405020304" pitchFamily="18" charset="0"/>
                      </a:endParaRPr>
                    </a:p>
                  </a:txBody>
                  <a:tcPr marL="58492" marR="58492" marT="29246" marB="29246">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AUTHOR </a:t>
                      </a:r>
                    </a:p>
                    <a:p>
                      <a:pPr algn="ctr" fontAlgn="base"/>
                      <a:r>
                        <a:rPr lang="en-IN" sz="1400">
                          <a:solidFill>
                            <a:schemeClr val="bg1"/>
                          </a:solidFill>
                          <a:latin typeface="Times New Roman" panose="02020603050405020304" pitchFamily="18" charset="0"/>
                          <a:cs typeface="Times New Roman" panose="02020603050405020304" pitchFamily="18" charset="0"/>
                        </a:rPr>
                        <a:t>NAME​</a:t>
                      </a:r>
                      <a:endParaRPr lang="en-IN" sz="1400" b="1" i="0">
                        <a:solidFill>
                          <a:schemeClr val="bg1"/>
                        </a:solidFill>
                        <a:latin typeface="Times New Roman" panose="02020603050405020304" pitchFamily="18" charset="0"/>
                        <a:cs typeface="Times New Roman" panose="02020603050405020304" pitchFamily="18" charset="0"/>
                      </a:endParaRPr>
                    </a:p>
                  </a:txBody>
                  <a:tcPr marL="58492" marR="58492" marT="29246" marB="29246">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PAPER TITLE​</a:t>
                      </a:r>
                      <a:endParaRPr lang="en-IN" sz="1400" b="1" i="0">
                        <a:solidFill>
                          <a:schemeClr val="bg1"/>
                        </a:solidFill>
                        <a:latin typeface="Times New Roman" panose="02020603050405020304" pitchFamily="18" charset="0"/>
                        <a:cs typeface="Times New Roman" panose="02020603050405020304" pitchFamily="18" charset="0"/>
                      </a:endParaRPr>
                    </a:p>
                  </a:txBody>
                  <a:tcPr marL="58492" marR="58492" marT="29246" marB="29246">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METHODOLOGY​</a:t>
                      </a:r>
                      <a:endParaRPr lang="en-IN" sz="1400" b="1" i="0">
                        <a:solidFill>
                          <a:schemeClr val="bg1"/>
                        </a:solidFill>
                        <a:latin typeface="Times New Roman" panose="02020603050405020304" pitchFamily="18" charset="0"/>
                        <a:cs typeface="Times New Roman" panose="02020603050405020304" pitchFamily="18" charset="0"/>
                      </a:endParaRPr>
                    </a:p>
                  </a:txBody>
                  <a:tcPr marL="58492" marR="58492" marT="29246" marB="29246">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MERITS &amp;​</a:t>
                      </a:r>
                    </a:p>
                    <a:p>
                      <a:pPr algn="ctr" fontAlgn="base"/>
                      <a:r>
                        <a:rPr lang="en-IN" sz="1400">
                          <a:solidFill>
                            <a:schemeClr val="bg1"/>
                          </a:solidFill>
                          <a:latin typeface="Times New Roman" panose="02020603050405020304" pitchFamily="18" charset="0"/>
                          <a:cs typeface="Times New Roman" panose="02020603050405020304" pitchFamily="18" charset="0"/>
                        </a:rPr>
                        <a:t>DEMERITS​</a:t>
                      </a:r>
                      <a:endParaRPr lang="en-IN" sz="1400" b="1" i="0">
                        <a:solidFill>
                          <a:schemeClr val="bg1"/>
                        </a:solidFill>
                        <a:latin typeface="Times New Roman" panose="02020603050405020304" pitchFamily="18" charset="0"/>
                        <a:cs typeface="Times New Roman" panose="02020603050405020304" pitchFamily="18" charset="0"/>
                      </a:endParaRPr>
                    </a:p>
                  </a:txBody>
                  <a:tcPr marL="58492" marR="58492" marT="29246" marB="29246">
                    <a:solidFill>
                      <a:schemeClr val="tx1"/>
                    </a:solidFill>
                  </a:tcPr>
                </a:tc>
                <a:tc>
                  <a:txBody>
                    <a:bodyPr/>
                    <a:lstStyle/>
                    <a:p>
                      <a:pPr algn="ctr" fontAlgn="base"/>
                      <a:r>
                        <a:rPr lang="en-IN" sz="1400">
                          <a:solidFill>
                            <a:schemeClr val="bg1"/>
                          </a:solidFill>
                          <a:latin typeface="Times New Roman" panose="02020603050405020304" pitchFamily="18" charset="0"/>
                          <a:cs typeface="Times New Roman" panose="02020603050405020304" pitchFamily="18" charset="0"/>
                        </a:rPr>
                        <a:t>FUTURE </a:t>
                      </a:r>
                    </a:p>
                    <a:p>
                      <a:pPr algn="ctr" fontAlgn="base"/>
                      <a:r>
                        <a:rPr lang="en-IN" sz="1400">
                          <a:solidFill>
                            <a:schemeClr val="bg1"/>
                          </a:solidFill>
                          <a:latin typeface="Times New Roman" panose="02020603050405020304" pitchFamily="18" charset="0"/>
                          <a:cs typeface="Times New Roman" panose="02020603050405020304" pitchFamily="18" charset="0"/>
                        </a:rPr>
                        <a:t>SCOPE​</a:t>
                      </a:r>
                      <a:endParaRPr lang="en-IN" sz="1400" b="1" i="0">
                        <a:solidFill>
                          <a:schemeClr val="bg1"/>
                        </a:solidFill>
                        <a:latin typeface="Times New Roman" panose="02020603050405020304" pitchFamily="18" charset="0"/>
                        <a:cs typeface="Times New Roman" panose="02020603050405020304" pitchFamily="18" charset="0"/>
                      </a:endParaRPr>
                    </a:p>
                  </a:txBody>
                  <a:tcPr marL="58492" marR="58492" marT="29246" marB="29246">
                    <a:solidFill>
                      <a:schemeClr val="tx1"/>
                    </a:solidFill>
                  </a:tcPr>
                </a:tc>
                <a:extLst>
                  <a:ext uri="{0D108BD9-81ED-4DB2-BD59-A6C34878D82A}">
                    <a16:rowId xmlns:a16="http://schemas.microsoft.com/office/drawing/2014/main" val="10000"/>
                  </a:ext>
                </a:extLst>
              </a:tr>
              <a:tr h="5254863">
                <a:tc>
                  <a:txBody>
                    <a:bodyPr/>
                    <a:lstStyle/>
                    <a:p>
                      <a:pPr algn="l" fontAlgn="base"/>
                      <a:r>
                        <a:rPr lang="en-IN" sz="1400">
                          <a:latin typeface="Times New Roman" panose="02020603050405020304" pitchFamily="18" charset="0"/>
                          <a:cs typeface="Times New Roman" panose="02020603050405020304" pitchFamily="18" charset="0"/>
                        </a:rPr>
                        <a:t>   2​</a:t>
                      </a:r>
                      <a:endParaRPr lang="en-IN" sz="1400" b="0" i="0">
                        <a:solidFill>
                          <a:srgbClr val="000000"/>
                        </a:solidFill>
                        <a:latin typeface="Times New Roman" panose="02020603050405020304" pitchFamily="18" charset="0"/>
                        <a:cs typeface="Times New Roman" panose="02020603050405020304" pitchFamily="18" charset="0"/>
                      </a:endParaRPr>
                    </a:p>
                  </a:txBody>
                  <a:tcPr marL="58492" marR="58492" marT="29246" marB="29246">
                    <a:solidFill>
                      <a:schemeClr val="bg1">
                        <a:lumMod val="85000"/>
                      </a:schemeClr>
                    </a:solidFill>
                  </a:tcPr>
                </a:tc>
                <a:tc>
                  <a:txBody>
                    <a:bodyPr/>
                    <a:lstStyle/>
                    <a:p>
                      <a:pPr algn="l" fontAlgn="base"/>
                      <a:r>
                        <a:rPr lang="en-US" sz="1400" dirty="0">
                          <a:latin typeface="Times New Roman" panose="02020603050405020304" pitchFamily="18" charset="0"/>
                          <a:cs typeface="Times New Roman" panose="02020603050405020304" pitchFamily="18" charset="0"/>
                        </a:rPr>
                        <a:t>2021​</a:t>
                      </a:r>
                      <a:endParaRPr lang="en-US" sz="1400" b="0" i="0" dirty="0">
                        <a:solidFill>
                          <a:srgbClr val="000000"/>
                        </a:solidFill>
                        <a:latin typeface="Times New Roman" panose="02020603050405020304" pitchFamily="18" charset="0"/>
                        <a:cs typeface="Times New Roman" panose="02020603050405020304" pitchFamily="18" charset="0"/>
                      </a:endParaRPr>
                    </a:p>
                  </a:txBody>
                  <a:tcPr marL="58492" marR="58492" marT="29246" marB="29246">
                    <a:solidFill>
                      <a:schemeClr val="bg1">
                        <a:lumMod val="85000"/>
                      </a:schemeClr>
                    </a:solidFill>
                  </a:tcPr>
                </a:tc>
                <a:tc>
                  <a:txBody>
                    <a:bodyPr/>
                    <a:lstStyle/>
                    <a:p>
                      <a:pPr algn="l" fontAlgn="base"/>
                      <a:r>
                        <a:rPr lang="en-US" sz="1400">
                          <a:latin typeface="Times New Roman" panose="02020603050405020304" pitchFamily="18" charset="0"/>
                          <a:cs typeface="Times New Roman" panose="02020603050405020304" pitchFamily="18" charset="0"/>
                        </a:rPr>
                        <a:t>Mohamed M.Abdel Salam, ​</a:t>
                      </a:r>
                    </a:p>
                    <a:p>
                      <a:pPr algn="l" fontAlgn="base"/>
                      <a:r>
                        <a:rPr lang="en-US" sz="1400" err="1">
                          <a:latin typeface="Times New Roman" panose="02020603050405020304" pitchFamily="18" charset="0"/>
                          <a:cs typeface="Times New Roman" panose="02020603050405020304" pitchFamily="18" charset="0"/>
                        </a:rPr>
                        <a:t>M.A.Zahran​</a:t>
                      </a:r>
                      <a:endParaRPr lang="en-US" sz="1400" b="0" i="0">
                        <a:solidFill>
                          <a:srgbClr val="000000"/>
                        </a:solidFill>
                        <a:latin typeface="Times New Roman" panose="02020603050405020304" pitchFamily="18" charset="0"/>
                        <a:cs typeface="Times New Roman" panose="02020603050405020304" pitchFamily="18" charset="0"/>
                      </a:endParaRPr>
                    </a:p>
                  </a:txBody>
                  <a:tcPr marL="58492" marR="58492" marT="29246" marB="29246">
                    <a:solidFill>
                      <a:schemeClr val="bg1">
                        <a:lumMod val="85000"/>
                      </a:schemeClr>
                    </a:solidFill>
                  </a:tcPr>
                </a:tc>
                <a:tc>
                  <a:txBody>
                    <a:bodyPr/>
                    <a:lstStyle/>
                    <a:p>
                      <a:pPr algn="l" fontAlgn="base"/>
                      <a:r>
                        <a:rPr lang="en-US" sz="1400">
                          <a:latin typeface="Times New Roman" panose="02020603050405020304" pitchFamily="18" charset="0"/>
                          <a:cs typeface="Times New Roman" panose="02020603050405020304" pitchFamily="18" charset="0"/>
                        </a:rPr>
                        <a:t>TITLE: A Novel Approach of Diabetic Retinopathy Early Detection Based on Multifractal Geometry Analysis for OCTA Macular Images Using Support Vector Machine​</a:t>
                      </a:r>
                    </a:p>
                    <a:p>
                      <a:pPr algn="l" fontAlgn="base"/>
                      <a:r>
                        <a:rPr lang="en-US" sz="1400" u="none" strike="noStrike">
                          <a:latin typeface="Times New Roman" panose="02020603050405020304" pitchFamily="18" charset="0"/>
                          <a:cs typeface="Times New Roman" panose="02020603050405020304" pitchFamily="18" charset="0"/>
                        </a:rPr>
                        <a:t>JOURNAL: IEEE ACCESS</a:t>
                      </a:r>
                      <a:r>
                        <a:rPr lang="en-US" sz="1400">
                          <a:latin typeface="Times New Roman" panose="02020603050405020304" pitchFamily="18" charset="0"/>
                          <a:cs typeface="Times New Roman" panose="02020603050405020304" pitchFamily="18" charset="0"/>
                        </a:rPr>
                        <a:t>​</a:t>
                      </a:r>
                    </a:p>
                    <a:p>
                      <a:pPr algn="l" fontAlgn="base"/>
                      <a:r>
                        <a:rPr lang="en-US" sz="1400" u="none" strike="noStrike">
                          <a:latin typeface="Times New Roman" panose="02020603050405020304" pitchFamily="18" charset="0"/>
                          <a:cs typeface="Times New Roman" panose="02020603050405020304" pitchFamily="18" charset="0"/>
                        </a:rPr>
                        <a:t>VOLUME: 9</a:t>
                      </a:r>
                      <a:r>
                        <a:rPr lang="en-US" sz="1400">
                          <a:latin typeface="Times New Roman" panose="02020603050405020304" pitchFamily="18" charset="0"/>
                          <a:cs typeface="Times New Roman" panose="02020603050405020304" pitchFamily="18" charset="0"/>
                        </a:rPr>
                        <a:t>​</a:t>
                      </a:r>
                    </a:p>
                    <a:p>
                      <a:pPr algn="l" fontAlgn="base"/>
                      <a:r>
                        <a:rPr lang="en-US" sz="1400" u="none" strike="noStrike">
                          <a:latin typeface="Times New Roman" panose="02020603050405020304" pitchFamily="18" charset="0"/>
                          <a:cs typeface="Times New Roman" panose="02020603050405020304" pitchFamily="18" charset="0"/>
                        </a:rPr>
                        <a:t>DATE OF PUBLICATION: January 26, 2021</a:t>
                      </a:r>
                      <a:r>
                        <a:rPr lang="en-US" sz="1400">
                          <a:latin typeface="Times New Roman" panose="02020603050405020304" pitchFamily="18" charset="0"/>
                          <a:cs typeface="Times New Roman" panose="02020603050405020304" pitchFamily="18" charset="0"/>
                        </a:rPr>
                        <a:t>​</a:t>
                      </a:r>
                      <a:endParaRPr lang="en-US" sz="1400" b="0" i="0">
                        <a:solidFill>
                          <a:srgbClr val="000000"/>
                        </a:solidFill>
                        <a:latin typeface="Times New Roman" panose="02020603050405020304" pitchFamily="18" charset="0"/>
                        <a:cs typeface="Times New Roman" panose="02020603050405020304" pitchFamily="18" charset="0"/>
                      </a:endParaRPr>
                    </a:p>
                  </a:txBody>
                  <a:tcPr marL="58492" marR="58492" marT="29246" marB="29246">
                    <a:solidFill>
                      <a:schemeClr val="bg1">
                        <a:lumMod val="85000"/>
                      </a:schemeClr>
                    </a:solidFill>
                  </a:tcPr>
                </a:tc>
                <a:tc>
                  <a:txBody>
                    <a:bodyPr/>
                    <a:lstStyle/>
                    <a:p>
                      <a:pPr algn="l" fontAlgn="base"/>
                      <a:r>
                        <a:rPr lang="en-US" sz="1400">
                          <a:latin typeface="Times New Roman" panose="02020603050405020304" pitchFamily="18" charset="0"/>
                          <a:cs typeface="Times New Roman" panose="02020603050405020304" pitchFamily="18" charset="0"/>
                        </a:rPr>
                        <a:t>Used a supervised machine learning method as a Support Vector Machine (SVM) algorithm to automate the diagnosis process and improving the resultant accuracy.​</a:t>
                      </a:r>
                      <a:endParaRPr lang="en-US" sz="1400" b="0" i="0">
                        <a:solidFill>
                          <a:srgbClr val="000000"/>
                        </a:solidFill>
                        <a:latin typeface="Times New Roman" panose="02020603050405020304" pitchFamily="18" charset="0"/>
                        <a:cs typeface="Times New Roman" panose="02020603050405020304" pitchFamily="18" charset="0"/>
                      </a:endParaRPr>
                    </a:p>
                  </a:txBody>
                  <a:tcPr marL="58492" marR="58492" marT="29246" marB="29246">
                    <a:solidFill>
                      <a:schemeClr val="bg1">
                        <a:lumMod val="85000"/>
                      </a:schemeClr>
                    </a:solidFill>
                  </a:tcPr>
                </a:tc>
                <a:tc>
                  <a:txBody>
                    <a:bodyPr/>
                    <a:lstStyle/>
                    <a:p>
                      <a:pPr algn="l" fontAlgn="base"/>
                      <a:r>
                        <a:rPr lang="en-US" sz="1400">
                          <a:latin typeface="Times New Roman" panose="02020603050405020304" pitchFamily="18" charset="0"/>
                          <a:cs typeface="Times New Roman" panose="02020603050405020304" pitchFamily="18" charset="0"/>
                        </a:rPr>
                        <a:t>MERITS:​</a:t>
                      </a:r>
                    </a:p>
                    <a:p>
                      <a:pPr algn="l" fontAlgn="base"/>
                      <a:r>
                        <a:rPr lang="en-US" sz="1400">
                          <a:latin typeface="Times New Roman" panose="02020603050405020304" pitchFamily="18" charset="0"/>
                          <a:cs typeface="Times New Roman" panose="02020603050405020304" pitchFamily="18" charset="0"/>
                        </a:rPr>
                        <a:t>The proposed technique has achieved an accuracy of 98.7% to detect Early Diabetic Retinopathy.​</a:t>
                      </a:r>
                    </a:p>
                    <a:p>
                      <a:pPr algn="l" fontAlgn="base"/>
                      <a:r>
                        <a:rPr lang="en-US" sz="1400">
                          <a:latin typeface="Times New Roman" panose="02020603050405020304" pitchFamily="18" charset="0"/>
                          <a:cs typeface="Times New Roman" panose="02020603050405020304" pitchFamily="18" charset="0"/>
                        </a:rPr>
                        <a:t>​</a:t>
                      </a:r>
                    </a:p>
                    <a:p>
                      <a:pPr algn="l" fontAlgn="base"/>
                      <a:r>
                        <a:rPr lang="en-US" sz="1400">
                          <a:latin typeface="Times New Roman" panose="02020603050405020304" pitchFamily="18" charset="0"/>
                          <a:cs typeface="Times New Roman" panose="02020603050405020304" pitchFamily="18" charset="0"/>
                        </a:rPr>
                        <a:t>DEMERITS:​</a:t>
                      </a:r>
                    </a:p>
                    <a:p>
                      <a:pPr algn="l" fontAlgn="base"/>
                      <a:r>
                        <a:rPr lang="en-US" sz="1400">
                          <a:latin typeface="Times New Roman" panose="02020603050405020304" pitchFamily="18" charset="0"/>
                          <a:cs typeface="Times New Roman" panose="02020603050405020304" pitchFamily="18" charset="0"/>
                        </a:rPr>
                        <a:t>This model cannot detect the different stages of Diabetic Retinopathy.​</a:t>
                      </a:r>
                    </a:p>
                    <a:p>
                      <a:pPr algn="l" fontAlgn="base"/>
                      <a:r>
                        <a:rPr lang="en-US" sz="1400">
                          <a:latin typeface="Times New Roman" panose="02020603050405020304" pitchFamily="18" charset="0"/>
                          <a:cs typeface="Times New Roman" panose="02020603050405020304" pitchFamily="18" charset="0"/>
                        </a:rPr>
                        <a:t>​</a:t>
                      </a:r>
                    </a:p>
                    <a:p>
                      <a:pPr algn="l" fontAlgn="base"/>
                      <a:r>
                        <a:rPr lang="en-US" sz="1400">
                          <a:latin typeface="Times New Roman" panose="02020603050405020304" pitchFamily="18" charset="0"/>
                          <a:cs typeface="Times New Roman" panose="02020603050405020304" pitchFamily="18" charset="0"/>
                        </a:rPr>
                        <a:t>​</a:t>
                      </a:r>
                      <a:endParaRPr lang="en-US" sz="1400" b="0" i="0">
                        <a:solidFill>
                          <a:srgbClr val="000000"/>
                        </a:solidFill>
                        <a:latin typeface="Times New Roman" panose="02020603050405020304" pitchFamily="18" charset="0"/>
                        <a:cs typeface="Times New Roman" panose="02020603050405020304" pitchFamily="18" charset="0"/>
                      </a:endParaRPr>
                    </a:p>
                  </a:txBody>
                  <a:tcPr marL="58492" marR="58492" marT="29246" marB="29246">
                    <a:solidFill>
                      <a:schemeClr val="bg1">
                        <a:lumMod val="85000"/>
                      </a:schemeClr>
                    </a:solidFill>
                  </a:tcPr>
                </a:tc>
                <a:tc>
                  <a:txBody>
                    <a:bodyPr/>
                    <a:lstStyle/>
                    <a:p>
                      <a:pPr algn="l" fontAlgn="base"/>
                      <a:r>
                        <a:rPr lang="en-US" sz="1400" u="none" strike="noStrike" dirty="0">
                          <a:latin typeface="Times New Roman" panose="02020603050405020304" pitchFamily="18" charset="0"/>
                          <a:cs typeface="Times New Roman" panose="02020603050405020304" pitchFamily="18" charset="0"/>
                        </a:rPr>
                        <a:t>Design a new GUI application that can extract the selected image features for early detection and diagnosis. The detection and extraction of malignant.</a:t>
                      </a:r>
                      <a:r>
                        <a:rPr lang="en-US" sz="1400" dirty="0">
                          <a:latin typeface="Times New Roman" panose="02020603050405020304" pitchFamily="18" charset="0"/>
                          <a:cs typeface="Times New Roman" panose="02020603050405020304" pitchFamily="18" charset="0"/>
                        </a:rPr>
                        <a:t>​</a:t>
                      </a:r>
                    </a:p>
                    <a:p>
                      <a:pPr algn="l" fontAlgn="base"/>
                      <a:r>
                        <a:rPr lang="en-US" sz="1400" dirty="0">
                          <a:latin typeface="Times New Roman" panose="02020603050405020304" pitchFamily="18" charset="0"/>
                          <a:cs typeface="Times New Roman" panose="02020603050405020304" pitchFamily="18" charset="0"/>
                        </a:rPr>
                        <a:t>​</a:t>
                      </a:r>
                      <a:endParaRPr lang="en-US" sz="1400" b="0" i="0" dirty="0">
                        <a:solidFill>
                          <a:srgbClr val="000000"/>
                        </a:solidFill>
                        <a:latin typeface="Times New Roman" panose="02020603050405020304" pitchFamily="18" charset="0"/>
                        <a:cs typeface="Times New Roman" panose="02020603050405020304" pitchFamily="18" charset="0"/>
                      </a:endParaRPr>
                    </a:p>
                  </a:txBody>
                  <a:tcPr marL="58492" marR="58492" marT="29246" marB="29246">
                    <a:solidFill>
                      <a:schemeClr val="bg1">
                        <a:lumMod val="85000"/>
                      </a:schemeClr>
                    </a:solidFill>
                  </a:tcPr>
                </a:tc>
                <a:extLst>
                  <a:ext uri="{0D108BD9-81ED-4DB2-BD59-A6C34878D82A}">
                    <a16:rowId xmlns:a16="http://schemas.microsoft.com/office/drawing/2014/main" val="10001"/>
                  </a:ext>
                </a:extLst>
              </a:tr>
            </a:tbl>
          </a:graphicData>
        </a:graphic>
      </p:graphicFrame>
      <p:sp>
        <p:nvSpPr>
          <p:cNvPr id="31745" name="Rectangle 1"/>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3249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latin typeface="Times New Roman" panose="02020603050405020304" pitchFamily="18" charset="0"/>
                <a:cs typeface="Times New Roman" panose="02020603050405020304" pitchFamily="18" charset="0"/>
              </a:rPr>
              <a:t>Literature Survey</a:t>
            </a:r>
            <a:endParaRPr lang="en-IN" sz="3600" b="1">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8" name="Table 7"/>
          <p:cNvGraphicFramePr>
            <a:graphicFrameLocks noGrp="1"/>
          </p:cNvGraphicFramePr>
          <p:nvPr/>
        </p:nvGraphicFramePr>
        <p:xfrm>
          <a:off x="190500" y="723900"/>
          <a:ext cx="8801100" cy="565785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865176">
                  <a:extLst>
                    <a:ext uri="{9D8B030D-6E8A-4147-A177-3AD203B41FA5}">
                      <a16:colId xmlns:a16="http://schemas.microsoft.com/office/drawing/2014/main" val="20003"/>
                    </a:ext>
                  </a:extLst>
                </a:gridCol>
                <a:gridCol w="1871728">
                  <a:extLst>
                    <a:ext uri="{9D8B030D-6E8A-4147-A177-3AD203B41FA5}">
                      <a16:colId xmlns:a16="http://schemas.microsoft.com/office/drawing/2014/main" val="20004"/>
                    </a:ext>
                  </a:extLst>
                </a:gridCol>
                <a:gridCol w="1314192">
                  <a:extLst>
                    <a:ext uri="{9D8B030D-6E8A-4147-A177-3AD203B41FA5}">
                      <a16:colId xmlns:a16="http://schemas.microsoft.com/office/drawing/2014/main" val="20005"/>
                    </a:ext>
                  </a:extLst>
                </a:gridCol>
                <a:gridCol w="1254454">
                  <a:extLst>
                    <a:ext uri="{9D8B030D-6E8A-4147-A177-3AD203B41FA5}">
                      <a16:colId xmlns:a16="http://schemas.microsoft.com/office/drawing/2014/main" val="20006"/>
                    </a:ext>
                  </a:extLst>
                </a:gridCol>
              </a:tblGrid>
              <a:tr h="593893">
                <a:tc>
                  <a:txBody>
                    <a:bodyPr/>
                    <a:lstStyle/>
                    <a:p>
                      <a:pPr algn="ctr" fontAlgn="base"/>
                      <a:r>
                        <a:rPr lang="en-IN" sz="1200" b="1" i="0">
                          <a:solidFill>
                            <a:srgbClr val="FFFFFF"/>
                          </a:solidFill>
                          <a:latin typeface="Times New Roman" panose="02020603050405020304" pitchFamily="18" charset="0"/>
                          <a:cs typeface="Times New Roman" panose="02020603050405020304" pitchFamily="18" charset="0"/>
                        </a:rPr>
                        <a:t>S.NO​</a:t>
                      </a:r>
                    </a:p>
                    <a:p>
                      <a:pPr algn="ctr" fontAlgn="base"/>
                      <a:r>
                        <a:rPr lang="en-IN" sz="1200" b="1" i="0">
                          <a:solidFill>
                            <a:srgbClr val="FFFFFF"/>
                          </a:solidFill>
                          <a:latin typeface="Times New Roman" panose="02020603050405020304" pitchFamily="18" charset="0"/>
                          <a:cs typeface="Times New Roman" panose="02020603050405020304" pitchFamily="18" charset="0"/>
                        </a:rPr>
                        <a:t>​</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ctr" fontAlgn="base"/>
                      <a:r>
                        <a:rPr lang="en-IN" sz="1200" b="1" i="0">
                          <a:solidFill>
                            <a:srgbClr val="FFFFFF"/>
                          </a:solidFill>
                          <a:latin typeface="Times New Roman" panose="02020603050405020304" pitchFamily="18" charset="0"/>
                          <a:cs typeface="Times New Roman" panose="02020603050405020304" pitchFamily="18" charset="0"/>
                        </a:rPr>
                        <a:t>YEAR​</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ctr" fontAlgn="base"/>
                      <a:r>
                        <a:rPr lang="en-IN" sz="1200" b="1" i="0">
                          <a:solidFill>
                            <a:srgbClr val="FFFFFF"/>
                          </a:solidFill>
                          <a:latin typeface="Times New Roman" panose="02020603050405020304" pitchFamily="18" charset="0"/>
                          <a:cs typeface="Times New Roman" panose="02020603050405020304" pitchFamily="18" charset="0"/>
                        </a:rPr>
                        <a:t>AUTHOR </a:t>
                      </a:r>
                    </a:p>
                    <a:p>
                      <a:pPr algn="ctr" fontAlgn="base"/>
                      <a:r>
                        <a:rPr lang="en-IN" sz="1200" b="1" i="0">
                          <a:solidFill>
                            <a:srgbClr val="FFFFFF"/>
                          </a:solidFill>
                          <a:latin typeface="Times New Roman" panose="02020603050405020304" pitchFamily="18" charset="0"/>
                          <a:cs typeface="Times New Roman" panose="02020603050405020304" pitchFamily="18" charset="0"/>
                        </a:rPr>
                        <a:t>NAME​</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ctr" fontAlgn="base"/>
                      <a:r>
                        <a:rPr lang="en-IN" sz="1200" b="1" i="0">
                          <a:solidFill>
                            <a:srgbClr val="FFFFFF"/>
                          </a:solidFill>
                          <a:latin typeface="Times New Roman" panose="02020603050405020304" pitchFamily="18" charset="0"/>
                          <a:cs typeface="Times New Roman" panose="02020603050405020304" pitchFamily="18" charset="0"/>
                        </a:rPr>
                        <a:t>PAPER TITLE​</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ctr" fontAlgn="base"/>
                      <a:r>
                        <a:rPr lang="en-IN" sz="1200" b="1" i="0">
                          <a:solidFill>
                            <a:srgbClr val="FFFFFF"/>
                          </a:solidFill>
                          <a:latin typeface="Times New Roman" panose="02020603050405020304" pitchFamily="18" charset="0"/>
                          <a:cs typeface="Times New Roman" panose="02020603050405020304" pitchFamily="18" charset="0"/>
                        </a:rPr>
                        <a:t>METHODOLOGY​</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ctr" fontAlgn="base"/>
                      <a:r>
                        <a:rPr lang="en-IN" sz="1200" b="1" i="0">
                          <a:solidFill>
                            <a:srgbClr val="FFFFFF"/>
                          </a:solidFill>
                          <a:latin typeface="Times New Roman" panose="02020603050405020304" pitchFamily="18" charset="0"/>
                          <a:cs typeface="Times New Roman" panose="02020603050405020304" pitchFamily="18" charset="0"/>
                        </a:rPr>
                        <a:t>MERITS &amp;​</a:t>
                      </a:r>
                    </a:p>
                    <a:p>
                      <a:pPr algn="ctr" fontAlgn="base"/>
                      <a:r>
                        <a:rPr lang="en-IN" sz="1200" b="1" i="0">
                          <a:solidFill>
                            <a:srgbClr val="FFFFFF"/>
                          </a:solidFill>
                          <a:latin typeface="Times New Roman" panose="02020603050405020304" pitchFamily="18" charset="0"/>
                          <a:cs typeface="Times New Roman" panose="02020603050405020304" pitchFamily="18" charset="0"/>
                        </a:rPr>
                        <a:t>DEMERITS​</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ctr" fontAlgn="base"/>
                      <a:r>
                        <a:rPr lang="en-IN" sz="1200" b="1" i="0">
                          <a:solidFill>
                            <a:srgbClr val="FFFFFF"/>
                          </a:solidFill>
                          <a:latin typeface="Times New Roman" panose="02020603050405020304" pitchFamily="18" charset="0"/>
                          <a:cs typeface="Times New Roman" panose="02020603050405020304" pitchFamily="18" charset="0"/>
                        </a:rPr>
                        <a:t>FUTURE        </a:t>
                      </a:r>
                    </a:p>
                    <a:p>
                      <a:pPr algn="ctr" fontAlgn="base"/>
                      <a:r>
                        <a:rPr lang="en-IN" sz="1200" b="1" i="0">
                          <a:solidFill>
                            <a:srgbClr val="FFFFFF"/>
                          </a:solidFill>
                          <a:latin typeface="Times New Roman" panose="02020603050405020304" pitchFamily="18" charset="0"/>
                          <a:cs typeface="Times New Roman" panose="02020603050405020304" pitchFamily="18" charset="0"/>
                        </a:rPr>
                        <a:t>SCOPE​</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063957">
                <a:tc>
                  <a:txBody>
                    <a:bodyPr/>
                    <a:lstStyle/>
                    <a:p>
                      <a:pPr algn="l" fontAlgn="base"/>
                      <a:r>
                        <a:rPr lang="en-IN" sz="1400" b="0" i="0">
                          <a:solidFill>
                            <a:srgbClr val="000000"/>
                          </a:solidFill>
                          <a:latin typeface="Times New Roman" panose="02020603050405020304" pitchFamily="18" charset="0"/>
                          <a:cs typeface="Times New Roman" panose="02020603050405020304" pitchFamily="18" charset="0"/>
                        </a:rPr>
                        <a:t>   3​</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0" i="0">
                          <a:solidFill>
                            <a:srgbClr val="000000"/>
                          </a:solidFill>
                          <a:latin typeface="Times New Roman" panose="02020603050405020304" pitchFamily="18" charset="0"/>
                          <a:cs typeface="Times New Roman" panose="02020603050405020304" pitchFamily="18" charset="0"/>
                        </a:rPr>
                        <a:t>2022​</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IN" sz="1400" b="0" i="0">
                          <a:solidFill>
                            <a:srgbClr val="000000"/>
                          </a:solidFill>
                          <a:latin typeface="Times New Roman" panose="02020603050405020304" pitchFamily="18" charset="0"/>
                          <a:cs typeface="Times New Roman" panose="02020603050405020304" pitchFamily="18" charset="0"/>
                        </a:rPr>
                        <a:t>Mohamed M.Farag,​</a:t>
                      </a:r>
                    </a:p>
                    <a:p>
                      <a:pPr algn="l" fontAlgn="base"/>
                      <a:r>
                        <a:rPr lang="en-IN" sz="1400" b="0" i="0" err="1">
                          <a:solidFill>
                            <a:srgbClr val="000000"/>
                          </a:solidFill>
                          <a:latin typeface="Times New Roman" panose="02020603050405020304" pitchFamily="18" charset="0"/>
                          <a:cs typeface="Times New Roman" panose="02020603050405020304" pitchFamily="18" charset="0"/>
                        </a:rPr>
                        <a:t>Mariam Foud,​</a:t>
                      </a:r>
                    </a:p>
                    <a:p>
                      <a:pPr algn="l" fontAlgn="base"/>
                      <a:r>
                        <a:rPr lang="en-IN" sz="1400" b="0" i="0" err="1">
                          <a:solidFill>
                            <a:srgbClr val="000000"/>
                          </a:solidFill>
                          <a:latin typeface="Times New Roman" panose="02020603050405020304" pitchFamily="18" charset="0"/>
                          <a:cs typeface="Times New Roman" panose="02020603050405020304" pitchFamily="18" charset="0"/>
                        </a:rPr>
                        <a:t>Amr T.Abdel-Hamid​</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1" i="0">
                          <a:solidFill>
                            <a:srgbClr val="000000"/>
                          </a:solidFill>
                          <a:latin typeface="Times New Roman" panose="02020603050405020304" pitchFamily="18" charset="0"/>
                          <a:cs typeface="Times New Roman" panose="02020603050405020304" pitchFamily="18" charset="0"/>
                        </a:rPr>
                        <a:t>TITLE: </a:t>
                      </a:r>
                      <a:r>
                        <a:rPr lang="en-US" sz="1400" b="0" i="0">
                          <a:solidFill>
                            <a:srgbClr val="000000"/>
                          </a:solidFill>
                          <a:latin typeface="Times New Roman" panose="02020603050405020304" pitchFamily="18" charset="0"/>
                          <a:cs typeface="Times New Roman" panose="02020603050405020304" pitchFamily="18" charset="0"/>
                        </a:rPr>
                        <a:t>Automatic Severity Classification of Diabetic Retinopathy Based on DenseNet and Convolutional Block Attention Module.​</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JOURNAL:</a:t>
                      </a:r>
                      <a:r>
                        <a:rPr lang="en-US" sz="1400" b="0" i="0" u="none" strike="noStrike">
                          <a:solidFill>
                            <a:srgbClr val="000000"/>
                          </a:solidFill>
                          <a:latin typeface="Times New Roman" panose="02020603050405020304" pitchFamily="18" charset="0"/>
                          <a:cs typeface="Times New Roman" panose="02020603050405020304" pitchFamily="18" charset="0"/>
                        </a:rPr>
                        <a:t> IEEE ACCESS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VOLUME:</a:t>
                      </a:r>
                      <a:r>
                        <a:rPr lang="en-US" sz="1400" b="0" i="0" u="none" strike="noStrike">
                          <a:solidFill>
                            <a:srgbClr val="000000"/>
                          </a:solidFill>
                          <a:latin typeface="Times New Roman" panose="02020603050405020304" pitchFamily="18" charset="0"/>
                          <a:cs typeface="Times New Roman" panose="02020603050405020304" pitchFamily="18" charset="0"/>
                        </a:rPr>
                        <a:t> 10</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DATE OF </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PUBLICATION:</a:t>
                      </a:r>
                      <a:r>
                        <a:rPr lang="en-US" sz="1400" b="0" i="0" u="none" strike="noStrike">
                          <a:solidFill>
                            <a:srgbClr val="000000"/>
                          </a:solidFill>
                          <a:latin typeface="Times New Roman" panose="02020603050405020304" pitchFamily="18" charset="0"/>
                          <a:cs typeface="Times New Roman" panose="02020603050405020304" pitchFamily="18" charset="0"/>
                        </a:rPr>
                        <a:t> April 6, 2022</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0" i="0">
                          <a:solidFill>
                            <a:srgbClr val="000000"/>
                          </a:solidFill>
                          <a:latin typeface="Times New Roman" panose="02020603050405020304" pitchFamily="18" charset="0"/>
                          <a:cs typeface="Times New Roman" panose="02020603050405020304" pitchFamily="18" charset="0"/>
                        </a:rPr>
                        <a:t>The proposed technique employs DenseNet169’s encoder to construct a visual embedding. Convolutional Block Attention Module (CBAM) is introduced on top of the encoder to reinforce its discriminative power. The model is trained using cross-entropy loss on the Kaggle Asia Paciﬁc Tele-Ophthalmology Society’s (APTOS) dataset.​</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1" i="0">
                          <a:solidFill>
                            <a:srgbClr val="000000"/>
                          </a:solidFill>
                          <a:latin typeface="Times New Roman" panose="02020603050405020304" pitchFamily="18" charset="0"/>
                          <a:cs typeface="Times New Roman" panose="02020603050405020304" pitchFamily="18" charset="0"/>
                        </a:rPr>
                        <a:t>MERITS: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err="1">
                          <a:solidFill>
                            <a:srgbClr val="000000"/>
                          </a:solidFill>
                          <a:latin typeface="Times New Roman" panose="02020603050405020304" pitchFamily="18" charset="0"/>
                          <a:cs typeface="Times New Roman" panose="02020603050405020304" pitchFamily="18" charset="0"/>
                        </a:rPr>
                        <a:t>Efﬁciently grades the severity level of diabetic retinopathy while reducing the time and space complexity.​</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a:solidFill>
                            <a:srgbClr val="000000"/>
                          </a:solidFill>
                          <a:latin typeface="Times New Roman" panose="02020603050405020304" pitchFamily="18" charset="0"/>
                          <a:cs typeface="Times New Roman" panose="02020603050405020304" pitchFamily="18" charset="0"/>
                        </a:rPr>
                        <a:t>DEMERITS: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The model cannot detect the  types of Diabetic Retinopathy.​</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0" i="0" u="none" strike="noStrike">
                          <a:solidFill>
                            <a:srgbClr val="000000"/>
                          </a:solidFill>
                          <a:latin typeface="Times New Roman" panose="02020603050405020304" pitchFamily="18" charset="0"/>
                          <a:cs typeface="Times New Roman" panose="02020603050405020304" pitchFamily="18" charset="0"/>
                        </a:rPr>
                        <a:t>For future research direction, we evaluate the performance of different CBAM configurations. Moreover, experimenting with different imbalanced learning techniques and increasing the dataset size will lead to better performance. </a:t>
                      </a:r>
                      <a:r>
                        <a:rPr lang="en-US" sz="1400" b="0" i="0">
                          <a:solidFill>
                            <a:srgbClr val="000000"/>
                          </a:solidFill>
                          <a:latin typeface="Times New Roman" panose="02020603050405020304" pitchFamily="18" charset="0"/>
                          <a:cs typeface="Times New Roman" panose="02020603050405020304" pitchFamily="18" charset="0"/>
                        </a:rPr>
                        <a:t>​</a:t>
                      </a:r>
                    </a:p>
                  </a:txBody>
                  <a:tcPr marL="59473" marR="59473" marT="29737" marB="2973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30721" name="Rectangle 1"/>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0570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latin typeface="Times New Roman" panose="02020603050405020304" pitchFamily="18" charset="0"/>
                <a:cs typeface="Times New Roman" panose="02020603050405020304" pitchFamily="18" charset="0"/>
              </a:rPr>
              <a:t>Literature Survey</a:t>
            </a:r>
            <a:endParaRPr lang="en-IN" sz="3600" b="1">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8" name="Table 7"/>
          <p:cNvGraphicFramePr>
            <a:graphicFrameLocks noGrp="1"/>
          </p:cNvGraphicFramePr>
          <p:nvPr/>
        </p:nvGraphicFramePr>
        <p:xfrm>
          <a:off x="190500" y="736955"/>
          <a:ext cx="8782050" cy="5587645"/>
        </p:xfrm>
        <a:graphic>
          <a:graphicData uri="http://schemas.openxmlformats.org/drawingml/2006/table">
            <a:tbl>
              <a:tblPr/>
              <a:tblGrid>
                <a:gridCol w="667985">
                  <a:extLst>
                    <a:ext uri="{9D8B030D-6E8A-4147-A177-3AD203B41FA5}">
                      <a16:colId xmlns:a16="http://schemas.microsoft.com/office/drawing/2014/main" val="20000"/>
                    </a:ext>
                  </a:extLst>
                </a:gridCol>
                <a:gridCol w="776042">
                  <a:extLst>
                    <a:ext uri="{9D8B030D-6E8A-4147-A177-3AD203B41FA5}">
                      <a16:colId xmlns:a16="http://schemas.microsoft.com/office/drawing/2014/main" val="20001"/>
                    </a:ext>
                  </a:extLst>
                </a:gridCol>
                <a:gridCol w="1267209">
                  <a:extLst>
                    <a:ext uri="{9D8B030D-6E8A-4147-A177-3AD203B41FA5}">
                      <a16:colId xmlns:a16="http://schemas.microsoft.com/office/drawing/2014/main" val="20002"/>
                    </a:ext>
                  </a:extLst>
                </a:gridCol>
                <a:gridCol w="1561907">
                  <a:extLst>
                    <a:ext uri="{9D8B030D-6E8A-4147-A177-3AD203B41FA5}">
                      <a16:colId xmlns:a16="http://schemas.microsoft.com/office/drawing/2014/main" val="20003"/>
                    </a:ext>
                  </a:extLst>
                </a:gridCol>
                <a:gridCol w="1846786">
                  <a:extLst>
                    <a:ext uri="{9D8B030D-6E8A-4147-A177-3AD203B41FA5}">
                      <a16:colId xmlns:a16="http://schemas.microsoft.com/office/drawing/2014/main" val="20004"/>
                    </a:ext>
                  </a:extLst>
                </a:gridCol>
                <a:gridCol w="1463675">
                  <a:extLst>
                    <a:ext uri="{9D8B030D-6E8A-4147-A177-3AD203B41FA5}">
                      <a16:colId xmlns:a16="http://schemas.microsoft.com/office/drawing/2014/main" val="20005"/>
                    </a:ext>
                  </a:extLst>
                </a:gridCol>
                <a:gridCol w="1198446">
                  <a:extLst>
                    <a:ext uri="{9D8B030D-6E8A-4147-A177-3AD203B41FA5}">
                      <a16:colId xmlns:a16="http://schemas.microsoft.com/office/drawing/2014/main" val="20006"/>
                    </a:ext>
                  </a:extLst>
                </a:gridCol>
              </a:tblGrid>
              <a:tr h="325767">
                <a:tc>
                  <a:txBody>
                    <a:bodyPr/>
                    <a:lstStyle/>
                    <a:p>
                      <a:pPr algn="l" fontAlgn="base"/>
                      <a:r>
                        <a:rPr lang="en-IN" sz="1400" b="1" i="0">
                          <a:solidFill>
                            <a:srgbClr val="FFFFFF"/>
                          </a:solidFill>
                          <a:latin typeface="Times New Roman" panose="02020603050405020304" pitchFamily="18" charset="0"/>
                          <a:cs typeface="Times New Roman" panose="02020603050405020304" pitchFamily="18" charset="0"/>
                        </a:rPr>
                        <a:t>S.NO​</a:t>
                      </a:r>
                    </a:p>
                    <a:p>
                      <a:pPr algn="l" fontAlgn="base"/>
                      <a:r>
                        <a:rPr lang="en-IN" sz="1400" b="1" i="0">
                          <a:solidFill>
                            <a:srgbClr val="FFFFFF"/>
                          </a:solidFill>
                          <a:latin typeface="Times New Roman" panose="02020603050405020304" pitchFamily="18" charset="0"/>
                          <a:cs typeface="Times New Roman" panose="02020603050405020304" pitchFamily="18" charset="0"/>
                        </a:rPr>
                        <a:t>​</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l" fontAlgn="base"/>
                      <a:r>
                        <a:rPr lang="en-IN" sz="1400" b="1" i="0">
                          <a:solidFill>
                            <a:srgbClr val="FFFFFF"/>
                          </a:solidFill>
                          <a:latin typeface="Times New Roman" panose="02020603050405020304" pitchFamily="18" charset="0"/>
                          <a:cs typeface="Times New Roman" panose="02020603050405020304" pitchFamily="18" charset="0"/>
                        </a:rPr>
                        <a:t>YEAR​</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l" fontAlgn="base"/>
                      <a:r>
                        <a:rPr lang="en-IN" sz="1400" b="1" i="0">
                          <a:solidFill>
                            <a:srgbClr val="FFFFFF"/>
                          </a:solidFill>
                          <a:latin typeface="Times New Roman" panose="02020603050405020304" pitchFamily="18" charset="0"/>
                          <a:cs typeface="Times New Roman" panose="02020603050405020304" pitchFamily="18" charset="0"/>
                        </a:rPr>
                        <a:t>AUTHOR </a:t>
                      </a:r>
                    </a:p>
                    <a:p>
                      <a:pPr algn="l" fontAlgn="base"/>
                      <a:r>
                        <a:rPr lang="en-IN" sz="1400" b="1" i="0">
                          <a:solidFill>
                            <a:srgbClr val="FFFFFF"/>
                          </a:solidFill>
                          <a:latin typeface="Times New Roman" panose="02020603050405020304" pitchFamily="18" charset="0"/>
                          <a:cs typeface="Times New Roman" panose="02020603050405020304" pitchFamily="18" charset="0"/>
                        </a:rPr>
                        <a:t>NAME​</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l" fontAlgn="base"/>
                      <a:r>
                        <a:rPr lang="en-IN" sz="1400" b="1" i="0">
                          <a:solidFill>
                            <a:srgbClr val="FFFFFF"/>
                          </a:solidFill>
                          <a:latin typeface="Times New Roman" panose="02020603050405020304" pitchFamily="18" charset="0"/>
                          <a:cs typeface="Times New Roman" panose="02020603050405020304" pitchFamily="18" charset="0"/>
                        </a:rPr>
                        <a:t>PAPER TITLE​</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l" fontAlgn="base"/>
                      <a:r>
                        <a:rPr lang="en-IN" sz="1400" b="1" i="0">
                          <a:solidFill>
                            <a:srgbClr val="FFFFFF"/>
                          </a:solidFill>
                          <a:latin typeface="Times New Roman" panose="02020603050405020304" pitchFamily="18" charset="0"/>
                          <a:cs typeface="Times New Roman" panose="02020603050405020304" pitchFamily="18" charset="0"/>
                        </a:rPr>
                        <a:t>METHODOLOGY​</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l" fontAlgn="base"/>
                      <a:r>
                        <a:rPr lang="en-IN" sz="1400" b="1" i="0">
                          <a:solidFill>
                            <a:srgbClr val="FFFFFF"/>
                          </a:solidFill>
                          <a:latin typeface="Times New Roman" panose="02020603050405020304" pitchFamily="18" charset="0"/>
                          <a:cs typeface="Times New Roman" panose="02020603050405020304" pitchFamily="18" charset="0"/>
                        </a:rPr>
                        <a:t>MERITS &amp;​</a:t>
                      </a:r>
                    </a:p>
                    <a:p>
                      <a:pPr algn="l" fontAlgn="base"/>
                      <a:r>
                        <a:rPr lang="en-IN" sz="1400" b="1" i="0">
                          <a:solidFill>
                            <a:srgbClr val="FFFFFF"/>
                          </a:solidFill>
                          <a:latin typeface="Times New Roman" panose="02020603050405020304" pitchFamily="18" charset="0"/>
                          <a:cs typeface="Times New Roman" panose="02020603050405020304" pitchFamily="18" charset="0"/>
                        </a:rPr>
                        <a:t>DEMERITS​</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tc>
                  <a:txBody>
                    <a:bodyPr/>
                    <a:lstStyle/>
                    <a:p>
                      <a:pPr algn="l" fontAlgn="base"/>
                      <a:r>
                        <a:rPr lang="en-IN" sz="1400" b="1" i="0">
                          <a:solidFill>
                            <a:srgbClr val="FFFFFF"/>
                          </a:solidFill>
                          <a:latin typeface="Times New Roman" panose="02020603050405020304" pitchFamily="18" charset="0"/>
                          <a:cs typeface="Times New Roman" panose="02020603050405020304" pitchFamily="18" charset="0"/>
                        </a:rPr>
                        <a:t>FUTURE </a:t>
                      </a:r>
                    </a:p>
                    <a:p>
                      <a:pPr algn="l" fontAlgn="base"/>
                      <a:r>
                        <a:rPr lang="en-IN" sz="1400" b="1" i="0">
                          <a:solidFill>
                            <a:srgbClr val="FFFFFF"/>
                          </a:solidFill>
                          <a:latin typeface="Times New Roman" panose="02020603050405020304" pitchFamily="18" charset="0"/>
                          <a:cs typeface="Times New Roman" panose="02020603050405020304" pitchFamily="18" charset="0"/>
                        </a:rPr>
                        <a:t>SCOPE​</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02607">
                <a:tc>
                  <a:txBody>
                    <a:bodyPr/>
                    <a:lstStyle/>
                    <a:p>
                      <a:pPr algn="l" fontAlgn="base"/>
                      <a:r>
                        <a:rPr lang="en-IN" sz="1400" b="0" i="0">
                          <a:solidFill>
                            <a:srgbClr val="000000"/>
                          </a:solidFill>
                          <a:latin typeface="Times New Roman" panose="02020603050405020304" pitchFamily="18" charset="0"/>
                          <a:cs typeface="Times New Roman" panose="02020603050405020304" pitchFamily="18" charset="0"/>
                        </a:rPr>
                        <a:t>   4​</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0" i="0">
                          <a:solidFill>
                            <a:srgbClr val="000000"/>
                          </a:solidFill>
                          <a:latin typeface="Times New Roman" panose="02020603050405020304" pitchFamily="18" charset="0"/>
                          <a:cs typeface="Times New Roman" panose="02020603050405020304" pitchFamily="18" charset="0"/>
                        </a:rPr>
                        <a:t>2019​</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0" i="0" u="none" strike="noStrike" err="1">
                          <a:solidFill>
                            <a:srgbClr val="000000"/>
                          </a:solidFill>
                          <a:latin typeface="Times New Roman" panose="02020603050405020304" pitchFamily="18" charset="0"/>
                          <a:cs typeface="Times New Roman" panose="02020603050405020304" pitchFamily="18" charset="0"/>
                        </a:rPr>
                        <a:t>Zhentao Gao, Jie Li,  Jixiang Guo,Yuanyuan Chen, Zhang Yi, Jie Zhong </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TITLE: </a:t>
                      </a:r>
                      <a:r>
                        <a:rPr lang="en-US" sz="1400" b="0" i="0" u="none" strike="noStrike">
                          <a:solidFill>
                            <a:srgbClr val="000000"/>
                          </a:solidFill>
                          <a:latin typeface="Times New Roman" panose="02020603050405020304" pitchFamily="18" charset="0"/>
                          <a:cs typeface="Times New Roman" panose="02020603050405020304" pitchFamily="18" charset="0"/>
                        </a:rPr>
                        <a:t>Diagnosis of Diabetic Retinopathy Using Deep Neural Networks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PUBLISHER:</a:t>
                      </a:r>
                      <a:r>
                        <a:rPr lang="en-US" sz="1400" b="0" i="0" u="none" strike="noStrike">
                          <a:solidFill>
                            <a:srgbClr val="000000"/>
                          </a:solidFill>
                          <a:latin typeface="Times New Roman" panose="02020603050405020304" pitchFamily="18" charset="0"/>
                          <a:cs typeface="Times New Roman" panose="02020603050405020304" pitchFamily="18" charset="0"/>
                        </a:rPr>
                        <a:t> IEEE</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u="none" strike="noStrike">
                          <a:solidFill>
                            <a:srgbClr val="000000"/>
                          </a:solidFill>
                          <a:latin typeface="Times New Roman" panose="02020603050405020304" pitchFamily="18" charset="0"/>
                          <a:cs typeface="Times New Roman" panose="02020603050405020304" pitchFamily="18" charset="0"/>
                        </a:rPr>
                        <a:t>Cite This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u="none" strike="noStrike">
                          <a:solidFill>
                            <a:srgbClr val="000000"/>
                          </a:solidFill>
                          <a:latin typeface="Times New Roman" panose="02020603050405020304" pitchFamily="18" charset="0"/>
                          <a:cs typeface="Times New Roman" panose="02020603050405020304" pitchFamily="18" charset="0"/>
                        </a:rPr>
                        <a:t>PDF</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u="none" strike="noStrike" err="1">
                          <a:solidFill>
                            <a:srgbClr val="000000"/>
                          </a:solidFill>
                          <a:latin typeface="Times New Roman" panose="02020603050405020304" pitchFamily="18" charset="0"/>
                          <a:cs typeface="Times New Roman" panose="02020603050405020304" pitchFamily="18" charset="0"/>
                        </a:rPr>
                        <a:t>Jadoon </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JOURNAL:</a:t>
                      </a:r>
                      <a:r>
                        <a:rPr lang="en-US" sz="1400" b="0" i="0" u="none" strike="noStrike">
                          <a:solidFill>
                            <a:srgbClr val="000000"/>
                          </a:solidFill>
                          <a:latin typeface="Times New Roman" panose="02020603050405020304" pitchFamily="18" charset="0"/>
                          <a:cs typeface="Times New Roman" panose="02020603050405020304" pitchFamily="18" charset="0"/>
                        </a:rPr>
                        <a:t>IEEE ACCESS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VOLUME:</a:t>
                      </a:r>
                      <a:r>
                        <a:rPr lang="en-US" sz="1400" b="0" i="0" u="none" strike="noStrike">
                          <a:solidFill>
                            <a:srgbClr val="000000"/>
                          </a:solidFill>
                          <a:latin typeface="Times New Roman" panose="02020603050405020304" pitchFamily="18" charset="0"/>
                          <a:cs typeface="Times New Roman" panose="02020603050405020304" pitchFamily="18" charset="0"/>
                        </a:rPr>
                        <a:t> 7</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DATE OF </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u="none" strike="noStrike">
                          <a:solidFill>
                            <a:srgbClr val="000000"/>
                          </a:solidFill>
                          <a:latin typeface="Times New Roman" panose="02020603050405020304" pitchFamily="18" charset="0"/>
                          <a:cs typeface="Times New Roman" panose="02020603050405020304" pitchFamily="18" charset="0"/>
                        </a:rPr>
                        <a:t>PUBLICATION:</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u="none" strike="noStrike">
                          <a:solidFill>
                            <a:srgbClr val="000000"/>
                          </a:solidFill>
                          <a:latin typeface="Times New Roman" panose="02020603050405020304" pitchFamily="18" charset="0"/>
                          <a:cs typeface="Times New Roman" panose="02020603050405020304" pitchFamily="18" charset="0"/>
                        </a:rPr>
                        <a:t>19 December 2019</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0" i="0" u="none" strike="noStrike">
                          <a:solidFill>
                            <a:srgbClr val="000000"/>
                          </a:solidFill>
                          <a:latin typeface="Times New Roman" panose="02020603050405020304" pitchFamily="18" charset="0"/>
                          <a:cs typeface="Times New Roman" panose="02020603050405020304" pitchFamily="18" charset="0"/>
                        </a:rPr>
                        <a:t>In this paper, new dataset of fundus images are used for grading DR. In contrast to existing scales that grade fundus images mainly by the pathological changes in the retina. With this dataset, several deep convolutional neural network (DCNN) models were trained for the diagnosis of DR.</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a:solidFill>
                            <a:srgbClr val="000000"/>
                          </a:solidFill>
                          <a:latin typeface="Times New Roman" panose="02020603050405020304" pitchFamily="18" charset="0"/>
                          <a:cs typeface="Times New Roman" panose="02020603050405020304" pitchFamily="18" charset="0"/>
                        </a:rPr>
                        <a:t>​</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1" i="0">
                          <a:solidFill>
                            <a:srgbClr val="000000"/>
                          </a:solidFill>
                          <a:latin typeface="Times New Roman" panose="02020603050405020304" pitchFamily="18" charset="0"/>
                          <a:cs typeface="Times New Roman" panose="02020603050405020304" pitchFamily="18" charset="0"/>
                        </a:rPr>
                        <a:t>MERITS: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u="none" strike="noStrike">
                          <a:solidFill>
                            <a:srgbClr val="000000"/>
                          </a:solidFill>
                          <a:latin typeface="Times New Roman" panose="02020603050405020304" pitchFamily="18" charset="0"/>
                          <a:cs typeface="Times New Roman" panose="02020603050405020304" pitchFamily="18" charset="0"/>
                        </a:rPr>
                        <a:t>With this dataset, several deep convolutional neural network (DCNN) models were trained for the diagnosis of DR. Our models were also deployed for clinical evaluation in several hospitals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1" i="0">
                          <a:solidFill>
                            <a:srgbClr val="000000"/>
                          </a:solidFill>
                          <a:latin typeface="Times New Roman" panose="02020603050405020304" pitchFamily="18" charset="0"/>
                          <a:cs typeface="Times New Roman" panose="02020603050405020304" pitchFamily="18" charset="0"/>
                        </a:rPr>
                        <a:t>DEMERITS:</a:t>
                      </a:r>
                      <a:r>
                        <a:rPr lang="en-US" sz="1400" b="0" i="0">
                          <a:solidFill>
                            <a:srgbClr val="000000"/>
                          </a:solidFill>
                          <a:latin typeface="Times New Roman" panose="02020603050405020304" pitchFamily="18" charset="0"/>
                          <a:cs typeface="Times New Roman" panose="02020603050405020304" pitchFamily="18" charset="0"/>
                        </a:rPr>
                        <a:t>​</a:t>
                      </a:r>
                    </a:p>
                    <a:p>
                      <a:pPr algn="l" fontAlgn="base"/>
                      <a:r>
                        <a:rPr lang="en-US" sz="1400" b="0" i="0" u="none" strike="noStrike">
                          <a:solidFill>
                            <a:srgbClr val="000000"/>
                          </a:solidFill>
                          <a:latin typeface="Times New Roman" panose="02020603050405020304" pitchFamily="18" charset="0"/>
                          <a:cs typeface="Times New Roman" panose="02020603050405020304" pitchFamily="18" charset="0"/>
                        </a:rPr>
                        <a:t>The I/O operation for reading the images from the disk takes a lot of time</a:t>
                      </a:r>
                      <a:r>
                        <a:rPr lang="en-US" sz="1400" b="0" i="0">
                          <a:solidFill>
                            <a:srgbClr val="000000"/>
                          </a:solidFill>
                          <a:latin typeface="Times New Roman" panose="02020603050405020304" pitchFamily="18" charset="0"/>
                          <a:cs typeface="Times New Roman" panose="02020603050405020304" pitchFamily="18" charset="0"/>
                        </a:rPr>
                        <a:t>​</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tc>
                  <a:txBody>
                    <a:bodyPr/>
                    <a:lstStyle/>
                    <a:p>
                      <a:pPr algn="l" fontAlgn="base"/>
                      <a:r>
                        <a:rPr lang="en-US" sz="1400" b="0" i="0" u="none" strike="noStrike">
                          <a:solidFill>
                            <a:srgbClr val="000000"/>
                          </a:solidFill>
                          <a:latin typeface="Times New Roman" panose="02020603050405020304" pitchFamily="18" charset="0"/>
                          <a:cs typeface="Times New Roman" panose="02020603050405020304" pitchFamily="18" charset="0"/>
                        </a:rPr>
                        <a:t>In the future, data from more equipments will be included, and a broader pilot study will be launched. The accumulated data will be further used to improve the accuracy of the models.</a:t>
                      </a:r>
                      <a:r>
                        <a:rPr lang="en-US" sz="1400" b="0" i="0">
                          <a:solidFill>
                            <a:srgbClr val="000000"/>
                          </a:solidFill>
                          <a:latin typeface="Times New Roman" panose="02020603050405020304" pitchFamily="18" charset="0"/>
                          <a:cs typeface="Times New Roman" panose="02020603050405020304" pitchFamily="18" charset="0"/>
                        </a:rPr>
                        <a:t>​</a:t>
                      </a:r>
                    </a:p>
                  </a:txBody>
                  <a:tcPr marL="58317" marR="58317" marT="29159" marB="2915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9697" name="Rectangle 1"/>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6452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10-04-2023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7</a:t>
            </a:fld>
            <a:endParaRPr lang="en-IN"/>
          </a:p>
        </p:txBody>
      </p:sp>
      <p:sp>
        <p:nvSpPr>
          <p:cNvPr id="6" name="Title 1">
            <a:extLst>
              <a:ext uri="{FF2B5EF4-FFF2-40B4-BE49-F238E27FC236}">
                <a16:creationId xmlns:a16="http://schemas.microsoft.com/office/drawing/2014/main" id="{7513A726-45BD-4B17-BF54-42F7352C7AE4}"/>
              </a:ext>
            </a:extLst>
          </p:cNvPr>
          <p:cNvSpPr>
            <a:spLocks noGrp="1"/>
          </p:cNvSpPr>
          <p:nvPr>
            <p:ph type="title"/>
          </p:nvPr>
        </p:nvSpPr>
        <p:spPr>
          <a:xfrm>
            <a:off x="628650" y="136524"/>
            <a:ext cx="7886700" cy="586981"/>
          </a:xfrm>
        </p:spPr>
        <p:txBody>
          <a:bodyPr>
            <a:noAutofit/>
          </a:bodyPr>
          <a:lstStyle/>
          <a:p>
            <a:pPr algn="ctr"/>
            <a:r>
              <a:rPr lang="en-US" sz="3600" b="1" dirty="0">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45E964-D113-B8EA-0AE7-CBC8FF14911D}"/>
              </a:ext>
            </a:extLst>
          </p:cNvPr>
          <p:cNvSpPr txBox="1"/>
          <p:nvPr/>
        </p:nvSpPr>
        <p:spPr>
          <a:xfrm>
            <a:off x="505096" y="646246"/>
            <a:ext cx="8133807" cy="2638158"/>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objective of this project is to accurately detect whether a person has been affected with diabetic retinopathy, so that we can prevent patients from becoming blind for life. </a:t>
            </a:r>
          </a:p>
          <a:p>
            <a:pPr marL="285750" indent="-285750" algn="just">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Diabetes retinopathy has no symptoms in its early stages. Gradually, some people notice changes in their vision in the later phases, such as reading difficulty or not being able to see faraway objects.</a:t>
            </a:r>
          </a:p>
        </p:txBody>
      </p:sp>
      <p:sp>
        <p:nvSpPr>
          <p:cNvPr id="8" name="Rectangle 7"/>
          <p:cNvSpPr/>
          <p:nvPr/>
        </p:nvSpPr>
        <p:spPr>
          <a:xfrm>
            <a:off x="419099" y="3297851"/>
            <a:ext cx="8305800" cy="336656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goal is to create a web-based application that </a:t>
            </a:r>
            <a:r>
              <a:rPr lang="en-US" dirty="0" err="1">
                <a:latin typeface="Times New Roman" panose="02020603050405020304" pitchFamily="18" charset="0"/>
                <a:cs typeface="Times New Roman" panose="02020603050405020304" pitchFamily="18" charset="0"/>
              </a:rPr>
              <a:t>recognises</a:t>
            </a:r>
            <a:r>
              <a:rPr lang="en-US" dirty="0">
                <a:latin typeface="Times New Roman" panose="02020603050405020304" pitchFamily="18" charset="0"/>
                <a:cs typeface="Times New Roman" panose="02020603050405020304" pitchFamily="18" charset="0"/>
              </a:rPr>
              <a:t> Diabetic Retinopathy (DR) in a person and if so, this model will determine the severity and type of Diabetic Retinopathy.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Due to the fact that this app is online, anyone with internet access can easily use it to determine Diabetic Retinopathy by uploading the retinal images as the input to the system.</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Two deep learning algorithms were used in this case to boost the accuracy by 98%. Inception V3 for detection, and </a:t>
            </a:r>
            <a:r>
              <a:rPr lang="en-US" dirty="0" err="1">
                <a:latin typeface="Times New Roman" panose="02020603050405020304" pitchFamily="18" charset="0"/>
                <a:cs typeface="Times New Roman" panose="02020603050405020304" pitchFamily="18" charset="0"/>
              </a:rPr>
              <a:t>Xception</a:t>
            </a:r>
            <a:r>
              <a:rPr lang="en-US" dirty="0">
                <a:latin typeface="Times New Roman" panose="02020603050405020304" pitchFamily="18" charset="0"/>
                <a:cs typeface="Times New Roman" panose="02020603050405020304" pitchFamily="18" charset="0"/>
              </a:rPr>
              <a:t> for classification.</a:t>
            </a:r>
          </a:p>
        </p:txBody>
      </p:sp>
    </p:spTree>
    <p:extLst>
      <p:ext uri="{BB962C8B-B14F-4D97-AF65-F5344CB8AC3E}">
        <p14:creationId xmlns:p14="http://schemas.microsoft.com/office/powerpoint/2010/main" val="28586800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88581"/>
            <a:ext cx="7886700" cy="530258"/>
          </a:xfrm>
        </p:spPr>
        <p:txBody>
          <a:bodyPr>
            <a:noAutofit/>
          </a:bodyPr>
          <a:lstStyle/>
          <a:p>
            <a:pPr algn="ctr"/>
            <a:r>
              <a:rPr lang="en-US" sz="2600" b="1" dirty="0">
                <a:latin typeface="Times New Roman" panose="02020603050405020304" pitchFamily="18" charset="0"/>
                <a:cs typeface="Times New Roman" panose="02020603050405020304" pitchFamily="18" charset="0"/>
              </a:rPr>
              <a:t>Proposed System</a:t>
            </a:r>
            <a:endParaRPr lang="en-IN" sz="2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IN"/>
              <a:t>10-04-2023</a:t>
            </a: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5" name="Rectangle 4"/>
          <p:cNvSpPr/>
          <p:nvPr/>
        </p:nvSpPr>
        <p:spPr>
          <a:xfrm>
            <a:off x="383993" y="446512"/>
            <a:ext cx="8395063" cy="3730317"/>
          </a:xfrm>
          <a:prstGeom prst="rect">
            <a:avLst/>
          </a:prstGeom>
        </p:spPr>
        <p:txBody>
          <a:bodyPr wrap="square">
            <a:spAutoFit/>
          </a:bodyPr>
          <a:lstStyle/>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Preprocessing (quality enhancement and removal of irrelevant details from images ) </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A Median Filter (noise removal) and Adaptive Histogram Equalization (image enhancement)</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Inception V3(detection of diabetic retinopathy)</a:t>
            </a:r>
          </a:p>
          <a:p>
            <a:pPr>
              <a:lnSpc>
                <a:spcPct val="150000"/>
              </a:lnSpc>
              <a:buFont typeface="Wingdings" pitchFamily="2" charset="2"/>
              <a:buChar char="Ø"/>
            </a:pPr>
            <a:r>
              <a:rPr lang="en-US" sz="2000" dirty="0" err="1">
                <a:latin typeface="Times New Roman" panose="02020603050405020304" pitchFamily="18" charset="0"/>
                <a:cs typeface="Times New Roman" panose="02020603050405020304" pitchFamily="18" charset="0"/>
              </a:rPr>
              <a:t>Xception</a:t>
            </a:r>
            <a:r>
              <a:rPr lang="en-US" sz="2000" dirty="0">
                <a:latin typeface="Times New Roman" panose="02020603050405020304" pitchFamily="18" charset="0"/>
                <a:cs typeface="Times New Roman" panose="02020603050405020304" pitchFamily="18" charset="0"/>
              </a:rPr>
              <a:t>(classification of diabetic retinopathy :Microaneurysms, </a:t>
            </a:r>
            <a:r>
              <a:rPr lang="en-US" sz="2000" dirty="0" err="1">
                <a:latin typeface="Times New Roman" panose="02020603050405020304" pitchFamily="18" charset="0"/>
                <a:cs typeface="Times New Roman" panose="02020603050405020304" pitchFamily="18" charset="0"/>
              </a:rPr>
              <a:t>Haemorrhages</a:t>
            </a:r>
            <a:r>
              <a:rPr lang="en-US" sz="2000" dirty="0">
                <a:latin typeface="Times New Roman" panose="02020603050405020304" pitchFamily="18" charset="0"/>
                <a:cs typeface="Times New Roman" panose="02020603050405020304" pitchFamily="18" charset="0"/>
              </a:rPr>
              <a:t> and Exudates)</a:t>
            </a:r>
          </a:p>
          <a:p>
            <a:pPr algn="just">
              <a:lnSpc>
                <a:spcPct val="150000"/>
              </a:lnSpc>
            </a:pPr>
            <a:r>
              <a:rPr lang="en-US" sz="2000" dirty="0">
                <a:latin typeface="Times New Roman" panose="02020603050405020304" pitchFamily="18" charset="0"/>
                <a:cs typeface="Times New Roman" panose="02020603050405020304" pitchFamily="18" charset="0"/>
              </a:rPr>
              <a:t>  </a:t>
            </a:r>
          </a:p>
        </p:txBody>
      </p:sp>
      <p:sp>
        <p:nvSpPr>
          <p:cNvPr id="7" name="Rectangle 6"/>
          <p:cNvSpPr/>
          <p:nvPr/>
        </p:nvSpPr>
        <p:spPr>
          <a:xfrm>
            <a:off x="383993" y="4293746"/>
            <a:ext cx="8172450" cy="2118016"/>
          </a:xfrm>
          <a:prstGeom prst="rect">
            <a:avLst/>
          </a:prstGeom>
        </p:spPr>
        <p:txBody>
          <a:bodyPr wrap="square">
            <a:spAutoFit/>
          </a:bodyPr>
          <a:lstStyle/>
          <a:p>
            <a:pPr marL="285750" indent="-285750" fontAlgn="base">
              <a:lnSpc>
                <a:spcPct val="150000"/>
              </a:lnSpc>
              <a:buFont typeface="Wingdings" panose="05000000000000000000" pitchFamily="2" charset="2"/>
              <a:buChar char="Ø"/>
            </a:pPr>
            <a:r>
              <a:rPr lang="en-US" dirty="0">
                <a:solidFill>
                  <a:srgbClr val="000000"/>
                </a:solidFill>
                <a:latin typeface="Century Schoolbook"/>
              </a:rPr>
              <a:t>The proposed system can determine the </a:t>
            </a:r>
            <a:r>
              <a:rPr lang="en-US" b="1" dirty="0">
                <a:solidFill>
                  <a:srgbClr val="000000"/>
                </a:solidFill>
                <a:latin typeface="Century Schoolbook"/>
              </a:rPr>
              <a:t>specific type of DR</a:t>
            </a:r>
            <a:r>
              <a:rPr lang="en-US" dirty="0">
                <a:solidFill>
                  <a:srgbClr val="000000"/>
                </a:solidFill>
                <a:latin typeface="Century Schoolbook"/>
              </a:rPr>
              <a:t> in abnormal retinal images.​</a:t>
            </a:r>
            <a:endParaRPr lang="en-US" dirty="0">
              <a:solidFill>
                <a:srgbClr val="000000"/>
              </a:solidFill>
              <a:latin typeface="Arial"/>
            </a:endParaRPr>
          </a:p>
          <a:p>
            <a:pPr marL="285750" indent="-285750" fontAlgn="base">
              <a:lnSpc>
                <a:spcPct val="150000"/>
              </a:lnSpc>
              <a:buFont typeface="Wingdings" panose="05000000000000000000" pitchFamily="2" charset="2"/>
              <a:buChar char="Ø"/>
            </a:pPr>
            <a:r>
              <a:rPr lang="en-US" dirty="0">
                <a:solidFill>
                  <a:srgbClr val="000000"/>
                </a:solidFill>
                <a:latin typeface="Century Schoolbook"/>
              </a:rPr>
              <a:t>The classification </a:t>
            </a:r>
            <a:r>
              <a:rPr lang="en-US" b="1" dirty="0">
                <a:solidFill>
                  <a:srgbClr val="000000"/>
                </a:solidFill>
                <a:latin typeface="Century Schoolbook"/>
              </a:rPr>
              <a:t>accuracy is high</a:t>
            </a:r>
            <a:r>
              <a:rPr lang="en-US" dirty="0">
                <a:solidFill>
                  <a:srgbClr val="000000"/>
                </a:solidFill>
                <a:latin typeface="Century Schoolbook"/>
              </a:rPr>
              <a:t> due to image pre-processing technique.​</a:t>
            </a:r>
            <a:endParaRPr lang="en-US" dirty="0">
              <a:solidFill>
                <a:srgbClr val="000000"/>
              </a:solidFill>
              <a:latin typeface="Arial"/>
            </a:endParaRPr>
          </a:p>
          <a:p>
            <a:pPr marL="285750" indent="-285750" fontAlgn="base">
              <a:lnSpc>
                <a:spcPct val="150000"/>
              </a:lnSpc>
              <a:buFont typeface="Wingdings" panose="05000000000000000000" pitchFamily="2" charset="2"/>
              <a:buChar char="Ø"/>
            </a:pPr>
            <a:r>
              <a:rPr lang="en-US" dirty="0">
                <a:solidFill>
                  <a:srgbClr val="000000"/>
                </a:solidFill>
                <a:latin typeface="Century Schoolbook"/>
              </a:rPr>
              <a:t>The processing speed is high , so it has </a:t>
            </a:r>
            <a:r>
              <a:rPr lang="en-US" b="1" dirty="0">
                <a:solidFill>
                  <a:srgbClr val="000000"/>
                </a:solidFill>
                <a:latin typeface="Century Schoolbook"/>
              </a:rPr>
              <a:t>less computational time.</a:t>
            </a:r>
            <a:endParaRPr lang="en-US" b="0" i="0" dirty="0">
              <a:solidFill>
                <a:srgbClr val="000000"/>
              </a:solidFill>
              <a:latin typeface="Arial"/>
            </a:endParaRPr>
          </a:p>
        </p:txBody>
      </p:sp>
      <p:sp>
        <p:nvSpPr>
          <p:cNvPr id="8" name="Rectangle 7"/>
          <p:cNvSpPr/>
          <p:nvPr/>
        </p:nvSpPr>
        <p:spPr>
          <a:xfrm>
            <a:off x="2205236" y="3825936"/>
            <a:ext cx="499842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Advantages of proposed system</a:t>
            </a:r>
            <a:endParaRPr lang="en-US" sz="2800" dirty="0"/>
          </a:p>
        </p:txBody>
      </p:sp>
    </p:spTree>
    <p:extLst>
      <p:ext uri="{BB962C8B-B14F-4D97-AF65-F5344CB8AC3E}">
        <p14:creationId xmlns:p14="http://schemas.microsoft.com/office/powerpoint/2010/main" val="853309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latin typeface="Times New Roman" panose="02020603050405020304" pitchFamily="18" charset="0"/>
                <a:cs typeface="Times New Roman" panose="02020603050405020304" pitchFamily="18" charset="0"/>
              </a:rPr>
              <a:t>Software / Hardware used</a:t>
            </a:r>
            <a:endParaRPr lang="en-IN" sz="3600" b="1">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IN"/>
              <a:t>10-04-2023</a:t>
            </a: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5" name="Rectangle 4"/>
          <p:cNvSpPr/>
          <p:nvPr/>
        </p:nvSpPr>
        <p:spPr>
          <a:xfrm>
            <a:off x="800100" y="696249"/>
            <a:ext cx="7543800" cy="5761642"/>
          </a:xfrm>
          <a:prstGeom prst="rect">
            <a:avLst/>
          </a:prstGeom>
        </p:spPr>
        <p:txBody>
          <a:bodyPr wrap="square">
            <a:spAutoFit/>
          </a:bodyPr>
          <a:lstStyle/>
          <a:p>
            <a:pPr marL="457200" indent="-457200">
              <a:lnSpc>
                <a:spcPct val="150000"/>
              </a:lnSpc>
              <a:buFont typeface="+mj-lt"/>
              <a:buAutoNum type="arabicPeriod"/>
            </a:pPr>
            <a:r>
              <a:rPr lang="en-IN" sz="2400" b="1" dirty="0">
                <a:latin typeface="Times New Roman" panose="02020603050405020304" pitchFamily="18" charset="0"/>
                <a:cs typeface="Times New Roman" panose="02020603050405020304" pitchFamily="18" charset="0"/>
              </a:rPr>
              <a:t>Software Requirements:</a:t>
            </a:r>
            <a:endParaRPr lang="en-AU"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Operating System – Windows 10​</a:t>
            </a: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Coding Language – Python 3.11​</a:t>
            </a: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IDE – Visual Studio Code​</a:t>
            </a: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Package Manager – PIP​</a:t>
            </a:r>
          </a:p>
          <a:p>
            <a:pPr marL="342900"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Framework – </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 </a:t>
            </a:r>
            <a:endParaRPr lang="en-AU" sz="2400"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rPr>
              <a:t>2.   Hardware requirements:</a:t>
            </a:r>
            <a:endParaRPr lang="en-AU"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 Core i5 Processor​</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 500 GB​</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Monitor – 15'' LED​</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Input Devices – Keyboard, Mouse​</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 4GB </a:t>
            </a:r>
          </a:p>
        </p:txBody>
      </p:sp>
    </p:spTree>
    <p:extLst>
      <p:ext uri="{BB962C8B-B14F-4D97-AF65-F5344CB8AC3E}">
        <p14:creationId xmlns:p14="http://schemas.microsoft.com/office/powerpoint/2010/main" val="207026542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4"/>
  <p:tag name="AS_OS" val="Microsoft Windows NT 10.0.20348.0"/>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694</TotalTime>
  <Words>2606</Words>
  <Application>Microsoft Office PowerPoint</Application>
  <PresentationFormat>On-screen Show (4:3)</PresentationFormat>
  <Paragraphs>374</Paragraphs>
  <Slides>28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Calibri Light</vt:lpstr>
      <vt:lpstr>Century Schoolbook</vt:lpstr>
      <vt:lpstr>Times New Roman</vt:lpstr>
      <vt:lpstr>Wingdings</vt:lpstr>
      <vt:lpstr>Office Theme</vt:lpstr>
      <vt:lpstr>Office Theme</vt:lpstr>
      <vt:lpstr>PowerPoint Presentation</vt:lpstr>
      <vt:lpstr>Abstract</vt:lpstr>
      <vt:lpstr>PowerPoint Presentation</vt:lpstr>
      <vt:lpstr>Literature Survey</vt:lpstr>
      <vt:lpstr>Literature Survey</vt:lpstr>
      <vt:lpstr>Literature Survey</vt:lpstr>
      <vt:lpstr>Problem Statement</vt:lpstr>
      <vt:lpstr>Proposed System</vt:lpstr>
      <vt:lpstr>Software / Hardware used</vt:lpstr>
      <vt:lpstr>Methodology used</vt:lpstr>
      <vt:lpstr>System Design  </vt:lpstr>
      <vt:lpstr>System Design  </vt:lpstr>
      <vt:lpstr>System Design  </vt:lpstr>
      <vt:lpstr>System Design  </vt:lpstr>
      <vt:lpstr>System Design  </vt:lpstr>
      <vt:lpstr>System Design  </vt:lpstr>
      <vt:lpstr>Module Description</vt:lpstr>
      <vt:lpstr>      CLASSIFICATION OF RETINAL IMAGES </vt:lpstr>
      <vt:lpstr>Module Description</vt:lpstr>
      <vt:lpstr>Testing – Program  </vt:lpstr>
      <vt:lpstr>Testing – Application </vt:lpstr>
      <vt:lpstr>Performance Evaluation</vt:lpstr>
      <vt:lpstr>Screenshots</vt:lpstr>
      <vt:lpstr>Screenshots</vt:lpstr>
      <vt:lpstr>Screenshots</vt:lpstr>
      <vt:lpstr>Conclusion / Feature Enhancement</vt:lpstr>
      <vt:lpstr>Reference Paper/ URL</vt:lpstr>
      <vt:lpstr>Reference Paper/ URL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A18</dc:creator>
  <cp:lastModifiedBy>Mathumita B</cp:lastModifiedBy>
  <cp:revision>97</cp:revision>
  <dcterms:created xsi:type="dcterms:W3CDTF">2020-12-27T14:21:20Z</dcterms:created>
  <dcterms:modified xsi:type="dcterms:W3CDTF">2023-04-09T15:49:50Z</dcterms:modified>
</cp:coreProperties>
</file>