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Override PartName="/ppt/ink/ink25.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ink/ink4.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5.xml" ContentType="application/inkml+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7"/>
  </p:notesMasterIdLst>
  <p:sldIdLst>
    <p:sldId id="256" r:id="rId2"/>
    <p:sldId id="257" r:id="rId3"/>
    <p:sldId id="293" r:id="rId4"/>
    <p:sldId id="262" r:id="rId5"/>
    <p:sldId id="263" r:id="rId6"/>
    <p:sldId id="264" r:id="rId7"/>
    <p:sldId id="265" r:id="rId8"/>
    <p:sldId id="266" r:id="rId9"/>
    <p:sldId id="267" r:id="rId10"/>
    <p:sldId id="268" r:id="rId11"/>
    <p:sldId id="269" r:id="rId12"/>
    <p:sldId id="270" r:id="rId13"/>
    <p:sldId id="271" r:id="rId14"/>
    <p:sldId id="282" r:id="rId15"/>
    <p:sldId id="272" r:id="rId16"/>
    <p:sldId id="273" r:id="rId17"/>
    <p:sldId id="274" r:id="rId18"/>
    <p:sldId id="275" r:id="rId19"/>
    <p:sldId id="276" r:id="rId20"/>
    <p:sldId id="278" r:id="rId21"/>
    <p:sldId id="279" r:id="rId22"/>
    <p:sldId id="287" r:id="rId23"/>
    <p:sldId id="294" r:id="rId24"/>
    <p:sldId id="295" r:id="rId25"/>
    <p:sldId id="260" r:id="rId26"/>
    <p:sldId id="284" r:id="rId27"/>
    <p:sldId id="283" r:id="rId28"/>
    <p:sldId id="285" r:id="rId29"/>
    <p:sldId id="286" r:id="rId30"/>
    <p:sldId id="280"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3F115D-42C6-309D-EEEF-F26DB8EFDED1}" name="H DEEPTHI" initials="HD" userId="9a20969ee2cfe652" providerId="Windows Live"/>
  <p188:author id="{728FC4EB-D40F-0A2C-56F8-46012051310F}" name="Mathumita B" initials="MB" userId="7ea3b7d62abd698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74325"/>
    <a:srgbClr val="98C624"/>
    <a:srgbClr val="F236A6"/>
    <a:srgbClr val="B818AA"/>
    <a:srgbClr val="7FA61E"/>
    <a:srgbClr val="E6FFA6"/>
    <a:srgbClr val="BBD47D"/>
    <a:srgbClr val="AEDC3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A990C-6D7C-410E-B9AE-083731949887}" v="1237" dt="2023-01-30T16:32:19.126"/>
    <p1510:client id="{4018DCA0-1530-4DB4-BD28-5980B075B365}" v="620" dt="2023-01-31T14:07:10.929"/>
    <p1510:client id="{5E51A9D8-16BB-41FC-AE93-EAC9189501F2}" v="831" dt="2023-01-31T16:20:59.595"/>
    <p1510:client id="{62B4820D-3B73-411C-9A84-CF7C907B58E7}" v="1948" dt="2023-02-01T17:50:00.996"/>
    <p1510:client id="{7707FA9E-9C98-46DF-80CF-AAA72202A00D}" v="1432" dt="2023-02-01T17:18:23.381"/>
    <p1510:client id="{93F64BE6-EB1F-4760-A2D6-51A229794A86}" v="3" dt="2023-01-31T17:53:17.194"/>
    <p1510:client id="{B0B817AA-61CB-4D47-A027-594ADA0ABAE3}" v="219" dt="2023-01-30T14:17:31.775"/>
    <p1510:client id="{B6D281B4-F986-4F59-909E-88C03ADA6B14}" v="1329" dt="2023-01-31T17:08:41.137"/>
    <p1510:client id="{CCACDD6D-90F5-42BC-AF6E-BA23E73B2724}" v="1476" dt="2023-01-31T17:41:32.817"/>
    <p1510:client id="{D0740984-315C-4CE2-A20F-BD7A4879BF2F}" v="741" dt="2023-01-30T16:57:12.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s>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1T17:02:54.482"/>
    </inkml:context>
    <inkml:brush xml:id="br0">
      <inkml:brushProperty name="width" value="0.1" units="cm"/>
      <inkml:brushProperty name="height" value="0.1" units="cm"/>
    </inkml:brush>
  </inkml:definitions>
  <inkml:trace contextRef="#ctx0" brushRef="#br0">2783 1868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1T16:10:39.010"/>
    </inkml:context>
    <inkml:brush xml:id="br0">
      <inkml:brushProperty name="width" value="0.1" units="cm"/>
      <inkml:brushProperty name="height" value="0.1" units="cm"/>
      <inkml:brushProperty name="color" value="#66CC00"/>
    </inkml:brush>
  </inkml:definitions>
  <inkml:trace contextRef="#ctx0" brushRef="#br0">8387 6906 16383 0 0,'0'7'0'0'0,"7"2"0"0"0,3 7 0 0 0,5 0 0 0 0,9 5 0 0 0,6-2 0 0 0,-2 4 0 0 0,-5 4 0 0 0,0-2 0 0 0,-4 1 0 0 0,2-3 0 0 0,-3 1 0 0 0,3-3 0 0 0,5-6 0 0 0,-3 2 0 0 0,-4 5 0 0 0,-13-1 0 0 0,-15-5 0 0 0,-5 3 0 0 0,-7-2 0 0 0,-1 2 0 0 0,-3-1 0 0 0,-4 3 0 0 0,2 5 0 0 0,0-3 0 0 0,3 3 0 0 0,0-3 0 0 0,4 1 0 0 0,-3-4 0 0 0,4 2 0 0 0,4-2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1T16:10:54.684"/>
    </inkml:context>
    <inkml:brush xml:id="br0">
      <inkml:brushProperty name="width" value="0.1" units="cm"/>
      <inkml:brushProperty name="height" value="0.1" units="cm"/>
      <inkml:brushProperty name="color" value="#66CC00"/>
    </inkml:brush>
  </inkml:definitions>
  <inkml:trace contextRef="#ctx0" brushRef="#br0">9078 6853 16383 0 0,'-7'0'0'0'0,"-9"0"0"0"0,-2 7 0 0 0,2 9 0 0 0,4 9 0 0 0,-4 0 0 0 0,2 3 0 0 0,-4-3 0 0 0,1 0 0 0 0,3 4 0 0 0,5 4 0 0 0,10-4 0 0 0,5 0 0 0 0,9-5 0 0 0,8-7 0 0 0,1 2 0 0 0,3-4 0 0 0,-4 4 0 0 0,3-2 0 0 0,-5 3 0 0 0,3-2 0 0 0,-4-4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1T16:11:11.798"/>
    </inkml:context>
    <inkml:brush xml:id="br0">
      <inkml:brushProperty name="width" value="0.1" units="cm"/>
      <inkml:brushProperty name="height" value="0.1" units="cm"/>
      <inkml:brushProperty name="color" value="#66CC00"/>
    </inkml:brush>
  </inkml:definitions>
  <inkml:trace contextRef="#ctx0" brushRef="#br0">9049 7303 16383 0 0,'0'6'0'0'0,"0"11"0"0"0,0 8 0 0 0,0 7 0 0 0,-7-2 0 0 0,-9-6 0 0 0,-2 0 0 0 0,-5-4 0 0 0,2 1 0 0 0,-3-2 0 0 0,2 2 0 0 0,6 4 0 0 0,12-1 0 0 0,7 1 0 0 0,10-3 0 0 0,2 2 0 0 0,6-4 0 0 0,7 2 0 0 0,-2 5 0 0 0,1-3 0 0 0,-3 1 0 0 0,1-3 0 0 0,3-5 0 0 0,-3 1 0 0 0,1-2 0 0 0,3-5 0 0 0,4-3 0 0 0,-4 4 0 0 0,-7-1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1T16:11:18.796"/>
    </inkml:context>
    <inkml:brush xml:id="br0">
      <inkml:brushProperty name="width" value="0.1" units="cm"/>
      <inkml:brushProperty name="height" value="0.1" units="cm"/>
      <inkml:brushProperty name="color" value="#66CC00"/>
    </inkml:brush>
  </inkml:definitions>
  <inkml:trace contextRef="#ctx0" brushRef="#br0">8503 10557 16383 0 0,'0'7'0'0'0,"0"9"0"0"0,0 9 0 0 0,7 0 0 0 0,9 3 0 0 0,9-3 0 0 0,7 1 0 0 0,5-5 0 0 0,-3 3 0 0 0,-8 3 0 0 0,-2-3 0 0 0,-4 1 0 0 0,-13-3 0 0 0,-14-5 0 0 0,-7 1 0 0 0,-7-3 0 0 0,-7-3 0 0 0,1 3 0 0 0,-2-1 0 0 0,4 4 0 0 0,-1-1 0 0 0,5 3 0 0 0,-2-1 0 0 0,3 3 0 0 0,6-3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1T16:11:57.688"/>
    </inkml:context>
    <inkml:brush xml:id="br0">
      <inkml:brushProperty name="width" value="0.1" units="cm"/>
      <inkml:brushProperty name="height" value="0.1" units="cm"/>
      <inkml:brushProperty name="color" value="#66CC00"/>
    </inkml:brush>
  </inkml:definitions>
  <inkml:trace contextRef="#ctx0" brushRef="#br0">16642 11986 16383 0 0,'7'0'0'0'0,"9"0"0"0"0,3 7 0 0 0,-3 9 0 0 0,3 2 0 0 0,5-2 0 0 0,-1 3 0 0 0,2-2 0 0 0,4-3 0 0 0,4 3 0 0 0,4-2 0 0 0,-5 3 0 0 0,-8 7 0 0 0,-8 5 0 0 0,-14-3 0 0 0,-6 2 0 0 0,-11-4 0 0 0,-2 0 0 0 0,-5-4 0 0 0,1 1 0 0 0,-3-2 0 0 0,3 1 0 0 0,-3 5 0 0 0,4 5 0 0 0,-2-3 0 0 0,2 0 0 0 0,-2-4 0 0 0,-4-6 0 0 0,2-6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B254E-60E6-4BAA-A1FE-0710DE3E87AF}" type="datetimeFigureOut">
              <a:rPr lang="en-IN" smtClean="0"/>
              <a:pPr/>
              <a:t>01-02-2023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4AA1CE-548A-4FE8-B77C-2ABF979F07C1}" type="slidenum">
              <a:rPr lang="en-IN" smtClean="0"/>
              <a:pPr/>
              <a:t>‹#›</a:t>
            </a:fld>
            <a:endParaRPr lang="en-IN"/>
          </a:p>
        </p:txBody>
      </p:sp>
    </p:spTree>
    <p:extLst>
      <p:ext uri="{BB962C8B-B14F-4D97-AF65-F5344CB8AC3E}">
        <p14:creationId xmlns:p14="http://schemas.microsoft.com/office/powerpoint/2010/main" xmlns="" val="88160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4AA1CE-548A-4FE8-B77C-2ABF979F07C1}" type="slidenum">
              <a:rPr lang="en-IN" smtClean="0"/>
              <a:pPr/>
              <a:t>1</a:t>
            </a:fld>
            <a:endParaRPr lang="en-IN"/>
          </a:p>
        </p:txBody>
      </p:sp>
    </p:spTree>
    <p:extLst>
      <p:ext uri="{BB962C8B-B14F-4D97-AF65-F5344CB8AC3E}">
        <p14:creationId xmlns:p14="http://schemas.microsoft.com/office/powerpoint/2010/main" xmlns="" val="37302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8D56F69-33E9-4D74-8CE9-86800FC7BAB7}" type="datetime1">
              <a:rPr lang="en-IN" smtClean="0"/>
              <a:pPr/>
              <a:t>01-02-2023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A17 PROJECT WORK - ZEROTH REVIEW</a:t>
            </a:r>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10511818-1A5F-4AF8-B5C2-82DD1741D1B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345AC-F8BE-470B-900D-F9B66C4C5FAC}" type="datetime1">
              <a:rPr lang="en-IN" smtClean="0"/>
              <a:pPr/>
              <a:t>01-02-2023</a:t>
            </a:fld>
            <a:endParaRPr lang="en-IN"/>
          </a:p>
        </p:txBody>
      </p:sp>
      <p:sp>
        <p:nvSpPr>
          <p:cNvPr id="5" name="Footer Placeholder 4"/>
          <p:cNvSpPr>
            <a:spLocks noGrp="1"/>
          </p:cNvSpPr>
          <p:nvPr>
            <p:ph type="ftr" sz="quarter" idx="11"/>
          </p:nvPr>
        </p:nvSpPr>
        <p:spPr/>
        <p:txBody>
          <a:bodyPr/>
          <a:lstStyle/>
          <a:p>
            <a:r>
              <a:rPr lang="en-US"/>
              <a:t>A17 PROJECT WORK - ZEROTH REVIEW</a:t>
            </a:r>
            <a:endParaRPr lang="en-IN"/>
          </a:p>
        </p:txBody>
      </p:sp>
      <p:sp>
        <p:nvSpPr>
          <p:cNvPr id="6" name="Slide Number Placeholder 5"/>
          <p:cNvSpPr>
            <a:spLocks noGrp="1"/>
          </p:cNvSpPr>
          <p:nvPr>
            <p:ph type="sldNum" sz="quarter" idx="12"/>
          </p:nvPr>
        </p:nvSpPr>
        <p:spPr/>
        <p:txBody>
          <a:bodyPr/>
          <a:lstStyle/>
          <a:p>
            <a:fld id="{10511818-1A5F-4AF8-B5C2-82DD1741D1B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715E54-A4EB-487B-BC96-BA378B555DAD}" type="datetime1">
              <a:rPr lang="en-IN" smtClean="0"/>
              <a:pPr/>
              <a:t>01-02-2023</a:t>
            </a:fld>
            <a:endParaRPr lang="en-IN"/>
          </a:p>
        </p:txBody>
      </p:sp>
      <p:sp>
        <p:nvSpPr>
          <p:cNvPr id="5" name="Footer Placeholder 4"/>
          <p:cNvSpPr>
            <a:spLocks noGrp="1"/>
          </p:cNvSpPr>
          <p:nvPr>
            <p:ph type="ftr" sz="quarter" idx="11"/>
          </p:nvPr>
        </p:nvSpPr>
        <p:spPr/>
        <p:txBody>
          <a:bodyPr/>
          <a:lstStyle/>
          <a:p>
            <a:r>
              <a:rPr lang="en-US"/>
              <a:t>A17 PROJECT WORK - ZEROTH REVIEW</a:t>
            </a:r>
            <a:endParaRPr lang="en-IN"/>
          </a:p>
        </p:txBody>
      </p:sp>
      <p:sp>
        <p:nvSpPr>
          <p:cNvPr id="6" name="Slide Number Placeholder 5"/>
          <p:cNvSpPr>
            <a:spLocks noGrp="1"/>
          </p:cNvSpPr>
          <p:nvPr>
            <p:ph type="sldNum" sz="quarter" idx="12"/>
          </p:nvPr>
        </p:nvSpPr>
        <p:spPr/>
        <p:txBody>
          <a:bodyPr/>
          <a:lstStyle/>
          <a:p>
            <a:fld id="{10511818-1A5F-4AF8-B5C2-82DD1741D1B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67D066B-8B6E-48A7-80DF-A8BEC2E508A4}" type="datetime1">
              <a:rPr lang="en-IN" smtClean="0"/>
              <a:pPr/>
              <a:t>01-02-2023</a:t>
            </a:fld>
            <a:endParaRPr lang="en-IN"/>
          </a:p>
        </p:txBody>
      </p:sp>
      <p:sp>
        <p:nvSpPr>
          <p:cNvPr id="9" name="Slide Number Placeholder 8"/>
          <p:cNvSpPr>
            <a:spLocks noGrp="1"/>
          </p:cNvSpPr>
          <p:nvPr>
            <p:ph type="sldNum" sz="quarter" idx="15"/>
          </p:nvPr>
        </p:nvSpPr>
        <p:spPr/>
        <p:txBody>
          <a:bodyPr rtlCol="0"/>
          <a:lstStyle/>
          <a:p>
            <a:fld id="{10511818-1A5F-4AF8-B5C2-82DD1741D1BC}" type="slidenum">
              <a:rPr lang="en-IN" smtClean="0"/>
              <a:pPr/>
              <a:t>‹#›</a:t>
            </a:fld>
            <a:endParaRPr lang="en-IN"/>
          </a:p>
        </p:txBody>
      </p:sp>
      <p:sp>
        <p:nvSpPr>
          <p:cNvPr id="10" name="Footer Placeholder 9"/>
          <p:cNvSpPr>
            <a:spLocks noGrp="1"/>
          </p:cNvSpPr>
          <p:nvPr>
            <p:ph type="ftr" sz="quarter" idx="16"/>
          </p:nvPr>
        </p:nvSpPr>
        <p:spPr/>
        <p:txBody>
          <a:bodyPr rtlCol="0"/>
          <a:lstStyle/>
          <a:p>
            <a:r>
              <a:rPr lang="en-US"/>
              <a:t>A17 PROJECT WORK - ZEROTH REVIEW</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DDDC5DD-59F7-476A-A4AB-F13539293863}" type="datetime1">
              <a:rPr lang="en-IN" smtClean="0"/>
              <a:pPr/>
              <a:t>01-02-2023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A17 PROJECT WORK - ZEROTH REVIEW</a:t>
            </a:r>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11818-1A5F-4AF8-B5C2-82DD1741D1B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313B60B-1ED7-4C0E-9137-58761C55C50A}" type="datetime1">
              <a:rPr lang="en-IN" smtClean="0"/>
              <a:pPr/>
              <a:t>01-02-2023</a:t>
            </a:fld>
            <a:endParaRPr lang="en-IN"/>
          </a:p>
        </p:txBody>
      </p:sp>
      <p:sp>
        <p:nvSpPr>
          <p:cNvPr id="6" name="Footer Placeholder 5"/>
          <p:cNvSpPr>
            <a:spLocks noGrp="1"/>
          </p:cNvSpPr>
          <p:nvPr>
            <p:ph type="ftr" sz="quarter" idx="11"/>
          </p:nvPr>
        </p:nvSpPr>
        <p:spPr/>
        <p:txBody>
          <a:bodyPr/>
          <a:lstStyle/>
          <a:p>
            <a:r>
              <a:rPr lang="en-US"/>
              <a:t>A17 PROJECT WORK - ZEROTH REVIEW</a:t>
            </a:r>
            <a:endParaRPr lang="en-IN"/>
          </a:p>
        </p:txBody>
      </p:sp>
      <p:sp>
        <p:nvSpPr>
          <p:cNvPr id="7" name="Slide Number Placeholder 6"/>
          <p:cNvSpPr>
            <a:spLocks noGrp="1"/>
          </p:cNvSpPr>
          <p:nvPr>
            <p:ph type="sldNum" sz="quarter" idx="12"/>
          </p:nvPr>
        </p:nvSpPr>
        <p:spPr/>
        <p:txBody>
          <a:bodyPr/>
          <a:lstStyle/>
          <a:p>
            <a:fld id="{10511818-1A5F-4AF8-B5C2-82DD1741D1B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1EE72DD-B185-4438-A446-7ED9552EE68B}" type="datetime1">
              <a:rPr lang="en-IN" smtClean="0"/>
              <a:pPr/>
              <a:t>01-02-2023</a:t>
            </a:fld>
            <a:endParaRPr lang="en-IN"/>
          </a:p>
        </p:txBody>
      </p:sp>
      <p:sp>
        <p:nvSpPr>
          <p:cNvPr id="8" name="Footer Placeholder 7"/>
          <p:cNvSpPr>
            <a:spLocks noGrp="1"/>
          </p:cNvSpPr>
          <p:nvPr>
            <p:ph type="ftr" sz="quarter" idx="11"/>
          </p:nvPr>
        </p:nvSpPr>
        <p:spPr/>
        <p:txBody>
          <a:bodyPr/>
          <a:lstStyle/>
          <a:p>
            <a:r>
              <a:rPr lang="en-US"/>
              <a:t>A17 PROJECT WORK - ZEROTH REVIEW</a:t>
            </a:r>
            <a:endParaRPr lang="en-IN"/>
          </a:p>
        </p:txBody>
      </p:sp>
      <p:sp>
        <p:nvSpPr>
          <p:cNvPr id="9" name="Slide Number Placeholder 8"/>
          <p:cNvSpPr>
            <a:spLocks noGrp="1"/>
          </p:cNvSpPr>
          <p:nvPr>
            <p:ph type="sldNum" sz="quarter" idx="12"/>
          </p:nvPr>
        </p:nvSpPr>
        <p:spPr/>
        <p:txBody>
          <a:bodyPr/>
          <a:lstStyle/>
          <a:p>
            <a:fld id="{10511818-1A5F-4AF8-B5C2-82DD1741D1B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9627C9E-BDB9-4CD8-90BF-4AC97A82B38C}" type="datetime1">
              <a:rPr lang="en-IN" smtClean="0"/>
              <a:pPr/>
              <a:t>01-02-2023</a:t>
            </a:fld>
            <a:endParaRPr lang="en-IN"/>
          </a:p>
        </p:txBody>
      </p:sp>
      <p:sp>
        <p:nvSpPr>
          <p:cNvPr id="7" name="Slide Number Placeholder 6"/>
          <p:cNvSpPr>
            <a:spLocks noGrp="1"/>
          </p:cNvSpPr>
          <p:nvPr>
            <p:ph type="sldNum" sz="quarter" idx="11"/>
          </p:nvPr>
        </p:nvSpPr>
        <p:spPr/>
        <p:txBody>
          <a:bodyPr rtlCol="0"/>
          <a:lstStyle/>
          <a:p>
            <a:fld id="{10511818-1A5F-4AF8-B5C2-82DD1741D1BC}" type="slidenum">
              <a:rPr lang="en-IN" smtClean="0"/>
              <a:pPr/>
              <a:t>‹#›</a:t>
            </a:fld>
            <a:endParaRPr lang="en-IN"/>
          </a:p>
        </p:txBody>
      </p:sp>
      <p:sp>
        <p:nvSpPr>
          <p:cNvPr id="8" name="Footer Placeholder 7"/>
          <p:cNvSpPr>
            <a:spLocks noGrp="1"/>
          </p:cNvSpPr>
          <p:nvPr>
            <p:ph type="ftr" sz="quarter" idx="12"/>
          </p:nvPr>
        </p:nvSpPr>
        <p:spPr/>
        <p:txBody>
          <a:bodyPr rtlCol="0"/>
          <a:lstStyle/>
          <a:p>
            <a:r>
              <a:rPr lang="en-US"/>
              <a:t>A17 PROJECT WORK - ZEROTH REVIEW</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1EC4A-EAE3-4966-8F8C-C82890FE7ACE}" type="datetime1">
              <a:rPr lang="en-IN" smtClean="0"/>
              <a:pPr/>
              <a:t>01-02-2023</a:t>
            </a:fld>
            <a:endParaRPr lang="en-IN"/>
          </a:p>
        </p:txBody>
      </p:sp>
      <p:sp>
        <p:nvSpPr>
          <p:cNvPr id="3" name="Footer Placeholder 2"/>
          <p:cNvSpPr>
            <a:spLocks noGrp="1"/>
          </p:cNvSpPr>
          <p:nvPr>
            <p:ph type="ftr" sz="quarter" idx="11"/>
          </p:nvPr>
        </p:nvSpPr>
        <p:spPr/>
        <p:txBody>
          <a:bodyPr/>
          <a:lstStyle/>
          <a:p>
            <a:r>
              <a:rPr lang="en-US"/>
              <a:t>A17 PROJECT WORK - ZEROTH REVIEW</a:t>
            </a:r>
            <a:endParaRPr lang="en-IN"/>
          </a:p>
        </p:txBody>
      </p:sp>
      <p:sp>
        <p:nvSpPr>
          <p:cNvPr id="4" name="Slide Number Placeholder 3"/>
          <p:cNvSpPr>
            <a:spLocks noGrp="1"/>
          </p:cNvSpPr>
          <p:nvPr>
            <p:ph type="sldNum" sz="quarter" idx="12"/>
          </p:nvPr>
        </p:nvSpPr>
        <p:spPr/>
        <p:txBody>
          <a:bodyPr/>
          <a:lstStyle/>
          <a:p>
            <a:fld id="{10511818-1A5F-4AF8-B5C2-82DD1741D1B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048B554-E2A4-4A16-8A83-F4BFB32DD94D}" type="datetime1">
              <a:rPr lang="en-IN" smtClean="0"/>
              <a:pPr/>
              <a:t>01-02-2023</a:t>
            </a:fld>
            <a:endParaRPr lang="en-IN"/>
          </a:p>
        </p:txBody>
      </p:sp>
      <p:sp>
        <p:nvSpPr>
          <p:cNvPr id="22" name="Slide Number Placeholder 21"/>
          <p:cNvSpPr>
            <a:spLocks noGrp="1"/>
          </p:cNvSpPr>
          <p:nvPr>
            <p:ph type="sldNum" sz="quarter" idx="15"/>
          </p:nvPr>
        </p:nvSpPr>
        <p:spPr/>
        <p:txBody>
          <a:bodyPr rtlCol="0"/>
          <a:lstStyle/>
          <a:p>
            <a:fld id="{10511818-1A5F-4AF8-B5C2-82DD1741D1BC}" type="slidenum">
              <a:rPr lang="en-IN" smtClean="0"/>
              <a:pPr/>
              <a:t>‹#›</a:t>
            </a:fld>
            <a:endParaRPr lang="en-IN"/>
          </a:p>
        </p:txBody>
      </p:sp>
      <p:sp>
        <p:nvSpPr>
          <p:cNvPr id="23" name="Footer Placeholder 22"/>
          <p:cNvSpPr>
            <a:spLocks noGrp="1"/>
          </p:cNvSpPr>
          <p:nvPr>
            <p:ph type="ftr" sz="quarter" idx="16"/>
          </p:nvPr>
        </p:nvSpPr>
        <p:spPr/>
        <p:txBody>
          <a:bodyPr rtlCol="0"/>
          <a:lstStyle/>
          <a:p>
            <a:r>
              <a:rPr lang="en-US"/>
              <a:t>A17 PROJECT WORK - ZEROTH REVIEW</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fld id="{861F26DC-9E77-429E-B2F7-484DCC7C2469}" type="datetime1">
              <a:rPr lang="en-IN" smtClean="0"/>
              <a:pPr/>
              <a:t>01-02-2023</a:t>
            </a:fld>
            <a:endParaRPr lang="en-IN"/>
          </a:p>
        </p:txBody>
      </p:sp>
      <p:sp>
        <p:nvSpPr>
          <p:cNvPr id="18" name="Slide Number Placeholder 17"/>
          <p:cNvSpPr>
            <a:spLocks noGrp="1"/>
          </p:cNvSpPr>
          <p:nvPr>
            <p:ph type="sldNum" sz="quarter" idx="11"/>
          </p:nvPr>
        </p:nvSpPr>
        <p:spPr/>
        <p:txBody>
          <a:bodyPr rtlCol="0"/>
          <a:lstStyle/>
          <a:p>
            <a:fld id="{10511818-1A5F-4AF8-B5C2-82DD1741D1BC}" type="slidenum">
              <a:rPr lang="en-IN" smtClean="0"/>
              <a:pPr/>
              <a:t>‹#›</a:t>
            </a:fld>
            <a:endParaRPr lang="en-IN"/>
          </a:p>
        </p:txBody>
      </p:sp>
      <p:sp>
        <p:nvSpPr>
          <p:cNvPr id="21" name="Footer Placeholder 20"/>
          <p:cNvSpPr>
            <a:spLocks noGrp="1"/>
          </p:cNvSpPr>
          <p:nvPr>
            <p:ph type="ftr" sz="quarter" idx="12"/>
          </p:nvPr>
        </p:nvSpPr>
        <p:spPr/>
        <p:txBody>
          <a:bodyPr rtlCol="0"/>
          <a:lstStyle/>
          <a:p>
            <a:r>
              <a:rPr lang="en-US"/>
              <a:t>A17 PROJECT WORK - ZEROTH REVIEW</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AC0FB63-32BB-4827-89F1-A89CCE258D04}" type="datetime1">
              <a:rPr lang="en-IN" smtClean="0"/>
              <a:pPr/>
              <a:t>01-02-2023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A17 PROJECT WORK - ZEROTH REVIEW</a:t>
            </a:r>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11818-1A5F-4AF8-B5C2-82DD1741D1B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7.png"/><Relationship Id="rId7" Type="http://schemas.openxmlformats.org/officeDocument/2006/relationships/image" Target="../media/image4.png"/><Relationship Id="rId1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7.xml"/><Relationship Id="rId31" Type="http://schemas.openxmlformats.org/officeDocument/2006/relationships/image" Target="../media/image8.png"/><Relationship Id="rId4" Type="http://schemas.openxmlformats.org/officeDocument/2006/relationships/customXml" Target="../ink/ink4.xml"/><Relationship Id="rId9" Type="http://schemas.openxmlformats.org/officeDocument/2006/relationships/image" Target="../media/image5.png"/><Relationship Id="rId30" Type="http://schemas.openxmlformats.org/officeDocument/2006/relationships/customXml" Target="../ink/ink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9225" y="388782"/>
            <a:ext cx="7596368" cy="1714488"/>
          </a:xfrm>
        </p:spPr>
        <p:txBody>
          <a:bodyPr vert="horz" lIns="91440" tIns="45720" rIns="91440" bIns="45720" anchor="b">
            <a:normAutofit/>
          </a:bodyPr>
          <a:lstStyle/>
          <a:p>
            <a:pPr algn="ctr"/>
            <a:r>
              <a:rPr lang="en-US" sz="2400">
                <a:solidFill>
                  <a:srgbClr val="274325"/>
                </a:solidFill>
                <a:latin typeface="Baskerville Old Face"/>
              </a:rPr>
              <a:t>AUTOMATIC DETECTION OF DIABETIC RETINOPATHY AND ITS TYPE CLASSIFICATION USING GOOGLENET AND INCEPTION V3 ARCHITECTURES</a:t>
            </a:r>
            <a:endParaRPr lang="en-US" sz="2400">
              <a:solidFill>
                <a:srgbClr val="274325"/>
              </a:solidFill>
              <a:latin typeface="Baskerville Old Face" panose="02020602080505020303" pitchFamily="18" charset="0"/>
            </a:endParaRPr>
          </a:p>
        </p:txBody>
      </p:sp>
      <p:sp>
        <p:nvSpPr>
          <p:cNvPr id="3" name="Subtitle 2"/>
          <p:cNvSpPr>
            <a:spLocks noGrp="1"/>
          </p:cNvSpPr>
          <p:nvPr>
            <p:ph type="subTitle" idx="1"/>
          </p:nvPr>
        </p:nvSpPr>
        <p:spPr>
          <a:xfrm>
            <a:off x="2214546" y="3752546"/>
            <a:ext cx="3309803" cy="1260629"/>
          </a:xfrm>
        </p:spPr>
        <p:txBody>
          <a:bodyPr>
            <a:normAutofit/>
          </a:bodyPr>
          <a:lstStyle/>
          <a:p>
            <a:r>
              <a:rPr lang="en-IN" sz="2800">
                <a:solidFill>
                  <a:schemeClr val="accent1">
                    <a:lumMod val="50000"/>
                  </a:schemeClr>
                </a:solidFill>
                <a:latin typeface="Agency FB" pitchFamily="34" charset="0"/>
              </a:rPr>
              <a:t>Presented By:</a:t>
            </a:r>
          </a:p>
          <a:p>
            <a:r>
              <a:rPr lang="en-IN">
                <a:solidFill>
                  <a:schemeClr val="accent1">
                    <a:lumMod val="50000"/>
                  </a:schemeClr>
                </a:solidFill>
              </a:rPr>
              <a:t>     </a:t>
            </a:r>
          </a:p>
        </p:txBody>
      </p:sp>
      <p:sp>
        <p:nvSpPr>
          <p:cNvPr id="5" name="Subtitle 2"/>
          <p:cNvSpPr txBox="1">
            <a:spLocks/>
          </p:cNvSpPr>
          <p:nvPr/>
        </p:nvSpPr>
        <p:spPr>
          <a:xfrm>
            <a:off x="2627784" y="4382949"/>
            <a:ext cx="3309803" cy="1260629"/>
          </a:xfrm>
          <a:prstGeom prst="rect">
            <a:avLst/>
          </a:prstGeom>
        </p:spPr>
        <p:txBody>
          <a:bodyPr vert="horz">
            <a:normAutofit fontScale="70000" lnSpcReduction="2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N" sz="2800" err="1">
                <a:solidFill>
                  <a:srgbClr val="7FA61E"/>
                </a:solidFill>
                <a:latin typeface="Agency FB" pitchFamily="34" charset="0"/>
              </a:rPr>
              <a:t>J.Bharghavi</a:t>
            </a:r>
            <a:r>
              <a:rPr lang="en-IN" sz="2800">
                <a:solidFill>
                  <a:srgbClr val="7FA61E"/>
                </a:solidFill>
                <a:latin typeface="Agency FB" pitchFamily="34" charset="0"/>
              </a:rPr>
              <a:t>  - 211419104041</a:t>
            </a:r>
          </a:p>
          <a:p>
            <a:r>
              <a:rPr lang="en-IN" sz="2800" err="1">
                <a:solidFill>
                  <a:srgbClr val="7FA61E"/>
                </a:solidFill>
                <a:latin typeface="Agency FB" pitchFamily="34" charset="0"/>
              </a:rPr>
              <a:t>H.Deepthi</a:t>
            </a:r>
            <a:r>
              <a:rPr lang="en-IN" sz="2800">
                <a:solidFill>
                  <a:srgbClr val="7FA61E"/>
                </a:solidFill>
                <a:latin typeface="Agency FB" pitchFamily="34" charset="0"/>
              </a:rPr>
              <a:t>      - 211419104052</a:t>
            </a:r>
          </a:p>
          <a:p>
            <a:r>
              <a:rPr lang="en-IN" sz="2800" err="1">
                <a:solidFill>
                  <a:srgbClr val="7FA61E"/>
                </a:solidFill>
                <a:latin typeface="Agency FB" pitchFamily="34" charset="0"/>
              </a:rPr>
              <a:t>B.Mathumita</a:t>
            </a:r>
            <a:r>
              <a:rPr lang="en-IN" sz="2800">
                <a:solidFill>
                  <a:srgbClr val="7FA61E"/>
                </a:solidFill>
                <a:latin typeface="Agency FB" pitchFamily="34" charset="0"/>
              </a:rPr>
              <a:t>  -211419104164</a:t>
            </a:r>
          </a:p>
          <a:p>
            <a:r>
              <a:rPr lang="en-IN">
                <a:solidFill>
                  <a:schemeClr val="accent1">
                    <a:lumMod val="50000"/>
                  </a:schemeClr>
                </a:solidFill>
              </a:rPr>
              <a:t>     </a:t>
            </a:r>
          </a:p>
        </p:txBody>
      </p:sp>
      <p:sp>
        <p:nvSpPr>
          <p:cNvPr id="7" name="Subtitle 2"/>
          <p:cNvSpPr txBox="1">
            <a:spLocks/>
          </p:cNvSpPr>
          <p:nvPr/>
        </p:nvSpPr>
        <p:spPr>
          <a:xfrm>
            <a:off x="6691485" y="3812753"/>
            <a:ext cx="3309803" cy="1260629"/>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N" sz="2800">
                <a:solidFill>
                  <a:schemeClr val="accent1">
                    <a:lumMod val="50000"/>
                  </a:schemeClr>
                </a:solidFill>
                <a:latin typeface="Agency FB" pitchFamily="34" charset="0"/>
              </a:rPr>
              <a:t>Guided By:</a:t>
            </a:r>
          </a:p>
          <a:p>
            <a:r>
              <a:rPr lang="en-IN">
                <a:solidFill>
                  <a:schemeClr val="accent1">
                    <a:lumMod val="50000"/>
                  </a:schemeClr>
                </a:solidFill>
              </a:rPr>
              <a:t>     </a:t>
            </a:r>
          </a:p>
        </p:txBody>
      </p:sp>
      <p:sp>
        <p:nvSpPr>
          <p:cNvPr id="8" name="Subtitle 2"/>
          <p:cNvSpPr txBox="1">
            <a:spLocks/>
          </p:cNvSpPr>
          <p:nvPr/>
        </p:nvSpPr>
        <p:spPr>
          <a:xfrm>
            <a:off x="7358082" y="4382949"/>
            <a:ext cx="3309803" cy="1260629"/>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N" sz="2000" err="1">
                <a:solidFill>
                  <a:srgbClr val="7FA61E"/>
                </a:solidFill>
                <a:latin typeface="Agency FB" pitchFamily="34" charset="0"/>
              </a:rPr>
              <a:t>Ms.V.Sathiya</a:t>
            </a:r>
            <a:r>
              <a:rPr lang="en-IN">
                <a:solidFill>
                  <a:schemeClr val="accent1">
                    <a:lumMod val="50000"/>
                  </a:schemeClr>
                </a:solidFill>
              </a:rPr>
              <a:t>     </a:t>
            </a:r>
          </a:p>
        </p:txBody>
      </p:sp>
      <p:sp>
        <p:nvSpPr>
          <p:cNvPr id="9" name="Subtitle 2"/>
          <p:cNvSpPr txBox="1">
            <a:spLocks/>
          </p:cNvSpPr>
          <p:nvPr/>
        </p:nvSpPr>
        <p:spPr>
          <a:xfrm>
            <a:off x="899592" y="2653646"/>
            <a:ext cx="7128792" cy="1152127"/>
          </a:xfrm>
          <a:prstGeom prst="rect">
            <a:avLst/>
          </a:prstGeom>
        </p:spPr>
        <p:txBody>
          <a:bodyPr vert="horz">
            <a:normAutofit fontScale="70000" lnSpcReduction="2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N" sz="2800">
                <a:solidFill>
                  <a:schemeClr val="accent1">
                    <a:lumMod val="50000"/>
                  </a:schemeClr>
                </a:solidFill>
                <a:latin typeface="Agency FB" pitchFamily="34" charset="0"/>
              </a:rPr>
              <a:t>		</a:t>
            </a:r>
            <a:r>
              <a:rPr lang="en-IN" sz="3100">
                <a:solidFill>
                  <a:schemeClr val="accent1">
                    <a:lumMod val="50000"/>
                  </a:schemeClr>
                </a:solidFill>
                <a:latin typeface="Agency FB" pitchFamily="34" charset="0"/>
              </a:rPr>
              <a:t>A17 PROJECT WORK - FIRST REVIEW – </a:t>
            </a:r>
            <a:r>
              <a:rPr lang="en-IN" sz="3100">
                <a:solidFill>
                  <a:srgbClr val="FF0000"/>
                </a:solidFill>
                <a:latin typeface="Agency FB" pitchFamily="34" charset="0"/>
              </a:rPr>
              <a:t>(30/01/2023)</a:t>
            </a:r>
          </a:p>
          <a:p>
            <a:endParaRPr lang="en-IN" sz="2200">
              <a:solidFill>
                <a:srgbClr val="FF0000"/>
              </a:solidFill>
              <a:latin typeface="Agency FB" pitchFamily="34" charset="0"/>
            </a:endParaRPr>
          </a:p>
          <a:p>
            <a:r>
              <a:rPr lang="en-IN">
                <a:solidFill>
                  <a:schemeClr val="accent1">
                    <a:lumMod val="50000"/>
                  </a:schemeClr>
                </a:solidFill>
              </a:rPr>
              <a:t>     </a:t>
            </a:r>
          </a:p>
        </p:txBody>
      </p:sp>
      <p:sp>
        <p:nvSpPr>
          <p:cNvPr id="12" name="Oval 11"/>
          <p:cNvSpPr/>
          <p:nvPr/>
        </p:nvSpPr>
        <p:spPr>
          <a:xfrm>
            <a:off x="8172400" y="5733256"/>
            <a:ext cx="504056" cy="50405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spTree>
    <p:extLst>
      <p:ext uri="{BB962C8B-B14F-4D97-AF65-F5344CB8AC3E}">
        <p14:creationId xmlns:p14="http://schemas.microsoft.com/office/powerpoint/2010/main" xmlns="" val="15688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274666226"/>
              </p:ext>
            </p:extLst>
          </p:nvPr>
        </p:nvGraphicFramePr>
        <p:xfrm>
          <a:off x="158018" y="179087"/>
          <a:ext cx="8562758" cy="6576411"/>
        </p:xfrm>
        <a:graphic>
          <a:graphicData uri="http://schemas.openxmlformats.org/drawingml/2006/table">
            <a:tbl>
              <a:tblPr firstRow="1" bandRow="1">
                <a:tableStyleId>{5C22544A-7EE6-4342-B048-85BDC9FD1C3A}</a:tableStyleId>
              </a:tblPr>
              <a:tblGrid>
                <a:gridCol w="724251">
                  <a:extLst>
                    <a:ext uri="{9D8B030D-6E8A-4147-A177-3AD203B41FA5}">
                      <a16:colId xmlns:a16="http://schemas.microsoft.com/office/drawing/2014/main" xmlns="" val="20000"/>
                    </a:ext>
                  </a:extLst>
                </a:gridCol>
                <a:gridCol w="803260">
                  <a:extLst>
                    <a:ext uri="{9D8B030D-6E8A-4147-A177-3AD203B41FA5}">
                      <a16:colId xmlns:a16="http://schemas.microsoft.com/office/drawing/2014/main" xmlns="" val="20001"/>
                    </a:ext>
                  </a:extLst>
                </a:gridCol>
                <a:gridCol w="1184026">
                  <a:extLst>
                    <a:ext uri="{9D8B030D-6E8A-4147-A177-3AD203B41FA5}">
                      <a16:colId xmlns:a16="http://schemas.microsoft.com/office/drawing/2014/main" xmlns="" val="20002"/>
                    </a:ext>
                  </a:extLst>
                </a:gridCol>
                <a:gridCol w="1606519">
                  <a:extLst>
                    <a:ext uri="{9D8B030D-6E8A-4147-A177-3AD203B41FA5}">
                      <a16:colId xmlns:a16="http://schemas.microsoft.com/office/drawing/2014/main" xmlns="" val="20003"/>
                    </a:ext>
                  </a:extLst>
                </a:gridCol>
                <a:gridCol w="1792459">
                  <a:extLst>
                    <a:ext uri="{9D8B030D-6E8A-4147-A177-3AD203B41FA5}">
                      <a16:colId xmlns:a16="http://schemas.microsoft.com/office/drawing/2014/main" xmlns="" val="20004"/>
                    </a:ext>
                  </a:extLst>
                </a:gridCol>
                <a:gridCol w="1296684">
                  <a:extLst>
                    <a:ext uri="{9D8B030D-6E8A-4147-A177-3AD203B41FA5}">
                      <a16:colId xmlns:a16="http://schemas.microsoft.com/office/drawing/2014/main" xmlns="" val="20005"/>
                    </a:ext>
                  </a:extLst>
                </a:gridCol>
                <a:gridCol w="1155559">
                  <a:extLst>
                    <a:ext uri="{9D8B030D-6E8A-4147-A177-3AD203B41FA5}">
                      <a16:colId xmlns:a16="http://schemas.microsoft.com/office/drawing/2014/main" xmlns="" val="20006"/>
                    </a:ext>
                  </a:extLst>
                </a:gridCol>
              </a:tblGrid>
              <a:tr h="724251">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697989">
                <a:tc>
                  <a:txBody>
                    <a:bodyPr/>
                    <a:lstStyle/>
                    <a:p>
                      <a:r>
                        <a:rPr lang="en-IN" sz="1400"/>
                        <a:t>   7</a:t>
                      </a:r>
                    </a:p>
                  </a:txBody>
                  <a:tcPr/>
                </a:tc>
                <a:tc>
                  <a:txBody>
                    <a:bodyPr/>
                    <a:lstStyle/>
                    <a:p>
                      <a:r>
                        <a:rPr lang="en-US" sz="1400" kern="1200">
                          <a:solidFill>
                            <a:schemeClr val="dk1"/>
                          </a:solidFill>
                          <a:effectLst/>
                          <a:latin typeface="+mn-lt"/>
                          <a:ea typeface="+mn-ea"/>
                          <a:cs typeface="+mn-cs"/>
                        </a:rPr>
                        <a:t>2021</a:t>
                      </a:r>
                      <a:endParaRPr lang="en-IN" sz="1400"/>
                    </a:p>
                  </a:txBody>
                  <a:tcPr/>
                </a:tc>
                <a:tc>
                  <a:txBody>
                    <a:bodyPr/>
                    <a:lstStyle/>
                    <a:p>
                      <a:r>
                        <a:rPr lang="en-IN" sz="1400"/>
                        <a:t>Zubair Khan,</a:t>
                      </a:r>
                      <a:endParaRPr lang="en-IN" sz="1400" b="0"/>
                    </a:p>
                    <a:p>
                      <a:pPr lvl="0">
                        <a:buNone/>
                      </a:pPr>
                      <a:r>
                        <a:rPr lang="en-IN" sz="1400"/>
                        <a:t>F</a:t>
                      </a:r>
                      <a:r>
                        <a:rPr lang="en-IN" sz="1400">
                          <a:solidFill>
                            <a:schemeClr val="tx1"/>
                          </a:solidFill>
                        </a:rPr>
                        <a:t>iaz</a:t>
                      </a:r>
                      <a:r>
                        <a:rPr lang="en-IN" sz="1400"/>
                        <a:t> Gul Khan , Ahmad Khan,</a:t>
                      </a:r>
                      <a:endParaRPr lang="en-IN" sz="1400" b="0"/>
                    </a:p>
                    <a:p>
                      <a:pPr lvl="0">
                        <a:buNone/>
                      </a:pPr>
                      <a:r>
                        <a:rPr lang="en-IN" sz="1400"/>
                        <a:t>Zia Ur Rehman, Sajid Shah, Sehrish </a:t>
                      </a:r>
                      <a:r>
                        <a:rPr lang="en-IN" sz="1400" err="1"/>
                        <a:t>Qummar</a:t>
                      </a:r>
                      <a:r>
                        <a:rPr lang="en-IN" sz="1400"/>
                        <a:t> , Farman Ali, </a:t>
                      </a:r>
                      <a:r>
                        <a:rPr lang="en-IN" sz="1400" err="1"/>
                        <a:t>Sangheon</a:t>
                      </a:r>
                      <a:r>
                        <a:rPr lang="en-IN" sz="1400"/>
                        <a:t> Pack </a:t>
                      </a:r>
                      <a:endParaRPr lang="en-IN" sz="1400" b="0"/>
                    </a:p>
                  </a:txBody>
                  <a:tcPr/>
                </a:tc>
                <a:tc>
                  <a:txBody>
                    <a:bodyPr/>
                    <a:lstStyle/>
                    <a:p>
                      <a:r>
                        <a:rPr lang="en-US" sz="1400" b="1" kern="1200">
                          <a:solidFill>
                            <a:schemeClr val="dk1"/>
                          </a:solidFill>
                          <a:effectLst/>
                          <a:latin typeface="+mn-lt"/>
                          <a:ea typeface="+mn-ea"/>
                          <a:cs typeface="+mn-cs"/>
                        </a:rPr>
                        <a:t>TITLE: </a:t>
                      </a:r>
                      <a:r>
                        <a:rPr lang="en-US" sz="1400" kern="1200">
                          <a:solidFill>
                            <a:schemeClr val="dk1"/>
                          </a:solidFill>
                          <a:effectLst/>
                          <a:latin typeface="+mn-lt"/>
                          <a:ea typeface="+mn-ea"/>
                          <a:cs typeface="+mn-cs"/>
                        </a:rPr>
                        <a:t>Diabetic</a:t>
                      </a:r>
                      <a:r>
                        <a:rPr kumimoji="0" lang="en-US" sz="1400" kern="1200">
                          <a:solidFill>
                            <a:schemeClr val="dk1"/>
                          </a:solidFill>
                          <a:effectLst/>
                          <a:latin typeface="+mn-lt"/>
                          <a:ea typeface="+mn-ea"/>
                          <a:cs typeface="+mn-cs"/>
                        </a:rPr>
                        <a:t> Retinopathy Detection Using VGG-NIN a Deep Learning Architecture</a:t>
                      </a:r>
                    </a:p>
                    <a:p>
                      <a:pPr lvl="0" algn="l">
                        <a:lnSpc>
                          <a:spcPct val="100000"/>
                        </a:lnSpc>
                        <a:spcBef>
                          <a:spcPts val="0"/>
                        </a:spcBef>
                        <a:spcAft>
                          <a:spcPts val="0"/>
                        </a:spcAft>
                        <a:buNone/>
                      </a:pPr>
                      <a:r>
                        <a:rPr lang="en-US" sz="1400" b="1" i="0" u="none" strike="noStrike" kern="1200" noProof="0">
                          <a:effectLst/>
                          <a:latin typeface="Century Schoolbook"/>
                        </a:rPr>
                        <a:t>JOURNAL:</a:t>
                      </a:r>
                      <a:r>
                        <a:rPr lang="en-US" sz="1400" b="0" i="0" u="none" strike="noStrike" kern="1200" noProof="0">
                          <a:effectLst/>
                          <a:latin typeface="Century Schoolbook"/>
                        </a:rPr>
                        <a:t>IEEE ACCESS</a:t>
                      </a:r>
                      <a:endParaRPr lang="en-US" sz="1400" b="0" i="0" u="none" strike="noStrike" kern="1200" noProof="0">
                        <a:effectLst/>
                      </a:endParaRPr>
                    </a:p>
                    <a:p>
                      <a:pPr lvl="0">
                        <a:buNone/>
                      </a:pPr>
                      <a:r>
                        <a:rPr lang="en-US" sz="1400" b="1" i="0" u="none" strike="noStrike" kern="1200" noProof="0">
                          <a:effectLst/>
                          <a:latin typeface="Century Schoolbook"/>
                        </a:rPr>
                        <a:t>VOLUME:</a:t>
                      </a:r>
                      <a:r>
                        <a:rPr lang="en-US" sz="1400" b="0" i="0" u="none" strike="noStrike" kern="1200" noProof="0">
                          <a:effectLst/>
                          <a:latin typeface="Century Schoolbook"/>
                        </a:rPr>
                        <a:t> 9</a:t>
                      </a:r>
                      <a:endParaRPr lang="en-US" sz="1400" b="0" i="0" u="none" strike="noStrike" kern="1200" noProof="0">
                        <a:effectLst/>
                      </a:endParaRPr>
                    </a:p>
                    <a:p>
                      <a:pPr lvl="0">
                        <a:buNone/>
                      </a:pPr>
                      <a:r>
                        <a:rPr lang="en-US" sz="1400" b="1" i="0" u="none" strike="noStrike" kern="1200" noProof="0">
                          <a:effectLst/>
                          <a:latin typeface="Century Schoolbook"/>
                        </a:rPr>
                        <a:t>DATE OF </a:t>
                      </a:r>
                      <a:endParaRPr lang="en-US" sz="1400" b="0" i="0" u="none" strike="noStrike" kern="1200" noProof="0">
                        <a:effectLst/>
                      </a:endParaRPr>
                    </a:p>
                    <a:p>
                      <a:pPr lvl="0">
                        <a:buNone/>
                      </a:pPr>
                      <a:r>
                        <a:rPr lang="en-US" sz="1400" b="1" i="0" u="none" strike="noStrike" kern="1200" noProof="0">
                          <a:effectLst/>
                          <a:latin typeface="Century Schoolbook"/>
                        </a:rPr>
                        <a:t>PUBLICATION: </a:t>
                      </a:r>
                      <a:endParaRPr lang="en-US" sz="1400" b="0" i="0" u="none" strike="noStrike" kern="1200" noProof="0">
                        <a:effectLst/>
                      </a:endParaRPr>
                    </a:p>
                    <a:p>
                      <a:pPr lvl="0">
                        <a:buNone/>
                      </a:pPr>
                      <a:r>
                        <a:rPr lang="en-US" sz="1400" b="0" i="0" u="none" strike="noStrike" kern="1200" noProof="0">
                          <a:effectLst/>
                          <a:latin typeface="Century Schoolbook"/>
                        </a:rPr>
                        <a:t>April 20, 2021</a:t>
                      </a:r>
                      <a:endParaRPr lang="en-US" sz="1400" b="0" i="0" u="none" strike="noStrike" kern="1200" noProof="0">
                        <a:effectLst/>
                      </a:endParaRPr>
                    </a:p>
                    <a:p>
                      <a:pPr lvl="0">
                        <a:buNone/>
                      </a:pPr>
                      <a:endParaRPr lang="en-US" sz="1400" b="0" i="0" u="none" strike="noStrike" kern="1200" noProof="0">
                        <a:effectLst/>
                      </a:endParaRPr>
                    </a:p>
                    <a:p>
                      <a:pPr lvl="0">
                        <a:buNone/>
                      </a:pPr>
                      <a:endParaRPr lang="en-US" sz="1400" kern="1200">
                        <a:solidFill>
                          <a:schemeClr val="dk1"/>
                        </a:solidFill>
                        <a:effectLst/>
                        <a:latin typeface="+mn-lt"/>
                        <a:ea typeface="+mn-ea"/>
                        <a:cs typeface="+mn-cs"/>
                      </a:endParaRPr>
                    </a:p>
                  </a:txBody>
                  <a:tcPr/>
                </a:tc>
                <a:tc>
                  <a:txBody>
                    <a:bodyPr/>
                    <a:lstStyle/>
                    <a:p>
                      <a:r>
                        <a:rPr lang="en-US" sz="1400"/>
                        <a:t>In this paper, architectural changes are done in the existing CNN  to enhance the efficiency and accuracy of classification of the DR stages in color fundus images and reduce the number of learnable parameters. Imbalanced versions of the Kaggle dataset is used to validate the performance measures of the proposed model.</a:t>
                      </a:r>
                      <a:endParaRPr lang="en-IN"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a:t>MERITS: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The results depict low in computation and better than other state-of the-art ensemble and non-ensemble methods.</a:t>
                      </a: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a:t>The</a:t>
                      </a:r>
                      <a:r>
                        <a:rPr lang="en-US" sz="1400" baseline="0"/>
                        <a:t> </a:t>
                      </a:r>
                      <a:r>
                        <a:rPr lang="en-US" sz="1400"/>
                        <a:t>drawback of the ensemble model is the number of learnable parameters.</a:t>
                      </a: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a:p>
                    <a:p>
                      <a:endParaRPr lang="en-IN"/>
                    </a:p>
                  </a:txBody>
                  <a:tcPr/>
                </a:tc>
                <a:tc>
                  <a:txBody>
                    <a:bodyPr/>
                    <a:lstStyle/>
                    <a:p>
                      <a:r>
                        <a:rPr lang="en-US" sz="1400"/>
                        <a:t>In the future, they plan to bring some other productive changes in the existing model’s architecture and some preprocessing techniques and discuss how these changes affect the working of a model on the classification of DR’s stages, especially the early ones.</a:t>
                      </a:r>
                      <a:endParaRPr lang="en-IN" sz="140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64361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61630130"/>
              </p:ext>
            </p:extLst>
          </p:nvPr>
        </p:nvGraphicFramePr>
        <p:xfrm>
          <a:off x="198847" y="271183"/>
          <a:ext cx="8526355" cy="6336704"/>
        </p:xfrm>
        <a:graphic>
          <a:graphicData uri="http://schemas.openxmlformats.org/drawingml/2006/table">
            <a:tbl>
              <a:tblPr firstRow="1" bandRow="1">
                <a:tableStyleId>{5C22544A-7EE6-4342-B048-85BDC9FD1C3A}</a:tableStyleId>
              </a:tblPr>
              <a:tblGrid>
                <a:gridCol w="658409">
                  <a:extLst>
                    <a:ext uri="{9D8B030D-6E8A-4147-A177-3AD203B41FA5}">
                      <a16:colId xmlns:a16="http://schemas.microsoft.com/office/drawing/2014/main" xmlns="" val="20000"/>
                    </a:ext>
                  </a:extLst>
                </a:gridCol>
                <a:gridCol w="737417">
                  <a:extLst>
                    <a:ext uri="{9D8B030D-6E8A-4147-A177-3AD203B41FA5}">
                      <a16:colId xmlns:a16="http://schemas.microsoft.com/office/drawing/2014/main" xmlns="" val="20001"/>
                    </a:ext>
                  </a:extLst>
                </a:gridCol>
                <a:gridCol w="1185138">
                  <a:extLst>
                    <a:ext uri="{9D8B030D-6E8A-4147-A177-3AD203B41FA5}">
                      <a16:colId xmlns:a16="http://schemas.microsoft.com/office/drawing/2014/main" xmlns="" val="20002"/>
                    </a:ext>
                  </a:extLst>
                </a:gridCol>
                <a:gridCol w="1619688">
                  <a:extLst>
                    <a:ext uri="{9D8B030D-6E8A-4147-A177-3AD203B41FA5}">
                      <a16:colId xmlns:a16="http://schemas.microsoft.com/office/drawing/2014/main" xmlns="" val="20003"/>
                    </a:ext>
                  </a:extLst>
                </a:gridCol>
                <a:gridCol w="1877785">
                  <a:extLst>
                    <a:ext uri="{9D8B030D-6E8A-4147-A177-3AD203B41FA5}">
                      <a16:colId xmlns:a16="http://schemas.microsoft.com/office/drawing/2014/main" xmlns="" val="20004"/>
                    </a:ext>
                  </a:extLst>
                </a:gridCol>
                <a:gridCol w="1289526">
                  <a:extLst>
                    <a:ext uri="{9D8B030D-6E8A-4147-A177-3AD203B41FA5}">
                      <a16:colId xmlns:a16="http://schemas.microsoft.com/office/drawing/2014/main" xmlns="" val="20005"/>
                    </a:ext>
                  </a:extLst>
                </a:gridCol>
                <a:gridCol w="1158392">
                  <a:extLst>
                    <a:ext uri="{9D8B030D-6E8A-4147-A177-3AD203B41FA5}">
                      <a16:colId xmlns:a16="http://schemas.microsoft.com/office/drawing/2014/main" xmlns="" val="20006"/>
                    </a:ext>
                  </a:extLst>
                </a:gridCol>
              </a:tblGrid>
              <a:tr h="573000">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763704">
                <a:tc>
                  <a:txBody>
                    <a:bodyPr/>
                    <a:lstStyle/>
                    <a:p>
                      <a:r>
                        <a:rPr lang="en-IN" sz="1400"/>
                        <a:t>   8</a:t>
                      </a:r>
                    </a:p>
                  </a:txBody>
                  <a:tcPr/>
                </a:tc>
                <a:tc>
                  <a:txBody>
                    <a:bodyPr/>
                    <a:lstStyle/>
                    <a:p>
                      <a:r>
                        <a:rPr kumimoji="0" lang="en-US" sz="1400" kern="1200">
                          <a:solidFill>
                            <a:schemeClr val="dk1"/>
                          </a:solidFill>
                          <a:effectLst/>
                          <a:latin typeface="+mn-lt"/>
                          <a:ea typeface="+mn-ea"/>
                          <a:cs typeface="+mn-cs"/>
                        </a:rPr>
                        <a:t>2021</a:t>
                      </a:r>
                    </a:p>
                    <a:p>
                      <a:endParaRPr lang="en-IN" sz="1400"/>
                    </a:p>
                  </a:txBody>
                  <a:tcPr/>
                </a:tc>
                <a:tc>
                  <a:txBody>
                    <a:bodyPr/>
                    <a:lstStyle/>
                    <a:p>
                      <a:pPr algn="l"/>
                      <a:r>
                        <a:rPr kumimoji="0" lang="en-US" sz="1400" b="0" u="none" kern="1200" err="1">
                          <a:solidFill>
                            <a:schemeClr val="tx1"/>
                          </a:solidFill>
                          <a:effectLst/>
                          <a:latin typeface="+mn-lt"/>
                          <a:ea typeface="+mn-ea"/>
                          <a:cs typeface="+mn-cs"/>
                        </a:rPr>
                        <a:t>Fahman</a:t>
                      </a:r>
                      <a:r>
                        <a:rPr kumimoji="0" lang="en-US" sz="1400" b="0" u="none" kern="1200">
                          <a:solidFill>
                            <a:schemeClr val="tx1"/>
                          </a:solidFill>
                          <a:effectLst/>
                          <a:latin typeface="+mn-lt"/>
                          <a:ea typeface="+mn-ea"/>
                          <a:cs typeface="+mn-cs"/>
                        </a:rPr>
                        <a:t> Saeed, Muhammad Hussain, Hatim A. </a:t>
                      </a:r>
                      <a:r>
                        <a:rPr kumimoji="0" lang="en-US" sz="1400" b="0" u="none" kern="1200" err="1">
                          <a:solidFill>
                            <a:schemeClr val="tx1"/>
                          </a:solidFill>
                          <a:effectLst/>
                          <a:latin typeface="+mn-lt"/>
                          <a:ea typeface="+mn-ea"/>
                          <a:cs typeface="+mn-cs"/>
                        </a:rPr>
                        <a:t>Aboalsamh</a:t>
                      </a:r>
                      <a:endParaRPr lang="en-IN" sz="1400" b="0" u="none">
                        <a:solidFill>
                          <a:schemeClr val="tx1"/>
                        </a:solidFill>
                      </a:endParaRPr>
                    </a:p>
                  </a:txBody>
                  <a:tcPr/>
                </a:tc>
                <a:tc>
                  <a:txBody>
                    <a:bodyPr/>
                    <a:lstStyle/>
                    <a:p>
                      <a:r>
                        <a:rPr lang="en-US" sz="1400" b="1" kern="1200" err="1">
                          <a:solidFill>
                            <a:schemeClr val="dk1"/>
                          </a:solidFill>
                          <a:effectLst/>
                          <a:latin typeface="+mn-lt"/>
                          <a:ea typeface="+mn-ea"/>
                          <a:cs typeface="+mn-cs"/>
                        </a:rPr>
                        <a:t>TITLE:</a:t>
                      </a:r>
                      <a:r>
                        <a:rPr lang="en-US" sz="1400" kern="1200" err="1">
                          <a:solidFill>
                            <a:schemeClr val="dk1"/>
                          </a:solidFill>
                          <a:effectLst/>
                          <a:latin typeface="+mn-lt"/>
                          <a:ea typeface="+mn-ea"/>
                          <a:cs typeface="+mn-cs"/>
                        </a:rPr>
                        <a:t>Automatic</a:t>
                      </a:r>
                      <a:r>
                        <a:rPr kumimoji="0" lang="en-US" sz="1400" kern="1200">
                          <a:solidFill>
                            <a:schemeClr val="dk1"/>
                          </a:solidFill>
                          <a:effectLst/>
                          <a:latin typeface="+mn-lt"/>
                          <a:ea typeface="+mn-ea"/>
                          <a:cs typeface="+mn-cs"/>
                        </a:rPr>
                        <a:t> Diabetic Retinopathy Diagnosis Using Adaptive Fine-Tuned Convolutional Neural Network</a:t>
                      </a:r>
                      <a:r>
                        <a:rPr lang="en-US" sz="1400" kern="1200">
                          <a:solidFill>
                            <a:schemeClr val="dk1"/>
                          </a:solidFill>
                          <a:effectLst/>
                          <a:latin typeface="+mn-lt"/>
                          <a:ea typeface="+mn-ea"/>
                          <a:cs typeface="+mn-cs"/>
                        </a:rPr>
                        <a:t>.</a:t>
                      </a:r>
                      <a:endParaRPr kumimoji="0" lang="en-US" sz="1400" kern="1200">
                        <a:solidFill>
                          <a:schemeClr val="dk1"/>
                        </a:solidFill>
                        <a:effectLst/>
                        <a:latin typeface="+mn-lt"/>
                        <a:ea typeface="+mn-ea"/>
                        <a:cs typeface="+mn-cs"/>
                      </a:endParaRPr>
                    </a:p>
                    <a:p>
                      <a:pPr lvl="0" algn="l">
                        <a:lnSpc>
                          <a:spcPct val="100000"/>
                        </a:lnSpc>
                        <a:spcBef>
                          <a:spcPts val="0"/>
                        </a:spcBef>
                        <a:spcAft>
                          <a:spcPts val="0"/>
                        </a:spcAft>
                        <a:buNone/>
                      </a:pPr>
                      <a:r>
                        <a:rPr lang="en-US" sz="1400" b="1" i="0" u="none" strike="noStrike" kern="1200" noProof="0">
                          <a:effectLst/>
                          <a:latin typeface="Century Schoolbook"/>
                        </a:rPr>
                        <a:t>JOURNAL:</a:t>
                      </a:r>
                      <a:r>
                        <a:rPr lang="en-US" sz="1400" b="0" i="0" u="none" strike="noStrike" kern="1200" noProof="0">
                          <a:effectLst/>
                          <a:latin typeface="Century Schoolbook"/>
                        </a:rPr>
                        <a:t>IEEE ACCESS</a:t>
                      </a:r>
                      <a:endParaRPr lang="en-US" sz="1400" b="0" i="0" u="none" strike="noStrike" kern="1200" noProof="0">
                        <a:effectLst/>
                      </a:endParaRPr>
                    </a:p>
                    <a:p>
                      <a:pPr lvl="0">
                        <a:buNone/>
                      </a:pPr>
                      <a:r>
                        <a:rPr lang="en-US" sz="1400" b="1" i="0" u="none" strike="noStrike" kern="1200" noProof="0">
                          <a:effectLst/>
                          <a:latin typeface="Century Schoolbook"/>
                        </a:rPr>
                        <a:t>VOLUME:</a:t>
                      </a:r>
                      <a:r>
                        <a:rPr lang="en-US" sz="1400" b="0" i="0" u="none" strike="noStrike" kern="1200" noProof="0">
                          <a:effectLst/>
                          <a:latin typeface="Century Schoolbook"/>
                        </a:rPr>
                        <a:t> 9</a:t>
                      </a:r>
                      <a:endParaRPr lang="en-US" sz="1400" b="0" i="0" u="none" strike="noStrike" kern="1200" noProof="0">
                        <a:effectLst/>
                      </a:endParaRPr>
                    </a:p>
                    <a:p>
                      <a:pPr lvl="0">
                        <a:buNone/>
                      </a:pPr>
                      <a:r>
                        <a:rPr lang="en-US" sz="1400" b="1" i="0" u="none" strike="noStrike" kern="1200" noProof="0">
                          <a:effectLst/>
                          <a:latin typeface="Century Schoolbook"/>
                        </a:rPr>
                        <a:t>DATE OF </a:t>
                      </a:r>
                      <a:endParaRPr lang="en-US" sz="1400" b="0" i="0" u="none" strike="noStrike" kern="1200" noProof="0">
                        <a:effectLst/>
                      </a:endParaRPr>
                    </a:p>
                    <a:p>
                      <a:pPr lvl="0">
                        <a:buNone/>
                      </a:pPr>
                      <a:r>
                        <a:rPr lang="en-US" sz="1400" b="1" i="0" u="none" strike="noStrike" kern="1200" noProof="0">
                          <a:effectLst/>
                          <a:latin typeface="Century Schoolbook"/>
                        </a:rPr>
                        <a:t>PUBLICATION: </a:t>
                      </a:r>
                      <a:endParaRPr lang="en-US" sz="1400" b="0" i="0" u="none" strike="noStrike" kern="1200" noProof="0">
                        <a:effectLst/>
                      </a:endParaRPr>
                    </a:p>
                    <a:p>
                      <a:pPr lvl="0">
                        <a:buNone/>
                      </a:pPr>
                      <a:r>
                        <a:rPr lang="en-US" sz="1400" b="0" i="0" u="none" strike="noStrike" kern="1200" noProof="0">
                          <a:effectLst/>
                          <a:latin typeface="Century Schoolbook"/>
                        </a:rPr>
                        <a:t>March 10, 2021</a:t>
                      </a:r>
                      <a:endParaRPr lang="en-US"/>
                    </a:p>
                  </a:txBody>
                  <a:tcPr/>
                </a:tc>
                <a:tc>
                  <a:txBody>
                    <a:bodyPr/>
                    <a:lstStyle/>
                    <a:p>
                      <a:r>
                        <a:rPr lang="en-US" sz="1400"/>
                        <a:t>The system was built on a pre-trained model using a two-stage transfer learning method. First, the CNN models are pre-trained on Image Net.  Second, the FC layers encoded the high-level features relevant to the natural images and have a very large number of learnable parameters.</a:t>
                      </a:r>
                      <a:endParaRPr lang="en-IN" sz="1400"/>
                    </a:p>
                  </a:txBody>
                  <a:tcPr/>
                </a:tc>
                <a:tc>
                  <a:txBody>
                    <a:bodyPr/>
                    <a:lstStyle/>
                    <a:p>
                      <a:r>
                        <a:rPr lang="en-IN" sz="1400" b="1"/>
                        <a:t>MERITS:</a:t>
                      </a:r>
                    </a:p>
                    <a:p>
                      <a:r>
                        <a:rPr lang="en-US" sz="1400"/>
                        <a:t>The FC layers</a:t>
                      </a:r>
                      <a:r>
                        <a:rPr lang="en-US" sz="1400" baseline="0"/>
                        <a:t> has a </a:t>
                      </a:r>
                      <a:r>
                        <a:rPr lang="en-US" sz="1400"/>
                        <a:t>very large number of learnable parameters, encoded the high-level features pertinent to the natural images.</a:t>
                      </a:r>
                    </a:p>
                    <a:p>
                      <a:endParaRPr lang="en-IN" sz="1400"/>
                    </a:p>
                    <a:p>
                      <a:r>
                        <a:rPr lang="en-IN" sz="1400" b="1"/>
                        <a:t>DEMERITS:</a:t>
                      </a:r>
                      <a:r>
                        <a:rPr lang="en-US" sz="1400"/>
                        <a:t> The model did not employ any preprocessing or enhancement step.</a:t>
                      </a:r>
                    </a:p>
                    <a:p>
                      <a:endParaRPr lang="en-US" sz="1400"/>
                    </a:p>
                    <a:p>
                      <a:endParaRPr lang="en-IN" sz="1400"/>
                    </a:p>
                  </a:txBody>
                  <a:tcPr/>
                </a:tc>
                <a:tc>
                  <a:txBody>
                    <a:bodyPr/>
                    <a:lstStyle/>
                    <a:p>
                      <a:r>
                        <a:rPr lang="en-US" sz="1400"/>
                        <a:t>Future work will focus on how the model can accurately predict the DR level from poor quality, extremely low contrast, and saturated fundus images. </a:t>
                      </a:r>
                      <a:endParaRPr lang="en-IN" sz="140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67147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3144916"/>
              </p:ext>
            </p:extLst>
          </p:nvPr>
        </p:nvGraphicFramePr>
        <p:xfrm>
          <a:off x="200156" y="168552"/>
          <a:ext cx="8496071" cy="6426105"/>
        </p:xfrm>
        <a:graphic>
          <a:graphicData uri="http://schemas.openxmlformats.org/drawingml/2006/table">
            <a:tbl>
              <a:tblPr firstRow="1" bandRow="1">
                <a:tableStyleId>{5C22544A-7EE6-4342-B048-85BDC9FD1C3A}</a:tableStyleId>
              </a:tblPr>
              <a:tblGrid>
                <a:gridCol w="697914">
                  <a:extLst>
                    <a:ext uri="{9D8B030D-6E8A-4147-A177-3AD203B41FA5}">
                      <a16:colId xmlns:a16="http://schemas.microsoft.com/office/drawing/2014/main" xmlns="" val="20000"/>
                    </a:ext>
                  </a:extLst>
                </a:gridCol>
                <a:gridCol w="726416">
                  <a:extLst>
                    <a:ext uri="{9D8B030D-6E8A-4147-A177-3AD203B41FA5}">
                      <a16:colId xmlns:a16="http://schemas.microsoft.com/office/drawing/2014/main" xmlns="" val="20001"/>
                    </a:ext>
                  </a:extLst>
                </a:gridCol>
                <a:gridCol w="1132464">
                  <a:extLst>
                    <a:ext uri="{9D8B030D-6E8A-4147-A177-3AD203B41FA5}">
                      <a16:colId xmlns:a16="http://schemas.microsoft.com/office/drawing/2014/main" xmlns="" val="20002"/>
                    </a:ext>
                  </a:extLst>
                </a:gridCol>
                <a:gridCol w="1648625">
                  <a:extLst>
                    <a:ext uri="{9D8B030D-6E8A-4147-A177-3AD203B41FA5}">
                      <a16:colId xmlns:a16="http://schemas.microsoft.com/office/drawing/2014/main" xmlns="" val="20003"/>
                    </a:ext>
                  </a:extLst>
                </a:gridCol>
                <a:gridCol w="1777412">
                  <a:extLst>
                    <a:ext uri="{9D8B030D-6E8A-4147-A177-3AD203B41FA5}">
                      <a16:colId xmlns:a16="http://schemas.microsoft.com/office/drawing/2014/main" xmlns="" val="20004"/>
                    </a:ext>
                  </a:extLst>
                </a:gridCol>
                <a:gridCol w="1445748">
                  <a:extLst>
                    <a:ext uri="{9D8B030D-6E8A-4147-A177-3AD203B41FA5}">
                      <a16:colId xmlns:a16="http://schemas.microsoft.com/office/drawing/2014/main" xmlns="" val="20005"/>
                    </a:ext>
                  </a:extLst>
                </a:gridCol>
                <a:gridCol w="1067492">
                  <a:extLst>
                    <a:ext uri="{9D8B030D-6E8A-4147-A177-3AD203B41FA5}">
                      <a16:colId xmlns:a16="http://schemas.microsoft.com/office/drawing/2014/main" xmlns="" val="20006"/>
                    </a:ext>
                  </a:extLst>
                </a:gridCol>
              </a:tblGrid>
              <a:tr h="693012">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733093">
                <a:tc>
                  <a:txBody>
                    <a:bodyPr/>
                    <a:lstStyle/>
                    <a:p>
                      <a:r>
                        <a:rPr lang="en-IN" sz="1400"/>
                        <a:t>   9</a:t>
                      </a:r>
                    </a:p>
                  </a:txBody>
                  <a:tcPr/>
                </a:tc>
                <a:tc>
                  <a:txBody>
                    <a:bodyPr/>
                    <a:lstStyle/>
                    <a:p>
                      <a:r>
                        <a:rPr kumimoji="0" lang="en-US" sz="1400" kern="1200">
                          <a:solidFill>
                            <a:schemeClr val="dk1"/>
                          </a:solidFill>
                          <a:effectLst/>
                          <a:latin typeface="+mn-lt"/>
                          <a:ea typeface="+mn-ea"/>
                          <a:cs typeface="+mn-cs"/>
                        </a:rPr>
                        <a:t>2019</a:t>
                      </a:r>
                      <a:endParaRPr lang="en-IN" sz="1400"/>
                    </a:p>
                  </a:txBody>
                  <a:tcPr/>
                </a:tc>
                <a:tc>
                  <a:txBody>
                    <a:bodyPr/>
                    <a:lstStyle/>
                    <a:p>
                      <a:r>
                        <a:rPr kumimoji="0" lang="en-IN" sz="1400" kern="1200" err="1">
                          <a:solidFill>
                            <a:schemeClr val="dk1"/>
                          </a:solidFill>
                          <a:effectLst/>
                          <a:latin typeface="+mn-lt"/>
                          <a:ea typeface="+mn-ea"/>
                          <a:cs typeface="+mn-cs"/>
                        </a:rPr>
                        <a:t>Xianglong</a:t>
                      </a:r>
                      <a:r>
                        <a:rPr kumimoji="0" lang="en-IN" sz="1400" kern="1200">
                          <a:solidFill>
                            <a:schemeClr val="dk1"/>
                          </a:solidFill>
                          <a:effectLst/>
                          <a:latin typeface="+mn-lt"/>
                          <a:ea typeface="+mn-ea"/>
                          <a:cs typeface="+mn-cs"/>
                        </a:rPr>
                        <a:t> Zeng, Haiquan Chen, Yuan Luo, and Wenbin Ye</a:t>
                      </a:r>
                      <a:endParaRPr lang="en-IN" sz="1400" b="0"/>
                    </a:p>
                  </a:txBody>
                  <a:tcPr/>
                </a:tc>
                <a:tc>
                  <a:txBody>
                    <a:bodyPr/>
                    <a:lstStyle/>
                    <a:p>
                      <a:r>
                        <a:rPr lang="en-US" sz="1400" b="1" err="1"/>
                        <a:t>TITLE</a:t>
                      </a:r>
                      <a:r>
                        <a:rPr lang="en-US" sz="1400" b="0" err="1"/>
                        <a:t>:Automated</a:t>
                      </a:r>
                      <a:r>
                        <a:rPr lang="en-US" sz="1400" b="0"/>
                        <a:t> Diabetic Retinopathy Detection Based on Binocular Siamese-Like Convolutional Neural Network.</a:t>
                      </a:r>
                    </a:p>
                    <a:p>
                      <a:pPr lvl="0" algn="l">
                        <a:lnSpc>
                          <a:spcPct val="100000"/>
                        </a:lnSpc>
                        <a:spcBef>
                          <a:spcPts val="0"/>
                        </a:spcBef>
                        <a:spcAft>
                          <a:spcPts val="0"/>
                        </a:spcAft>
                        <a:buNone/>
                      </a:pPr>
                      <a:r>
                        <a:rPr lang="en-US" sz="1400" b="1" i="0" u="none" strike="noStrike" noProof="0">
                          <a:latin typeface="Century Schoolbook"/>
                        </a:rPr>
                        <a:t>JOURNAL:</a:t>
                      </a:r>
                      <a:r>
                        <a:rPr lang="en-US" sz="1400" b="0" i="0" u="none" strike="noStrike" noProof="0">
                          <a:latin typeface="Century Schoolbook"/>
                        </a:rPr>
                        <a:t>IEEE ACCESS</a:t>
                      </a:r>
                    </a:p>
                    <a:p>
                      <a:pPr lvl="0">
                        <a:buNone/>
                      </a:pPr>
                      <a:r>
                        <a:rPr lang="en-US" sz="1400" b="1" i="0" u="none" strike="noStrike" noProof="0">
                          <a:latin typeface="Century Schoolbook"/>
                        </a:rPr>
                        <a:t>VOLUME:</a:t>
                      </a:r>
                      <a:r>
                        <a:rPr lang="en-US" sz="1400" b="0" i="0" u="none" strike="noStrike" noProof="0">
                          <a:latin typeface="Century Schoolbook"/>
                        </a:rPr>
                        <a:t> 7</a:t>
                      </a:r>
                    </a:p>
                    <a:p>
                      <a:pPr lvl="0">
                        <a:buNone/>
                      </a:pPr>
                      <a:r>
                        <a:rPr lang="en-US" sz="1400" b="1" i="0" u="none" strike="noStrike" noProof="0">
                          <a:latin typeface="Century Schoolbook"/>
                        </a:rPr>
                        <a:t>DATE OF </a:t>
                      </a:r>
                      <a:endParaRPr lang="en-US" sz="1400" b="0" i="0" u="none" strike="noStrike" noProof="0">
                        <a:latin typeface="Century Schoolbook"/>
                      </a:endParaRPr>
                    </a:p>
                    <a:p>
                      <a:pPr lvl="0">
                        <a:buNone/>
                      </a:pPr>
                      <a:r>
                        <a:rPr lang="en-US" sz="1400" b="1" i="0" u="none" strike="noStrike" noProof="0" err="1">
                          <a:latin typeface="Century Schoolbook"/>
                        </a:rPr>
                        <a:t>PUBLICATION:</a:t>
                      </a:r>
                      <a:r>
                        <a:rPr lang="en-US" sz="1400" b="0" i="0" u="none" strike="noStrike" noProof="0" err="1">
                          <a:latin typeface="Century Schoolbook"/>
                        </a:rPr>
                        <a:t>March</a:t>
                      </a:r>
                      <a:r>
                        <a:rPr lang="en-US" sz="1400" b="0" i="0" u="none" strike="noStrike" noProof="0">
                          <a:latin typeface="Century Schoolbook"/>
                        </a:rPr>
                        <a:t> 5, 2019</a:t>
                      </a:r>
                      <a:endParaRPr lang="en-US"/>
                    </a:p>
                  </a:txBody>
                  <a:tcPr/>
                </a:tc>
                <a:tc>
                  <a:txBody>
                    <a:bodyPr/>
                    <a:lstStyle/>
                    <a:p>
                      <a:r>
                        <a:rPr kumimoji="0" lang="en-US" sz="1400" kern="1200">
                          <a:solidFill>
                            <a:schemeClr val="dk1"/>
                          </a:solidFill>
                          <a:effectLst/>
                          <a:latin typeface="+mn-lt"/>
                          <a:ea typeface="+mn-ea"/>
                          <a:cs typeface="+mn-cs"/>
                        </a:rPr>
                        <a:t>A novel CNN model to automatically detect</a:t>
                      </a:r>
                      <a:r>
                        <a:rPr lang="en-US" sz="1400"/>
                        <a:t/>
                      </a:r>
                      <a:br>
                        <a:rPr lang="en-US" sz="1400"/>
                      </a:br>
                      <a:r>
                        <a:rPr kumimoji="0" lang="en-US" sz="1400" kern="1200">
                          <a:solidFill>
                            <a:schemeClr val="dk1"/>
                          </a:solidFill>
                          <a:effectLst/>
                          <a:latin typeface="+mn-lt"/>
                          <a:ea typeface="+mn-ea"/>
                          <a:cs typeface="+mn-cs"/>
                        </a:rPr>
                        <a:t>RDR based on the deep learning method is developed.</a:t>
                      </a:r>
                      <a:endParaRPr lang="en-IN" sz="1400"/>
                    </a:p>
                  </a:txBody>
                  <a:tcPr/>
                </a:tc>
                <a:tc>
                  <a:txBody>
                    <a:bodyPr/>
                    <a:lstStyle/>
                    <a:p>
                      <a:r>
                        <a:rPr lang="en-IN" sz="1400" b="1"/>
                        <a:t>MERITS:</a:t>
                      </a:r>
                    </a:p>
                    <a:p>
                      <a:r>
                        <a:rPr lang="en-US" sz="1400"/>
                        <a:t>Great potential to diagnose RDR more efficiently and improve the screening rate of RDR.</a:t>
                      </a:r>
                    </a:p>
                    <a:p>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a:solidFill>
                            <a:schemeClr val="dk1"/>
                          </a:solidFill>
                          <a:effectLst/>
                          <a:latin typeface="+mn-lt"/>
                          <a:ea typeface="+mn-ea"/>
                          <a:cs typeface="+mn-cs"/>
                        </a:rPr>
                        <a:t>The binocular models will have difficulties in training</a:t>
                      </a:r>
                      <a:r>
                        <a:rPr lang="en-US" sz="1400"/>
                        <a:t/>
                      </a:r>
                      <a:br>
                        <a:rPr lang="en-US" sz="1400"/>
                      </a:br>
                      <a:r>
                        <a:rPr kumimoji="0" lang="en-US" sz="1400" kern="1200">
                          <a:solidFill>
                            <a:schemeClr val="dk1"/>
                          </a:solidFill>
                          <a:effectLst/>
                          <a:latin typeface="+mn-lt"/>
                          <a:ea typeface="+mn-ea"/>
                          <a:cs typeface="+mn-cs"/>
                        </a:rPr>
                        <a:t>or testing with other dataset in which paired fundus images</a:t>
                      </a:r>
                      <a:r>
                        <a:rPr lang="en-US" sz="1400"/>
                        <a:t/>
                      </a:r>
                      <a:br>
                        <a:rPr lang="en-US" sz="1400"/>
                      </a:br>
                      <a:r>
                        <a:rPr kumimoji="0" lang="en-US" sz="1400" kern="1200">
                          <a:solidFill>
                            <a:schemeClr val="dk1"/>
                          </a:solidFill>
                          <a:effectLst/>
                          <a:latin typeface="+mn-lt"/>
                          <a:ea typeface="+mn-ea"/>
                          <a:cs typeface="+mn-cs"/>
                        </a:rPr>
                        <a:t>are unavailable</a:t>
                      </a:r>
                      <a:endParaRPr lang="en-IN" sz="1400"/>
                    </a:p>
                    <a:p>
                      <a:endParaRPr lang="en-IN" sz="1400"/>
                    </a:p>
                  </a:txBody>
                  <a:tcPr/>
                </a:tc>
                <a:tc>
                  <a:txBody>
                    <a:bodyPr/>
                    <a:lstStyle/>
                    <a:p>
                      <a:r>
                        <a:rPr kumimoji="0" lang="en-US" sz="1400" kern="1200">
                          <a:solidFill>
                            <a:schemeClr val="dk1"/>
                          </a:solidFill>
                          <a:effectLst/>
                          <a:latin typeface="+mn-lt"/>
                          <a:ea typeface="+mn-ea"/>
                          <a:cs typeface="+mn-cs"/>
                        </a:rPr>
                        <a:t>The performance of model can be further</a:t>
                      </a:r>
                      <a:r>
                        <a:rPr lang="en-US" sz="1400"/>
                        <a:t/>
                      </a:r>
                      <a:br>
                        <a:rPr lang="en-US" sz="1400"/>
                      </a:br>
                      <a:r>
                        <a:rPr kumimoji="0" lang="en-US" sz="1400" kern="1200">
                          <a:solidFill>
                            <a:schemeClr val="dk1"/>
                          </a:solidFill>
                          <a:effectLst/>
                          <a:latin typeface="+mn-lt"/>
                          <a:ea typeface="+mn-ea"/>
                          <a:cs typeface="+mn-cs"/>
                        </a:rPr>
                        <a:t>improved if more data are collected in the future.</a:t>
                      </a:r>
                      <a:endParaRPr lang="en-IN" sz="140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16399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874171266"/>
              </p:ext>
            </p:extLst>
          </p:nvPr>
        </p:nvGraphicFramePr>
        <p:xfrm>
          <a:off x="168552" y="337105"/>
          <a:ext cx="8527703" cy="6340351"/>
        </p:xfrm>
        <a:graphic>
          <a:graphicData uri="http://schemas.openxmlformats.org/drawingml/2006/table">
            <a:tbl>
              <a:tblPr firstRow="1" bandRow="1">
                <a:tableStyleId>{5C22544A-7EE6-4342-B048-85BDC9FD1C3A}</a:tableStyleId>
              </a:tblPr>
              <a:tblGrid>
                <a:gridCol w="711082">
                  <a:extLst>
                    <a:ext uri="{9D8B030D-6E8A-4147-A177-3AD203B41FA5}">
                      <a16:colId xmlns:a16="http://schemas.microsoft.com/office/drawing/2014/main" xmlns="" val="20000"/>
                    </a:ext>
                  </a:extLst>
                </a:gridCol>
                <a:gridCol w="763755">
                  <a:extLst>
                    <a:ext uri="{9D8B030D-6E8A-4147-A177-3AD203B41FA5}">
                      <a16:colId xmlns:a16="http://schemas.microsoft.com/office/drawing/2014/main" xmlns="" val="20001"/>
                    </a:ext>
                  </a:extLst>
                </a:gridCol>
                <a:gridCol w="1132464">
                  <a:extLst>
                    <a:ext uri="{9D8B030D-6E8A-4147-A177-3AD203B41FA5}">
                      <a16:colId xmlns:a16="http://schemas.microsoft.com/office/drawing/2014/main" xmlns="" val="20002"/>
                    </a:ext>
                  </a:extLst>
                </a:gridCol>
                <a:gridCol w="1659191">
                  <a:extLst>
                    <a:ext uri="{9D8B030D-6E8A-4147-A177-3AD203B41FA5}">
                      <a16:colId xmlns:a16="http://schemas.microsoft.com/office/drawing/2014/main" xmlns="" val="20003"/>
                    </a:ext>
                  </a:extLst>
                </a:gridCol>
                <a:gridCol w="1843545">
                  <a:extLst>
                    <a:ext uri="{9D8B030D-6E8A-4147-A177-3AD203B41FA5}">
                      <a16:colId xmlns:a16="http://schemas.microsoft.com/office/drawing/2014/main" xmlns="" val="20004"/>
                    </a:ext>
                  </a:extLst>
                </a:gridCol>
                <a:gridCol w="1246885">
                  <a:extLst>
                    <a:ext uri="{9D8B030D-6E8A-4147-A177-3AD203B41FA5}">
                      <a16:colId xmlns:a16="http://schemas.microsoft.com/office/drawing/2014/main" xmlns="" val="20005"/>
                    </a:ext>
                  </a:extLst>
                </a:gridCol>
                <a:gridCol w="1170781">
                  <a:extLst>
                    <a:ext uri="{9D8B030D-6E8A-4147-A177-3AD203B41FA5}">
                      <a16:colId xmlns:a16="http://schemas.microsoft.com/office/drawing/2014/main" xmlns="" val="20006"/>
                    </a:ext>
                  </a:extLst>
                </a:gridCol>
              </a:tblGrid>
              <a:tr h="748522">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591829">
                <a:tc>
                  <a:txBody>
                    <a:bodyPr/>
                    <a:lstStyle/>
                    <a:p>
                      <a:r>
                        <a:rPr lang="en-IN" sz="1400"/>
                        <a:t>   10</a:t>
                      </a:r>
                    </a:p>
                  </a:txBody>
                  <a:tcPr/>
                </a:tc>
                <a:tc>
                  <a:txBody>
                    <a:bodyPr/>
                    <a:lstStyle/>
                    <a:p>
                      <a:r>
                        <a:rPr kumimoji="0" lang="en-US" sz="1400" kern="1200">
                          <a:solidFill>
                            <a:schemeClr val="dk1"/>
                          </a:solidFill>
                          <a:effectLst/>
                          <a:latin typeface="+mn-lt"/>
                          <a:ea typeface="+mn-ea"/>
                          <a:cs typeface="+mn-cs"/>
                        </a:rPr>
                        <a:t>2021</a:t>
                      </a:r>
                      <a:endParaRPr lang="en-IN" sz="1400"/>
                    </a:p>
                  </a:txBody>
                  <a:tcPr/>
                </a:tc>
                <a:tc>
                  <a:txBody>
                    <a:bodyPr/>
                    <a:lstStyle/>
                    <a:p>
                      <a:r>
                        <a:rPr kumimoji="0" lang="en-IN" sz="1400" kern="1200" err="1">
                          <a:solidFill>
                            <a:schemeClr val="dk1"/>
                          </a:solidFill>
                          <a:effectLst/>
                          <a:latin typeface="+mn-lt"/>
                          <a:ea typeface="+mn-ea"/>
                          <a:cs typeface="+mn-cs"/>
                        </a:rPr>
                        <a:t>Tieyuan</a:t>
                      </a:r>
                      <a:r>
                        <a:rPr kumimoji="0" lang="en-IN" sz="1400" kern="1200">
                          <a:solidFill>
                            <a:schemeClr val="dk1"/>
                          </a:solidFill>
                          <a:effectLst/>
                          <a:latin typeface="+mn-lt"/>
                          <a:ea typeface="+mn-ea"/>
                          <a:cs typeface="+mn-cs"/>
                        </a:rPr>
                        <a:t> Liu, Yi Chen, Hongjie Shen, </a:t>
                      </a:r>
                      <a:r>
                        <a:rPr kumimoji="0" lang="en-IN" sz="1400" kern="1200" err="1">
                          <a:solidFill>
                            <a:schemeClr val="dk1"/>
                          </a:solidFill>
                          <a:effectLst/>
                          <a:latin typeface="+mn-lt"/>
                          <a:ea typeface="+mn-ea"/>
                          <a:cs typeface="+mn-cs"/>
                        </a:rPr>
                        <a:t>Rupeng</a:t>
                      </a:r>
                      <a:r>
                        <a:rPr kumimoji="0" lang="en-IN" sz="1400" kern="1200">
                          <a:solidFill>
                            <a:schemeClr val="dk1"/>
                          </a:solidFill>
                          <a:effectLst/>
                          <a:latin typeface="+mn-lt"/>
                          <a:ea typeface="+mn-ea"/>
                          <a:cs typeface="+mn-cs"/>
                        </a:rPr>
                        <a:t> Zhou, Meng Zhang,</a:t>
                      </a:r>
                      <a:r>
                        <a:rPr lang="en-IN" sz="1400"/>
                        <a:t/>
                      </a:r>
                      <a:br>
                        <a:rPr lang="en-IN" sz="1400"/>
                      </a:br>
                      <a:r>
                        <a:rPr kumimoji="0" lang="en-IN" sz="1400" kern="1200" err="1">
                          <a:solidFill>
                            <a:schemeClr val="dk1"/>
                          </a:solidFill>
                          <a:effectLst/>
                          <a:latin typeface="+mn-lt"/>
                          <a:ea typeface="+mn-ea"/>
                          <a:cs typeface="+mn-cs"/>
                        </a:rPr>
                        <a:t>Tonglai</a:t>
                      </a:r>
                      <a:r>
                        <a:rPr kumimoji="0" lang="en-IN" sz="1400" kern="1200">
                          <a:solidFill>
                            <a:schemeClr val="dk1"/>
                          </a:solidFill>
                          <a:effectLst/>
                          <a:latin typeface="+mn-lt"/>
                          <a:ea typeface="+mn-ea"/>
                          <a:cs typeface="+mn-cs"/>
                        </a:rPr>
                        <a:t> Liu, And </a:t>
                      </a:r>
                      <a:r>
                        <a:rPr kumimoji="0" lang="en-IN" sz="1400" kern="1200" err="1">
                          <a:solidFill>
                            <a:schemeClr val="dk1"/>
                          </a:solidFill>
                          <a:effectLst/>
                          <a:latin typeface="+mn-lt"/>
                          <a:ea typeface="+mn-ea"/>
                          <a:cs typeface="+mn-cs"/>
                        </a:rPr>
                        <a:t>Jin</a:t>
                      </a:r>
                      <a:r>
                        <a:rPr kumimoji="0" lang="en-IN" sz="1400" kern="1200">
                          <a:solidFill>
                            <a:schemeClr val="dk1"/>
                          </a:solidFill>
                          <a:effectLst/>
                          <a:latin typeface="+mn-lt"/>
                          <a:ea typeface="+mn-ea"/>
                          <a:cs typeface="+mn-cs"/>
                        </a:rPr>
                        <a:t> Liu</a:t>
                      </a:r>
                      <a:endParaRPr lang="en-IN" sz="1400" b="0"/>
                    </a:p>
                  </a:txBody>
                  <a:tcPr/>
                </a:tc>
                <a:tc>
                  <a:txBody>
                    <a:bodyPr/>
                    <a:lstStyle/>
                    <a:p>
                      <a:r>
                        <a:rPr lang="en-US" sz="1400" b="1" kern="1200">
                          <a:solidFill>
                            <a:schemeClr val="dk1"/>
                          </a:solidFill>
                          <a:effectLst/>
                          <a:latin typeface="+mn-lt"/>
                          <a:ea typeface="+mn-ea"/>
                          <a:cs typeface="+mn-cs"/>
                        </a:rPr>
                        <a:t>TITLE:</a:t>
                      </a:r>
                      <a:r>
                        <a:rPr lang="en-US" sz="1400" kern="1200">
                          <a:solidFill>
                            <a:schemeClr val="dk1"/>
                          </a:solidFill>
                          <a:effectLst/>
                          <a:latin typeface="+mn-lt"/>
                          <a:ea typeface="+mn-ea"/>
                          <a:cs typeface="+mn-cs"/>
                        </a:rPr>
                        <a:t> A</a:t>
                      </a:r>
                      <a:r>
                        <a:rPr kumimoji="0" lang="en-US" sz="1400" kern="1200">
                          <a:solidFill>
                            <a:schemeClr val="dk1"/>
                          </a:solidFill>
                          <a:effectLst/>
                          <a:latin typeface="+mn-lt"/>
                          <a:ea typeface="+mn-ea"/>
                          <a:cs typeface="+mn-cs"/>
                        </a:rPr>
                        <a:t> Novel Diabetic Retinopathy Detection</a:t>
                      </a:r>
                      <a:r>
                        <a:rPr lang="en-US" sz="1400"/>
                        <a:t/>
                      </a:r>
                      <a:br>
                        <a:rPr lang="en-US" sz="1400"/>
                      </a:br>
                      <a:r>
                        <a:rPr kumimoji="0" lang="en-US" sz="1400" kern="1200">
                          <a:solidFill>
                            <a:schemeClr val="dk1"/>
                          </a:solidFill>
                          <a:effectLst/>
                          <a:latin typeface="+mn-lt"/>
                          <a:ea typeface="+mn-ea"/>
                          <a:cs typeface="+mn-cs"/>
                        </a:rPr>
                        <a:t>Approach Based on Deep Symmetric</a:t>
                      </a:r>
                      <a:r>
                        <a:rPr lang="en-US" sz="1400"/>
                        <a:t/>
                      </a:r>
                      <a:br>
                        <a:rPr lang="en-US" sz="1400"/>
                      </a:br>
                      <a:r>
                        <a:rPr kumimoji="0" lang="en-US" sz="1400" kern="1200">
                          <a:solidFill>
                            <a:schemeClr val="dk1"/>
                          </a:solidFill>
                          <a:effectLst/>
                          <a:latin typeface="+mn-lt"/>
                          <a:ea typeface="+mn-ea"/>
                          <a:cs typeface="+mn-cs"/>
                        </a:rPr>
                        <a:t>Convolutional Neural </a:t>
                      </a:r>
                      <a:r>
                        <a:rPr lang="en-US" sz="1400" kern="1200">
                          <a:solidFill>
                            <a:schemeClr val="dk1"/>
                          </a:solidFill>
                          <a:effectLst/>
                          <a:latin typeface="+mn-lt"/>
                          <a:ea typeface="+mn-ea"/>
                          <a:cs typeface="+mn-cs"/>
                        </a:rPr>
                        <a:t>Network.</a:t>
                      </a:r>
                    </a:p>
                    <a:p>
                      <a:pPr lvl="0" algn="l">
                        <a:lnSpc>
                          <a:spcPct val="100000"/>
                        </a:lnSpc>
                        <a:spcBef>
                          <a:spcPts val="0"/>
                        </a:spcBef>
                        <a:spcAft>
                          <a:spcPts val="0"/>
                        </a:spcAft>
                        <a:buNone/>
                      </a:pPr>
                      <a:r>
                        <a:rPr lang="en-US" sz="1400" b="1" i="0" u="none" strike="noStrike" kern="1200" noProof="0">
                          <a:effectLst/>
                          <a:latin typeface="Century Schoolbook"/>
                        </a:rPr>
                        <a:t>JOURNAL:</a:t>
                      </a:r>
                      <a:r>
                        <a:rPr lang="en-US" sz="1400" b="0" i="0" u="none" strike="noStrike" kern="1200" noProof="0">
                          <a:effectLst/>
                          <a:latin typeface="Century Schoolbook"/>
                        </a:rPr>
                        <a:t>IEEE ACCESS</a:t>
                      </a:r>
                      <a:endParaRPr lang="en-US" sz="1400" b="0" i="0" u="none" strike="noStrike" kern="1200" noProof="0">
                        <a:effectLst/>
                      </a:endParaRPr>
                    </a:p>
                    <a:p>
                      <a:pPr lvl="0">
                        <a:buNone/>
                      </a:pPr>
                      <a:r>
                        <a:rPr lang="en-US" sz="1400" b="1" i="0" u="none" strike="noStrike" kern="1200" noProof="0">
                          <a:effectLst/>
                          <a:latin typeface="Century Schoolbook"/>
                        </a:rPr>
                        <a:t>VOLUME:</a:t>
                      </a:r>
                      <a:r>
                        <a:rPr lang="en-US" sz="1400" b="0" i="0" u="none" strike="noStrike" kern="1200" noProof="0">
                          <a:effectLst/>
                          <a:latin typeface="Century Schoolbook"/>
                        </a:rPr>
                        <a:t> 9</a:t>
                      </a:r>
                    </a:p>
                    <a:p>
                      <a:pPr lvl="0">
                        <a:buNone/>
                      </a:pPr>
                      <a:r>
                        <a:rPr lang="en-US" sz="1400" b="1" i="0" u="none" strike="noStrike" kern="1200" noProof="0">
                          <a:effectLst/>
                          <a:latin typeface="Century Schoolbook"/>
                        </a:rPr>
                        <a:t>DATE OF </a:t>
                      </a:r>
                      <a:endParaRPr lang="en-US" sz="1400" b="0" i="0" u="none" strike="noStrike" kern="1200" noProof="0">
                        <a:effectLst/>
                      </a:endParaRPr>
                    </a:p>
                    <a:p>
                      <a:pPr lvl="0">
                        <a:buNone/>
                      </a:pPr>
                      <a:r>
                        <a:rPr lang="en-US" sz="1400" b="1" i="0" u="none" strike="noStrike" kern="1200" noProof="0">
                          <a:effectLst/>
                          <a:latin typeface="Century Schoolbook"/>
                        </a:rPr>
                        <a:t>PUBLICATION:</a:t>
                      </a:r>
                      <a:endParaRPr lang="en-US" sz="1400" b="0" i="0" u="none" strike="noStrike" kern="1200" noProof="0">
                        <a:effectLst/>
                      </a:endParaRPr>
                    </a:p>
                    <a:p>
                      <a:pPr lvl="0">
                        <a:buNone/>
                      </a:pPr>
                      <a:r>
                        <a:rPr lang="en-US" sz="1400" b="0" i="0" u="none" strike="noStrike" kern="1200" noProof="0">
                          <a:effectLst/>
                          <a:latin typeface="Century Schoolbook"/>
                        </a:rPr>
                        <a:t>November 30, 2021</a:t>
                      </a:r>
                      <a:endParaRPr lang="en-US" sz="1400" b="0" i="0" u="none" strike="noStrike" kern="1200" noProof="0">
                        <a:effectLst/>
                      </a:endParaRPr>
                    </a:p>
                    <a:p>
                      <a:pPr lvl="0">
                        <a:buNone/>
                      </a:pPr>
                      <a:endParaRPr lang="en-US" sz="1400" kern="120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a:solidFill>
                            <a:schemeClr val="dk1"/>
                          </a:solidFill>
                          <a:effectLst/>
                          <a:latin typeface="+mn-lt"/>
                          <a:ea typeface="+mn-ea"/>
                          <a:cs typeface="+mn-cs"/>
                        </a:rPr>
                        <a:t>The research is</a:t>
                      </a:r>
                      <a:r>
                        <a:rPr lang="en-US" sz="1400"/>
                        <a:t/>
                      </a:r>
                      <a:br>
                        <a:rPr lang="en-US" sz="1400"/>
                      </a:br>
                      <a:r>
                        <a:rPr kumimoji="0" lang="en-US" sz="1400" kern="1200">
                          <a:solidFill>
                            <a:schemeClr val="dk1"/>
                          </a:solidFill>
                          <a:effectLst/>
                          <a:latin typeface="+mn-lt"/>
                          <a:ea typeface="+mn-ea"/>
                          <a:cs typeface="+mn-cs"/>
                        </a:rPr>
                        <a:t>based on a symmetric convolutional structure to detect differ-</a:t>
                      </a:r>
                      <a:r>
                        <a:rPr lang="en-US" sz="1400"/>
                        <a:t/>
                      </a:r>
                      <a:br>
                        <a:rPr lang="en-US" sz="1400"/>
                      </a:br>
                      <a:r>
                        <a:rPr kumimoji="0" lang="en-US" sz="1400" kern="1200" err="1">
                          <a:solidFill>
                            <a:schemeClr val="dk1"/>
                          </a:solidFill>
                          <a:effectLst/>
                          <a:latin typeface="+mn-lt"/>
                          <a:ea typeface="+mn-ea"/>
                          <a:cs typeface="+mn-cs"/>
                        </a:rPr>
                        <a:t>ent</a:t>
                      </a:r>
                      <a:r>
                        <a:rPr kumimoji="0" lang="en-US" sz="1400" kern="1200">
                          <a:solidFill>
                            <a:schemeClr val="dk1"/>
                          </a:solidFill>
                          <a:effectLst/>
                          <a:latin typeface="+mn-lt"/>
                          <a:ea typeface="+mn-ea"/>
                          <a:cs typeface="+mn-cs"/>
                        </a:rPr>
                        <a:t> kinds of lesions in diabetic retinal images.</a:t>
                      </a:r>
                      <a:r>
                        <a:rPr lang="en-IN" sz="1400"/>
                        <a:t> T</a:t>
                      </a:r>
                      <a:r>
                        <a:rPr kumimoji="0" lang="en-US" sz="1400" kern="1200">
                          <a:solidFill>
                            <a:schemeClr val="dk1"/>
                          </a:solidFill>
                          <a:effectLst/>
                          <a:latin typeface="+mn-lt"/>
                          <a:ea typeface="+mn-ea"/>
                          <a:cs typeface="+mn-cs"/>
                        </a:rPr>
                        <a:t>he </a:t>
                      </a:r>
                      <a:r>
                        <a:rPr kumimoji="0" lang="en-US" sz="1400" kern="1200" err="1">
                          <a:solidFill>
                            <a:schemeClr val="dk1"/>
                          </a:solidFill>
                          <a:effectLst/>
                          <a:latin typeface="+mn-lt"/>
                          <a:ea typeface="+mn-ea"/>
                          <a:cs typeface="+mn-cs"/>
                        </a:rPr>
                        <a:t>symmet</a:t>
                      </a:r>
                      <a:r>
                        <a:rPr kumimoji="0" lang="en-US" sz="1400" kern="1200">
                          <a:solidFill>
                            <a:schemeClr val="dk1"/>
                          </a:solidFill>
                          <a:effectLst/>
                          <a:latin typeface="+mn-lt"/>
                          <a:ea typeface="+mn-ea"/>
                          <a:cs typeface="+mn-cs"/>
                        </a:rPr>
                        <a:t>-</a:t>
                      </a:r>
                      <a:r>
                        <a:rPr lang="en-US" sz="1400"/>
                        <a:t/>
                      </a:r>
                      <a:br>
                        <a:rPr lang="en-US" sz="1400"/>
                      </a:br>
                      <a:r>
                        <a:rPr kumimoji="0" lang="en-US" sz="1400" kern="1200" err="1">
                          <a:solidFill>
                            <a:schemeClr val="dk1"/>
                          </a:solidFill>
                          <a:effectLst/>
                          <a:latin typeface="+mn-lt"/>
                          <a:ea typeface="+mn-ea"/>
                          <a:cs typeface="+mn-cs"/>
                        </a:rPr>
                        <a:t>rical</a:t>
                      </a:r>
                      <a:r>
                        <a:rPr kumimoji="0" lang="en-US" sz="1400" kern="1200">
                          <a:solidFill>
                            <a:schemeClr val="dk1"/>
                          </a:solidFill>
                          <a:effectLst/>
                          <a:latin typeface="+mn-lt"/>
                          <a:ea typeface="+mn-ea"/>
                          <a:cs typeface="+mn-cs"/>
                        </a:rPr>
                        <a:t> convolutional structure can extract more complex lesion</a:t>
                      </a:r>
                      <a:r>
                        <a:rPr lang="en-US" sz="1400"/>
                        <a:t/>
                      </a:r>
                      <a:br>
                        <a:rPr lang="en-US" sz="1400"/>
                      </a:br>
                      <a:r>
                        <a:rPr kumimoji="0" lang="en-US" sz="1400" kern="1200">
                          <a:solidFill>
                            <a:schemeClr val="dk1"/>
                          </a:solidFill>
                          <a:effectLst/>
                          <a:latin typeface="+mn-lt"/>
                          <a:ea typeface="+mn-ea"/>
                          <a:cs typeface="+mn-cs"/>
                        </a:rPr>
                        <a:t>features and significantly improve detection performance.</a:t>
                      </a:r>
                      <a:endParaRPr lang="en-IN" sz="1400"/>
                    </a:p>
                    <a:p>
                      <a:endParaRPr lang="en-IN"/>
                    </a:p>
                  </a:txBody>
                  <a:tcPr/>
                </a:tc>
                <a:tc>
                  <a:txBody>
                    <a:bodyPr/>
                    <a:lstStyle/>
                    <a:p>
                      <a:r>
                        <a:rPr lang="en-IN" sz="1400" b="1"/>
                        <a:t>MERITS: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a:solidFill>
                            <a:schemeClr val="dk1"/>
                          </a:solidFill>
                          <a:effectLst/>
                          <a:latin typeface="+mn-lt"/>
                          <a:ea typeface="+mn-ea"/>
                          <a:cs typeface="+mn-cs"/>
                        </a:rPr>
                        <a:t>The overall</a:t>
                      </a:r>
                      <a:r>
                        <a:rPr lang="en-US" sz="1400"/>
                        <a:t/>
                      </a:r>
                      <a:br>
                        <a:rPr lang="en-US" sz="1400"/>
                      </a:br>
                      <a:r>
                        <a:rPr kumimoji="0" lang="en-US" sz="1400" kern="1200">
                          <a:solidFill>
                            <a:schemeClr val="dk1"/>
                          </a:solidFill>
                          <a:effectLst/>
                          <a:latin typeface="+mn-lt"/>
                          <a:ea typeface="+mn-ea"/>
                          <a:cs typeface="+mn-cs"/>
                        </a:rPr>
                        <a:t>accuracy of the pooling operation is higher than that of the</a:t>
                      </a:r>
                      <a:r>
                        <a:rPr lang="en-US" sz="1400"/>
                        <a:t/>
                      </a:r>
                      <a:br>
                        <a:rPr lang="en-US" sz="1400"/>
                      </a:br>
                      <a:r>
                        <a:rPr kumimoji="0" lang="en-US" sz="1400" kern="1200">
                          <a:solidFill>
                            <a:schemeClr val="dk1"/>
                          </a:solidFill>
                          <a:effectLst/>
                          <a:latin typeface="+mn-lt"/>
                          <a:ea typeface="+mn-ea"/>
                          <a:cs typeface="+mn-cs"/>
                        </a:rPr>
                        <a:t>convolutional operation.</a:t>
                      </a: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r>
                        <a:rPr lang="en-IN" sz="1400"/>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a:t>Difficult</a:t>
                      </a:r>
                      <a:r>
                        <a:rPr lang="en-IN" sz="1400" baseline="0"/>
                        <a:t> to detect more objects simultaneously in DR images</a:t>
                      </a:r>
                      <a:endParaRPr lang="en-IN" sz="1400"/>
                    </a:p>
                    <a:p>
                      <a:endParaRPr lang="en-IN" sz="1400"/>
                    </a:p>
                  </a:txBody>
                  <a:tcPr/>
                </a:tc>
                <a:tc>
                  <a:txBody>
                    <a:bodyPr/>
                    <a:lstStyle/>
                    <a:p>
                      <a:r>
                        <a:rPr lang="en-US" sz="1400"/>
                        <a:t>In future, further modifications can be done to the model to detect more objects simultaneously and accurately in diabetic retinopathy images.</a:t>
                      </a:r>
                      <a:endParaRPr lang="en-IN" sz="140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9323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F5D3824-FDA2-FF34-A0D7-E90CCA684C35}"/>
              </a:ext>
            </a:extLst>
          </p:cNvPr>
          <p:cNvSpPr>
            <a:spLocks noGrp="1"/>
          </p:cNvSpPr>
          <p:nvPr>
            <p:ph type="title"/>
          </p:nvPr>
        </p:nvSpPr>
        <p:spPr>
          <a:xfrm>
            <a:off x="451352" y="259773"/>
            <a:ext cx="7525109" cy="726057"/>
          </a:xfrm>
        </p:spPr>
        <p:txBody>
          <a:bodyPr vert="horz" lIns="91440" tIns="45720" rIns="91440" bIns="45720" anchor="b">
            <a:normAutofit/>
          </a:bodyPr>
          <a:lstStyle/>
          <a:p>
            <a:r>
              <a:rPr lang="en-GB" sz="2400"/>
              <a:t>PROBLEM  STATEMENT :</a:t>
            </a:r>
          </a:p>
        </p:txBody>
      </p:sp>
      <p:sp>
        <p:nvSpPr>
          <p:cNvPr id="5" name="Content Placeholder 4">
            <a:extLst>
              <a:ext uri="{FF2B5EF4-FFF2-40B4-BE49-F238E27FC236}">
                <a16:creationId xmlns:a16="http://schemas.microsoft.com/office/drawing/2014/main" xmlns="" id="{9D04221C-5407-F9CC-18EA-EB497B18BE50}"/>
              </a:ext>
            </a:extLst>
          </p:cNvPr>
          <p:cNvSpPr>
            <a:spLocks noGrp="1"/>
          </p:cNvSpPr>
          <p:nvPr>
            <p:ph sz="quarter" idx="1"/>
          </p:nvPr>
        </p:nvSpPr>
        <p:spPr>
          <a:xfrm>
            <a:off x="457200" y="1264404"/>
            <a:ext cx="7424468" cy="5209548"/>
          </a:xfrm>
        </p:spPr>
        <p:txBody>
          <a:bodyPr vert="horz" lIns="91440" tIns="45720" rIns="91440" bIns="45720" anchor="t">
            <a:normAutofit/>
          </a:bodyPr>
          <a:lstStyle/>
          <a:p>
            <a:pPr marL="342900" indent="-342900" algn="just"/>
            <a:r>
              <a:rPr lang="en-US" dirty="0">
                <a:ea typeface="+mn-lt"/>
                <a:cs typeface="+mn-lt"/>
              </a:rPr>
              <a:t>Numerous methods have been suggested to diagnose and detect diabetic retinopathy.</a:t>
            </a:r>
            <a:endParaRPr lang="en-US" dirty="0"/>
          </a:p>
          <a:p>
            <a:pPr marL="342900" indent="-342900" algn="just"/>
            <a:r>
              <a:rPr lang="en-US" dirty="0">
                <a:ea typeface="+mn-lt"/>
                <a:cs typeface="+mn-lt"/>
              </a:rPr>
              <a:t>They could determine whether a person is affected by diabetic retinopathy or not along with the severity level of DR, if affected.</a:t>
            </a:r>
          </a:p>
          <a:p>
            <a:pPr marL="342900" indent="-342900" algn="just"/>
            <a:r>
              <a:rPr lang="en-US" dirty="0"/>
              <a:t>Diabetic Retinopathy can be classified into three types and the existing methods could not specifically determine the type of  DR of the affected person.</a:t>
            </a:r>
          </a:p>
          <a:p>
            <a:pPr marL="342900" indent="-342900" algn="just"/>
            <a:r>
              <a:rPr lang="en-US" dirty="0"/>
              <a:t>This issue can be solved by using another CNN model to detect the type of Diabetic Retinopathy in addition to the CNN model which detects only the presence of DR in the retinal image.</a:t>
            </a:r>
          </a:p>
          <a:p>
            <a:pPr marL="342900" indent="-342900" algn="just"/>
            <a:endParaRPr lang="en-US" dirty="0"/>
          </a:p>
          <a:p>
            <a:pPr marL="342900" indent="-342900" algn="just"/>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xmlns="" id="{B24A7357-8315-FC51-A09D-55A908AACD80}"/>
              </a:ext>
            </a:extLst>
          </p:cNvPr>
          <p:cNvSpPr>
            <a:spLocks noGrp="1"/>
          </p:cNvSpPr>
          <p:nvPr>
            <p:ph type="sldNum" sz="quarter" idx="15"/>
          </p:nvPr>
        </p:nvSpPr>
        <p:spPr/>
        <p:txBody>
          <a:bodyPr/>
          <a:lstStyle/>
          <a:p>
            <a:fld id="{10511818-1A5F-4AF8-B5C2-82DD1741D1BC}" type="slidenum">
              <a:rPr lang="en-IN" smtClean="0"/>
              <a:pPr/>
              <a:t>14</a:t>
            </a:fld>
            <a:endParaRPr lang="en-IN"/>
          </a:p>
        </p:txBody>
      </p:sp>
    </p:spTree>
    <p:extLst>
      <p:ext uri="{BB962C8B-B14F-4D97-AF65-F5344CB8AC3E}">
        <p14:creationId xmlns:p14="http://schemas.microsoft.com/office/powerpoint/2010/main" xmlns="" val="289727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8339" y="0"/>
            <a:ext cx="7467600" cy="836712"/>
          </a:xfrm>
        </p:spPr>
        <p:txBody>
          <a:bodyPr vert="horz" lIns="91440" tIns="45720" rIns="91440" bIns="45720" anchor="b">
            <a:normAutofit/>
          </a:bodyPr>
          <a:lstStyle/>
          <a:p>
            <a:r>
              <a:rPr lang="en-US" sz="2400"/>
              <a:t>EXISTING SYSTEM:</a:t>
            </a:r>
          </a:p>
        </p:txBody>
      </p:sp>
      <p:sp>
        <p:nvSpPr>
          <p:cNvPr id="5" name="Content Placeholder 4"/>
          <p:cNvSpPr>
            <a:spLocks noGrp="1"/>
          </p:cNvSpPr>
          <p:nvPr>
            <p:ph sz="quarter" idx="1"/>
          </p:nvPr>
        </p:nvSpPr>
        <p:spPr>
          <a:xfrm>
            <a:off x="415062" y="908720"/>
            <a:ext cx="7667756" cy="5565232"/>
          </a:xfrm>
        </p:spPr>
        <p:txBody>
          <a:bodyPr vert="horz" lIns="91440" tIns="45720" rIns="91440" bIns="45720" anchor="t">
            <a:normAutofit lnSpcReduction="10000"/>
          </a:bodyPr>
          <a:lstStyle/>
          <a:p>
            <a:pPr algn="just"/>
            <a:r>
              <a:rPr lang="en-US" sz="2000">
                <a:ea typeface="+mn-lt"/>
                <a:cs typeface="+mn-lt"/>
              </a:rPr>
              <a:t>In the existing system, they present an algorithm for improving the quality of images to strengthen the standard of color fundus images by reducing noise and improving contrast. </a:t>
            </a:r>
            <a:endParaRPr lang="en-US"/>
          </a:p>
          <a:p>
            <a:pPr algn="just"/>
            <a:r>
              <a:rPr lang="en-US" sz="2000"/>
              <a:t>The approach includes two main stages: cropping the images to remove insignificant content, followed by applying the shape crop and gaussian blurring for noise reduction and contrast improvement. </a:t>
            </a:r>
          </a:p>
          <a:p>
            <a:pPr algn="just"/>
            <a:r>
              <a:rPr lang="en-US" sz="2000"/>
              <a:t>Finally, the ResNet50 model is used for feature extraction and classification of enhanced DR images.</a:t>
            </a:r>
          </a:p>
          <a:p>
            <a:endParaRPr lang="en-US">
              <a:solidFill>
                <a:schemeClr val="tx2"/>
              </a:solidFill>
            </a:endParaRPr>
          </a:p>
          <a:p>
            <a:pPr marL="0" indent="0">
              <a:buNone/>
            </a:pPr>
            <a:r>
              <a:rPr lang="en-US">
                <a:solidFill>
                  <a:schemeClr val="tx2"/>
                </a:solidFill>
              </a:rPr>
              <a:t>DISADVANTAGES OF EXISTING SYSTEM:</a:t>
            </a:r>
          </a:p>
          <a:p>
            <a:endParaRPr lang="en-US" sz="2000">
              <a:ea typeface="+mn-lt"/>
              <a:cs typeface="+mn-lt"/>
            </a:endParaRPr>
          </a:p>
          <a:p>
            <a:r>
              <a:rPr lang="en-US" sz="2000">
                <a:ea typeface="+mn-lt"/>
                <a:cs typeface="+mn-lt"/>
              </a:rPr>
              <a:t>The existing system cannot determine the specificity of DR types. </a:t>
            </a:r>
            <a:endParaRPr lang="en-US" sz="2000"/>
          </a:p>
          <a:p>
            <a:pPr algn="just"/>
            <a:r>
              <a:rPr lang="en-US" sz="2000"/>
              <a:t>The ResNet50 model was used for feature extraction and classification, which increased time consumption.</a:t>
            </a:r>
          </a:p>
        </p:txBody>
      </p:sp>
      <p:sp>
        <p:nvSpPr>
          <p:cNvPr id="3" name="Slide Number Placeholder 2"/>
          <p:cNvSpPr>
            <a:spLocks noGrp="1"/>
          </p:cNvSpPr>
          <p:nvPr>
            <p:ph type="sldNum" sz="quarter" idx="15"/>
          </p:nvPr>
        </p:nvSpPr>
        <p:spPr/>
        <p:txBody>
          <a:bodyPr/>
          <a:lstStyle/>
          <a:p>
            <a:fld id="{10511818-1A5F-4AF8-B5C2-82DD1741D1BC}"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86264"/>
            <a:ext cx="7467600" cy="836712"/>
          </a:xfrm>
        </p:spPr>
        <p:txBody>
          <a:bodyPr vert="horz" lIns="91440" tIns="45720" rIns="91440" bIns="45720" anchor="b">
            <a:normAutofit/>
          </a:bodyPr>
          <a:lstStyle/>
          <a:p>
            <a:r>
              <a:rPr lang="en-US" sz="2400"/>
              <a:t>   PROPOSED SYSTEM:</a:t>
            </a:r>
          </a:p>
        </p:txBody>
      </p:sp>
      <p:sp>
        <p:nvSpPr>
          <p:cNvPr id="5" name="Content Placeholder 4"/>
          <p:cNvSpPr>
            <a:spLocks noGrp="1"/>
          </p:cNvSpPr>
          <p:nvPr>
            <p:ph sz="quarter" idx="1"/>
          </p:nvPr>
        </p:nvSpPr>
        <p:spPr>
          <a:xfrm>
            <a:off x="471576" y="750569"/>
            <a:ext cx="7715200" cy="5949280"/>
          </a:xfrm>
        </p:spPr>
        <p:txBody>
          <a:bodyPr vert="horz" lIns="91440" tIns="45720" rIns="91440" bIns="45720" anchor="t">
            <a:noAutofit/>
          </a:bodyPr>
          <a:lstStyle/>
          <a:p>
            <a:pPr algn="just"/>
            <a:r>
              <a:rPr lang="en-US" sz="1900">
                <a:ea typeface="+mn-lt"/>
                <a:cs typeface="+mn-lt"/>
              </a:rPr>
              <a:t>Preprocessing eliminates irrelevant details from images and enhances their quality to help make better decisions. A </a:t>
            </a:r>
            <a:r>
              <a:rPr lang="en-US" sz="1900" b="1">
                <a:ea typeface="+mn-lt"/>
                <a:cs typeface="+mn-lt"/>
              </a:rPr>
              <a:t>Median Filter</a:t>
            </a:r>
            <a:r>
              <a:rPr lang="en-US" sz="1900">
                <a:ea typeface="+mn-lt"/>
                <a:cs typeface="+mn-lt"/>
              </a:rPr>
              <a:t> for noise removal and </a:t>
            </a:r>
            <a:r>
              <a:rPr lang="en-US" sz="1900" b="1">
                <a:ea typeface="+mn-lt"/>
                <a:cs typeface="+mn-lt"/>
              </a:rPr>
              <a:t>Adaptive Histogram Equalization</a:t>
            </a:r>
            <a:r>
              <a:rPr lang="en-US" sz="1900">
                <a:ea typeface="+mn-lt"/>
                <a:cs typeface="+mn-lt"/>
              </a:rPr>
              <a:t> for image enhancement are proposed.</a:t>
            </a:r>
            <a:endParaRPr lang="en-US" sz="1900" b="1"/>
          </a:p>
          <a:p>
            <a:pPr algn="just"/>
            <a:r>
              <a:rPr lang="en-US" sz="1900"/>
              <a:t>Classification step is implemented by </a:t>
            </a:r>
            <a:r>
              <a:rPr lang="en-US" sz="1900" b="1" err="1"/>
              <a:t>GoogleNet</a:t>
            </a:r>
            <a:r>
              <a:rPr lang="en-US" sz="1900" b="1"/>
              <a:t> CNN model</a:t>
            </a:r>
            <a:r>
              <a:rPr lang="en-US" sz="1900"/>
              <a:t>, to quickly classify retinal images into normal and abnormal retinal images.</a:t>
            </a:r>
          </a:p>
          <a:p>
            <a:r>
              <a:rPr lang="en-US" sz="1900">
                <a:ea typeface="+mn-lt"/>
                <a:cs typeface="+mn-lt"/>
              </a:rPr>
              <a:t>Using </a:t>
            </a:r>
            <a:r>
              <a:rPr lang="en-US" sz="1900" b="1">
                <a:ea typeface="+mn-lt"/>
                <a:cs typeface="+mn-lt"/>
              </a:rPr>
              <a:t>Inception V3, </a:t>
            </a:r>
            <a:r>
              <a:rPr lang="en-US" sz="1900">
                <a:ea typeface="+mn-lt"/>
                <a:cs typeface="+mn-lt"/>
              </a:rPr>
              <a:t>three kinds of DR in the retina are classified : Microaneurysms, </a:t>
            </a:r>
            <a:r>
              <a:rPr lang="en-US" sz="1900" err="1">
                <a:ea typeface="+mn-lt"/>
                <a:cs typeface="+mn-lt"/>
              </a:rPr>
              <a:t>Haemorrhages</a:t>
            </a:r>
            <a:r>
              <a:rPr lang="en-US" sz="1900">
                <a:ea typeface="+mn-lt"/>
                <a:cs typeface="+mn-lt"/>
              </a:rPr>
              <a:t>, and Exudates.</a:t>
            </a:r>
            <a:endParaRPr lang="en-US" sz="1900"/>
          </a:p>
          <a:p>
            <a:endParaRPr lang="en-US" sz="1900">
              <a:solidFill>
                <a:srgbClr val="000000"/>
              </a:solidFill>
            </a:endParaRPr>
          </a:p>
          <a:p>
            <a:pPr marL="0" indent="0">
              <a:buNone/>
            </a:pPr>
            <a:r>
              <a:rPr lang="en-US">
                <a:solidFill>
                  <a:schemeClr val="tx2"/>
                </a:solidFill>
              </a:rPr>
              <a:t>  ADVANTAGES OF PROPOSED SYSTEM:</a:t>
            </a:r>
            <a:endParaRPr lang="en-US" b="1">
              <a:solidFill>
                <a:schemeClr val="tx2"/>
              </a:solidFill>
            </a:endParaRPr>
          </a:p>
          <a:p>
            <a:r>
              <a:rPr lang="en-US" sz="1900"/>
              <a:t>The proposed system can determine the </a:t>
            </a:r>
            <a:r>
              <a:rPr lang="en-US" sz="1900" b="1"/>
              <a:t>specific type of DR</a:t>
            </a:r>
            <a:r>
              <a:rPr lang="en-US" sz="1900"/>
              <a:t> in abnormal retinal images.</a:t>
            </a:r>
          </a:p>
          <a:p>
            <a:r>
              <a:rPr lang="en-US" sz="1900"/>
              <a:t>The rate of classification </a:t>
            </a:r>
            <a:r>
              <a:rPr lang="en-US" sz="1900" b="1"/>
              <a:t>accuracy is high</a:t>
            </a:r>
            <a:r>
              <a:rPr lang="en-US" sz="1900"/>
              <a:t> due to image pre-processing techniques.</a:t>
            </a:r>
            <a:endParaRPr lang="en-US"/>
          </a:p>
          <a:p>
            <a:r>
              <a:rPr lang="en-US" sz="1900"/>
              <a:t>The processing speed is high , so it consumes </a:t>
            </a:r>
            <a:r>
              <a:rPr lang="en-US" sz="1900" b="1"/>
              <a:t>less computational time.</a:t>
            </a:r>
          </a:p>
          <a:p>
            <a:pPr lvl="0"/>
            <a:endParaRPr lang="en-US" sz="1800"/>
          </a:p>
        </p:txBody>
      </p:sp>
      <p:sp>
        <p:nvSpPr>
          <p:cNvPr id="3" name="Slide Number Placeholder 2"/>
          <p:cNvSpPr>
            <a:spLocks noGrp="1"/>
          </p:cNvSpPr>
          <p:nvPr>
            <p:ph type="sldNum" sz="quarter" idx="15"/>
          </p:nvPr>
        </p:nvSpPr>
        <p:spPr/>
        <p:txBody>
          <a:bodyPr/>
          <a:lstStyle/>
          <a:p>
            <a:fld id="{10511818-1A5F-4AF8-B5C2-82DD1741D1BC}"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4894" y="-445698"/>
            <a:ext cx="7467600" cy="1143000"/>
          </a:xfrm>
        </p:spPr>
        <p:txBody>
          <a:bodyPr vert="horz" lIns="91440" tIns="45720" rIns="91440" bIns="45720" anchor="b">
            <a:normAutofit/>
          </a:bodyPr>
          <a:lstStyle/>
          <a:p>
            <a:r>
              <a:rPr lang="en-US" sz="2400"/>
              <a:t>OVERVIEW OF PROCESS:</a:t>
            </a:r>
          </a:p>
        </p:txBody>
      </p:sp>
      <p:sp>
        <p:nvSpPr>
          <p:cNvPr id="4" name="Slide Number Placeholder 3"/>
          <p:cNvSpPr>
            <a:spLocks noGrp="1"/>
          </p:cNvSpPr>
          <p:nvPr>
            <p:ph type="sldNum" sz="quarter" idx="15"/>
          </p:nvPr>
        </p:nvSpPr>
        <p:spPr/>
        <p:txBody>
          <a:bodyPr/>
          <a:lstStyle/>
          <a:p>
            <a:fld id="{10511818-1A5F-4AF8-B5C2-82DD1741D1BC}" type="slidenum">
              <a:rPr lang="en-IN" smtClean="0"/>
              <a:pPr/>
              <a:t>17</a:t>
            </a:fld>
            <a:endParaRPr lang="en-IN"/>
          </a:p>
        </p:txBody>
      </p:sp>
      <p:sp>
        <p:nvSpPr>
          <p:cNvPr id="14" name="Rectangle 13">
            <a:extLst>
              <a:ext uri="{FF2B5EF4-FFF2-40B4-BE49-F238E27FC236}">
                <a16:creationId xmlns:a16="http://schemas.microsoft.com/office/drawing/2014/main" xmlns="" id="{2D250357-9CC8-F6F6-E5C4-808863B55A0C}"/>
              </a:ext>
            </a:extLst>
          </p:cNvPr>
          <p:cNvSpPr/>
          <p:nvPr/>
        </p:nvSpPr>
        <p:spPr>
          <a:xfrm>
            <a:off x="2528941" y="2988816"/>
            <a:ext cx="3687096" cy="1021851"/>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b="1">
                <a:solidFill>
                  <a:schemeClr val="bg1"/>
                </a:solidFill>
              </a:rPr>
              <a:t>GoogleNet model for Retinal image Classification</a:t>
            </a:r>
          </a:p>
        </p:txBody>
      </p:sp>
      <p:sp>
        <p:nvSpPr>
          <p:cNvPr id="2" name="Rectangle 13">
            <a:extLst>
              <a:ext uri="{FF2B5EF4-FFF2-40B4-BE49-F238E27FC236}">
                <a16:creationId xmlns:a16="http://schemas.microsoft.com/office/drawing/2014/main" xmlns="" id="{0D7F5C91-1A20-F695-7F6A-C112DBF4EA58}"/>
              </a:ext>
            </a:extLst>
          </p:cNvPr>
          <p:cNvSpPr/>
          <p:nvPr/>
        </p:nvSpPr>
        <p:spPr>
          <a:xfrm>
            <a:off x="2525923" y="1571465"/>
            <a:ext cx="3680602" cy="905773"/>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b="1">
                <a:solidFill>
                  <a:schemeClr val="bg1"/>
                </a:solidFill>
              </a:rPr>
              <a:t>Image Pre-processing</a:t>
            </a:r>
          </a:p>
        </p:txBody>
      </p:sp>
      <p:sp>
        <p:nvSpPr>
          <p:cNvPr id="15" name="Rectangle 14">
            <a:extLst>
              <a:ext uri="{FF2B5EF4-FFF2-40B4-BE49-F238E27FC236}">
                <a16:creationId xmlns:a16="http://schemas.microsoft.com/office/drawing/2014/main" xmlns="" id="{00B4E4AA-DD88-D2C1-BD81-86C429280E1F}"/>
              </a:ext>
            </a:extLst>
          </p:cNvPr>
          <p:cNvSpPr/>
          <p:nvPr/>
        </p:nvSpPr>
        <p:spPr>
          <a:xfrm>
            <a:off x="2528974" y="4506822"/>
            <a:ext cx="3773161" cy="1032387"/>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b="1"/>
              <a:t>DR type classification using Inception V3</a:t>
            </a:r>
          </a:p>
        </p:txBody>
      </p:sp>
      <p:cxnSp>
        <p:nvCxnSpPr>
          <p:cNvPr id="3" name="Straight Arrow Connector 2">
            <a:extLst>
              <a:ext uri="{FF2B5EF4-FFF2-40B4-BE49-F238E27FC236}">
                <a16:creationId xmlns:a16="http://schemas.microsoft.com/office/drawing/2014/main" xmlns="" id="{BD175D31-8B06-70D4-3697-DA00ED4F3BC0}"/>
              </a:ext>
            </a:extLst>
          </p:cNvPr>
          <p:cNvCxnSpPr/>
          <p:nvPr/>
        </p:nvCxnSpPr>
        <p:spPr>
          <a:xfrm>
            <a:off x="4287329" y="2526102"/>
            <a:ext cx="8627" cy="5118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xmlns="" id="{A4E9BEBE-A54E-7E2F-8D80-9A3ED1F7A55E}"/>
              </a:ext>
            </a:extLst>
          </p:cNvPr>
          <p:cNvCxnSpPr>
            <a:cxnSpLocks/>
          </p:cNvCxnSpPr>
          <p:nvPr/>
        </p:nvCxnSpPr>
        <p:spPr>
          <a:xfrm>
            <a:off x="4272951" y="4006969"/>
            <a:ext cx="8627" cy="5118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xmlns="" id="{DCCB3A66-F01A-2087-20EF-C9C392BD6D0F}"/>
              </a:ext>
            </a:extLst>
          </p:cNvPr>
          <p:cNvCxnSpPr>
            <a:cxnSpLocks/>
          </p:cNvCxnSpPr>
          <p:nvPr/>
        </p:nvCxnSpPr>
        <p:spPr>
          <a:xfrm flipH="1">
            <a:off x="4339086" y="5545347"/>
            <a:ext cx="5751" cy="4543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xmlns="" id="{2E219316-01BB-CCC8-8C25-ED57A3F0E6B8}"/>
              </a:ext>
            </a:extLst>
          </p:cNvPr>
          <p:cNvCxnSpPr>
            <a:cxnSpLocks/>
          </p:cNvCxnSpPr>
          <p:nvPr/>
        </p:nvCxnSpPr>
        <p:spPr>
          <a:xfrm>
            <a:off x="4272951" y="1304026"/>
            <a:ext cx="8627" cy="2817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xmlns="" id="{9C43319D-E986-4ED1-F867-A8109A46FD50}"/>
              </a:ext>
            </a:extLst>
          </p:cNvPr>
          <p:cNvSpPr txBox="1"/>
          <p:nvPr/>
        </p:nvSpPr>
        <p:spPr>
          <a:xfrm>
            <a:off x="2528004" y="825167"/>
            <a:ext cx="3678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Image Acquisition</a:t>
            </a:r>
            <a:endParaRPr lang="en-US"/>
          </a:p>
        </p:txBody>
      </p:sp>
      <p:sp>
        <p:nvSpPr>
          <p:cNvPr id="11" name="TextBox 10">
            <a:extLst>
              <a:ext uri="{FF2B5EF4-FFF2-40B4-BE49-F238E27FC236}">
                <a16:creationId xmlns:a16="http://schemas.microsoft.com/office/drawing/2014/main" xmlns="" id="{5C84B450-D1AA-440D-C8CB-2CF99F05E51D}"/>
              </a:ext>
            </a:extLst>
          </p:cNvPr>
          <p:cNvSpPr txBox="1"/>
          <p:nvPr/>
        </p:nvSpPr>
        <p:spPr>
          <a:xfrm>
            <a:off x="2528003" y="6058525"/>
            <a:ext cx="37650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Finally get DR classified result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4F36B9E-382C-A05E-DB91-82F4292F6657}"/>
              </a:ext>
            </a:extLst>
          </p:cNvPr>
          <p:cNvSpPr/>
          <p:nvPr/>
        </p:nvSpPr>
        <p:spPr>
          <a:xfrm>
            <a:off x="472689" y="3739689"/>
            <a:ext cx="3781245" cy="2875471"/>
          </a:xfrm>
          <a:prstGeom prst="rect">
            <a:avLst/>
          </a:prstGeom>
          <a:solidFill>
            <a:srgbClr val="E6FFA6">
              <a:alpha val="6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FDF5B8FE-32BC-E601-B87C-8FC7B9A6E6A4}"/>
              </a:ext>
            </a:extLst>
          </p:cNvPr>
          <p:cNvSpPr/>
          <p:nvPr/>
        </p:nvSpPr>
        <p:spPr>
          <a:xfrm>
            <a:off x="487067" y="591048"/>
            <a:ext cx="3781245" cy="2875471"/>
          </a:xfrm>
          <a:prstGeom prst="rect">
            <a:avLst/>
          </a:prstGeom>
          <a:solidFill>
            <a:srgbClr val="E6FFA6">
              <a:alpha val="6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42038" y="-65315"/>
            <a:ext cx="7467600" cy="652934"/>
          </a:xfrm>
        </p:spPr>
        <p:txBody>
          <a:bodyPr vert="horz" lIns="91440" tIns="45720" rIns="91440" bIns="45720" anchor="b">
            <a:normAutofit/>
          </a:bodyPr>
          <a:lstStyle/>
          <a:p>
            <a:r>
              <a:rPr lang="en-US" sz="2400"/>
              <a:t>SYSTEM ARCHITECTURE:</a:t>
            </a:r>
          </a:p>
        </p:txBody>
      </p:sp>
      <p:sp>
        <p:nvSpPr>
          <p:cNvPr id="4" name="Slide Number Placeholder 3"/>
          <p:cNvSpPr>
            <a:spLocks noGrp="1"/>
          </p:cNvSpPr>
          <p:nvPr>
            <p:ph type="sldNum" sz="quarter" idx="15"/>
          </p:nvPr>
        </p:nvSpPr>
        <p:spPr/>
        <p:txBody>
          <a:bodyPr/>
          <a:lstStyle/>
          <a:p>
            <a:fld id="{10511818-1A5F-4AF8-B5C2-82DD1741D1BC}" type="slidenum">
              <a:rPr lang="en-IN" smtClean="0"/>
              <a:pPr/>
              <a:t>18</a:t>
            </a:fld>
            <a:endParaRPr lang="en-IN"/>
          </a:p>
        </p:txBody>
      </p:sp>
      <p:sp>
        <p:nvSpPr>
          <p:cNvPr id="2" name="Rectangle 1">
            <a:extLst>
              <a:ext uri="{FF2B5EF4-FFF2-40B4-BE49-F238E27FC236}">
                <a16:creationId xmlns:a16="http://schemas.microsoft.com/office/drawing/2014/main" xmlns="" id="{717F11FA-C9A4-4652-3667-73D26EE16E6D}"/>
              </a:ext>
            </a:extLst>
          </p:cNvPr>
          <p:cNvSpPr/>
          <p:nvPr/>
        </p:nvSpPr>
        <p:spPr>
          <a:xfrm>
            <a:off x="648928" y="664048"/>
            <a:ext cx="3421810" cy="66135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t>Dataset Images (Normal &amp; Abnormal )</a:t>
            </a:r>
          </a:p>
        </p:txBody>
      </p:sp>
      <p:sp>
        <p:nvSpPr>
          <p:cNvPr id="3" name="Rectangle 2">
            <a:extLst>
              <a:ext uri="{FF2B5EF4-FFF2-40B4-BE49-F238E27FC236}">
                <a16:creationId xmlns:a16="http://schemas.microsoft.com/office/drawing/2014/main" xmlns="" id="{8E43BD18-5FFB-7F7A-2242-BD52C19F7E03}"/>
              </a:ext>
            </a:extLst>
          </p:cNvPr>
          <p:cNvSpPr/>
          <p:nvPr/>
        </p:nvSpPr>
        <p:spPr>
          <a:xfrm>
            <a:off x="648927" y="1584197"/>
            <a:ext cx="3421810" cy="373811"/>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Preprocessing (noise removal)</a:t>
            </a:r>
          </a:p>
        </p:txBody>
      </p:sp>
      <p:sp>
        <p:nvSpPr>
          <p:cNvPr id="5" name="Rectangle 4">
            <a:extLst>
              <a:ext uri="{FF2B5EF4-FFF2-40B4-BE49-F238E27FC236}">
                <a16:creationId xmlns:a16="http://schemas.microsoft.com/office/drawing/2014/main" xmlns="" id="{2C94ED48-7078-1F20-52D8-C884DE0663A7}"/>
              </a:ext>
            </a:extLst>
          </p:cNvPr>
          <p:cNvSpPr/>
          <p:nvPr/>
        </p:nvSpPr>
        <p:spPr>
          <a:xfrm>
            <a:off x="648928" y="2259936"/>
            <a:ext cx="3421810" cy="373811"/>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Training Using </a:t>
            </a:r>
            <a:r>
              <a:rPr lang="en-US" err="1"/>
              <a:t>GoogleNet</a:t>
            </a:r>
          </a:p>
        </p:txBody>
      </p:sp>
      <p:sp>
        <p:nvSpPr>
          <p:cNvPr id="7" name="Rectangle 6">
            <a:extLst>
              <a:ext uri="{FF2B5EF4-FFF2-40B4-BE49-F238E27FC236}">
                <a16:creationId xmlns:a16="http://schemas.microsoft.com/office/drawing/2014/main" xmlns="" id="{340B5707-D279-FA7D-AD86-68B5173AB3FD}"/>
              </a:ext>
            </a:extLst>
          </p:cNvPr>
          <p:cNvSpPr/>
          <p:nvPr/>
        </p:nvSpPr>
        <p:spPr>
          <a:xfrm>
            <a:off x="692059" y="2964423"/>
            <a:ext cx="3421810" cy="373811"/>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Trained Network Model</a:t>
            </a:r>
          </a:p>
        </p:txBody>
      </p:sp>
      <p:sp>
        <p:nvSpPr>
          <p:cNvPr id="9" name="Rectangle 8">
            <a:extLst>
              <a:ext uri="{FF2B5EF4-FFF2-40B4-BE49-F238E27FC236}">
                <a16:creationId xmlns:a16="http://schemas.microsoft.com/office/drawing/2014/main" xmlns="" id="{F749655E-477C-9F66-87FC-A95DEB146136}"/>
              </a:ext>
            </a:extLst>
          </p:cNvPr>
          <p:cNvSpPr/>
          <p:nvPr/>
        </p:nvSpPr>
        <p:spPr>
          <a:xfrm>
            <a:off x="5120286" y="419632"/>
            <a:ext cx="3321168" cy="445698"/>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Input Retinal Image</a:t>
            </a:r>
          </a:p>
        </p:txBody>
      </p:sp>
      <p:sp>
        <p:nvSpPr>
          <p:cNvPr id="10" name="Rectangle 9">
            <a:extLst>
              <a:ext uri="{FF2B5EF4-FFF2-40B4-BE49-F238E27FC236}">
                <a16:creationId xmlns:a16="http://schemas.microsoft.com/office/drawing/2014/main" xmlns="" id="{F5191652-F523-AA04-010B-B007589120A6}"/>
              </a:ext>
            </a:extLst>
          </p:cNvPr>
          <p:cNvSpPr/>
          <p:nvPr/>
        </p:nvSpPr>
        <p:spPr>
          <a:xfrm>
            <a:off x="5120285" y="1253519"/>
            <a:ext cx="3321168" cy="762000"/>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Preprocessing ( Noise Removal By Median &amp; AHE )</a:t>
            </a:r>
          </a:p>
        </p:txBody>
      </p:sp>
      <p:sp>
        <p:nvSpPr>
          <p:cNvPr id="11" name="Rectangle 10">
            <a:extLst>
              <a:ext uri="{FF2B5EF4-FFF2-40B4-BE49-F238E27FC236}">
                <a16:creationId xmlns:a16="http://schemas.microsoft.com/office/drawing/2014/main" xmlns="" id="{999EA054-C996-A6CE-DFDD-DDDA26688AB3}"/>
              </a:ext>
            </a:extLst>
          </p:cNvPr>
          <p:cNvSpPr/>
          <p:nvPr/>
        </p:nvSpPr>
        <p:spPr>
          <a:xfrm>
            <a:off x="5120285" y="2576237"/>
            <a:ext cx="3278036" cy="661357"/>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Classification Using </a:t>
            </a:r>
            <a:r>
              <a:rPr lang="en-US" err="1"/>
              <a:t>GoogleNet</a:t>
            </a:r>
            <a:r>
              <a:rPr lang="en-US"/>
              <a:t> CNN</a:t>
            </a:r>
          </a:p>
        </p:txBody>
      </p:sp>
      <p:sp>
        <p:nvSpPr>
          <p:cNvPr id="12" name="Rectangle 11">
            <a:extLst>
              <a:ext uri="{FF2B5EF4-FFF2-40B4-BE49-F238E27FC236}">
                <a16:creationId xmlns:a16="http://schemas.microsoft.com/office/drawing/2014/main" xmlns="" id="{D16F07E6-F744-ED57-63B0-1F721AB20658}"/>
              </a:ext>
            </a:extLst>
          </p:cNvPr>
          <p:cNvSpPr/>
          <p:nvPr/>
        </p:nvSpPr>
        <p:spPr>
          <a:xfrm>
            <a:off x="4976511" y="3640159"/>
            <a:ext cx="1452113" cy="618226"/>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Normal </a:t>
            </a:r>
          </a:p>
        </p:txBody>
      </p:sp>
      <p:sp>
        <p:nvSpPr>
          <p:cNvPr id="13" name="Rectangle 12">
            <a:extLst>
              <a:ext uri="{FF2B5EF4-FFF2-40B4-BE49-F238E27FC236}">
                <a16:creationId xmlns:a16="http://schemas.microsoft.com/office/drawing/2014/main" xmlns="" id="{84D041AF-904A-628D-FF7A-618D799B86DF}"/>
              </a:ext>
            </a:extLst>
          </p:cNvPr>
          <p:cNvSpPr/>
          <p:nvPr/>
        </p:nvSpPr>
        <p:spPr>
          <a:xfrm>
            <a:off x="7118738" y="3640160"/>
            <a:ext cx="1380227" cy="618225"/>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Abnormal (DR) </a:t>
            </a:r>
          </a:p>
        </p:txBody>
      </p:sp>
      <p:sp>
        <p:nvSpPr>
          <p:cNvPr id="14" name="Rectangle 13">
            <a:extLst>
              <a:ext uri="{FF2B5EF4-FFF2-40B4-BE49-F238E27FC236}">
                <a16:creationId xmlns:a16="http://schemas.microsoft.com/office/drawing/2014/main" xmlns="" id="{70998694-741D-2201-378A-922B7038F1AC}"/>
              </a:ext>
            </a:extLst>
          </p:cNvPr>
          <p:cNvSpPr/>
          <p:nvPr/>
        </p:nvSpPr>
        <p:spPr>
          <a:xfrm>
            <a:off x="692059" y="3827066"/>
            <a:ext cx="3421810" cy="460076"/>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Different Types Of DR Images</a:t>
            </a:r>
          </a:p>
        </p:txBody>
      </p:sp>
      <p:sp>
        <p:nvSpPr>
          <p:cNvPr id="15" name="Rectangle 14">
            <a:extLst>
              <a:ext uri="{FF2B5EF4-FFF2-40B4-BE49-F238E27FC236}">
                <a16:creationId xmlns:a16="http://schemas.microsoft.com/office/drawing/2014/main" xmlns="" id="{F501863B-47AB-0631-13EB-9F4E6311E0D4}"/>
              </a:ext>
            </a:extLst>
          </p:cNvPr>
          <p:cNvSpPr/>
          <p:nvPr/>
        </p:nvSpPr>
        <p:spPr>
          <a:xfrm>
            <a:off x="648926" y="4560310"/>
            <a:ext cx="3421810" cy="460075"/>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Preprocessing (noise removal)</a:t>
            </a:r>
          </a:p>
        </p:txBody>
      </p:sp>
      <p:sp>
        <p:nvSpPr>
          <p:cNvPr id="16" name="Rectangle 15">
            <a:extLst>
              <a:ext uri="{FF2B5EF4-FFF2-40B4-BE49-F238E27FC236}">
                <a16:creationId xmlns:a16="http://schemas.microsoft.com/office/drawing/2014/main" xmlns="" id="{BAF8A350-24CE-46DD-DABE-AF7E32E6A763}"/>
              </a:ext>
            </a:extLst>
          </p:cNvPr>
          <p:cNvSpPr/>
          <p:nvPr/>
        </p:nvSpPr>
        <p:spPr>
          <a:xfrm>
            <a:off x="648927" y="5322312"/>
            <a:ext cx="3421810" cy="460075"/>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Training Using Inception V3</a:t>
            </a:r>
          </a:p>
        </p:txBody>
      </p:sp>
      <p:sp>
        <p:nvSpPr>
          <p:cNvPr id="17" name="Rectangle 16">
            <a:extLst>
              <a:ext uri="{FF2B5EF4-FFF2-40B4-BE49-F238E27FC236}">
                <a16:creationId xmlns:a16="http://schemas.microsoft.com/office/drawing/2014/main" xmlns="" id="{CD633C38-20DE-BCB4-FB38-29E3A31C6311}"/>
              </a:ext>
            </a:extLst>
          </p:cNvPr>
          <p:cNvSpPr/>
          <p:nvPr/>
        </p:nvSpPr>
        <p:spPr>
          <a:xfrm>
            <a:off x="648926" y="6026800"/>
            <a:ext cx="3421810" cy="460075"/>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Trained Network Model</a:t>
            </a:r>
          </a:p>
        </p:txBody>
      </p:sp>
      <p:sp>
        <p:nvSpPr>
          <p:cNvPr id="18" name="Rectangle 17">
            <a:extLst>
              <a:ext uri="{FF2B5EF4-FFF2-40B4-BE49-F238E27FC236}">
                <a16:creationId xmlns:a16="http://schemas.microsoft.com/office/drawing/2014/main" xmlns="" id="{1223F2C7-90DB-4889-EE0F-4A512416AEC0}"/>
              </a:ext>
            </a:extLst>
          </p:cNvPr>
          <p:cNvSpPr/>
          <p:nvPr/>
        </p:nvSpPr>
        <p:spPr>
          <a:xfrm>
            <a:off x="5005267" y="5149783"/>
            <a:ext cx="3421809" cy="618225"/>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Classification Of  DR Retinal Images Using Inception V3</a:t>
            </a:r>
          </a:p>
        </p:txBody>
      </p:sp>
      <p:sp>
        <p:nvSpPr>
          <p:cNvPr id="19" name="Rectangle 18">
            <a:extLst>
              <a:ext uri="{FF2B5EF4-FFF2-40B4-BE49-F238E27FC236}">
                <a16:creationId xmlns:a16="http://schemas.microsoft.com/office/drawing/2014/main" xmlns="" id="{A76780EB-7D65-2A31-7CCA-02AE75DC4F28}"/>
              </a:ext>
            </a:extLst>
          </p:cNvPr>
          <p:cNvSpPr/>
          <p:nvPr/>
        </p:nvSpPr>
        <p:spPr>
          <a:xfrm>
            <a:off x="5796020" y="6026800"/>
            <a:ext cx="2257244" cy="733244"/>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a:t>Classified DR Results</a:t>
            </a:r>
          </a:p>
        </p:txBody>
      </p:sp>
      <p:cxnSp>
        <p:nvCxnSpPr>
          <p:cNvPr id="20" name="Straight Arrow Connector 19">
            <a:extLst>
              <a:ext uri="{FF2B5EF4-FFF2-40B4-BE49-F238E27FC236}">
                <a16:creationId xmlns:a16="http://schemas.microsoft.com/office/drawing/2014/main" xmlns="" id="{49E7DFC6-86F5-5A50-B018-16198FB6C1E8}"/>
              </a:ext>
            </a:extLst>
          </p:cNvPr>
          <p:cNvCxnSpPr/>
          <p:nvPr/>
        </p:nvCxnSpPr>
        <p:spPr>
          <a:xfrm>
            <a:off x="2432649" y="1332780"/>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xmlns="" id="{C3B3CF80-19BF-A861-B13C-6F81E7F58D76}"/>
              </a:ext>
            </a:extLst>
          </p:cNvPr>
          <p:cNvCxnSpPr>
            <a:cxnSpLocks/>
          </p:cNvCxnSpPr>
          <p:nvPr/>
        </p:nvCxnSpPr>
        <p:spPr>
          <a:xfrm>
            <a:off x="2432648" y="1965383"/>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xmlns="" id="{03EB687F-53E0-8F1E-6145-6FB5BE0384A8}"/>
              </a:ext>
            </a:extLst>
          </p:cNvPr>
          <p:cNvCxnSpPr>
            <a:cxnSpLocks/>
          </p:cNvCxnSpPr>
          <p:nvPr/>
        </p:nvCxnSpPr>
        <p:spPr>
          <a:xfrm>
            <a:off x="2432649" y="2655497"/>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xmlns="" id="{E8E4E830-2EDC-8D1E-9763-F1E6C56F4802}"/>
              </a:ext>
            </a:extLst>
          </p:cNvPr>
          <p:cNvCxnSpPr>
            <a:cxnSpLocks/>
          </p:cNvCxnSpPr>
          <p:nvPr/>
        </p:nvCxnSpPr>
        <p:spPr>
          <a:xfrm>
            <a:off x="2432648" y="5027760"/>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xmlns="" id="{9378EF06-0F0F-70A6-87AD-DCD76AF0BBAB}"/>
              </a:ext>
            </a:extLst>
          </p:cNvPr>
          <p:cNvCxnSpPr>
            <a:cxnSpLocks/>
          </p:cNvCxnSpPr>
          <p:nvPr/>
        </p:nvCxnSpPr>
        <p:spPr>
          <a:xfrm>
            <a:off x="2432649" y="4294516"/>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xmlns="" id="{251F466D-EB61-56F6-4150-1BD3EE6604AB}"/>
              </a:ext>
            </a:extLst>
          </p:cNvPr>
          <p:cNvCxnSpPr>
            <a:cxnSpLocks/>
          </p:cNvCxnSpPr>
          <p:nvPr/>
        </p:nvCxnSpPr>
        <p:spPr>
          <a:xfrm>
            <a:off x="2432648" y="5789760"/>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xmlns="" id="{002F65CA-81E7-1D18-E169-6C28C3135E09}"/>
              </a:ext>
            </a:extLst>
          </p:cNvPr>
          <p:cNvCxnSpPr>
            <a:cxnSpLocks/>
          </p:cNvCxnSpPr>
          <p:nvPr/>
        </p:nvCxnSpPr>
        <p:spPr>
          <a:xfrm>
            <a:off x="7105290" y="944591"/>
            <a:ext cx="8627" cy="31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xmlns="" id="{118B656F-10A9-663F-94FD-6E6A3E3E8089}"/>
              </a:ext>
            </a:extLst>
          </p:cNvPr>
          <p:cNvCxnSpPr>
            <a:cxnSpLocks/>
          </p:cNvCxnSpPr>
          <p:nvPr/>
        </p:nvCxnSpPr>
        <p:spPr>
          <a:xfrm>
            <a:off x="7105290" y="2123534"/>
            <a:ext cx="8627" cy="454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xmlns="" id="{AE4F22A9-5617-F1E2-4733-A51394035102}"/>
              </a:ext>
            </a:extLst>
          </p:cNvPr>
          <p:cNvCxnSpPr>
            <a:cxnSpLocks/>
          </p:cNvCxnSpPr>
          <p:nvPr/>
        </p:nvCxnSpPr>
        <p:spPr>
          <a:xfrm flipH="1">
            <a:off x="6064369" y="3259346"/>
            <a:ext cx="839637" cy="382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xmlns="" id="{4E6E40A1-1529-57DB-F702-FBF4CD3B0FE8}"/>
              </a:ext>
            </a:extLst>
          </p:cNvPr>
          <p:cNvCxnSpPr>
            <a:cxnSpLocks/>
          </p:cNvCxnSpPr>
          <p:nvPr/>
        </p:nvCxnSpPr>
        <p:spPr>
          <a:xfrm>
            <a:off x="6875253" y="3259346"/>
            <a:ext cx="900022" cy="382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xmlns="" id="{0C2844F0-F853-CB83-1FD2-B21A3FCF0AD2}"/>
              </a:ext>
            </a:extLst>
          </p:cNvPr>
          <p:cNvCxnSpPr>
            <a:cxnSpLocks/>
          </p:cNvCxnSpPr>
          <p:nvPr/>
        </p:nvCxnSpPr>
        <p:spPr>
          <a:xfrm>
            <a:off x="7795403" y="4294514"/>
            <a:ext cx="8627" cy="253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xmlns="" id="{B952A474-FD89-50AA-150D-96607BA76E4E}"/>
              </a:ext>
            </a:extLst>
          </p:cNvPr>
          <p:cNvCxnSpPr>
            <a:cxnSpLocks/>
          </p:cNvCxnSpPr>
          <p:nvPr/>
        </p:nvCxnSpPr>
        <p:spPr>
          <a:xfrm>
            <a:off x="6918384" y="5732251"/>
            <a:ext cx="8627" cy="2961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xmlns="" id="{6D4CDD95-8BDF-2A80-FD06-855795174D55}"/>
              </a:ext>
            </a:extLst>
          </p:cNvPr>
          <p:cNvCxnSpPr>
            <a:cxnSpLocks/>
          </p:cNvCxnSpPr>
          <p:nvPr/>
        </p:nvCxnSpPr>
        <p:spPr>
          <a:xfrm flipV="1">
            <a:off x="4114800" y="3109824"/>
            <a:ext cx="1000664" cy="201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xmlns="" id="{5E5302C3-B4DA-795C-2803-EFE46FA6E43F}"/>
              </a:ext>
            </a:extLst>
          </p:cNvPr>
          <p:cNvCxnSpPr>
            <a:cxnSpLocks/>
          </p:cNvCxnSpPr>
          <p:nvPr/>
        </p:nvCxnSpPr>
        <p:spPr>
          <a:xfrm flipV="1">
            <a:off x="4632384" y="5438954"/>
            <a:ext cx="368061" cy="5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xmlns="" id="{13BCFBE7-34BF-FD89-D35D-7C13506F58F0}"/>
              </a:ext>
            </a:extLst>
          </p:cNvPr>
          <p:cNvCxnSpPr/>
          <p:nvPr/>
        </p:nvCxnSpPr>
        <p:spPr>
          <a:xfrm flipH="1">
            <a:off x="4626635" y="5444705"/>
            <a:ext cx="20125" cy="871267"/>
          </a:xfrm>
          <a:prstGeom prst="straightConnector1">
            <a:avLst/>
          </a:prstGeom>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xmlns="" id="{BB82D78B-ECFE-DF6C-87F5-BC0F7B8A0F89}"/>
              </a:ext>
            </a:extLst>
          </p:cNvPr>
          <p:cNvCxnSpPr>
            <a:cxnSpLocks/>
          </p:cNvCxnSpPr>
          <p:nvPr/>
        </p:nvCxnSpPr>
        <p:spPr>
          <a:xfrm flipV="1">
            <a:off x="4071666" y="6301595"/>
            <a:ext cx="540591" cy="5752"/>
          </a:xfrm>
          <a:prstGeom prst="straightConnector1">
            <a:avLst/>
          </a:prstGeom>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xmlns="" id="{85965011-87C6-62B3-EE57-29C00768EB1F}"/>
              </a:ext>
            </a:extLst>
          </p:cNvPr>
          <p:cNvSpPr/>
          <p:nvPr/>
        </p:nvSpPr>
        <p:spPr>
          <a:xfrm>
            <a:off x="5005266" y="4560311"/>
            <a:ext cx="3493695" cy="345058"/>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Preprocessing (noise removal) </a:t>
            </a:r>
          </a:p>
        </p:txBody>
      </p:sp>
      <p:cxnSp>
        <p:nvCxnSpPr>
          <p:cNvPr id="36" name="Straight Arrow Connector 35">
            <a:extLst>
              <a:ext uri="{FF2B5EF4-FFF2-40B4-BE49-F238E27FC236}">
                <a16:creationId xmlns:a16="http://schemas.microsoft.com/office/drawing/2014/main" xmlns="" id="{CE6BE134-764D-3FAD-5C62-E8AF198E0E8D}"/>
              </a:ext>
            </a:extLst>
          </p:cNvPr>
          <p:cNvCxnSpPr>
            <a:cxnSpLocks/>
          </p:cNvCxnSpPr>
          <p:nvPr/>
        </p:nvCxnSpPr>
        <p:spPr>
          <a:xfrm>
            <a:off x="6832119" y="4898362"/>
            <a:ext cx="8627" cy="253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SE CASE.PNG"/>
          <p:cNvPicPr>
            <a:picLocks noChangeAspect="1"/>
          </p:cNvPicPr>
          <p:nvPr/>
        </p:nvPicPr>
        <p:blipFill rotWithShape="1">
          <a:blip r:embed="rId2" cstate="print"/>
          <a:srcRect l="227" t="32670" r="87500" b="44318"/>
          <a:stretch/>
        </p:blipFill>
        <p:spPr>
          <a:xfrm>
            <a:off x="733915" y="2816275"/>
            <a:ext cx="1093013" cy="1655560"/>
          </a:xfrm>
          <a:prstGeom prst="rect">
            <a:avLst/>
          </a:prstGeom>
        </p:spPr>
      </p:pic>
      <p:sp>
        <p:nvSpPr>
          <p:cNvPr id="2" name="Title 1"/>
          <p:cNvSpPr>
            <a:spLocks noGrp="1"/>
          </p:cNvSpPr>
          <p:nvPr>
            <p:ph type="title"/>
          </p:nvPr>
        </p:nvSpPr>
        <p:spPr>
          <a:xfrm>
            <a:off x="333061" y="138254"/>
            <a:ext cx="7467600" cy="706090"/>
          </a:xfrm>
        </p:spPr>
        <p:txBody>
          <a:bodyPr vert="horz" lIns="91440" tIns="45720" rIns="91440" bIns="45720" anchor="b">
            <a:normAutofit/>
          </a:bodyPr>
          <a:lstStyle/>
          <a:p>
            <a:r>
              <a:rPr lang="en-US" sz="2400"/>
              <a:t>USE CASE DIAGRAM: </a:t>
            </a:r>
          </a:p>
        </p:txBody>
      </p:sp>
      <p:sp>
        <p:nvSpPr>
          <p:cNvPr id="3" name="Content Placeholder 2"/>
          <p:cNvSpPr>
            <a:spLocks noGrp="1"/>
          </p:cNvSpPr>
          <p:nvPr>
            <p:ph sz="quarter" idx="1"/>
          </p:nvPr>
        </p:nvSpPr>
        <p:spPr>
          <a:xfrm>
            <a:off x="430721" y="840906"/>
            <a:ext cx="7467600" cy="5616624"/>
          </a:xfrm>
        </p:spPr>
        <p:txBody>
          <a:bodyPr vert="horz" lIns="91440" tIns="45720" rIns="91440" bIns="45720" anchor="t">
            <a:normAutofit/>
          </a:bodyPr>
          <a:lstStyle/>
          <a:p>
            <a:pPr>
              <a:buNone/>
            </a:pPr>
            <a:endParaRPr lang="en-IN" sz="2000">
              <a:solidFill>
                <a:schemeClr val="tx2"/>
              </a:solidFill>
            </a:endParaRPr>
          </a:p>
          <a:p>
            <a:pPr>
              <a:buNone/>
            </a:pPr>
            <a:endParaRPr lang="en-IN" sz="2000">
              <a:solidFill>
                <a:schemeClr val="tx2"/>
              </a:solidFill>
              <a:latin typeface="Century"/>
            </a:endParaRPr>
          </a:p>
          <a:p>
            <a:pPr>
              <a:buNone/>
            </a:pPr>
            <a:endParaRPr lang="en-US" u="sng"/>
          </a:p>
          <a:p>
            <a:pPr>
              <a:buNone/>
            </a:pPr>
            <a:endParaRPr lang="en-US" u="sng"/>
          </a:p>
          <a:p>
            <a:pPr>
              <a:buNone/>
            </a:pPr>
            <a:endParaRPr lang="en-US" u="sng"/>
          </a:p>
        </p:txBody>
      </p:sp>
      <p:sp>
        <p:nvSpPr>
          <p:cNvPr id="4" name="Slide Number Placeholder 3"/>
          <p:cNvSpPr>
            <a:spLocks noGrp="1"/>
          </p:cNvSpPr>
          <p:nvPr>
            <p:ph type="sldNum" sz="quarter" idx="15"/>
          </p:nvPr>
        </p:nvSpPr>
        <p:spPr/>
        <p:txBody>
          <a:bodyPr/>
          <a:lstStyle/>
          <a:p>
            <a:fld id="{10511818-1A5F-4AF8-B5C2-82DD1741D1BC}" type="slidenum">
              <a:rPr lang="en-IN" smtClean="0"/>
              <a:pPr/>
              <a:t>19</a:t>
            </a:fld>
            <a:endParaRPr lang="en-IN"/>
          </a:p>
        </p:txBody>
      </p:sp>
      <p:sp>
        <p:nvSpPr>
          <p:cNvPr id="5" name="Oval 4">
            <a:extLst>
              <a:ext uri="{FF2B5EF4-FFF2-40B4-BE49-F238E27FC236}">
                <a16:creationId xmlns:a16="http://schemas.microsoft.com/office/drawing/2014/main" xmlns="" id="{62BC3CA4-0811-52C8-4841-A4FAF9D2C5D7}"/>
              </a:ext>
            </a:extLst>
          </p:cNvPr>
          <p:cNvSpPr/>
          <p:nvPr/>
        </p:nvSpPr>
        <p:spPr>
          <a:xfrm>
            <a:off x="3291570" y="837132"/>
            <a:ext cx="2570037" cy="909947"/>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b="1"/>
              <a:t>Image Acquisition</a:t>
            </a:r>
          </a:p>
        </p:txBody>
      </p:sp>
      <p:sp>
        <p:nvSpPr>
          <p:cNvPr id="7" name="Oval 4">
            <a:extLst>
              <a:ext uri="{FF2B5EF4-FFF2-40B4-BE49-F238E27FC236}">
                <a16:creationId xmlns:a16="http://schemas.microsoft.com/office/drawing/2014/main" xmlns="" id="{7C2CACE5-63EA-72A1-D461-87BC1902A68B}"/>
              </a:ext>
            </a:extLst>
          </p:cNvPr>
          <p:cNvSpPr/>
          <p:nvPr/>
        </p:nvSpPr>
        <p:spPr>
          <a:xfrm>
            <a:off x="3295939" y="1998282"/>
            <a:ext cx="2535317" cy="94890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b="1"/>
              <a:t>Image Pre -Processing </a:t>
            </a:r>
          </a:p>
        </p:txBody>
      </p:sp>
      <p:sp>
        <p:nvSpPr>
          <p:cNvPr id="8" name="Oval 7">
            <a:extLst>
              <a:ext uri="{FF2B5EF4-FFF2-40B4-BE49-F238E27FC236}">
                <a16:creationId xmlns:a16="http://schemas.microsoft.com/office/drawing/2014/main" xmlns="" id="{152DF8D8-485A-A02C-6627-03D1DE181EBC}"/>
              </a:ext>
            </a:extLst>
          </p:cNvPr>
          <p:cNvSpPr/>
          <p:nvPr/>
        </p:nvSpPr>
        <p:spPr>
          <a:xfrm>
            <a:off x="3295081" y="3189321"/>
            <a:ext cx="2606739" cy="1042656"/>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endParaRPr lang="en-US" b="1">
              <a:ea typeface="+mn-lt"/>
              <a:cs typeface="+mn-lt"/>
            </a:endParaRPr>
          </a:p>
          <a:p>
            <a:pPr algn="ctr"/>
            <a:r>
              <a:rPr lang="en-US" b="1">
                <a:ea typeface="+mn-lt"/>
                <a:cs typeface="+mn-lt"/>
              </a:rPr>
              <a:t>Retinal Image Classification</a:t>
            </a:r>
            <a:endParaRPr lang="en-US">
              <a:ea typeface="+mn-lt"/>
              <a:cs typeface="+mn-lt"/>
            </a:endParaRPr>
          </a:p>
          <a:p>
            <a:pPr algn="ctr"/>
            <a:endParaRPr lang="en-US" b="1"/>
          </a:p>
        </p:txBody>
      </p:sp>
      <p:sp>
        <p:nvSpPr>
          <p:cNvPr id="9" name="Oval 8">
            <a:extLst>
              <a:ext uri="{FF2B5EF4-FFF2-40B4-BE49-F238E27FC236}">
                <a16:creationId xmlns:a16="http://schemas.microsoft.com/office/drawing/2014/main" xmlns="" id="{D270A12B-2C1C-DB87-4434-E40E84CC537D}"/>
              </a:ext>
            </a:extLst>
          </p:cNvPr>
          <p:cNvSpPr/>
          <p:nvPr/>
        </p:nvSpPr>
        <p:spPr>
          <a:xfrm>
            <a:off x="3322115" y="4404372"/>
            <a:ext cx="2550690" cy="1050740"/>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b="1"/>
              <a:t>DR type classification</a:t>
            </a:r>
          </a:p>
        </p:txBody>
      </p:sp>
      <p:sp>
        <p:nvSpPr>
          <p:cNvPr id="12" name="Oval 11">
            <a:extLst>
              <a:ext uri="{FF2B5EF4-FFF2-40B4-BE49-F238E27FC236}">
                <a16:creationId xmlns:a16="http://schemas.microsoft.com/office/drawing/2014/main" xmlns="" id="{CC3C4BD6-F07B-48B7-5732-1A6ACAB4C60A}"/>
              </a:ext>
            </a:extLst>
          </p:cNvPr>
          <p:cNvSpPr/>
          <p:nvPr/>
        </p:nvSpPr>
        <p:spPr>
          <a:xfrm>
            <a:off x="3326685" y="5639170"/>
            <a:ext cx="2538231" cy="895172"/>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endParaRPr lang="en-US" b="1">
              <a:ea typeface="+mn-lt"/>
              <a:cs typeface="+mn-lt"/>
            </a:endParaRPr>
          </a:p>
          <a:p>
            <a:pPr algn="ctr"/>
            <a:r>
              <a:rPr lang="en-US" b="1">
                <a:ea typeface="+mn-lt"/>
                <a:cs typeface="+mn-lt"/>
              </a:rPr>
              <a:t>DR Result</a:t>
            </a:r>
          </a:p>
          <a:p>
            <a:pPr algn="ctr"/>
            <a:endParaRPr lang="en-US" b="1"/>
          </a:p>
        </p:txBody>
      </p:sp>
      <p:pic>
        <p:nvPicPr>
          <p:cNvPr id="14" name="Picture 13" descr="USE CASE.PNG">
            <a:extLst>
              <a:ext uri="{FF2B5EF4-FFF2-40B4-BE49-F238E27FC236}">
                <a16:creationId xmlns:a16="http://schemas.microsoft.com/office/drawing/2014/main" xmlns="" id="{D9866EF4-C2DE-67CF-84A0-E5B0970CEA59}"/>
              </a:ext>
            </a:extLst>
          </p:cNvPr>
          <p:cNvPicPr>
            <a:picLocks noChangeAspect="1"/>
          </p:cNvPicPr>
          <p:nvPr/>
        </p:nvPicPr>
        <p:blipFill rotWithShape="1">
          <a:blip r:embed="rId2" cstate="print"/>
          <a:srcRect l="227" t="32670" r="87500" b="44318"/>
          <a:stretch/>
        </p:blipFill>
        <p:spPr>
          <a:xfrm>
            <a:off x="7054121" y="2877096"/>
            <a:ext cx="1083472" cy="1657547"/>
          </a:xfrm>
          <a:prstGeom prst="rect">
            <a:avLst/>
          </a:prstGeom>
        </p:spPr>
      </p:pic>
      <p:sp>
        <p:nvSpPr>
          <p:cNvPr id="11" name="TextBox 10">
            <a:extLst>
              <a:ext uri="{FF2B5EF4-FFF2-40B4-BE49-F238E27FC236}">
                <a16:creationId xmlns:a16="http://schemas.microsoft.com/office/drawing/2014/main" xmlns="" id="{8763CBA0-A613-6F14-6F9F-783B7A443325}"/>
              </a:ext>
            </a:extLst>
          </p:cNvPr>
          <p:cNvSpPr txBox="1"/>
          <p:nvPr/>
        </p:nvSpPr>
        <p:spPr>
          <a:xfrm>
            <a:off x="839916" y="4400955"/>
            <a:ext cx="1253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t>System</a:t>
            </a:r>
          </a:p>
        </p:txBody>
      </p:sp>
      <p:sp>
        <p:nvSpPr>
          <p:cNvPr id="15" name="TextBox 14">
            <a:extLst>
              <a:ext uri="{FF2B5EF4-FFF2-40B4-BE49-F238E27FC236}">
                <a16:creationId xmlns:a16="http://schemas.microsoft.com/office/drawing/2014/main" xmlns="" id="{10DFFF8F-A89D-D879-5313-7A5438031854}"/>
              </a:ext>
            </a:extLst>
          </p:cNvPr>
          <p:cNvSpPr txBox="1"/>
          <p:nvPr/>
        </p:nvSpPr>
        <p:spPr>
          <a:xfrm>
            <a:off x="7266594" y="4472842"/>
            <a:ext cx="1253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t>Doctor</a:t>
            </a:r>
          </a:p>
        </p:txBody>
      </p:sp>
      <p:cxnSp>
        <p:nvCxnSpPr>
          <p:cNvPr id="10" name="Straight Arrow Connector 9">
            <a:extLst>
              <a:ext uri="{FF2B5EF4-FFF2-40B4-BE49-F238E27FC236}">
                <a16:creationId xmlns:a16="http://schemas.microsoft.com/office/drawing/2014/main" xmlns="" id="{1596DDC9-EAF4-9AED-7008-F10889010BF8}"/>
              </a:ext>
            </a:extLst>
          </p:cNvPr>
          <p:cNvCxnSpPr>
            <a:cxnSpLocks/>
          </p:cNvCxnSpPr>
          <p:nvPr/>
        </p:nvCxnSpPr>
        <p:spPr>
          <a:xfrm flipV="1">
            <a:off x="1645738" y="2525057"/>
            <a:ext cx="1609945" cy="124525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B0471F89-D907-E438-264F-97E57258A305}"/>
              </a:ext>
            </a:extLst>
          </p:cNvPr>
          <p:cNvCxnSpPr/>
          <p:nvPr/>
        </p:nvCxnSpPr>
        <p:spPr>
          <a:xfrm flipV="1">
            <a:off x="1616983" y="1446754"/>
            <a:ext cx="1739341" cy="23379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683B55C9-F0A6-0AEC-A3D7-1FE076A7B39E}"/>
              </a:ext>
            </a:extLst>
          </p:cNvPr>
          <p:cNvCxnSpPr>
            <a:cxnSpLocks/>
          </p:cNvCxnSpPr>
          <p:nvPr/>
        </p:nvCxnSpPr>
        <p:spPr>
          <a:xfrm flipV="1">
            <a:off x="1602607" y="3703999"/>
            <a:ext cx="1681831" cy="6630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0B494101-AAFB-37EA-3A16-B788BC48B166}"/>
              </a:ext>
            </a:extLst>
          </p:cNvPr>
          <p:cNvCxnSpPr>
            <a:cxnSpLocks/>
          </p:cNvCxnSpPr>
          <p:nvPr/>
        </p:nvCxnSpPr>
        <p:spPr>
          <a:xfrm>
            <a:off x="1645739" y="3770306"/>
            <a:ext cx="1609945" cy="108388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CFBDE596-AFA1-6FAC-8FAC-ADC3E3D7DC7E}"/>
              </a:ext>
            </a:extLst>
          </p:cNvPr>
          <p:cNvCxnSpPr>
            <a:cxnSpLocks/>
          </p:cNvCxnSpPr>
          <p:nvPr/>
        </p:nvCxnSpPr>
        <p:spPr>
          <a:xfrm>
            <a:off x="1660116" y="3770306"/>
            <a:ext cx="1696208" cy="226282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A4F3CAAB-9B53-8D16-9156-34B46BDFDA74}"/>
              </a:ext>
            </a:extLst>
          </p:cNvPr>
          <p:cNvCxnSpPr>
            <a:cxnSpLocks/>
          </p:cNvCxnSpPr>
          <p:nvPr/>
        </p:nvCxnSpPr>
        <p:spPr>
          <a:xfrm flipV="1">
            <a:off x="5901437" y="3934037"/>
            <a:ext cx="1581189" cy="2122268"/>
          </a:xfrm>
          <a:prstGeom prst="straightConnector1">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30171"/>
            <a:ext cx="6919804" cy="537066"/>
          </a:xfrm>
        </p:spPr>
        <p:txBody>
          <a:bodyPr vert="horz" lIns="91440" tIns="45720" rIns="91440" bIns="45720" anchor="b">
            <a:normAutofit/>
          </a:bodyPr>
          <a:lstStyle/>
          <a:p>
            <a:r>
              <a:rPr lang="en-IN" sz="2400"/>
              <a:t>ABSTRACT:</a:t>
            </a:r>
          </a:p>
        </p:txBody>
      </p:sp>
      <p:sp>
        <p:nvSpPr>
          <p:cNvPr id="3" name="Content Placeholder 2"/>
          <p:cNvSpPr>
            <a:spLocks noGrp="1"/>
          </p:cNvSpPr>
          <p:nvPr>
            <p:ph sz="quarter" idx="1"/>
          </p:nvPr>
        </p:nvSpPr>
        <p:spPr>
          <a:xfrm>
            <a:off x="377193" y="602742"/>
            <a:ext cx="8118339" cy="5666972"/>
          </a:xfrm>
        </p:spPr>
        <p:txBody>
          <a:bodyPr vert="horz" lIns="91440" tIns="45720" rIns="91440" bIns="45720" anchor="t">
            <a:noAutofit/>
          </a:bodyPr>
          <a:lstStyle/>
          <a:p>
            <a:pPr algn="just"/>
            <a:endParaRPr lang="en-US" sz="1800"/>
          </a:p>
          <a:p>
            <a:pPr algn="just"/>
            <a:r>
              <a:rPr lang="en-US" sz="2000"/>
              <a:t>Diabetic retinopathy (DR) is an eye disease that occurs when there is a damage in the retina as a result of long-term diabetes mellitus. </a:t>
            </a:r>
          </a:p>
          <a:p>
            <a:pPr algn="just"/>
            <a:r>
              <a:rPr lang="en-US" sz="2000"/>
              <a:t>Too much sugar in the blood can lead to the blockage of the tiny blood vessels that nourish the retina, cutting off its blood supply. As a result, the eye attempts to grow new blood vessels. </a:t>
            </a:r>
          </a:p>
          <a:p>
            <a:pPr algn="just"/>
            <a:r>
              <a:rPr lang="en-US" sz="2000"/>
              <a:t>These new blood vessels are ill-developed and can be leaked out easily.</a:t>
            </a:r>
          </a:p>
          <a:p>
            <a:pPr algn="just"/>
            <a:r>
              <a:rPr lang="en-US" sz="2000"/>
              <a:t>To diagnose and detect diabetic retinopathy, numerous methods have been suggested.</a:t>
            </a:r>
          </a:p>
          <a:p>
            <a:pPr algn="just"/>
            <a:r>
              <a:rPr lang="en-US" sz="2000"/>
              <a:t>Diabetic retinopathy detection involves three steps, mainly the pre-processing of the colored fundus images, diagnostic feature extraction, and classification of DR. So by using CNN algorithms, abnormalities can be found in the fundus images that determine whether a person has been diagnosed </a:t>
            </a:r>
          </a:p>
          <a:p>
            <a:pPr marL="0" indent="0" algn="just">
              <a:buNone/>
            </a:pPr>
            <a:r>
              <a:rPr lang="en-US" sz="2000"/>
              <a:t>    with diabetic retinopathy.</a:t>
            </a:r>
            <a:endParaRPr lang="en-US"/>
          </a:p>
          <a:p>
            <a:pPr>
              <a:lnSpc>
                <a:spcPct val="150000"/>
              </a:lnSpc>
              <a:buNone/>
            </a:pPr>
            <a:endParaRPr lang="en-US" sz="1800">
              <a:solidFill>
                <a:srgbClr val="7030A0"/>
              </a:solidFill>
            </a:endParaRPr>
          </a:p>
          <a:p>
            <a:pPr>
              <a:lnSpc>
                <a:spcPct val="150000"/>
              </a:lnSpc>
              <a:buNone/>
            </a:pPr>
            <a:r>
              <a:rPr lang="en-US" sz="1800">
                <a:solidFill>
                  <a:srgbClr val="7030A0"/>
                </a:solidFill>
              </a:rPr>
              <a:t>  </a:t>
            </a:r>
            <a:endParaRPr lang="en-US" sz="1600">
              <a:solidFill>
                <a:srgbClr val="7030A0"/>
              </a:solidFill>
            </a:endParaRPr>
          </a:p>
          <a:p>
            <a:pPr>
              <a:buNone/>
            </a:pPr>
            <a:endParaRPr lang="en-US" sz="1600"/>
          </a:p>
        </p:txBody>
      </p:sp>
      <p:sp>
        <p:nvSpPr>
          <p:cNvPr id="4" name="Title 1"/>
          <p:cNvSpPr txBox="1">
            <a:spLocks/>
          </p:cNvSpPr>
          <p:nvPr/>
        </p:nvSpPr>
        <p:spPr>
          <a:xfrm>
            <a:off x="500034" y="5013176"/>
            <a:ext cx="7467600" cy="494928"/>
          </a:xfrm>
          <a:prstGeom prst="rect">
            <a:avLst/>
          </a:prstGeom>
        </p:spPr>
        <p:txBody>
          <a:bodyPr vert="horz" lIns="91440" tIns="45720" rIns="91440" bIns="45720"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IN" sz="2000"/>
          </a:p>
        </p:txBody>
      </p:sp>
      <p:sp>
        <p:nvSpPr>
          <p:cNvPr id="6" name="Slide Number Placeholder 5"/>
          <p:cNvSpPr>
            <a:spLocks noGrp="1"/>
          </p:cNvSpPr>
          <p:nvPr>
            <p:ph type="sldNum" sz="quarter" idx="15"/>
          </p:nvPr>
        </p:nvSpPr>
        <p:spPr/>
        <p:txBody>
          <a:bodyPr/>
          <a:lstStyle/>
          <a:p>
            <a:fld id="{10511818-1A5F-4AF8-B5C2-82DD1741D1BC}" type="slidenum">
              <a:rPr lang="en-IN" dirty="0" smtClean="0"/>
              <a:pPr/>
              <a:t>2</a:t>
            </a:fld>
            <a:endParaRPr lang="en-IN"/>
          </a:p>
        </p:txBody>
      </p:sp>
    </p:spTree>
    <p:extLst>
      <p:ext uri="{BB962C8B-B14F-4D97-AF65-F5344CB8AC3E}">
        <p14:creationId xmlns:p14="http://schemas.microsoft.com/office/powerpoint/2010/main" xmlns="" val="53246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87" y="-311597"/>
            <a:ext cx="7467600" cy="1143000"/>
          </a:xfrm>
        </p:spPr>
        <p:txBody>
          <a:bodyPr vert="horz" lIns="91440" tIns="45720" rIns="91440" bIns="45720" anchor="b">
            <a:normAutofit/>
          </a:bodyPr>
          <a:lstStyle/>
          <a:p>
            <a:r>
              <a:rPr lang="en-US"/>
              <a:t>Sequence diagram:</a:t>
            </a:r>
          </a:p>
        </p:txBody>
      </p:sp>
      <p:sp>
        <p:nvSpPr>
          <p:cNvPr id="4" name="Slide Number Placeholder 3"/>
          <p:cNvSpPr>
            <a:spLocks noGrp="1"/>
          </p:cNvSpPr>
          <p:nvPr>
            <p:ph type="sldNum" sz="quarter" idx="15"/>
          </p:nvPr>
        </p:nvSpPr>
        <p:spPr/>
        <p:txBody>
          <a:bodyPr/>
          <a:lstStyle/>
          <a:p>
            <a:fld id="{10511818-1A5F-4AF8-B5C2-82DD1741D1BC}" type="slidenum">
              <a:rPr lang="en-IN" smtClean="0"/>
              <a:pPr/>
              <a:t>20</a:t>
            </a:fld>
            <a:endParaRPr lang="en-IN"/>
          </a:p>
        </p:txBody>
      </p:sp>
      <p:sp>
        <p:nvSpPr>
          <p:cNvPr id="3" name="Rectangle 2">
            <a:extLst>
              <a:ext uri="{FF2B5EF4-FFF2-40B4-BE49-F238E27FC236}">
                <a16:creationId xmlns:a16="http://schemas.microsoft.com/office/drawing/2014/main" xmlns="" id="{8E4D5CBD-33A2-474A-B6D2-10EE06712379}"/>
              </a:ext>
            </a:extLst>
          </p:cNvPr>
          <p:cNvSpPr/>
          <p:nvPr/>
        </p:nvSpPr>
        <p:spPr>
          <a:xfrm>
            <a:off x="1400666" y="1323726"/>
            <a:ext cx="1653925" cy="790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SYSTEM</a:t>
            </a:r>
          </a:p>
        </p:txBody>
      </p:sp>
      <p:sp>
        <p:nvSpPr>
          <p:cNvPr id="5" name="Rectangle 4">
            <a:extLst>
              <a:ext uri="{FF2B5EF4-FFF2-40B4-BE49-F238E27FC236}">
                <a16:creationId xmlns:a16="http://schemas.microsoft.com/office/drawing/2014/main" xmlns="" id="{549C125D-238B-4537-6A10-02846364231D}"/>
              </a:ext>
            </a:extLst>
          </p:cNvPr>
          <p:cNvSpPr/>
          <p:nvPr/>
        </p:nvSpPr>
        <p:spPr>
          <a:xfrm>
            <a:off x="5909888" y="1369492"/>
            <a:ext cx="1696062" cy="790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DOCTOR</a:t>
            </a:r>
          </a:p>
        </p:txBody>
      </p:sp>
      <p:sp>
        <p:nvSpPr>
          <p:cNvPr id="7" name="Rectangle 6">
            <a:extLst>
              <a:ext uri="{FF2B5EF4-FFF2-40B4-BE49-F238E27FC236}">
                <a16:creationId xmlns:a16="http://schemas.microsoft.com/office/drawing/2014/main" xmlns="" id="{4FEAA080-4FD2-632E-DD07-675767641306}"/>
              </a:ext>
            </a:extLst>
          </p:cNvPr>
          <p:cNvSpPr/>
          <p:nvPr/>
        </p:nvSpPr>
        <p:spPr>
          <a:xfrm>
            <a:off x="2137522" y="2116586"/>
            <a:ext cx="94811" cy="458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C3816641-8107-A776-D7F8-9B352CF204A0}"/>
              </a:ext>
            </a:extLst>
          </p:cNvPr>
          <p:cNvSpPr/>
          <p:nvPr/>
        </p:nvSpPr>
        <p:spPr>
          <a:xfrm>
            <a:off x="6713149" y="2164853"/>
            <a:ext cx="94811" cy="4593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FC547C25-3506-DBE8-D041-C9026C78F8D0}"/>
              </a:ext>
            </a:extLst>
          </p:cNvPr>
          <p:cNvSpPr txBox="1"/>
          <p:nvPr/>
        </p:nvSpPr>
        <p:spPr>
          <a:xfrm>
            <a:off x="2283760" y="2947556"/>
            <a:ext cx="20942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2.Pre-processing</a:t>
            </a:r>
          </a:p>
        </p:txBody>
      </p:sp>
      <p:sp>
        <p:nvSpPr>
          <p:cNvPr id="31" name="Right Bracket 30">
            <a:extLst>
              <a:ext uri="{FF2B5EF4-FFF2-40B4-BE49-F238E27FC236}">
                <a16:creationId xmlns:a16="http://schemas.microsoft.com/office/drawing/2014/main" xmlns="" id="{79E79EF9-BEC9-DD7D-8BC6-E1C98B9473C5}"/>
              </a:ext>
            </a:extLst>
          </p:cNvPr>
          <p:cNvSpPr/>
          <p:nvPr/>
        </p:nvSpPr>
        <p:spPr>
          <a:xfrm>
            <a:off x="2218101" y="2730306"/>
            <a:ext cx="833885" cy="7044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ket 33">
            <a:extLst>
              <a:ext uri="{FF2B5EF4-FFF2-40B4-BE49-F238E27FC236}">
                <a16:creationId xmlns:a16="http://schemas.microsoft.com/office/drawing/2014/main" xmlns="" id="{1F329B63-F853-EC93-EB42-7DEE02FEA50B}"/>
              </a:ext>
            </a:extLst>
          </p:cNvPr>
          <p:cNvSpPr/>
          <p:nvPr/>
        </p:nvSpPr>
        <p:spPr>
          <a:xfrm>
            <a:off x="2229139" y="2467063"/>
            <a:ext cx="1250829" cy="126520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a:extLst>
              <a:ext uri="{FF2B5EF4-FFF2-40B4-BE49-F238E27FC236}">
                <a16:creationId xmlns:a16="http://schemas.microsoft.com/office/drawing/2014/main" xmlns="" id="{2FD5E567-F32B-05DA-812F-F6BC235FC478}"/>
              </a:ext>
            </a:extLst>
          </p:cNvPr>
          <p:cNvSpPr/>
          <p:nvPr/>
        </p:nvSpPr>
        <p:spPr>
          <a:xfrm>
            <a:off x="109188" y="2907188"/>
            <a:ext cx="1951611" cy="34664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b="1"/>
              <a:t>1.Image Acquistion</a:t>
            </a:r>
          </a:p>
        </p:txBody>
      </p:sp>
      <p:sp>
        <p:nvSpPr>
          <p:cNvPr id="35" name="Right Bracket 34">
            <a:extLst>
              <a:ext uri="{FF2B5EF4-FFF2-40B4-BE49-F238E27FC236}">
                <a16:creationId xmlns:a16="http://schemas.microsoft.com/office/drawing/2014/main" xmlns="" id="{0CDD0465-0F21-1B74-7BE0-0558A2D66C7B}"/>
              </a:ext>
            </a:extLst>
          </p:cNvPr>
          <p:cNvSpPr/>
          <p:nvPr/>
        </p:nvSpPr>
        <p:spPr>
          <a:xfrm rot="10800000">
            <a:off x="1301593" y="4858286"/>
            <a:ext cx="833885" cy="7044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xmlns="" id="{7BEA831C-9FFE-7AE5-580E-66E1B61CC8AC}"/>
              </a:ext>
            </a:extLst>
          </p:cNvPr>
          <p:cNvSpPr txBox="1"/>
          <p:nvPr/>
        </p:nvSpPr>
        <p:spPr>
          <a:xfrm>
            <a:off x="3041897" y="3684928"/>
            <a:ext cx="30023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3.GoogleNet Model for Retinal Image Classification</a:t>
            </a:r>
          </a:p>
        </p:txBody>
      </p:sp>
      <p:sp>
        <p:nvSpPr>
          <p:cNvPr id="38" name="TextBox 37">
            <a:extLst>
              <a:ext uri="{FF2B5EF4-FFF2-40B4-BE49-F238E27FC236}">
                <a16:creationId xmlns:a16="http://schemas.microsoft.com/office/drawing/2014/main" xmlns="" id="{80E57989-79B3-A524-968F-5A96B34EDC3D}"/>
              </a:ext>
            </a:extLst>
          </p:cNvPr>
          <p:cNvSpPr txBox="1"/>
          <p:nvPr/>
        </p:nvSpPr>
        <p:spPr>
          <a:xfrm>
            <a:off x="269955" y="5530606"/>
            <a:ext cx="193928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4.DR Classification using Inception V3</a:t>
            </a:r>
          </a:p>
        </p:txBody>
      </p:sp>
      <p:sp>
        <p:nvSpPr>
          <p:cNvPr id="33" name="Right Bracket 32">
            <a:extLst>
              <a:ext uri="{FF2B5EF4-FFF2-40B4-BE49-F238E27FC236}">
                <a16:creationId xmlns:a16="http://schemas.microsoft.com/office/drawing/2014/main" xmlns="" id="{AE3A7A8E-8CC3-8191-36A5-4E4C5F05F9B3}"/>
              </a:ext>
            </a:extLst>
          </p:cNvPr>
          <p:cNvSpPr/>
          <p:nvPr/>
        </p:nvSpPr>
        <p:spPr>
          <a:xfrm rot="10800000">
            <a:off x="1330918" y="2650125"/>
            <a:ext cx="795856" cy="8770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xmlns="" id="{F35DC0C7-818B-8A1E-B66D-D4611D42FD77}"/>
              </a:ext>
            </a:extLst>
          </p:cNvPr>
          <p:cNvCxnSpPr/>
          <p:nvPr/>
        </p:nvCxnSpPr>
        <p:spPr>
          <a:xfrm flipV="1">
            <a:off x="2177511" y="6314267"/>
            <a:ext cx="4543584" cy="2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7D5324D6-2C9C-856F-5F34-DE14C0B0F2F2}"/>
              </a:ext>
            </a:extLst>
          </p:cNvPr>
          <p:cNvSpPr txBox="1"/>
          <p:nvPr/>
        </p:nvSpPr>
        <p:spPr>
          <a:xfrm>
            <a:off x="3885251" y="5995556"/>
            <a:ext cx="20942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5.DR Result</a:t>
            </a:r>
          </a:p>
        </p:txBody>
      </p:sp>
      <mc:AlternateContent xmlns:mc="http://schemas.openxmlformats.org/markup-compatibility/2006">
        <mc:Choice xmlns:p14="http://schemas.microsoft.com/office/powerpoint/2010/main" xmlns="" Requires="p14">
          <p:contentPart p14:bwMode="auto" r:id="rId4">
            <p14:nvContentPartPr>
              <p14:cNvPr id="13" name="Ink 12">
                <a:extLst>
                  <a:ext uri="{FF2B5EF4-FFF2-40B4-BE49-F238E27FC236}">
                    <a16:creationId xmlns:a16="http://schemas.microsoft.com/office/drawing/2014/main" id="{91BAA2FD-F1DC-A1D0-A664-262DE660ADFC}"/>
                  </a:ext>
                </a:extLst>
              </p14:cNvPr>
              <p14:cNvContentPartPr/>
              <p14:nvPr/>
            </p14:nvContentPartPr>
            <p14:xfrm>
              <a:off x="1991032" y="3421626"/>
              <a:ext cx="112462" cy="225450"/>
            </p14:xfrm>
          </p:contentPart>
        </mc:Choice>
        <mc:Fallback>
          <p:pic>
            <p:nvPicPr>
              <p:cNvPr id="13" name="Ink 12">
                <a:extLst>
                  <a:ext uri="{FF2B5EF4-FFF2-40B4-BE49-F238E27FC236}">
                    <a16:creationId xmlns:a16="http://schemas.microsoft.com/office/drawing/2014/main" xmlns="" id="{91BAA2FD-F1DC-A1D0-A664-262DE660ADFC}"/>
                  </a:ext>
                </a:extLst>
              </p:cNvPr>
              <p:cNvPicPr/>
              <p:nvPr/>
            </p:nvPicPr>
            <p:blipFill>
              <a:blip r:embed="rId5"/>
              <a:stretch>
                <a:fillRect/>
              </a:stretch>
            </p:blipFill>
            <p:spPr>
              <a:xfrm>
                <a:off x="1973124" y="3403648"/>
                <a:ext cx="147920" cy="261047"/>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16" name="Ink 15">
                <a:extLst>
                  <a:ext uri="{FF2B5EF4-FFF2-40B4-BE49-F238E27FC236}">
                    <a16:creationId xmlns:a16="http://schemas.microsoft.com/office/drawing/2014/main" id="{5B7C8B5E-CD73-C53C-D4E8-F1BE98E02710}"/>
                  </a:ext>
                </a:extLst>
              </p14:cNvPr>
              <p14:cNvContentPartPr/>
              <p14:nvPr/>
            </p14:nvContentPartPr>
            <p14:xfrm>
              <a:off x="2288432" y="3392128"/>
              <a:ext cx="75490" cy="156477"/>
            </p14:xfrm>
          </p:contentPart>
        </mc:Choice>
        <mc:Fallback>
          <p:pic>
            <p:nvPicPr>
              <p:cNvPr id="16" name="Ink 15">
                <a:extLst>
                  <a:ext uri="{FF2B5EF4-FFF2-40B4-BE49-F238E27FC236}">
                    <a16:creationId xmlns:a16="http://schemas.microsoft.com/office/drawing/2014/main" xmlns="" id="{5B7C8B5E-CD73-C53C-D4E8-F1BE98E02710}"/>
                  </a:ext>
                </a:extLst>
              </p:cNvPr>
              <p:cNvPicPr/>
              <p:nvPr/>
            </p:nvPicPr>
            <p:blipFill>
              <a:blip r:embed="rId7"/>
              <a:stretch>
                <a:fillRect/>
              </a:stretch>
            </p:blipFill>
            <p:spPr>
              <a:xfrm>
                <a:off x="2270543" y="3374142"/>
                <a:ext cx="110909" cy="192089"/>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8" name="Ink 17">
                <a:extLst>
                  <a:ext uri="{FF2B5EF4-FFF2-40B4-BE49-F238E27FC236}">
                    <a16:creationId xmlns:a16="http://schemas.microsoft.com/office/drawing/2014/main" id="{78516B33-6365-E404-6DDA-55E033BB6508}"/>
                  </a:ext>
                </a:extLst>
              </p14:cNvPr>
              <p14:cNvContentPartPr/>
              <p14:nvPr/>
            </p14:nvContentPartPr>
            <p14:xfrm>
              <a:off x="2275847" y="3642851"/>
              <a:ext cx="134636" cy="213391"/>
            </p14:xfrm>
          </p:contentPart>
        </mc:Choice>
        <mc:Fallback>
          <p:pic>
            <p:nvPicPr>
              <p:cNvPr id="18" name="Ink 17">
                <a:extLst>
                  <a:ext uri="{FF2B5EF4-FFF2-40B4-BE49-F238E27FC236}">
                    <a16:creationId xmlns:a16="http://schemas.microsoft.com/office/drawing/2014/main" xmlns="" id="{78516B33-6365-E404-6DDA-55E033BB6508}"/>
                  </a:ext>
                </a:extLst>
              </p:cNvPr>
              <p:cNvPicPr/>
              <p:nvPr/>
            </p:nvPicPr>
            <p:blipFill>
              <a:blip r:embed="rId9"/>
              <a:stretch>
                <a:fillRect/>
              </a:stretch>
            </p:blipFill>
            <p:spPr>
              <a:xfrm>
                <a:off x="2257896" y="3624859"/>
                <a:ext cx="170180" cy="249016"/>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9" name="Ink 18">
                <a:extLst>
                  <a:ext uri="{FF2B5EF4-FFF2-40B4-BE49-F238E27FC236}">
                    <a16:creationId xmlns:a16="http://schemas.microsoft.com/office/drawing/2014/main" id="{A2677215-0B88-A4F7-9808-C16A98B8370C}"/>
                  </a:ext>
                </a:extLst>
              </p14:cNvPr>
              <p14:cNvContentPartPr/>
              <p14:nvPr/>
            </p14:nvContentPartPr>
            <p14:xfrm>
              <a:off x="2040289" y="5456903"/>
              <a:ext cx="92003" cy="180465"/>
            </p14:xfrm>
          </p:contentPart>
        </mc:Choice>
        <mc:Fallback>
          <p:pic>
            <p:nvPicPr>
              <p:cNvPr id="19" name="Ink 18">
                <a:extLst>
                  <a:ext uri="{FF2B5EF4-FFF2-40B4-BE49-F238E27FC236}">
                    <a16:creationId xmlns:a16="http://schemas.microsoft.com/office/drawing/2014/main" xmlns="" id="{A2677215-0B88-A4F7-9808-C16A98B8370C}"/>
                  </a:ext>
                </a:extLst>
              </p:cNvPr>
              <p:cNvPicPr/>
              <p:nvPr/>
            </p:nvPicPr>
            <p:blipFill>
              <a:blip r:embed="rId11"/>
              <a:stretch>
                <a:fillRect/>
              </a:stretch>
            </p:blipFill>
            <p:spPr>
              <a:xfrm>
                <a:off x="2022320" y="5438928"/>
                <a:ext cx="127582" cy="216055"/>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24" name="Ink 23">
                <a:extLst>
                  <a:ext uri="{FF2B5EF4-FFF2-40B4-BE49-F238E27FC236}">
                    <a16:creationId xmlns:a16="http://schemas.microsoft.com/office/drawing/2014/main" id="{3B2C0A6E-F01B-D874-DE87-04C8E507B511}"/>
                  </a:ext>
                </a:extLst>
              </p14:cNvPr>
              <p14:cNvContentPartPr/>
              <p14:nvPr/>
            </p14:nvContentPartPr>
            <p14:xfrm>
              <a:off x="6592529" y="6253315"/>
              <a:ext cx="115972" cy="204911"/>
            </p14:xfrm>
          </p:contentPart>
        </mc:Choice>
        <mc:Fallback>
          <p:pic>
            <p:nvPicPr>
              <p:cNvPr id="24" name="Ink 23">
                <a:extLst>
                  <a:ext uri="{FF2B5EF4-FFF2-40B4-BE49-F238E27FC236}">
                    <a16:creationId xmlns:a16="http://schemas.microsoft.com/office/drawing/2014/main" xmlns="" id="{3B2C0A6E-F01B-D874-DE87-04C8E507B511}"/>
                  </a:ext>
                </a:extLst>
              </p:cNvPr>
              <p:cNvPicPr/>
              <p:nvPr/>
            </p:nvPicPr>
            <p:blipFill>
              <a:blip r:embed="rId13"/>
              <a:stretch>
                <a:fillRect/>
              </a:stretch>
            </p:blipFill>
            <p:spPr>
              <a:xfrm>
                <a:off x="6574577" y="6235340"/>
                <a:ext cx="151518" cy="240501"/>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
            <p14:nvContentPartPr>
              <p14:cNvPr id="11" name="Ink 10">
                <a:extLst>
                  <a:ext uri="{FF2B5EF4-FFF2-40B4-BE49-F238E27FC236}">
                    <a16:creationId xmlns:a16="http://schemas.microsoft.com/office/drawing/2014/main" id="{76951768-E15B-F5C3-F3BB-19191A54A243}"/>
                  </a:ext>
                </a:extLst>
              </p14:cNvPr>
              <p14:cNvContentPartPr/>
              <p14:nvPr/>
            </p14:nvContentPartPr>
            <p14:xfrm>
              <a:off x="-4194228" y="661906"/>
              <a:ext cx="16144" cy="16144"/>
            </p14:xfrm>
          </p:contentPart>
        </mc:Choice>
        <mc:Fallback>
          <p:pic>
            <p:nvPicPr>
              <p:cNvPr id="11" name="Ink 10">
                <a:extLst>
                  <a:ext uri="{FF2B5EF4-FFF2-40B4-BE49-F238E27FC236}">
                    <a16:creationId xmlns:a16="http://schemas.microsoft.com/office/drawing/2014/main" xmlns="" id="{76951768-E15B-F5C3-F3BB-19191A54A243}"/>
                  </a:ext>
                </a:extLst>
              </p:cNvPr>
              <p:cNvPicPr/>
              <p:nvPr/>
            </p:nvPicPr>
            <p:blipFill>
              <a:blip r:embed="rId31"/>
              <a:stretch>
                <a:fillRect/>
              </a:stretch>
            </p:blipFill>
            <p:spPr>
              <a:xfrm>
                <a:off x="-5001428" y="-145294"/>
                <a:ext cx="1614400" cy="16144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93" y="-366380"/>
            <a:ext cx="7467600" cy="1143000"/>
          </a:xfrm>
        </p:spPr>
        <p:txBody>
          <a:bodyPr vert="horz" lIns="91440" tIns="45720" rIns="91440" bIns="45720" anchor="b">
            <a:normAutofit/>
          </a:bodyPr>
          <a:lstStyle/>
          <a:p>
            <a:r>
              <a:rPr lang="en-US"/>
              <a:t>Activity diagram :</a:t>
            </a:r>
          </a:p>
        </p:txBody>
      </p:sp>
      <p:sp>
        <p:nvSpPr>
          <p:cNvPr id="4" name="Slide Number Placeholder 3"/>
          <p:cNvSpPr>
            <a:spLocks noGrp="1"/>
          </p:cNvSpPr>
          <p:nvPr>
            <p:ph type="sldNum" sz="quarter" idx="15"/>
          </p:nvPr>
        </p:nvSpPr>
        <p:spPr/>
        <p:txBody>
          <a:bodyPr/>
          <a:lstStyle/>
          <a:p>
            <a:fld id="{10511818-1A5F-4AF8-B5C2-82DD1741D1BC}" type="slidenum">
              <a:rPr lang="en-IN" smtClean="0"/>
              <a:pPr/>
              <a:t>21</a:t>
            </a:fld>
            <a:endParaRPr lang="en-IN"/>
          </a:p>
        </p:txBody>
      </p:sp>
      <p:sp>
        <p:nvSpPr>
          <p:cNvPr id="3" name="Oval 2">
            <a:extLst>
              <a:ext uri="{FF2B5EF4-FFF2-40B4-BE49-F238E27FC236}">
                <a16:creationId xmlns:a16="http://schemas.microsoft.com/office/drawing/2014/main" xmlns="" id="{C78F3B28-8BA6-57AF-2DBB-40CA45C1268E}"/>
              </a:ext>
            </a:extLst>
          </p:cNvPr>
          <p:cNvSpPr/>
          <p:nvPr/>
        </p:nvSpPr>
        <p:spPr>
          <a:xfrm>
            <a:off x="2947044" y="1922557"/>
            <a:ext cx="305503" cy="2949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xmlns="" id="{2FA11A78-F705-C1BA-D1FB-CB528FA6C3B8}"/>
              </a:ext>
            </a:extLst>
          </p:cNvPr>
          <p:cNvGraphicFramePr>
            <a:graphicFrameLocks noGrp="1"/>
          </p:cNvGraphicFramePr>
          <p:nvPr>
            <p:extLst>
              <p:ext uri="{D42A27DB-BD31-4B8C-83A1-F6EECF244321}">
                <p14:modId xmlns:p14="http://schemas.microsoft.com/office/powerpoint/2010/main" xmlns="" val="3361495227"/>
              </p:ext>
            </p:extLst>
          </p:nvPr>
        </p:nvGraphicFramePr>
        <p:xfrm>
          <a:off x="1327355" y="969179"/>
          <a:ext cx="6753554" cy="5635990"/>
        </p:xfrm>
        <a:graphic>
          <a:graphicData uri="http://schemas.openxmlformats.org/drawingml/2006/table">
            <a:tbl>
              <a:tblPr firstRow="1" bandRow="1">
                <a:tableStyleId>{5C22544A-7EE6-4342-B048-85BDC9FD1C3A}</a:tableStyleId>
              </a:tblPr>
              <a:tblGrid>
                <a:gridCol w="3376777">
                  <a:extLst>
                    <a:ext uri="{9D8B030D-6E8A-4147-A177-3AD203B41FA5}">
                      <a16:colId xmlns:a16="http://schemas.microsoft.com/office/drawing/2014/main" xmlns="" val="764593513"/>
                    </a:ext>
                  </a:extLst>
                </a:gridCol>
                <a:gridCol w="3376777">
                  <a:extLst>
                    <a:ext uri="{9D8B030D-6E8A-4147-A177-3AD203B41FA5}">
                      <a16:colId xmlns:a16="http://schemas.microsoft.com/office/drawing/2014/main" xmlns="" val="3105482161"/>
                    </a:ext>
                  </a:extLst>
                </a:gridCol>
              </a:tblGrid>
              <a:tr h="592569">
                <a:tc>
                  <a:txBody>
                    <a:bodyPr/>
                    <a:lstStyle/>
                    <a:p>
                      <a:pPr lvl="0" algn="ctr">
                        <a:buNone/>
                      </a:pPr>
                      <a:r>
                        <a:rPr lang="en-US"/>
                        <a:t>  SYSTEM</a:t>
                      </a:r>
                    </a:p>
                  </a:txBody>
                  <a:tcPr anchor="ctr">
                    <a:lnB w="12700">
                      <a:solidFill>
                        <a:schemeClr val="tx1"/>
                      </a:solidFill>
                    </a:lnB>
                    <a:solidFill>
                      <a:schemeClr val="accent1"/>
                    </a:solidFill>
                  </a:tcPr>
                </a:tc>
                <a:tc>
                  <a:txBody>
                    <a:bodyPr/>
                    <a:lstStyle/>
                    <a:p>
                      <a:pPr algn="ctr"/>
                      <a:r>
                        <a:rPr lang="en-US"/>
                        <a:t>DOCTOR</a:t>
                      </a:r>
                    </a:p>
                  </a:txBody>
                  <a:tcPr anchor="ctr">
                    <a:lnB w="12700">
                      <a:solidFill>
                        <a:schemeClr val="tx1"/>
                      </a:solidFill>
                    </a:lnB>
                  </a:tcPr>
                </a:tc>
                <a:extLst>
                  <a:ext uri="{0D108BD9-81ED-4DB2-BD59-A6C34878D82A}">
                    <a16:rowId xmlns:a16="http://schemas.microsoft.com/office/drawing/2014/main" xmlns="" val="3098506889"/>
                  </a:ext>
                </a:extLst>
              </a:tr>
              <a:tr h="5043421">
                <a:tc>
                  <a:txBody>
                    <a:bodyPr/>
                    <a:lstStyle/>
                    <a:p>
                      <a:pPr algn="ct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xmlns="" val="424256551"/>
                  </a:ext>
                </a:extLst>
              </a:tr>
            </a:tbl>
          </a:graphicData>
        </a:graphic>
      </p:graphicFrame>
      <p:sp>
        <p:nvSpPr>
          <p:cNvPr id="27" name="Rectangle: Rounded Corners 26">
            <a:extLst>
              <a:ext uri="{FF2B5EF4-FFF2-40B4-BE49-F238E27FC236}">
                <a16:creationId xmlns:a16="http://schemas.microsoft.com/office/drawing/2014/main" xmlns="" id="{EB3D3B07-5738-76A4-3E47-5858038D9118}"/>
              </a:ext>
            </a:extLst>
          </p:cNvPr>
          <p:cNvSpPr/>
          <p:nvPr/>
        </p:nvSpPr>
        <p:spPr>
          <a:xfrm>
            <a:off x="2337679" y="2457053"/>
            <a:ext cx="1516976" cy="547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Baskerville Old Face"/>
              </a:rPr>
              <a:t>Image Acquistion</a:t>
            </a:r>
          </a:p>
        </p:txBody>
      </p:sp>
      <p:sp>
        <p:nvSpPr>
          <p:cNvPr id="28" name="Rectangle: Rounded Corners 27">
            <a:extLst>
              <a:ext uri="{FF2B5EF4-FFF2-40B4-BE49-F238E27FC236}">
                <a16:creationId xmlns:a16="http://schemas.microsoft.com/office/drawing/2014/main" xmlns="" id="{4ADBFB3A-2924-8E34-56EE-47ED1FE45667}"/>
              </a:ext>
            </a:extLst>
          </p:cNvPr>
          <p:cNvSpPr/>
          <p:nvPr/>
        </p:nvSpPr>
        <p:spPr>
          <a:xfrm>
            <a:off x="2337678" y="3352490"/>
            <a:ext cx="1516976" cy="547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Baskerville Old Face"/>
              </a:rPr>
              <a:t>Pre-processing</a:t>
            </a:r>
          </a:p>
        </p:txBody>
      </p:sp>
      <p:sp>
        <p:nvSpPr>
          <p:cNvPr id="29" name="Rectangle: Rounded Corners 28">
            <a:extLst>
              <a:ext uri="{FF2B5EF4-FFF2-40B4-BE49-F238E27FC236}">
                <a16:creationId xmlns:a16="http://schemas.microsoft.com/office/drawing/2014/main" xmlns="" id="{9B218D5E-A6D7-08A6-D1F3-C2B3D3B9B659}"/>
              </a:ext>
            </a:extLst>
          </p:cNvPr>
          <p:cNvSpPr/>
          <p:nvPr/>
        </p:nvSpPr>
        <p:spPr>
          <a:xfrm>
            <a:off x="1726673" y="4247928"/>
            <a:ext cx="2738986" cy="547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Baskerville Old Face"/>
              </a:rPr>
              <a:t>GoogleNet Model for Retinal Image Classification </a:t>
            </a:r>
            <a:endParaRPr lang="en-US">
              <a:latin typeface="Baskerville Old Face"/>
            </a:endParaRPr>
          </a:p>
        </p:txBody>
      </p:sp>
      <p:sp>
        <p:nvSpPr>
          <p:cNvPr id="30" name="Rectangle: Rounded Corners 29">
            <a:extLst>
              <a:ext uri="{FF2B5EF4-FFF2-40B4-BE49-F238E27FC236}">
                <a16:creationId xmlns:a16="http://schemas.microsoft.com/office/drawing/2014/main" xmlns="" id="{01F0D4B4-18F4-B5F4-13BB-48328BCBB904}"/>
              </a:ext>
            </a:extLst>
          </p:cNvPr>
          <p:cNvSpPr/>
          <p:nvPr/>
        </p:nvSpPr>
        <p:spPr>
          <a:xfrm>
            <a:off x="1916296" y="5143367"/>
            <a:ext cx="2359740" cy="547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Baskerville Old Face"/>
              </a:rPr>
              <a:t>DR Classification using Inception V3</a:t>
            </a:r>
          </a:p>
        </p:txBody>
      </p:sp>
      <p:sp>
        <p:nvSpPr>
          <p:cNvPr id="31" name="Rectangle: Rounded Corners 30">
            <a:extLst>
              <a:ext uri="{FF2B5EF4-FFF2-40B4-BE49-F238E27FC236}">
                <a16:creationId xmlns:a16="http://schemas.microsoft.com/office/drawing/2014/main" xmlns="" id="{E8443D1A-8D28-E71F-C863-57EEF3B77E80}"/>
              </a:ext>
            </a:extLst>
          </p:cNvPr>
          <p:cNvSpPr/>
          <p:nvPr/>
        </p:nvSpPr>
        <p:spPr>
          <a:xfrm>
            <a:off x="5782480" y="5185504"/>
            <a:ext cx="1516976" cy="547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latin typeface="Baskerville Old Face"/>
              </a:rPr>
              <a:t>DR result</a:t>
            </a:r>
          </a:p>
        </p:txBody>
      </p:sp>
      <p:sp>
        <p:nvSpPr>
          <p:cNvPr id="34" name="Oval 33">
            <a:extLst>
              <a:ext uri="{FF2B5EF4-FFF2-40B4-BE49-F238E27FC236}">
                <a16:creationId xmlns:a16="http://schemas.microsoft.com/office/drawing/2014/main" xmlns="" id="{5F40FCC9-102D-579C-16FA-4C7F7C751338}"/>
              </a:ext>
            </a:extLst>
          </p:cNvPr>
          <p:cNvSpPr/>
          <p:nvPr/>
        </p:nvSpPr>
        <p:spPr>
          <a:xfrm>
            <a:off x="6347072" y="6033669"/>
            <a:ext cx="389778" cy="34764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xmlns="" id="{B27E04FD-2F51-8BCB-44E3-3AB60E5C22CB}"/>
              </a:ext>
            </a:extLst>
          </p:cNvPr>
          <p:cNvSpPr/>
          <p:nvPr/>
        </p:nvSpPr>
        <p:spPr>
          <a:xfrm>
            <a:off x="6397111" y="6086340"/>
            <a:ext cx="273899" cy="2528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xmlns="" id="{46B1379B-8BCC-EFF7-3100-8963F6832691}"/>
              </a:ext>
            </a:extLst>
          </p:cNvPr>
          <p:cNvCxnSpPr/>
          <p:nvPr/>
        </p:nvCxnSpPr>
        <p:spPr>
          <a:xfrm>
            <a:off x="3079630" y="2209801"/>
            <a:ext cx="8627" cy="2099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xmlns="" id="{C9CB93E4-5D33-2236-2DB6-57881914FBD4}"/>
              </a:ext>
            </a:extLst>
          </p:cNvPr>
          <p:cNvCxnSpPr>
            <a:cxnSpLocks/>
          </p:cNvCxnSpPr>
          <p:nvPr/>
        </p:nvCxnSpPr>
        <p:spPr>
          <a:xfrm>
            <a:off x="3079630" y="3058064"/>
            <a:ext cx="8627" cy="2674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xmlns="" id="{468D96F2-78B8-12BC-F402-D80E8FCC98A4}"/>
              </a:ext>
            </a:extLst>
          </p:cNvPr>
          <p:cNvCxnSpPr>
            <a:cxnSpLocks/>
          </p:cNvCxnSpPr>
          <p:nvPr/>
        </p:nvCxnSpPr>
        <p:spPr>
          <a:xfrm>
            <a:off x="3079629" y="3906328"/>
            <a:ext cx="8627" cy="3536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xmlns="" id="{EDFDF338-2A2B-5310-F20D-FFA2B8F5EEF1}"/>
              </a:ext>
            </a:extLst>
          </p:cNvPr>
          <p:cNvCxnSpPr>
            <a:cxnSpLocks/>
          </p:cNvCxnSpPr>
          <p:nvPr/>
        </p:nvCxnSpPr>
        <p:spPr>
          <a:xfrm>
            <a:off x="3079628" y="4812101"/>
            <a:ext cx="8627" cy="3393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xmlns="" id="{7E7F4663-0A77-2328-940A-470612D207EB}"/>
              </a:ext>
            </a:extLst>
          </p:cNvPr>
          <p:cNvCxnSpPr>
            <a:cxnSpLocks/>
          </p:cNvCxnSpPr>
          <p:nvPr/>
        </p:nvCxnSpPr>
        <p:spPr>
          <a:xfrm flipV="1">
            <a:off x="4272951" y="5424577"/>
            <a:ext cx="1518248" cy="57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xmlns="" id="{794B9A15-AA1A-9012-EBA6-B98091F53C0B}"/>
              </a:ext>
            </a:extLst>
          </p:cNvPr>
          <p:cNvCxnSpPr>
            <a:cxnSpLocks/>
          </p:cNvCxnSpPr>
          <p:nvPr/>
        </p:nvCxnSpPr>
        <p:spPr>
          <a:xfrm>
            <a:off x="6530196" y="5746629"/>
            <a:ext cx="8627" cy="2674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182DDDD-F5D5-5A80-C22A-F6FD31D30F53}"/>
              </a:ext>
            </a:extLst>
          </p:cNvPr>
          <p:cNvSpPr>
            <a:spLocks noGrp="1"/>
          </p:cNvSpPr>
          <p:nvPr>
            <p:ph type="sldNum" sz="quarter" idx="12"/>
          </p:nvPr>
        </p:nvSpPr>
        <p:spPr/>
        <p:txBody>
          <a:bodyPr/>
          <a:lstStyle/>
          <a:p>
            <a:fld id="{10511818-1A5F-4AF8-B5C2-82DD1741D1BC}" type="slidenum">
              <a:rPr lang="en-IN" smtClean="0"/>
              <a:pPr/>
              <a:t>22</a:t>
            </a:fld>
            <a:endParaRPr lang="en-IN"/>
          </a:p>
        </p:txBody>
      </p:sp>
      <p:sp>
        <p:nvSpPr>
          <p:cNvPr id="4" name="TextBox 3">
            <a:extLst>
              <a:ext uri="{FF2B5EF4-FFF2-40B4-BE49-F238E27FC236}">
                <a16:creationId xmlns:a16="http://schemas.microsoft.com/office/drawing/2014/main" xmlns="" id="{3143A2ED-0368-B780-50E2-4DC30E448E8C}"/>
              </a:ext>
            </a:extLst>
          </p:cNvPr>
          <p:cNvSpPr txBox="1"/>
          <p:nvPr/>
        </p:nvSpPr>
        <p:spPr>
          <a:xfrm>
            <a:off x="181154" y="123646"/>
            <a:ext cx="420969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solidFill>
                  <a:srgbClr val="5B6973"/>
                </a:solidFill>
              </a:rPr>
              <a:t>Data Flow Diagram :</a:t>
            </a:r>
            <a:endParaRPr lang="en-US" sz="3000"/>
          </a:p>
        </p:txBody>
      </p:sp>
      <p:sp>
        <p:nvSpPr>
          <p:cNvPr id="26" name="TextBox 25">
            <a:extLst>
              <a:ext uri="{FF2B5EF4-FFF2-40B4-BE49-F238E27FC236}">
                <a16:creationId xmlns:a16="http://schemas.microsoft.com/office/drawing/2014/main" xmlns="" id="{687E6AC2-B9CE-B874-8C8E-8022C5A6FFC5}"/>
              </a:ext>
            </a:extLst>
          </p:cNvPr>
          <p:cNvSpPr txBox="1"/>
          <p:nvPr/>
        </p:nvSpPr>
        <p:spPr>
          <a:xfrm>
            <a:off x="181155" y="741872"/>
            <a:ext cx="346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Level 0 :</a:t>
            </a:r>
          </a:p>
        </p:txBody>
      </p:sp>
      <p:sp>
        <p:nvSpPr>
          <p:cNvPr id="40" name="Rectangle: Rounded Corners 39">
            <a:extLst>
              <a:ext uri="{FF2B5EF4-FFF2-40B4-BE49-F238E27FC236}">
                <a16:creationId xmlns:a16="http://schemas.microsoft.com/office/drawing/2014/main" xmlns="" id="{1A45F09D-BBA9-380B-E451-6F6551EB63C1}"/>
              </a:ext>
            </a:extLst>
          </p:cNvPr>
          <p:cNvSpPr/>
          <p:nvPr/>
        </p:nvSpPr>
        <p:spPr>
          <a:xfrm>
            <a:off x="185532" y="2464554"/>
            <a:ext cx="1969698" cy="46007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Dataset Folder</a:t>
            </a:r>
          </a:p>
        </p:txBody>
      </p:sp>
      <p:sp>
        <p:nvSpPr>
          <p:cNvPr id="41" name="Oval 40">
            <a:extLst>
              <a:ext uri="{FF2B5EF4-FFF2-40B4-BE49-F238E27FC236}">
                <a16:creationId xmlns:a16="http://schemas.microsoft.com/office/drawing/2014/main" xmlns="" id="{3BB05AF2-BCBF-2659-1412-0FF5BF3AF409}"/>
              </a:ext>
            </a:extLst>
          </p:cNvPr>
          <p:cNvSpPr/>
          <p:nvPr/>
        </p:nvSpPr>
        <p:spPr>
          <a:xfrm>
            <a:off x="2720809" y="2207453"/>
            <a:ext cx="1969697" cy="107830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Image Pre-processing</a:t>
            </a:r>
          </a:p>
        </p:txBody>
      </p:sp>
      <p:sp>
        <p:nvSpPr>
          <p:cNvPr id="42" name="Rectangle: Rounded Corners 41">
            <a:extLst>
              <a:ext uri="{FF2B5EF4-FFF2-40B4-BE49-F238E27FC236}">
                <a16:creationId xmlns:a16="http://schemas.microsoft.com/office/drawing/2014/main" xmlns="" id="{D78BB3C0-A346-D986-656F-C55504A190A5}"/>
              </a:ext>
            </a:extLst>
          </p:cNvPr>
          <p:cNvSpPr/>
          <p:nvPr/>
        </p:nvSpPr>
        <p:spPr>
          <a:xfrm>
            <a:off x="5217607" y="2464553"/>
            <a:ext cx="1595886" cy="474453"/>
          </a:xfrm>
          <a:prstGeom prst="round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CNN Model</a:t>
            </a:r>
          </a:p>
        </p:txBody>
      </p:sp>
      <p:sp>
        <p:nvSpPr>
          <p:cNvPr id="43" name="Rectangle: Rounded Corners 42">
            <a:extLst>
              <a:ext uri="{FF2B5EF4-FFF2-40B4-BE49-F238E27FC236}">
                <a16:creationId xmlns:a16="http://schemas.microsoft.com/office/drawing/2014/main" xmlns="" id="{803715EF-A4C0-5516-765D-B98EE1B8A310}"/>
              </a:ext>
            </a:extLst>
          </p:cNvPr>
          <p:cNvSpPr/>
          <p:nvPr/>
        </p:nvSpPr>
        <p:spPr>
          <a:xfrm>
            <a:off x="7359834" y="2464552"/>
            <a:ext cx="1380226" cy="474453"/>
          </a:xfrm>
          <a:prstGeom prst="round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Developer</a:t>
            </a:r>
          </a:p>
        </p:txBody>
      </p:sp>
      <p:cxnSp>
        <p:nvCxnSpPr>
          <p:cNvPr id="44" name="Straight Arrow Connector 43">
            <a:extLst>
              <a:ext uri="{FF2B5EF4-FFF2-40B4-BE49-F238E27FC236}">
                <a16:creationId xmlns:a16="http://schemas.microsoft.com/office/drawing/2014/main" xmlns="" id="{BB6A786A-15ED-15C3-93EB-EB9EC59ABFBB}"/>
              </a:ext>
            </a:extLst>
          </p:cNvPr>
          <p:cNvCxnSpPr/>
          <p:nvPr/>
        </p:nvCxnSpPr>
        <p:spPr>
          <a:xfrm flipV="1">
            <a:off x="2159479" y="2736013"/>
            <a:ext cx="554967" cy="201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xmlns="" id="{4D596B37-A69F-C79A-EA71-5E880C8DC08B}"/>
              </a:ext>
            </a:extLst>
          </p:cNvPr>
          <p:cNvCxnSpPr>
            <a:cxnSpLocks/>
          </p:cNvCxnSpPr>
          <p:nvPr/>
        </p:nvCxnSpPr>
        <p:spPr>
          <a:xfrm flipV="1">
            <a:off x="4689894" y="2692880"/>
            <a:ext cx="468703" cy="5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xmlns="" id="{FFC5C3EB-AD93-C953-FDEB-BB6450ED9A90}"/>
              </a:ext>
            </a:extLst>
          </p:cNvPr>
          <p:cNvCxnSpPr>
            <a:cxnSpLocks/>
          </p:cNvCxnSpPr>
          <p:nvPr/>
        </p:nvCxnSpPr>
        <p:spPr>
          <a:xfrm flipV="1">
            <a:off x="6817743" y="2692878"/>
            <a:ext cx="526213" cy="5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xmlns="" id="{DCADCBB2-CE3E-F52F-8727-DBDB6EA2C3EE}"/>
              </a:ext>
            </a:extLst>
          </p:cNvPr>
          <p:cNvSpPr txBox="1"/>
          <p:nvPr/>
        </p:nvSpPr>
        <p:spPr>
          <a:xfrm>
            <a:off x="1584554" y="2052104"/>
            <a:ext cx="19625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Retinal Image</a:t>
            </a:r>
          </a:p>
        </p:txBody>
      </p:sp>
      <p:sp>
        <p:nvSpPr>
          <p:cNvPr id="50" name="TextBox 49">
            <a:extLst>
              <a:ext uri="{FF2B5EF4-FFF2-40B4-BE49-F238E27FC236}">
                <a16:creationId xmlns:a16="http://schemas.microsoft.com/office/drawing/2014/main" xmlns="" id="{CD1FABD8-0429-7E0A-2A79-AD22B1FDF0AB}"/>
              </a:ext>
            </a:extLst>
          </p:cNvPr>
          <p:cNvSpPr txBox="1"/>
          <p:nvPr/>
        </p:nvSpPr>
        <p:spPr>
          <a:xfrm>
            <a:off x="4242906" y="2065751"/>
            <a:ext cx="19625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Processed Image</a:t>
            </a:r>
          </a:p>
        </p:txBody>
      </p:sp>
      <p:sp>
        <p:nvSpPr>
          <p:cNvPr id="51" name="TextBox 50">
            <a:extLst>
              <a:ext uri="{FF2B5EF4-FFF2-40B4-BE49-F238E27FC236}">
                <a16:creationId xmlns:a16="http://schemas.microsoft.com/office/drawing/2014/main" xmlns="" id="{D93D1388-E12E-B8F9-B1DF-E3935E160495}"/>
              </a:ext>
            </a:extLst>
          </p:cNvPr>
          <p:cNvSpPr txBox="1"/>
          <p:nvPr/>
        </p:nvSpPr>
        <p:spPr>
          <a:xfrm>
            <a:off x="6370755" y="2052104"/>
            <a:ext cx="222130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Predicted Output</a:t>
            </a:r>
          </a:p>
        </p:txBody>
      </p:sp>
      <p:cxnSp>
        <p:nvCxnSpPr>
          <p:cNvPr id="15" name="Straight Arrow Connector 14">
            <a:extLst>
              <a:ext uri="{FF2B5EF4-FFF2-40B4-BE49-F238E27FC236}">
                <a16:creationId xmlns:a16="http://schemas.microsoft.com/office/drawing/2014/main" xmlns="" id="{8F021B9F-D094-20BE-769F-A18FEE45679D}"/>
              </a:ext>
            </a:extLst>
          </p:cNvPr>
          <p:cNvCxnSpPr/>
          <p:nvPr/>
        </p:nvCxnSpPr>
        <p:spPr>
          <a:xfrm rot="5400000">
            <a:off x="144096" y="2709080"/>
            <a:ext cx="367695" cy="794"/>
          </a:xfrm>
          <a:prstGeom prst="straightConnector1">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52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182DDDD-F5D5-5A80-C22A-F6FD31D30F53}"/>
              </a:ext>
            </a:extLst>
          </p:cNvPr>
          <p:cNvSpPr>
            <a:spLocks noGrp="1"/>
          </p:cNvSpPr>
          <p:nvPr>
            <p:ph type="sldNum" sz="quarter" idx="12"/>
          </p:nvPr>
        </p:nvSpPr>
        <p:spPr/>
        <p:txBody>
          <a:bodyPr/>
          <a:lstStyle/>
          <a:p>
            <a:fld id="{10511818-1A5F-4AF8-B5C2-82DD1741D1BC}" type="slidenum">
              <a:rPr lang="en-IN" smtClean="0"/>
              <a:pPr/>
              <a:t>23</a:t>
            </a:fld>
            <a:endParaRPr lang="en-IN"/>
          </a:p>
        </p:txBody>
      </p:sp>
      <p:sp>
        <p:nvSpPr>
          <p:cNvPr id="13" name="Rectangle: Rounded Corners 12">
            <a:extLst>
              <a:ext uri="{FF2B5EF4-FFF2-40B4-BE49-F238E27FC236}">
                <a16:creationId xmlns:a16="http://schemas.microsoft.com/office/drawing/2014/main" xmlns="" id="{8A13DCF5-9554-9716-8903-81D58A6D8A91}"/>
              </a:ext>
            </a:extLst>
          </p:cNvPr>
          <p:cNvSpPr/>
          <p:nvPr/>
        </p:nvSpPr>
        <p:spPr>
          <a:xfrm>
            <a:off x="257840" y="1487845"/>
            <a:ext cx="2415395" cy="93452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Dataset Folder</a:t>
            </a:r>
          </a:p>
        </p:txBody>
      </p:sp>
      <p:cxnSp>
        <p:nvCxnSpPr>
          <p:cNvPr id="16" name="Straight Arrow Connector 15">
            <a:extLst>
              <a:ext uri="{FF2B5EF4-FFF2-40B4-BE49-F238E27FC236}">
                <a16:creationId xmlns:a16="http://schemas.microsoft.com/office/drawing/2014/main" xmlns="" id="{8F021B9F-D094-20BE-769F-A18FEE45679D}"/>
              </a:ext>
            </a:extLst>
          </p:cNvPr>
          <p:cNvCxnSpPr/>
          <p:nvPr/>
        </p:nvCxnSpPr>
        <p:spPr>
          <a:xfrm>
            <a:off x="592348" y="1548441"/>
            <a:ext cx="8627" cy="799381"/>
          </a:xfrm>
          <a:prstGeom prst="straightConnector1">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xmlns="" id="{687E6AC2-B9CE-B874-8C8E-8022C5A6FFC5}"/>
              </a:ext>
            </a:extLst>
          </p:cNvPr>
          <p:cNvSpPr txBox="1"/>
          <p:nvPr/>
        </p:nvSpPr>
        <p:spPr>
          <a:xfrm>
            <a:off x="253042" y="166777"/>
            <a:ext cx="346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Level 1 :</a:t>
            </a:r>
          </a:p>
        </p:txBody>
      </p:sp>
      <p:sp>
        <p:nvSpPr>
          <p:cNvPr id="27" name="Oval 26">
            <a:extLst>
              <a:ext uri="{FF2B5EF4-FFF2-40B4-BE49-F238E27FC236}">
                <a16:creationId xmlns:a16="http://schemas.microsoft.com/office/drawing/2014/main" xmlns="" id="{487F6B33-8788-4FAA-09FB-3B4BF1E73A92}"/>
              </a:ext>
            </a:extLst>
          </p:cNvPr>
          <p:cNvSpPr/>
          <p:nvPr/>
        </p:nvSpPr>
        <p:spPr>
          <a:xfrm>
            <a:off x="3077281" y="1386253"/>
            <a:ext cx="2616678" cy="1207697"/>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Image </a:t>
            </a:r>
            <a:endParaRPr lang="en-US"/>
          </a:p>
          <a:p>
            <a:pPr algn="ctr"/>
            <a:r>
              <a:rPr lang="en-US" dirty="0"/>
              <a:t>Pre-processing</a:t>
            </a:r>
          </a:p>
        </p:txBody>
      </p:sp>
      <p:sp>
        <p:nvSpPr>
          <p:cNvPr id="28" name="Oval 27">
            <a:extLst>
              <a:ext uri="{FF2B5EF4-FFF2-40B4-BE49-F238E27FC236}">
                <a16:creationId xmlns:a16="http://schemas.microsoft.com/office/drawing/2014/main" xmlns="" id="{2C4B7055-2038-6772-20E6-B3E30AEAFD84}"/>
              </a:ext>
            </a:extLst>
          </p:cNvPr>
          <p:cNvSpPr/>
          <p:nvPr/>
        </p:nvSpPr>
        <p:spPr>
          <a:xfrm>
            <a:off x="6250675" y="1285612"/>
            <a:ext cx="2333134" cy="1307464"/>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Classification as normal &amp; abnormal images</a:t>
            </a:r>
          </a:p>
        </p:txBody>
      </p:sp>
      <p:sp>
        <p:nvSpPr>
          <p:cNvPr id="29" name="Oval 28">
            <a:extLst>
              <a:ext uri="{FF2B5EF4-FFF2-40B4-BE49-F238E27FC236}">
                <a16:creationId xmlns:a16="http://schemas.microsoft.com/office/drawing/2014/main" xmlns="" id="{3F9A0A1C-80AC-B1F3-362C-BB04B91DA496}"/>
              </a:ext>
            </a:extLst>
          </p:cNvPr>
          <p:cNvSpPr/>
          <p:nvPr/>
        </p:nvSpPr>
        <p:spPr>
          <a:xfrm>
            <a:off x="6225922" y="3111535"/>
            <a:ext cx="2329132" cy="1308340"/>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Classification of DR types</a:t>
            </a:r>
          </a:p>
        </p:txBody>
      </p:sp>
      <p:sp>
        <p:nvSpPr>
          <p:cNvPr id="30" name="Rectangle: Rounded Corners 29">
            <a:extLst>
              <a:ext uri="{FF2B5EF4-FFF2-40B4-BE49-F238E27FC236}">
                <a16:creationId xmlns:a16="http://schemas.microsoft.com/office/drawing/2014/main" xmlns="" id="{04C01398-D2B8-41DF-0ACF-14EF3C568A6E}"/>
              </a:ext>
            </a:extLst>
          </p:cNvPr>
          <p:cNvSpPr/>
          <p:nvPr/>
        </p:nvSpPr>
        <p:spPr>
          <a:xfrm>
            <a:off x="6023160" y="5182825"/>
            <a:ext cx="2415395" cy="546339"/>
          </a:xfrm>
          <a:prstGeom prst="round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Developer</a:t>
            </a:r>
          </a:p>
        </p:txBody>
      </p:sp>
      <p:cxnSp>
        <p:nvCxnSpPr>
          <p:cNvPr id="31" name="Straight Arrow Connector 30">
            <a:extLst>
              <a:ext uri="{FF2B5EF4-FFF2-40B4-BE49-F238E27FC236}">
                <a16:creationId xmlns:a16="http://schemas.microsoft.com/office/drawing/2014/main" xmlns="" id="{4E085EA2-BA61-52EF-1A1A-863D7A5D6842}"/>
              </a:ext>
            </a:extLst>
          </p:cNvPr>
          <p:cNvCxnSpPr/>
          <p:nvPr/>
        </p:nvCxnSpPr>
        <p:spPr>
          <a:xfrm flipV="1">
            <a:off x="2676165" y="2045000"/>
            <a:ext cx="396816" cy="5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xmlns="" id="{CCE5C40C-D346-E925-A016-D37C36007781}"/>
              </a:ext>
            </a:extLst>
          </p:cNvPr>
          <p:cNvCxnSpPr>
            <a:cxnSpLocks/>
          </p:cNvCxnSpPr>
          <p:nvPr/>
        </p:nvCxnSpPr>
        <p:spPr>
          <a:xfrm>
            <a:off x="5677468" y="1937982"/>
            <a:ext cx="61414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xmlns="" id="{D149FB94-F0F0-3314-BF21-5C5322FDBD06}"/>
              </a:ext>
            </a:extLst>
          </p:cNvPr>
          <p:cNvCxnSpPr>
            <a:cxnSpLocks/>
          </p:cNvCxnSpPr>
          <p:nvPr/>
        </p:nvCxnSpPr>
        <p:spPr>
          <a:xfrm>
            <a:off x="7363183" y="2611469"/>
            <a:ext cx="23006" cy="497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xmlns="" id="{4F789A7E-9796-F069-A814-DC6EFCCC5BCF}"/>
              </a:ext>
            </a:extLst>
          </p:cNvPr>
          <p:cNvCxnSpPr>
            <a:cxnSpLocks/>
          </p:cNvCxnSpPr>
          <p:nvPr/>
        </p:nvCxnSpPr>
        <p:spPr>
          <a:xfrm>
            <a:off x="7305673" y="4494903"/>
            <a:ext cx="8629" cy="698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xmlns="" id="{2CABF6FA-7786-3503-4CE7-3F1BED3D6E1B}"/>
              </a:ext>
            </a:extLst>
          </p:cNvPr>
          <p:cNvSpPr txBox="1"/>
          <p:nvPr/>
        </p:nvSpPr>
        <p:spPr>
          <a:xfrm>
            <a:off x="2279339" y="1168223"/>
            <a:ext cx="20487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Retinal Image</a:t>
            </a:r>
          </a:p>
        </p:txBody>
      </p:sp>
      <p:sp>
        <p:nvSpPr>
          <p:cNvPr id="36" name="TextBox 35">
            <a:extLst>
              <a:ext uri="{FF2B5EF4-FFF2-40B4-BE49-F238E27FC236}">
                <a16:creationId xmlns:a16="http://schemas.microsoft.com/office/drawing/2014/main" xmlns="" id="{3BAF72A0-5D02-1552-5436-D00F3A4CA702}"/>
              </a:ext>
            </a:extLst>
          </p:cNvPr>
          <p:cNvSpPr txBox="1"/>
          <p:nvPr/>
        </p:nvSpPr>
        <p:spPr>
          <a:xfrm>
            <a:off x="4997389" y="1184789"/>
            <a:ext cx="22356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Processed Image</a:t>
            </a:r>
          </a:p>
        </p:txBody>
      </p:sp>
      <p:sp>
        <p:nvSpPr>
          <p:cNvPr id="37" name="TextBox 36">
            <a:extLst>
              <a:ext uri="{FF2B5EF4-FFF2-40B4-BE49-F238E27FC236}">
                <a16:creationId xmlns:a16="http://schemas.microsoft.com/office/drawing/2014/main" xmlns="" id="{5F0A060D-C29C-546F-3EC7-0DCE04FAB27D}"/>
              </a:ext>
            </a:extLst>
          </p:cNvPr>
          <p:cNvSpPr txBox="1"/>
          <p:nvPr/>
        </p:nvSpPr>
        <p:spPr>
          <a:xfrm rot="5400000">
            <a:off x="7656471" y="2559909"/>
            <a:ext cx="20487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Retinal Image</a:t>
            </a:r>
          </a:p>
        </p:txBody>
      </p:sp>
      <p:sp>
        <p:nvSpPr>
          <p:cNvPr id="38" name="TextBox 37">
            <a:extLst>
              <a:ext uri="{FF2B5EF4-FFF2-40B4-BE49-F238E27FC236}">
                <a16:creationId xmlns:a16="http://schemas.microsoft.com/office/drawing/2014/main" xmlns="" id="{62BB788C-A4D8-FCDC-7D36-B8C157D33D95}"/>
              </a:ext>
            </a:extLst>
          </p:cNvPr>
          <p:cNvSpPr txBox="1"/>
          <p:nvPr/>
        </p:nvSpPr>
        <p:spPr>
          <a:xfrm rot="5400000">
            <a:off x="7383302" y="4989681"/>
            <a:ext cx="2480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Predicted Result</a:t>
            </a:r>
          </a:p>
        </p:txBody>
      </p:sp>
    </p:spTree>
    <p:extLst>
      <p:ext uri="{BB962C8B-B14F-4D97-AF65-F5344CB8AC3E}">
        <p14:creationId xmlns:p14="http://schemas.microsoft.com/office/powerpoint/2010/main" xmlns="" val="2999793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DC8CDD7-D665-A97C-16DE-B32CAF64EB75}"/>
              </a:ext>
            </a:extLst>
          </p:cNvPr>
          <p:cNvSpPr>
            <a:spLocks noGrp="1"/>
          </p:cNvSpPr>
          <p:nvPr>
            <p:ph type="sldNum" sz="quarter" idx="12"/>
          </p:nvPr>
        </p:nvSpPr>
        <p:spPr/>
        <p:txBody>
          <a:bodyPr/>
          <a:lstStyle/>
          <a:p>
            <a:fld id="{10511818-1A5F-4AF8-B5C2-82DD1741D1BC}" type="slidenum">
              <a:rPr lang="en-IN" smtClean="0"/>
              <a:pPr/>
              <a:t>24</a:t>
            </a:fld>
            <a:endParaRPr lang="en-IN"/>
          </a:p>
        </p:txBody>
      </p:sp>
      <p:sp>
        <p:nvSpPr>
          <p:cNvPr id="5" name="TextBox 4">
            <a:extLst>
              <a:ext uri="{FF2B5EF4-FFF2-40B4-BE49-F238E27FC236}">
                <a16:creationId xmlns:a16="http://schemas.microsoft.com/office/drawing/2014/main" xmlns="" id="{B68223DD-135F-F733-AD06-3DBD7671866F}"/>
              </a:ext>
            </a:extLst>
          </p:cNvPr>
          <p:cNvSpPr txBox="1"/>
          <p:nvPr/>
        </p:nvSpPr>
        <p:spPr>
          <a:xfrm>
            <a:off x="181155" y="123645"/>
            <a:ext cx="346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Level 2 :</a:t>
            </a:r>
          </a:p>
        </p:txBody>
      </p:sp>
      <p:sp>
        <p:nvSpPr>
          <p:cNvPr id="7" name="Rectangle: Rounded Corners 6">
            <a:extLst>
              <a:ext uri="{FF2B5EF4-FFF2-40B4-BE49-F238E27FC236}">
                <a16:creationId xmlns:a16="http://schemas.microsoft.com/office/drawing/2014/main" xmlns="" id="{9395CEC1-F900-EA6B-505E-F96FF7757415}"/>
              </a:ext>
            </a:extLst>
          </p:cNvPr>
          <p:cNvSpPr/>
          <p:nvPr/>
        </p:nvSpPr>
        <p:spPr>
          <a:xfrm>
            <a:off x="163773" y="1241421"/>
            <a:ext cx="1912274" cy="5054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Dataset Folder</a:t>
            </a:r>
          </a:p>
        </p:txBody>
      </p:sp>
      <p:sp>
        <p:nvSpPr>
          <p:cNvPr id="8" name="Oval 7">
            <a:extLst>
              <a:ext uri="{FF2B5EF4-FFF2-40B4-BE49-F238E27FC236}">
                <a16:creationId xmlns:a16="http://schemas.microsoft.com/office/drawing/2014/main" xmlns="" id="{CF682FBA-CE3E-A317-408E-7D9B229010EC}"/>
              </a:ext>
            </a:extLst>
          </p:cNvPr>
          <p:cNvSpPr/>
          <p:nvPr/>
        </p:nvSpPr>
        <p:spPr>
          <a:xfrm>
            <a:off x="2484534" y="769400"/>
            <a:ext cx="2343509" cy="127958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Image </a:t>
            </a:r>
            <a:endParaRPr lang="en-US"/>
          </a:p>
          <a:p>
            <a:pPr algn="ctr"/>
            <a:r>
              <a:rPr lang="en-US" dirty="0"/>
              <a:t>Pre-processing</a:t>
            </a:r>
          </a:p>
        </p:txBody>
      </p:sp>
      <p:sp>
        <p:nvSpPr>
          <p:cNvPr id="9" name="Oval 8">
            <a:extLst>
              <a:ext uri="{FF2B5EF4-FFF2-40B4-BE49-F238E27FC236}">
                <a16:creationId xmlns:a16="http://schemas.microsoft.com/office/drawing/2014/main" xmlns="" id="{77C1AB18-3133-F5FF-6EBE-DFABFD0C650A}"/>
              </a:ext>
            </a:extLst>
          </p:cNvPr>
          <p:cNvSpPr/>
          <p:nvPr/>
        </p:nvSpPr>
        <p:spPr>
          <a:xfrm>
            <a:off x="5575666" y="841288"/>
            <a:ext cx="2257245" cy="1279583"/>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Training </a:t>
            </a:r>
            <a:r>
              <a:rPr lang="en-US" dirty="0" err="1"/>
              <a:t>GoogleNet</a:t>
            </a:r>
          </a:p>
        </p:txBody>
      </p:sp>
      <p:sp>
        <p:nvSpPr>
          <p:cNvPr id="10" name="Rectangle: Rounded Corners 9">
            <a:extLst>
              <a:ext uri="{FF2B5EF4-FFF2-40B4-BE49-F238E27FC236}">
                <a16:creationId xmlns:a16="http://schemas.microsoft.com/office/drawing/2014/main" xmlns="" id="{27EFE75A-1359-9767-BCDB-57695E1E26B9}"/>
              </a:ext>
            </a:extLst>
          </p:cNvPr>
          <p:cNvSpPr/>
          <p:nvPr/>
        </p:nvSpPr>
        <p:spPr>
          <a:xfrm>
            <a:off x="1975406" y="2851685"/>
            <a:ext cx="2185358" cy="575092"/>
          </a:xfrm>
          <a:prstGeom prst="round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err="1"/>
              <a:t>GoogleNet</a:t>
            </a:r>
            <a:r>
              <a:rPr lang="en-US" dirty="0"/>
              <a:t> Model</a:t>
            </a:r>
          </a:p>
        </p:txBody>
      </p:sp>
      <p:sp>
        <p:nvSpPr>
          <p:cNvPr id="11" name="Rectangle: Rounded Corners 10">
            <a:extLst>
              <a:ext uri="{FF2B5EF4-FFF2-40B4-BE49-F238E27FC236}">
                <a16:creationId xmlns:a16="http://schemas.microsoft.com/office/drawing/2014/main" xmlns="" id="{566AB8AA-7FFB-63FE-E597-52DA368DE812}"/>
              </a:ext>
            </a:extLst>
          </p:cNvPr>
          <p:cNvSpPr/>
          <p:nvPr/>
        </p:nvSpPr>
        <p:spPr>
          <a:xfrm>
            <a:off x="4750236" y="2851686"/>
            <a:ext cx="1883434" cy="575092"/>
          </a:xfrm>
          <a:prstGeom prst="round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Inception V3 Model</a:t>
            </a:r>
          </a:p>
        </p:txBody>
      </p:sp>
      <p:sp>
        <p:nvSpPr>
          <p:cNvPr id="12" name="Rectangle: Rounded Corners 11">
            <a:extLst>
              <a:ext uri="{FF2B5EF4-FFF2-40B4-BE49-F238E27FC236}">
                <a16:creationId xmlns:a16="http://schemas.microsoft.com/office/drawing/2014/main" xmlns="" id="{1D337F57-6DB7-8713-EFFD-7B4121518FF4}"/>
              </a:ext>
            </a:extLst>
          </p:cNvPr>
          <p:cNvSpPr/>
          <p:nvPr/>
        </p:nvSpPr>
        <p:spPr>
          <a:xfrm>
            <a:off x="7208764" y="2851684"/>
            <a:ext cx="1423358" cy="575093"/>
          </a:xfrm>
          <a:prstGeom prst="roundRect">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Developer</a:t>
            </a:r>
          </a:p>
        </p:txBody>
      </p:sp>
      <p:sp>
        <p:nvSpPr>
          <p:cNvPr id="13" name="Oval 12">
            <a:extLst>
              <a:ext uri="{FF2B5EF4-FFF2-40B4-BE49-F238E27FC236}">
                <a16:creationId xmlns:a16="http://schemas.microsoft.com/office/drawing/2014/main" xmlns="" id="{2A1BF329-7C3A-7A66-87E6-F649479D4F76}"/>
              </a:ext>
            </a:extLst>
          </p:cNvPr>
          <p:cNvSpPr/>
          <p:nvPr/>
        </p:nvSpPr>
        <p:spPr>
          <a:xfrm>
            <a:off x="2570797" y="4234344"/>
            <a:ext cx="2257245" cy="1279583"/>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Image Pre-processing</a:t>
            </a:r>
          </a:p>
        </p:txBody>
      </p:sp>
      <p:sp>
        <p:nvSpPr>
          <p:cNvPr id="14" name="Oval 13">
            <a:extLst>
              <a:ext uri="{FF2B5EF4-FFF2-40B4-BE49-F238E27FC236}">
                <a16:creationId xmlns:a16="http://schemas.microsoft.com/office/drawing/2014/main" xmlns="" id="{FA70B670-9E6C-38F1-462A-FED520793EF5}"/>
              </a:ext>
            </a:extLst>
          </p:cNvPr>
          <p:cNvSpPr/>
          <p:nvPr/>
        </p:nvSpPr>
        <p:spPr>
          <a:xfrm>
            <a:off x="5877589" y="4234344"/>
            <a:ext cx="2257245" cy="1279583"/>
          </a:xfrm>
          <a:prstGeom prst="ellipse">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p>
            <a:pPr algn="ctr"/>
            <a:r>
              <a:rPr lang="en-US" dirty="0"/>
              <a:t>Training Inception V3</a:t>
            </a:r>
          </a:p>
        </p:txBody>
      </p:sp>
      <p:cxnSp>
        <p:nvCxnSpPr>
          <p:cNvPr id="15" name="Straight Arrow Connector 14">
            <a:extLst>
              <a:ext uri="{FF2B5EF4-FFF2-40B4-BE49-F238E27FC236}">
                <a16:creationId xmlns:a16="http://schemas.microsoft.com/office/drawing/2014/main" xmlns="" id="{1FFC1CBE-B270-CE74-54C6-ABB30DB8842C}"/>
              </a:ext>
            </a:extLst>
          </p:cNvPr>
          <p:cNvCxnSpPr/>
          <p:nvPr/>
        </p:nvCxnSpPr>
        <p:spPr>
          <a:xfrm>
            <a:off x="2030083" y="1476555"/>
            <a:ext cx="454325"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36525BB4-919F-34F7-39AB-8D4E11585115}"/>
              </a:ext>
            </a:extLst>
          </p:cNvPr>
          <p:cNvCxnSpPr>
            <a:cxnSpLocks/>
          </p:cNvCxnSpPr>
          <p:nvPr/>
        </p:nvCxnSpPr>
        <p:spPr>
          <a:xfrm>
            <a:off x="4833667" y="1476554"/>
            <a:ext cx="741872"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xmlns="" id="{8247A53F-D1B7-273C-F5C9-94C722C2ACA1}"/>
              </a:ext>
            </a:extLst>
          </p:cNvPr>
          <p:cNvCxnSpPr>
            <a:cxnSpLocks/>
          </p:cNvCxnSpPr>
          <p:nvPr/>
        </p:nvCxnSpPr>
        <p:spPr>
          <a:xfrm>
            <a:off x="3554081" y="2123535"/>
            <a:ext cx="8627" cy="7274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xmlns="" id="{32F701BB-5009-FEEA-9863-69FF13C5F2FD}"/>
              </a:ext>
            </a:extLst>
          </p:cNvPr>
          <p:cNvCxnSpPr>
            <a:cxnSpLocks/>
          </p:cNvCxnSpPr>
          <p:nvPr/>
        </p:nvCxnSpPr>
        <p:spPr>
          <a:xfrm>
            <a:off x="4157931" y="3144327"/>
            <a:ext cx="655608"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xmlns="" id="{C8A95B93-E328-4B43-0EFA-8560F009118B}"/>
              </a:ext>
            </a:extLst>
          </p:cNvPr>
          <p:cNvCxnSpPr>
            <a:cxnSpLocks/>
          </p:cNvCxnSpPr>
          <p:nvPr/>
        </p:nvCxnSpPr>
        <p:spPr>
          <a:xfrm>
            <a:off x="6702722" y="3144326"/>
            <a:ext cx="468704"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xmlns="" id="{739BAB1E-74A5-FA58-44A2-8620F5019070}"/>
              </a:ext>
            </a:extLst>
          </p:cNvPr>
          <p:cNvCxnSpPr>
            <a:cxnSpLocks/>
          </p:cNvCxnSpPr>
          <p:nvPr/>
        </p:nvCxnSpPr>
        <p:spPr>
          <a:xfrm flipV="1">
            <a:off x="1224950" y="4950124"/>
            <a:ext cx="1345721" cy="5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xmlns="" id="{528A7444-5FE8-ED56-45ED-9833AD5F35D4}"/>
              </a:ext>
            </a:extLst>
          </p:cNvPr>
          <p:cNvCxnSpPr>
            <a:cxnSpLocks/>
          </p:cNvCxnSpPr>
          <p:nvPr/>
        </p:nvCxnSpPr>
        <p:spPr>
          <a:xfrm>
            <a:off x="4833666" y="4855233"/>
            <a:ext cx="1101306"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xmlns="" id="{B84BC3EC-D263-781F-0605-A3FB6543EDAA}"/>
              </a:ext>
            </a:extLst>
          </p:cNvPr>
          <p:cNvCxnSpPr/>
          <p:nvPr/>
        </p:nvCxnSpPr>
        <p:spPr>
          <a:xfrm>
            <a:off x="1224052" y="1720072"/>
            <a:ext cx="23004" cy="3214777"/>
          </a:xfrm>
          <a:prstGeom prst="straightConnector1">
            <a:avLst/>
          </a:prstGeom>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xmlns="" id="{2D4B0DC2-7B9B-1D15-7BC6-111D527D30FD}"/>
              </a:ext>
            </a:extLst>
          </p:cNvPr>
          <p:cNvSpPr txBox="1"/>
          <p:nvPr/>
        </p:nvSpPr>
        <p:spPr>
          <a:xfrm>
            <a:off x="978822" y="660829"/>
            <a:ext cx="19910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Retinal Images</a:t>
            </a:r>
          </a:p>
        </p:txBody>
      </p:sp>
      <p:sp>
        <p:nvSpPr>
          <p:cNvPr id="25" name="TextBox 24">
            <a:extLst>
              <a:ext uri="{FF2B5EF4-FFF2-40B4-BE49-F238E27FC236}">
                <a16:creationId xmlns:a16="http://schemas.microsoft.com/office/drawing/2014/main" xmlns="" id="{58FCEDD6-7F92-ACEF-E501-E64162790BD4}"/>
              </a:ext>
            </a:extLst>
          </p:cNvPr>
          <p:cNvSpPr txBox="1"/>
          <p:nvPr/>
        </p:nvSpPr>
        <p:spPr>
          <a:xfrm>
            <a:off x="4299992" y="588942"/>
            <a:ext cx="25661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Processed Images</a:t>
            </a:r>
          </a:p>
        </p:txBody>
      </p:sp>
      <p:sp>
        <p:nvSpPr>
          <p:cNvPr id="26" name="TextBox 25">
            <a:extLst>
              <a:ext uri="{FF2B5EF4-FFF2-40B4-BE49-F238E27FC236}">
                <a16:creationId xmlns:a16="http://schemas.microsoft.com/office/drawing/2014/main" xmlns="" id="{2268EE6E-FBB6-88CD-5E60-A1481AA9D35F}"/>
              </a:ext>
            </a:extLst>
          </p:cNvPr>
          <p:cNvSpPr txBox="1"/>
          <p:nvPr/>
        </p:nvSpPr>
        <p:spPr>
          <a:xfrm>
            <a:off x="3480482" y="2299847"/>
            <a:ext cx="22498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Processed Image</a:t>
            </a:r>
          </a:p>
        </p:txBody>
      </p:sp>
      <p:sp>
        <p:nvSpPr>
          <p:cNvPr id="27" name="TextBox 26">
            <a:extLst>
              <a:ext uri="{FF2B5EF4-FFF2-40B4-BE49-F238E27FC236}">
                <a16:creationId xmlns:a16="http://schemas.microsoft.com/office/drawing/2014/main" xmlns="" id="{DD55782D-F7AF-6470-8FE1-E3E5E5D844D8}"/>
              </a:ext>
            </a:extLst>
          </p:cNvPr>
          <p:cNvSpPr txBox="1"/>
          <p:nvPr/>
        </p:nvSpPr>
        <p:spPr>
          <a:xfrm>
            <a:off x="3653011" y="3435659"/>
            <a:ext cx="22498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Abnormal Image</a:t>
            </a:r>
          </a:p>
        </p:txBody>
      </p:sp>
      <p:sp>
        <p:nvSpPr>
          <p:cNvPr id="28" name="TextBox 27">
            <a:extLst>
              <a:ext uri="{FF2B5EF4-FFF2-40B4-BE49-F238E27FC236}">
                <a16:creationId xmlns:a16="http://schemas.microsoft.com/office/drawing/2014/main" xmlns="" id="{C8D85819-C93B-BB83-8FD9-E3523ED94C3D}"/>
              </a:ext>
            </a:extLst>
          </p:cNvPr>
          <p:cNvSpPr txBox="1"/>
          <p:nvPr/>
        </p:nvSpPr>
        <p:spPr>
          <a:xfrm>
            <a:off x="6082784" y="3507545"/>
            <a:ext cx="22498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DR Type Result</a:t>
            </a:r>
          </a:p>
        </p:txBody>
      </p:sp>
      <p:sp>
        <p:nvSpPr>
          <p:cNvPr id="29" name="TextBox 28">
            <a:extLst>
              <a:ext uri="{FF2B5EF4-FFF2-40B4-BE49-F238E27FC236}">
                <a16:creationId xmlns:a16="http://schemas.microsoft.com/office/drawing/2014/main" xmlns="" id="{8D49B33D-4AB9-A627-B403-F18DC48E2400}"/>
              </a:ext>
            </a:extLst>
          </p:cNvPr>
          <p:cNvSpPr txBox="1"/>
          <p:nvPr/>
        </p:nvSpPr>
        <p:spPr>
          <a:xfrm>
            <a:off x="4371878" y="5333470"/>
            <a:ext cx="23217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Processed Images</a:t>
            </a:r>
          </a:p>
        </p:txBody>
      </p:sp>
      <p:sp>
        <p:nvSpPr>
          <p:cNvPr id="30" name="TextBox 29">
            <a:extLst>
              <a:ext uri="{FF2B5EF4-FFF2-40B4-BE49-F238E27FC236}">
                <a16:creationId xmlns:a16="http://schemas.microsoft.com/office/drawing/2014/main" xmlns="" id="{2DF2BE4E-F1BC-0BDD-8B19-E9FC6F827E87}"/>
              </a:ext>
            </a:extLst>
          </p:cNvPr>
          <p:cNvSpPr txBox="1"/>
          <p:nvPr/>
        </p:nvSpPr>
        <p:spPr>
          <a:xfrm>
            <a:off x="964445" y="5066865"/>
            <a:ext cx="25949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Abnormal Retinal Images</a:t>
            </a:r>
          </a:p>
        </p:txBody>
      </p:sp>
      <p:cxnSp>
        <p:nvCxnSpPr>
          <p:cNvPr id="31" name="Straight Arrow Connector 30">
            <a:extLst>
              <a:ext uri="{FF2B5EF4-FFF2-40B4-BE49-F238E27FC236}">
                <a16:creationId xmlns:a16="http://schemas.microsoft.com/office/drawing/2014/main" xmlns="" id="{8F021B9F-D094-20BE-769F-A18FEE45679D}"/>
              </a:ext>
            </a:extLst>
          </p:cNvPr>
          <p:cNvCxnSpPr/>
          <p:nvPr/>
        </p:nvCxnSpPr>
        <p:spPr>
          <a:xfrm rot="5400000">
            <a:off x="54591" y="1514900"/>
            <a:ext cx="464025" cy="1588"/>
          </a:xfrm>
          <a:prstGeom prst="straightConnector1">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330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170"/>
            <a:ext cx="7467600" cy="1143000"/>
          </a:xfrm>
        </p:spPr>
        <p:txBody>
          <a:bodyPr>
            <a:normAutofit/>
          </a:bodyPr>
          <a:lstStyle/>
          <a:p>
            <a:r>
              <a:rPr lang="en-IN" sz="2400"/>
              <a:t>MODULES:</a:t>
            </a:r>
          </a:p>
        </p:txBody>
      </p:sp>
      <p:sp>
        <p:nvSpPr>
          <p:cNvPr id="3" name="Content Placeholder 2"/>
          <p:cNvSpPr>
            <a:spLocks noGrp="1"/>
          </p:cNvSpPr>
          <p:nvPr>
            <p:ph sz="quarter" idx="1"/>
          </p:nvPr>
        </p:nvSpPr>
        <p:spPr>
          <a:xfrm>
            <a:off x="467544" y="1412776"/>
            <a:ext cx="7467600" cy="4873752"/>
          </a:xfrm>
        </p:spPr>
        <p:txBody>
          <a:bodyPr vert="horz" lIns="91440" tIns="45720" rIns="91440" bIns="45720" anchor="t">
            <a:normAutofit/>
          </a:bodyPr>
          <a:lstStyle/>
          <a:p>
            <a:r>
              <a:rPr lang="en-IN">
                <a:ea typeface="+mn-lt"/>
                <a:cs typeface="+mn-lt"/>
              </a:rPr>
              <a:t>Image Acquisition</a:t>
            </a:r>
            <a:endParaRPr lang="en-IN"/>
          </a:p>
          <a:p>
            <a:r>
              <a:rPr lang="en-IN">
                <a:ea typeface="+mn-lt"/>
                <a:cs typeface="+mn-lt"/>
              </a:rPr>
              <a:t>Image Pre-processing</a:t>
            </a:r>
            <a:endParaRPr lang="en-IN"/>
          </a:p>
          <a:p>
            <a:r>
              <a:rPr lang="en-IN">
                <a:ea typeface="+mn-lt"/>
                <a:cs typeface="+mn-lt"/>
              </a:rPr>
              <a:t>Classification of Retinal Image </a:t>
            </a:r>
            <a:endParaRPr lang="en-IN"/>
          </a:p>
          <a:p>
            <a:r>
              <a:rPr lang="en-IN">
                <a:ea typeface="+mn-lt"/>
                <a:cs typeface="+mn-lt"/>
              </a:rPr>
              <a:t>Classification of Diabetic Retinopathy</a:t>
            </a:r>
            <a:endParaRPr lang="en-IN"/>
          </a:p>
          <a:p>
            <a:endParaRPr lang="en-IN"/>
          </a:p>
        </p:txBody>
      </p:sp>
      <p:sp>
        <p:nvSpPr>
          <p:cNvPr id="4" name="Slide Number Placeholder 3"/>
          <p:cNvSpPr>
            <a:spLocks noGrp="1"/>
          </p:cNvSpPr>
          <p:nvPr>
            <p:ph type="sldNum" sz="quarter" idx="15"/>
          </p:nvPr>
        </p:nvSpPr>
        <p:spPr/>
        <p:txBody>
          <a:bodyPr/>
          <a:lstStyle/>
          <a:p>
            <a:fld id="{10511818-1A5F-4AF8-B5C2-82DD1741D1BC}" type="slidenum">
              <a:rPr lang="en-IN" smtClean="0"/>
              <a:pPr/>
              <a:t>25</a:t>
            </a:fld>
            <a:endParaRPr lang="en-IN"/>
          </a:p>
        </p:txBody>
      </p:sp>
    </p:spTree>
    <p:extLst>
      <p:ext uri="{BB962C8B-B14F-4D97-AF65-F5344CB8AC3E}">
        <p14:creationId xmlns:p14="http://schemas.microsoft.com/office/powerpoint/2010/main" xmlns="" val="2980227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8142B-7832-AE43-D363-77172E081F28}"/>
              </a:ext>
            </a:extLst>
          </p:cNvPr>
          <p:cNvSpPr>
            <a:spLocks noGrp="1"/>
          </p:cNvSpPr>
          <p:nvPr>
            <p:ph type="title"/>
          </p:nvPr>
        </p:nvSpPr>
        <p:spPr/>
        <p:txBody>
          <a:bodyPr vert="horz" lIns="91440" tIns="45720" rIns="91440" bIns="45720" anchor="b">
            <a:normAutofit/>
          </a:bodyPr>
          <a:lstStyle/>
          <a:p>
            <a:r>
              <a:rPr lang="en-GB"/>
              <a:t>IMAGE ACQUISITION:</a:t>
            </a:r>
          </a:p>
        </p:txBody>
      </p:sp>
      <p:sp>
        <p:nvSpPr>
          <p:cNvPr id="3" name="Content Placeholder 2">
            <a:extLst>
              <a:ext uri="{FF2B5EF4-FFF2-40B4-BE49-F238E27FC236}">
                <a16:creationId xmlns:a16="http://schemas.microsoft.com/office/drawing/2014/main" xmlns="" id="{D27DBC54-8674-952E-2E49-B3D0F54D66BC}"/>
              </a:ext>
            </a:extLst>
          </p:cNvPr>
          <p:cNvSpPr>
            <a:spLocks noGrp="1"/>
          </p:cNvSpPr>
          <p:nvPr>
            <p:ph sz="quarter" idx="1"/>
          </p:nvPr>
        </p:nvSpPr>
        <p:spPr/>
        <p:txBody>
          <a:bodyPr vert="horz" lIns="91440" tIns="45720" rIns="91440" bIns="45720" anchor="t">
            <a:normAutofit/>
          </a:bodyPr>
          <a:lstStyle/>
          <a:p>
            <a:r>
              <a:rPr lang="en-GB">
                <a:ea typeface="+mn-lt"/>
                <a:cs typeface="+mn-lt"/>
              </a:rPr>
              <a:t>Image acquisition in image processing can be broadly defined as the action of retrieving an image from some source, so it can be passed through whatever processes need to occur afterward. </a:t>
            </a:r>
            <a:endParaRPr lang="en-GB"/>
          </a:p>
          <a:p>
            <a:r>
              <a:rPr lang="en-GB">
                <a:ea typeface="+mn-lt"/>
                <a:cs typeface="+mn-lt"/>
              </a:rPr>
              <a:t>Retinal images are collected from Kaggle public database. </a:t>
            </a:r>
            <a:endParaRPr lang="en-GB"/>
          </a:p>
          <a:p>
            <a:r>
              <a:rPr lang="en-GB"/>
              <a:t>These retinal images are passed for pre-processing. </a:t>
            </a:r>
          </a:p>
          <a:p>
            <a:endParaRPr lang="en-GB"/>
          </a:p>
        </p:txBody>
      </p:sp>
      <p:sp>
        <p:nvSpPr>
          <p:cNvPr id="4" name="Slide Number Placeholder 3">
            <a:extLst>
              <a:ext uri="{FF2B5EF4-FFF2-40B4-BE49-F238E27FC236}">
                <a16:creationId xmlns:a16="http://schemas.microsoft.com/office/drawing/2014/main" xmlns="" id="{D86CA815-404C-D654-9D67-47AE34FF14C4}"/>
              </a:ext>
            </a:extLst>
          </p:cNvPr>
          <p:cNvSpPr>
            <a:spLocks noGrp="1"/>
          </p:cNvSpPr>
          <p:nvPr>
            <p:ph type="sldNum" sz="quarter" idx="15"/>
          </p:nvPr>
        </p:nvSpPr>
        <p:spPr/>
        <p:txBody>
          <a:bodyPr/>
          <a:lstStyle/>
          <a:p>
            <a:fld id="{10511818-1A5F-4AF8-B5C2-82DD1741D1BC}" type="slidenum">
              <a:rPr lang="en-IN" smtClean="0"/>
              <a:pPr/>
              <a:t>26</a:t>
            </a:fld>
            <a:endParaRPr lang="en-IN"/>
          </a:p>
        </p:txBody>
      </p:sp>
    </p:spTree>
    <p:extLst>
      <p:ext uri="{BB962C8B-B14F-4D97-AF65-F5344CB8AC3E}">
        <p14:creationId xmlns:p14="http://schemas.microsoft.com/office/powerpoint/2010/main" xmlns="" val="3498960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2A96D-0FD7-A624-A8A0-711A0315E5F0}"/>
              </a:ext>
            </a:extLst>
          </p:cNvPr>
          <p:cNvSpPr>
            <a:spLocks noGrp="1"/>
          </p:cNvSpPr>
          <p:nvPr>
            <p:ph type="title"/>
          </p:nvPr>
        </p:nvSpPr>
        <p:spPr>
          <a:xfrm>
            <a:off x="650929" y="-99903"/>
            <a:ext cx="7467600" cy="1143000"/>
          </a:xfrm>
        </p:spPr>
        <p:txBody>
          <a:bodyPr vert="horz" lIns="91440" tIns="45720" rIns="91440" bIns="45720" anchor="b">
            <a:normAutofit/>
          </a:bodyPr>
          <a:lstStyle/>
          <a:p>
            <a:r>
              <a:rPr lang="en-GB"/>
              <a:t>PRE-PROCESSING DATASET:</a:t>
            </a:r>
          </a:p>
        </p:txBody>
      </p:sp>
      <p:sp>
        <p:nvSpPr>
          <p:cNvPr id="3" name="Content Placeholder 2">
            <a:extLst>
              <a:ext uri="{FF2B5EF4-FFF2-40B4-BE49-F238E27FC236}">
                <a16:creationId xmlns:a16="http://schemas.microsoft.com/office/drawing/2014/main" xmlns="" id="{F9B3BD6B-5012-1946-502C-399B9C8829A5}"/>
              </a:ext>
            </a:extLst>
          </p:cNvPr>
          <p:cNvSpPr>
            <a:spLocks noGrp="1"/>
          </p:cNvSpPr>
          <p:nvPr>
            <p:ph sz="quarter" idx="1"/>
          </p:nvPr>
        </p:nvSpPr>
        <p:spPr>
          <a:xfrm>
            <a:off x="470115" y="1341895"/>
            <a:ext cx="7467600" cy="5467853"/>
          </a:xfrm>
        </p:spPr>
        <p:txBody>
          <a:bodyPr vert="horz" lIns="91440" tIns="45720" rIns="91440" bIns="45720" anchor="t">
            <a:normAutofit/>
          </a:bodyPr>
          <a:lstStyle/>
          <a:p>
            <a:pPr algn="just"/>
            <a:r>
              <a:rPr lang="en-GB">
                <a:ea typeface="+mn-lt"/>
                <a:cs typeface="+mn-lt"/>
              </a:rPr>
              <a:t>Pre-processing includes noise removal and contrast enhancement.</a:t>
            </a:r>
            <a:endParaRPr lang="en-GB"/>
          </a:p>
          <a:p>
            <a:pPr algn="just"/>
            <a:r>
              <a:rPr lang="en-GB">
                <a:ea typeface="+mn-lt"/>
                <a:cs typeface="+mn-lt"/>
              </a:rPr>
              <a:t>Median filter is an algorithm used to remove the noise in the retinal image.</a:t>
            </a:r>
            <a:endParaRPr lang="en-GB"/>
          </a:p>
          <a:p>
            <a:pPr algn="just"/>
            <a:r>
              <a:rPr lang="en-GB">
                <a:ea typeface="+mn-lt"/>
                <a:cs typeface="+mn-lt"/>
              </a:rPr>
              <a:t>Image contrast is enhanced by the Adaptive Histogram Equalization (AHE) process.</a:t>
            </a:r>
            <a:endParaRPr lang="en-GB"/>
          </a:p>
          <a:p>
            <a:pPr algn="just"/>
            <a:r>
              <a:rPr lang="en-GB">
                <a:ea typeface="+mn-lt"/>
                <a:cs typeface="+mn-lt"/>
              </a:rPr>
              <a:t>Adaptive histogram equalization (AHE) is a computer image processing technique used to improve contrast in retinal images.</a:t>
            </a:r>
            <a:endParaRPr lang="en-GB"/>
          </a:p>
          <a:p>
            <a:endParaRPr lang="en-GB"/>
          </a:p>
        </p:txBody>
      </p:sp>
      <p:sp>
        <p:nvSpPr>
          <p:cNvPr id="4" name="Slide Number Placeholder 3">
            <a:extLst>
              <a:ext uri="{FF2B5EF4-FFF2-40B4-BE49-F238E27FC236}">
                <a16:creationId xmlns:a16="http://schemas.microsoft.com/office/drawing/2014/main" xmlns="" id="{C0F83276-9029-742B-48E5-723E373D57C8}"/>
              </a:ext>
            </a:extLst>
          </p:cNvPr>
          <p:cNvSpPr>
            <a:spLocks noGrp="1"/>
          </p:cNvSpPr>
          <p:nvPr>
            <p:ph type="sldNum" sz="quarter" idx="15"/>
          </p:nvPr>
        </p:nvSpPr>
        <p:spPr/>
        <p:txBody>
          <a:bodyPr/>
          <a:lstStyle/>
          <a:p>
            <a:fld id="{10511818-1A5F-4AF8-B5C2-82DD1741D1BC}" type="slidenum">
              <a:rPr lang="en-IN" smtClean="0"/>
              <a:pPr/>
              <a:t>27</a:t>
            </a:fld>
            <a:endParaRPr lang="en-IN"/>
          </a:p>
        </p:txBody>
      </p:sp>
    </p:spTree>
    <p:extLst>
      <p:ext uri="{BB962C8B-B14F-4D97-AF65-F5344CB8AC3E}">
        <p14:creationId xmlns:p14="http://schemas.microsoft.com/office/powerpoint/2010/main" xmlns="" val="32464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677A4-379C-0AD0-1444-255581DB26E0}"/>
              </a:ext>
            </a:extLst>
          </p:cNvPr>
          <p:cNvSpPr>
            <a:spLocks noGrp="1"/>
          </p:cNvSpPr>
          <p:nvPr>
            <p:ph type="title"/>
          </p:nvPr>
        </p:nvSpPr>
        <p:spPr/>
        <p:txBody>
          <a:bodyPr vert="horz" lIns="91440" tIns="45720" rIns="91440" bIns="45720" anchor="b">
            <a:normAutofit/>
          </a:bodyPr>
          <a:lstStyle/>
          <a:p>
            <a:r>
              <a:rPr lang="en-GB"/>
              <a:t>CLASSIFICATION OF RETINAL IMAGES :</a:t>
            </a:r>
          </a:p>
        </p:txBody>
      </p:sp>
      <p:sp>
        <p:nvSpPr>
          <p:cNvPr id="3" name="Content Placeholder 2">
            <a:extLst>
              <a:ext uri="{FF2B5EF4-FFF2-40B4-BE49-F238E27FC236}">
                <a16:creationId xmlns:a16="http://schemas.microsoft.com/office/drawing/2014/main" xmlns="" id="{AD48E51D-D521-E809-3127-024D3C192C31}"/>
              </a:ext>
            </a:extLst>
          </p:cNvPr>
          <p:cNvSpPr>
            <a:spLocks noGrp="1"/>
          </p:cNvSpPr>
          <p:nvPr>
            <p:ph sz="quarter" idx="1"/>
          </p:nvPr>
        </p:nvSpPr>
        <p:spPr/>
        <p:txBody>
          <a:bodyPr vert="horz" lIns="91440" tIns="45720" rIns="91440" bIns="45720" anchor="t">
            <a:normAutofit/>
          </a:bodyPr>
          <a:lstStyle/>
          <a:p>
            <a:r>
              <a:rPr lang="en-GB">
                <a:ea typeface="+mn-lt"/>
                <a:cs typeface="+mn-lt"/>
              </a:rPr>
              <a:t>Following pre-processing, a </a:t>
            </a:r>
            <a:r>
              <a:rPr lang="en-GB" err="1">
                <a:ea typeface="+mn-lt"/>
                <a:cs typeface="+mn-lt"/>
              </a:rPr>
              <a:t>GoogleNet</a:t>
            </a:r>
            <a:r>
              <a:rPr lang="en-GB">
                <a:ea typeface="+mn-lt"/>
                <a:cs typeface="+mn-lt"/>
              </a:rPr>
              <a:t> CNN model is used to extract features and classify retinal images.</a:t>
            </a:r>
            <a:endParaRPr lang="en-GB"/>
          </a:p>
          <a:p>
            <a:r>
              <a:rPr lang="en-GB" err="1">
                <a:ea typeface="+mn-lt"/>
                <a:cs typeface="+mn-lt"/>
              </a:rPr>
              <a:t>GoogleNet</a:t>
            </a:r>
            <a:r>
              <a:rPr lang="en-GB">
                <a:ea typeface="+mn-lt"/>
                <a:cs typeface="+mn-lt"/>
              </a:rPr>
              <a:t> has 22 layers, and the input size is 224 by 224 pixels.</a:t>
            </a:r>
          </a:p>
          <a:p>
            <a:r>
              <a:rPr lang="en-GB">
                <a:ea typeface="+mn-lt"/>
                <a:cs typeface="+mn-lt"/>
              </a:rPr>
              <a:t>Based on the hyperparameters such as epochs, learning rate, dropout, and optimizer (ADAM), the proposed model is trained to build a classification prediction that classifies the retinal image into normal and abnormal (diabetic retinopathy) retinal image.</a:t>
            </a:r>
            <a:endParaRPr lang="en-GB"/>
          </a:p>
          <a:p>
            <a:endParaRPr lang="en-GB"/>
          </a:p>
        </p:txBody>
      </p:sp>
      <p:sp>
        <p:nvSpPr>
          <p:cNvPr id="4" name="Slide Number Placeholder 3">
            <a:extLst>
              <a:ext uri="{FF2B5EF4-FFF2-40B4-BE49-F238E27FC236}">
                <a16:creationId xmlns:a16="http://schemas.microsoft.com/office/drawing/2014/main" xmlns="" id="{E120E68F-F5F1-9647-60D6-769C1914F316}"/>
              </a:ext>
            </a:extLst>
          </p:cNvPr>
          <p:cNvSpPr>
            <a:spLocks noGrp="1"/>
          </p:cNvSpPr>
          <p:nvPr>
            <p:ph type="sldNum" sz="quarter" idx="15"/>
          </p:nvPr>
        </p:nvSpPr>
        <p:spPr/>
        <p:txBody>
          <a:bodyPr/>
          <a:lstStyle/>
          <a:p>
            <a:fld id="{10511818-1A5F-4AF8-B5C2-82DD1741D1BC}" type="slidenum">
              <a:rPr lang="en-IN" smtClean="0"/>
              <a:pPr/>
              <a:t>28</a:t>
            </a:fld>
            <a:endParaRPr lang="en-IN"/>
          </a:p>
        </p:txBody>
      </p:sp>
    </p:spTree>
    <p:extLst>
      <p:ext uri="{BB962C8B-B14F-4D97-AF65-F5344CB8AC3E}">
        <p14:creationId xmlns:p14="http://schemas.microsoft.com/office/powerpoint/2010/main" xmlns="" val="232733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12335-1A94-F5EB-1315-139FE1C3A432}"/>
              </a:ext>
            </a:extLst>
          </p:cNvPr>
          <p:cNvSpPr>
            <a:spLocks noGrp="1"/>
          </p:cNvSpPr>
          <p:nvPr>
            <p:ph type="title"/>
          </p:nvPr>
        </p:nvSpPr>
        <p:spPr/>
        <p:txBody>
          <a:bodyPr vert="horz" lIns="91440" tIns="45720" rIns="91440" bIns="45720" anchor="b">
            <a:normAutofit/>
          </a:bodyPr>
          <a:lstStyle/>
          <a:p>
            <a:r>
              <a:rPr lang="en-GB">
                <a:ea typeface="+mj-lt"/>
                <a:cs typeface="+mj-lt"/>
              </a:rPr>
              <a:t>CLASSIFICATION OF DIABETIC RETINOPATHY:</a:t>
            </a:r>
            <a:endParaRPr lang="en-US"/>
          </a:p>
        </p:txBody>
      </p:sp>
      <p:sp>
        <p:nvSpPr>
          <p:cNvPr id="3" name="Content Placeholder 2">
            <a:extLst>
              <a:ext uri="{FF2B5EF4-FFF2-40B4-BE49-F238E27FC236}">
                <a16:creationId xmlns:a16="http://schemas.microsoft.com/office/drawing/2014/main" xmlns="" id="{0702A472-D5F2-59D8-5692-26A75A858236}"/>
              </a:ext>
            </a:extLst>
          </p:cNvPr>
          <p:cNvSpPr>
            <a:spLocks noGrp="1"/>
          </p:cNvSpPr>
          <p:nvPr>
            <p:ph sz="quarter" idx="1"/>
          </p:nvPr>
        </p:nvSpPr>
        <p:spPr/>
        <p:txBody>
          <a:bodyPr vert="horz" lIns="91440" tIns="45720" rIns="91440" bIns="45720" anchor="t">
            <a:normAutofit/>
          </a:bodyPr>
          <a:lstStyle/>
          <a:p>
            <a:r>
              <a:rPr lang="en-GB">
                <a:ea typeface="+mn-lt"/>
                <a:cs typeface="+mn-lt"/>
              </a:rPr>
              <a:t>In this module, abnormal retinal images (DR) are carried out to classify the diabetic retinopathy images into three types using Inception V3 deep learning model. </a:t>
            </a:r>
            <a:endParaRPr lang="en-GB"/>
          </a:p>
          <a:p>
            <a:r>
              <a:rPr lang="en-GB">
                <a:ea typeface="+mn-lt"/>
                <a:cs typeface="+mn-lt"/>
              </a:rPr>
              <a:t>Inception V3 has 42 layers, and the input size is 299 by 299 pixels. </a:t>
            </a:r>
          </a:p>
          <a:p>
            <a:r>
              <a:rPr lang="en-GB">
                <a:ea typeface="+mn-lt"/>
                <a:cs typeface="+mn-lt"/>
              </a:rPr>
              <a:t>Based on the hyperparameters such as epochs, learning rate, dropout, and optimizer (ADAM), the proposed model was trained to build a classification prediction that classifies the DR retinal image into three types, such as microaneurysms, haemorrhages, and exudates.</a:t>
            </a:r>
            <a:endParaRPr lang="en-GB"/>
          </a:p>
          <a:p>
            <a:endParaRPr lang="en-GB"/>
          </a:p>
        </p:txBody>
      </p:sp>
      <p:sp>
        <p:nvSpPr>
          <p:cNvPr id="4" name="Slide Number Placeholder 3">
            <a:extLst>
              <a:ext uri="{FF2B5EF4-FFF2-40B4-BE49-F238E27FC236}">
                <a16:creationId xmlns:a16="http://schemas.microsoft.com/office/drawing/2014/main" xmlns="" id="{3459FD04-B61A-B24F-B3BF-4B64594588DA}"/>
              </a:ext>
            </a:extLst>
          </p:cNvPr>
          <p:cNvSpPr>
            <a:spLocks noGrp="1"/>
          </p:cNvSpPr>
          <p:nvPr>
            <p:ph type="sldNum" sz="quarter" idx="15"/>
          </p:nvPr>
        </p:nvSpPr>
        <p:spPr/>
        <p:txBody>
          <a:bodyPr/>
          <a:lstStyle/>
          <a:p>
            <a:fld id="{10511818-1A5F-4AF8-B5C2-82DD1741D1BC}" type="slidenum">
              <a:rPr lang="en-IN" smtClean="0"/>
              <a:pPr/>
              <a:t>29</a:t>
            </a:fld>
            <a:endParaRPr lang="en-IN"/>
          </a:p>
        </p:txBody>
      </p:sp>
    </p:spTree>
    <p:extLst>
      <p:ext uri="{BB962C8B-B14F-4D97-AF65-F5344CB8AC3E}">
        <p14:creationId xmlns:p14="http://schemas.microsoft.com/office/powerpoint/2010/main" xmlns="" val="386318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C040B-70D1-C7DF-D039-6727A0E32792}"/>
              </a:ext>
            </a:extLst>
          </p:cNvPr>
          <p:cNvSpPr>
            <a:spLocks noGrp="1"/>
          </p:cNvSpPr>
          <p:nvPr>
            <p:ph type="title"/>
          </p:nvPr>
        </p:nvSpPr>
        <p:spPr>
          <a:xfrm>
            <a:off x="535577" y="-104185"/>
            <a:ext cx="7467600" cy="1143000"/>
          </a:xfrm>
        </p:spPr>
        <p:txBody>
          <a:bodyPr vert="horz" lIns="91440" tIns="45720" rIns="91440" bIns="45720" anchor="b">
            <a:normAutofit/>
          </a:bodyPr>
          <a:lstStyle/>
          <a:p>
            <a:r>
              <a:rPr lang="en-IN">
                <a:ea typeface="+mj-lt"/>
                <a:cs typeface="+mj-lt"/>
              </a:rPr>
              <a:t>BASE PAPER:</a:t>
            </a:r>
            <a:endParaRPr lang="en-US"/>
          </a:p>
        </p:txBody>
      </p:sp>
      <p:sp>
        <p:nvSpPr>
          <p:cNvPr id="3" name="Content Placeholder 2">
            <a:extLst>
              <a:ext uri="{FF2B5EF4-FFF2-40B4-BE49-F238E27FC236}">
                <a16:creationId xmlns:a16="http://schemas.microsoft.com/office/drawing/2014/main" xmlns="" id="{8208AF2B-186F-DC92-47AB-79A54AA47F45}"/>
              </a:ext>
            </a:extLst>
          </p:cNvPr>
          <p:cNvSpPr>
            <a:spLocks noGrp="1"/>
          </p:cNvSpPr>
          <p:nvPr>
            <p:ph sz="quarter" idx="1"/>
          </p:nvPr>
        </p:nvSpPr>
        <p:spPr>
          <a:xfrm>
            <a:off x="378823" y="1469572"/>
            <a:ext cx="8368937" cy="5317889"/>
          </a:xfrm>
        </p:spPr>
        <p:txBody>
          <a:bodyPr vert="horz" lIns="91440" tIns="45720" rIns="91440" bIns="45720" anchor="t">
            <a:normAutofit/>
          </a:bodyPr>
          <a:lstStyle/>
          <a:p>
            <a:r>
              <a:rPr lang="en-US" b="1" dirty="0"/>
              <a:t>Title</a:t>
            </a:r>
            <a:r>
              <a:rPr lang="en-US" dirty="0"/>
              <a:t> - Hybrid Retinal Image Enhancement Algorithm for Diabetic Retinopathy Diagnostic Using Deep Learning Model</a:t>
            </a:r>
          </a:p>
          <a:p>
            <a:r>
              <a:rPr lang="en-US" b="1" dirty="0"/>
              <a:t>Authors - </a:t>
            </a:r>
            <a:r>
              <a:rPr lang="en-US" dirty="0">
                <a:ea typeface="+mn-lt"/>
                <a:cs typeface="+mn-lt"/>
              </a:rPr>
              <a:t>Saif Hameed Abbood, Haza </a:t>
            </a:r>
            <a:r>
              <a:rPr lang="en-US" dirty="0" err="1">
                <a:ea typeface="+mn-lt"/>
                <a:cs typeface="+mn-lt"/>
              </a:rPr>
              <a:t>Nuzly</a:t>
            </a:r>
            <a:r>
              <a:rPr lang="en-US" dirty="0">
                <a:ea typeface="+mn-lt"/>
                <a:cs typeface="+mn-lt"/>
              </a:rPr>
              <a:t> Abdull Hamed, Mohd </a:t>
            </a:r>
            <a:r>
              <a:rPr lang="en-US" dirty="0" err="1">
                <a:ea typeface="+mn-lt"/>
                <a:cs typeface="+mn-lt"/>
              </a:rPr>
              <a:t>Shafry</a:t>
            </a:r>
            <a:r>
              <a:rPr lang="en-US" dirty="0">
                <a:ea typeface="+mn-lt"/>
                <a:cs typeface="+mn-lt"/>
              </a:rPr>
              <a:t> Mohd Rahim, Amjad Rehman, Tanzila Saba, and Saeed Ali Bahaj </a:t>
            </a:r>
            <a:r>
              <a:rPr lang="en-US" sz="2000" dirty="0">
                <a:ea typeface="+mn-lt"/>
                <a:cs typeface="+mn-lt"/>
              </a:rPr>
              <a:t> </a:t>
            </a:r>
          </a:p>
          <a:p>
            <a:r>
              <a:rPr lang="en-US" b="1" dirty="0">
                <a:ea typeface="+mn-lt"/>
                <a:cs typeface="+mn-lt"/>
              </a:rPr>
              <a:t>Link  - </a:t>
            </a:r>
            <a:r>
              <a:rPr lang="en-US" dirty="0">
                <a:solidFill>
                  <a:srgbClr val="7030A0"/>
                </a:solidFill>
                <a:ea typeface="+mn-lt"/>
                <a:cs typeface="+mn-lt"/>
              </a:rPr>
              <a:t> </a:t>
            </a:r>
            <a:r>
              <a:rPr lang="en-US" sz="2000" dirty="0">
                <a:solidFill>
                  <a:srgbClr val="7030A0"/>
                </a:solidFill>
                <a:ea typeface="+mn-lt"/>
                <a:cs typeface="+mn-lt"/>
              </a:rPr>
              <a:t>https://ieeexplore.ieee.org/document/9819926</a:t>
            </a:r>
            <a:endParaRPr lang="en-US" sz="2000" dirty="0"/>
          </a:p>
        </p:txBody>
      </p:sp>
      <p:sp>
        <p:nvSpPr>
          <p:cNvPr id="4" name="Slide Number Placeholder 3">
            <a:extLst>
              <a:ext uri="{FF2B5EF4-FFF2-40B4-BE49-F238E27FC236}">
                <a16:creationId xmlns:a16="http://schemas.microsoft.com/office/drawing/2014/main" xmlns="" id="{C576A10E-E3FA-9BC7-32E9-81781101D3A4}"/>
              </a:ext>
            </a:extLst>
          </p:cNvPr>
          <p:cNvSpPr>
            <a:spLocks noGrp="1"/>
          </p:cNvSpPr>
          <p:nvPr>
            <p:ph type="sldNum" sz="quarter" idx="15"/>
          </p:nvPr>
        </p:nvSpPr>
        <p:spPr/>
        <p:txBody>
          <a:bodyPr/>
          <a:lstStyle/>
          <a:p>
            <a:fld id="{10511818-1A5F-4AF8-B5C2-82DD1741D1BC}" type="slidenum">
              <a:rPr lang="en-IN" smtClean="0"/>
              <a:pPr/>
              <a:t>3</a:t>
            </a:fld>
            <a:endParaRPr lang="en-IN"/>
          </a:p>
        </p:txBody>
      </p:sp>
      <p:sp>
        <p:nvSpPr>
          <p:cNvPr id="6" name="TextBox 5">
            <a:extLst>
              <a:ext uri="{FF2B5EF4-FFF2-40B4-BE49-F238E27FC236}">
                <a16:creationId xmlns:a16="http://schemas.microsoft.com/office/drawing/2014/main" xmlns="" id="{7A8D7FD9-FE38-740F-52BC-663E625FB2BD}"/>
              </a:ext>
            </a:extLst>
          </p:cNvPr>
          <p:cNvSpPr txBox="1"/>
          <p:nvPr/>
        </p:nvSpPr>
        <p:spPr>
          <a:xfrm>
            <a:off x="4963885" y="302078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xmlns="" val="2419838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77"/>
            <a:ext cx="7467600" cy="706090"/>
          </a:xfrm>
        </p:spPr>
        <p:txBody>
          <a:bodyPr vert="horz" lIns="91440" tIns="45720" rIns="91440" bIns="45720" anchor="b">
            <a:normAutofit/>
          </a:bodyPr>
          <a:lstStyle/>
          <a:p>
            <a:r>
              <a:rPr lang="en-US"/>
              <a:t>ALGORITHM:</a:t>
            </a:r>
          </a:p>
        </p:txBody>
      </p:sp>
      <p:sp>
        <p:nvSpPr>
          <p:cNvPr id="3" name="Content Placeholder 2"/>
          <p:cNvSpPr>
            <a:spLocks noGrp="1"/>
          </p:cNvSpPr>
          <p:nvPr>
            <p:ph sz="quarter" idx="1"/>
          </p:nvPr>
        </p:nvSpPr>
        <p:spPr>
          <a:xfrm>
            <a:off x="457200" y="1052736"/>
            <a:ext cx="7467600" cy="5805264"/>
          </a:xfrm>
        </p:spPr>
        <p:txBody>
          <a:bodyPr vert="horz" lIns="91440" tIns="45720" rIns="91440" bIns="45720" anchor="t">
            <a:normAutofit fontScale="92500" lnSpcReduction="10000"/>
          </a:bodyPr>
          <a:lstStyle/>
          <a:p>
            <a:pPr>
              <a:buNone/>
            </a:pPr>
            <a:r>
              <a:rPr lang="en-US" b="1"/>
              <a:t>Algorithm for Pre Processing </a:t>
            </a:r>
          </a:p>
          <a:p>
            <a:pPr marL="457200" indent="-457200">
              <a:buAutoNum type="arabicPeriod"/>
            </a:pPr>
            <a:r>
              <a:rPr lang="en-US"/>
              <a:t>Load the dataset </a:t>
            </a:r>
          </a:p>
          <a:p>
            <a:pPr marL="457200" indent="-457200">
              <a:buFont typeface="Wingdings"/>
              <a:buAutoNum type="arabicPeriod"/>
            </a:pPr>
            <a:r>
              <a:rPr lang="en-US"/>
              <a:t>Use median filter for noise removal </a:t>
            </a:r>
          </a:p>
          <a:p>
            <a:pPr marL="457200" lvl="0" indent="-457200">
              <a:buFont typeface="Wingdings"/>
              <a:buAutoNum type="arabicPeriod"/>
            </a:pPr>
            <a:r>
              <a:rPr lang="en-US"/>
              <a:t>Enhance Image contrast into high contrast by the adaptive histogram equalization (AHE)</a:t>
            </a:r>
          </a:p>
          <a:p>
            <a:pPr marL="457200" indent="-457200">
              <a:buNone/>
            </a:pPr>
            <a:r>
              <a:rPr lang="en-US" b="1"/>
              <a:t>Algorithm for Detection</a:t>
            </a:r>
          </a:p>
          <a:p>
            <a:pPr marL="457200" lvl="0" indent="-457200">
              <a:buFont typeface="+mj-lt"/>
              <a:buAutoNum type="arabicPeriod"/>
            </a:pPr>
            <a:r>
              <a:rPr lang="en-US"/>
              <a:t>Train </a:t>
            </a:r>
            <a:r>
              <a:rPr lang="en-US" err="1"/>
              <a:t>GoogleNet</a:t>
            </a:r>
            <a:r>
              <a:rPr lang="en-US"/>
              <a:t> model by passing pre-processed images</a:t>
            </a:r>
          </a:p>
          <a:p>
            <a:pPr marL="457200" indent="-457200">
              <a:buFont typeface="Wingdings"/>
              <a:buAutoNum type="arabicPeriod"/>
            </a:pPr>
            <a:r>
              <a:rPr lang="en-US"/>
              <a:t>Extract features </a:t>
            </a:r>
          </a:p>
          <a:p>
            <a:pPr marL="457200" lvl="0" indent="-457200">
              <a:buFont typeface="Wingdings"/>
              <a:buAutoNum type="arabicPeriod"/>
            </a:pPr>
            <a:r>
              <a:rPr lang="en-US"/>
              <a:t>Classify the retinal images as normal or DR</a:t>
            </a:r>
          </a:p>
          <a:p>
            <a:pPr marL="457200" indent="-457200">
              <a:buNone/>
            </a:pPr>
            <a:r>
              <a:rPr lang="en-US" b="1"/>
              <a:t>Algorithm for Classification</a:t>
            </a:r>
          </a:p>
          <a:p>
            <a:pPr marL="457200" indent="-457200">
              <a:buFont typeface="+mj-lt"/>
              <a:buAutoNum type="arabicPeriod"/>
            </a:pPr>
            <a:r>
              <a:rPr lang="en-US"/>
              <a:t>Train Inception V3 model using dataset </a:t>
            </a:r>
          </a:p>
          <a:p>
            <a:pPr marL="457200" indent="-457200">
              <a:buFont typeface="+mj-lt"/>
              <a:buAutoNum type="arabicPeriod"/>
            </a:pPr>
            <a:r>
              <a:rPr lang="en-US"/>
              <a:t>Classify the DR as : </a:t>
            </a:r>
            <a:r>
              <a:rPr lang="en-US" err="1"/>
              <a:t>Microaneurysm,Haemorrhage,Exudate</a:t>
            </a:r>
            <a:endParaRPr lang="en-US"/>
          </a:p>
          <a:p>
            <a:pPr marL="457200" indent="-457200">
              <a:buFont typeface="+mj-lt"/>
              <a:buAutoNum type="arabicPeriod"/>
            </a:pPr>
            <a:r>
              <a:rPr lang="en-US"/>
              <a:t>Display the final prediction </a:t>
            </a:r>
          </a:p>
          <a:p>
            <a:pPr marL="457200" lvl="0" indent="-457200">
              <a:buNone/>
            </a:pPr>
            <a:endParaRPr lang="en-US"/>
          </a:p>
          <a:p>
            <a:pPr marL="457200" lvl="0" indent="-457200">
              <a:buFont typeface="Wingdings"/>
              <a:buAutoNum type="arabicPeriod"/>
            </a:pPr>
            <a:endParaRPr lang="en-US"/>
          </a:p>
        </p:txBody>
      </p:sp>
      <p:sp>
        <p:nvSpPr>
          <p:cNvPr id="4" name="Slide Number Placeholder 3"/>
          <p:cNvSpPr>
            <a:spLocks noGrp="1"/>
          </p:cNvSpPr>
          <p:nvPr>
            <p:ph type="sldNum" sz="quarter" idx="15"/>
          </p:nvPr>
        </p:nvSpPr>
        <p:spPr/>
        <p:txBody>
          <a:bodyPr/>
          <a:lstStyle/>
          <a:p>
            <a:fld id="{10511818-1A5F-4AF8-B5C2-82DD1741D1BC}" type="slidenum">
              <a:rPr lang="en-IN" dirty="0"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9B1B5-F0A9-EE73-2A54-5A89688E677E}"/>
              </a:ext>
            </a:extLst>
          </p:cNvPr>
          <p:cNvSpPr>
            <a:spLocks noGrp="1"/>
          </p:cNvSpPr>
          <p:nvPr>
            <p:ph type="title"/>
          </p:nvPr>
        </p:nvSpPr>
        <p:spPr>
          <a:xfrm>
            <a:off x="425597" y="243035"/>
            <a:ext cx="7467600" cy="1143000"/>
          </a:xfrm>
        </p:spPr>
        <p:txBody>
          <a:bodyPr vert="horz" lIns="91440" tIns="45720" rIns="91440" bIns="45720" anchor="b">
            <a:normAutofit/>
          </a:bodyPr>
          <a:lstStyle/>
          <a:p>
            <a:r>
              <a:rPr lang="en-US" sz="1800" b="1">
                <a:solidFill>
                  <a:srgbClr val="F236A6"/>
                </a:solidFill>
                <a:latin typeface="Sylfaen"/>
                <a:cs typeface="Angsana New"/>
              </a:rPr>
              <a:t>ALGORITHM DESCRIPTION:</a:t>
            </a:r>
          </a:p>
        </p:txBody>
      </p:sp>
      <p:sp>
        <p:nvSpPr>
          <p:cNvPr id="3" name="Content Placeholder 2">
            <a:extLst>
              <a:ext uri="{FF2B5EF4-FFF2-40B4-BE49-F238E27FC236}">
                <a16:creationId xmlns:a16="http://schemas.microsoft.com/office/drawing/2014/main" xmlns="" id="{E8C91D96-C4D6-36B7-943F-78C11A61A90B}"/>
              </a:ext>
            </a:extLst>
          </p:cNvPr>
          <p:cNvSpPr>
            <a:spLocks noGrp="1"/>
          </p:cNvSpPr>
          <p:nvPr>
            <p:ph sz="quarter" idx="1"/>
          </p:nvPr>
        </p:nvSpPr>
        <p:spPr>
          <a:xfrm>
            <a:off x="267577" y="2137462"/>
            <a:ext cx="8310364" cy="5084444"/>
          </a:xfrm>
        </p:spPr>
        <p:txBody>
          <a:bodyPr vert="horz" lIns="91440" tIns="45720" rIns="91440" bIns="45720" anchor="t">
            <a:normAutofit/>
          </a:bodyPr>
          <a:lstStyle/>
          <a:p>
            <a:pPr algn="just"/>
            <a:r>
              <a:rPr lang="en-US" sz="1800" err="1">
                <a:ea typeface="+mn-lt"/>
                <a:cs typeface="+mn-lt"/>
              </a:rPr>
              <a:t>GoogLeNet</a:t>
            </a:r>
            <a:r>
              <a:rPr lang="en-US" sz="1800">
                <a:ea typeface="+mn-lt"/>
                <a:cs typeface="+mn-lt"/>
              </a:rPr>
              <a:t> is a 22-layer deep convolutional neural network that’s a variant of the Inception Network.</a:t>
            </a:r>
          </a:p>
          <a:p>
            <a:pPr algn="just"/>
            <a:r>
              <a:rPr lang="en-US" sz="1800">
                <a:ea typeface="+mn-lt"/>
                <a:cs typeface="+mn-lt"/>
              </a:rPr>
              <a:t>Google Net (or Inception V1) was proposed by research at Google in 2014 in the research paper titled “Going Deeper with Convolutions” which has provided a significant decrease in error rate as compared to previous winners </a:t>
            </a:r>
            <a:r>
              <a:rPr lang="en-US" sz="1800" err="1">
                <a:ea typeface="+mn-lt"/>
                <a:cs typeface="+mn-lt"/>
              </a:rPr>
              <a:t>AlexNet</a:t>
            </a:r>
            <a:r>
              <a:rPr lang="en-US" sz="1800">
                <a:ea typeface="+mn-lt"/>
                <a:cs typeface="+mn-lt"/>
              </a:rPr>
              <a:t> and ZF-Net and significantly less error rate than VGG. </a:t>
            </a:r>
            <a:endParaRPr lang="en-US" sz="1800"/>
          </a:p>
          <a:p>
            <a:pPr algn="just"/>
            <a:r>
              <a:rPr lang="en-US" sz="1800">
                <a:ea typeface="+mn-lt"/>
                <a:cs typeface="+mn-lt"/>
              </a:rPr>
              <a:t>This architecture uses techniques such as </a:t>
            </a:r>
            <a:r>
              <a:rPr lang="en-US" sz="1800" i="1">
                <a:ea typeface="+mn-lt"/>
                <a:cs typeface="+mn-lt"/>
              </a:rPr>
              <a:t>1×1</a:t>
            </a:r>
            <a:r>
              <a:rPr lang="en-US" sz="1800">
                <a:ea typeface="+mn-lt"/>
                <a:cs typeface="+mn-lt"/>
              </a:rPr>
              <a:t> convolutions in the middle of the architecture and global average pooling. </a:t>
            </a:r>
          </a:p>
          <a:p>
            <a:pPr algn="just"/>
            <a:r>
              <a:rPr lang="en-US" sz="1800">
                <a:ea typeface="+mn-lt"/>
                <a:cs typeface="+mn-lt"/>
              </a:rPr>
              <a:t>The </a:t>
            </a:r>
            <a:r>
              <a:rPr lang="en-US" sz="1800" err="1">
                <a:ea typeface="+mn-lt"/>
                <a:cs typeface="+mn-lt"/>
              </a:rPr>
              <a:t>GoogLeNet</a:t>
            </a:r>
            <a:r>
              <a:rPr lang="en-US" sz="1800">
                <a:ea typeface="+mn-lt"/>
                <a:cs typeface="+mn-lt"/>
              </a:rPr>
              <a:t> architecture is very different from previous state-of-the-art architectures such as </a:t>
            </a:r>
            <a:r>
              <a:rPr lang="en-US" sz="1800" err="1">
                <a:ea typeface="+mn-lt"/>
                <a:cs typeface="+mn-lt"/>
              </a:rPr>
              <a:t>AlexNet</a:t>
            </a:r>
            <a:r>
              <a:rPr lang="en-US" sz="1800">
                <a:ea typeface="+mn-lt"/>
                <a:cs typeface="+mn-lt"/>
              </a:rPr>
              <a:t> and ZF-Net as it uses many different kinds of methods such as </a:t>
            </a:r>
            <a:r>
              <a:rPr lang="en-US" sz="1800" i="1">
                <a:ea typeface="+mn-lt"/>
                <a:cs typeface="+mn-lt"/>
              </a:rPr>
              <a:t>1×1</a:t>
            </a:r>
            <a:r>
              <a:rPr lang="en-US" sz="1800">
                <a:ea typeface="+mn-lt"/>
                <a:cs typeface="+mn-lt"/>
              </a:rPr>
              <a:t> convolution and global average pooling that enables it to create deeper architecture.</a:t>
            </a:r>
            <a:endParaRPr lang="en-US" sz="1800"/>
          </a:p>
          <a:p>
            <a:endParaRPr lang="en-US"/>
          </a:p>
        </p:txBody>
      </p:sp>
      <p:sp>
        <p:nvSpPr>
          <p:cNvPr id="4" name="Slide Number Placeholder 3">
            <a:extLst>
              <a:ext uri="{FF2B5EF4-FFF2-40B4-BE49-F238E27FC236}">
                <a16:creationId xmlns:a16="http://schemas.microsoft.com/office/drawing/2014/main" xmlns="" id="{016761F0-A1D0-6FF3-4075-F5D0CF2B80C2}"/>
              </a:ext>
            </a:extLst>
          </p:cNvPr>
          <p:cNvSpPr>
            <a:spLocks noGrp="1"/>
          </p:cNvSpPr>
          <p:nvPr>
            <p:ph type="sldNum" sz="quarter" idx="15"/>
          </p:nvPr>
        </p:nvSpPr>
        <p:spPr/>
        <p:txBody>
          <a:bodyPr/>
          <a:lstStyle/>
          <a:p>
            <a:fld id="{10511818-1A5F-4AF8-B5C2-82DD1741D1BC}" type="slidenum">
              <a:rPr lang="en-IN" smtClean="0"/>
              <a:pPr/>
              <a:t>31</a:t>
            </a:fld>
            <a:endParaRPr lang="en-IN"/>
          </a:p>
        </p:txBody>
      </p:sp>
      <p:sp>
        <p:nvSpPr>
          <p:cNvPr id="7" name="Title 1">
            <a:extLst>
              <a:ext uri="{FF2B5EF4-FFF2-40B4-BE49-F238E27FC236}">
                <a16:creationId xmlns:a16="http://schemas.microsoft.com/office/drawing/2014/main" xmlns="" id="{4974825F-177D-5C6B-3114-EAD8926B4D9F}"/>
              </a:ext>
            </a:extLst>
          </p:cNvPr>
          <p:cNvSpPr txBox="1">
            <a:spLocks/>
          </p:cNvSpPr>
          <p:nvPr/>
        </p:nvSpPr>
        <p:spPr>
          <a:xfrm>
            <a:off x="377840" y="-257707"/>
            <a:ext cx="7467600" cy="1143000"/>
          </a:xfrm>
          <a:prstGeom prst="rect">
            <a:avLst/>
          </a:prstGeom>
        </p:spPr>
        <p:txBody>
          <a:bodyPr vert="horz" lIns="91440" tIns="45720" rIns="91440" bIns="45720"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a:t>MODULE DESCRIPTION:</a:t>
            </a:r>
          </a:p>
        </p:txBody>
      </p:sp>
      <p:sp>
        <p:nvSpPr>
          <p:cNvPr id="9" name="Title 1">
            <a:extLst>
              <a:ext uri="{FF2B5EF4-FFF2-40B4-BE49-F238E27FC236}">
                <a16:creationId xmlns:a16="http://schemas.microsoft.com/office/drawing/2014/main" xmlns="" id="{2CF1B526-B403-9C99-4137-DA9CA5CFAF89}"/>
              </a:ext>
            </a:extLst>
          </p:cNvPr>
          <p:cNvSpPr txBox="1">
            <a:spLocks/>
          </p:cNvSpPr>
          <p:nvPr/>
        </p:nvSpPr>
        <p:spPr>
          <a:xfrm>
            <a:off x="430513" y="827352"/>
            <a:ext cx="7467600" cy="1143000"/>
          </a:xfrm>
          <a:prstGeom prst="rect">
            <a:avLst/>
          </a:prstGeom>
        </p:spPr>
        <p:txBody>
          <a:bodyPr vert="horz" lIns="91440" tIns="45720" rIns="91440" bIns="45720"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800" b="1" err="1">
                <a:solidFill>
                  <a:schemeClr val="accent4">
                    <a:lumMod val="75000"/>
                  </a:schemeClr>
                </a:solidFill>
                <a:latin typeface="Angsana New"/>
                <a:cs typeface="Angsana New"/>
              </a:rPr>
              <a:t>GoogLeNet</a:t>
            </a:r>
            <a:r>
              <a:rPr lang="en-US" sz="2800" b="1">
                <a:solidFill>
                  <a:schemeClr val="accent4">
                    <a:lumMod val="75000"/>
                  </a:schemeClr>
                </a:solidFill>
                <a:latin typeface="Angsana New"/>
                <a:cs typeface="Angsana New"/>
              </a:rPr>
              <a:t>:</a:t>
            </a:r>
          </a:p>
        </p:txBody>
      </p:sp>
    </p:spTree>
    <p:extLst>
      <p:ext uri="{BB962C8B-B14F-4D97-AF65-F5344CB8AC3E}">
        <p14:creationId xmlns:p14="http://schemas.microsoft.com/office/powerpoint/2010/main" xmlns="" val="32806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49153-F196-AF09-7921-125D8295526F}"/>
              </a:ext>
            </a:extLst>
          </p:cNvPr>
          <p:cNvSpPr>
            <a:spLocks noGrp="1"/>
          </p:cNvSpPr>
          <p:nvPr>
            <p:ph type="title"/>
          </p:nvPr>
        </p:nvSpPr>
        <p:spPr>
          <a:xfrm>
            <a:off x="362389" y="-298932"/>
            <a:ext cx="7467600" cy="1143000"/>
          </a:xfrm>
        </p:spPr>
        <p:txBody>
          <a:bodyPr vert="horz" lIns="91440" tIns="45720" rIns="91440" bIns="45720" anchor="b">
            <a:normAutofit/>
          </a:bodyPr>
          <a:lstStyle/>
          <a:p>
            <a:r>
              <a:rPr lang="en-US" sz="2400"/>
              <a:t>GOOGLENET ARCHITECTURE:</a:t>
            </a:r>
          </a:p>
        </p:txBody>
      </p:sp>
      <p:sp>
        <p:nvSpPr>
          <p:cNvPr id="4" name="Slide Number Placeholder 3">
            <a:extLst>
              <a:ext uri="{FF2B5EF4-FFF2-40B4-BE49-F238E27FC236}">
                <a16:creationId xmlns:a16="http://schemas.microsoft.com/office/drawing/2014/main" xmlns="" id="{AE3C6B94-1BA4-47AA-8655-17F560BC778C}"/>
              </a:ext>
            </a:extLst>
          </p:cNvPr>
          <p:cNvSpPr>
            <a:spLocks noGrp="1"/>
          </p:cNvSpPr>
          <p:nvPr>
            <p:ph type="sldNum" sz="quarter" idx="15"/>
          </p:nvPr>
        </p:nvSpPr>
        <p:spPr/>
        <p:txBody>
          <a:bodyPr/>
          <a:lstStyle/>
          <a:p>
            <a:fld id="{10511818-1A5F-4AF8-B5C2-82DD1741D1BC}" type="slidenum">
              <a:rPr lang="en-IN" smtClean="0"/>
              <a:pPr/>
              <a:t>32</a:t>
            </a:fld>
            <a:endParaRPr lang="en-IN"/>
          </a:p>
        </p:txBody>
      </p:sp>
      <p:pic>
        <p:nvPicPr>
          <p:cNvPr id="8" name="Picture 8">
            <a:extLst>
              <a:ext uri="{FF2B5EF4-FFF2-40B4-BE49-F238E27FC236}">
                <a16:creationId xmlns:a16="http://schemas.microsoft.com/office/drawing/2014/main" xmlns="" id="{FF5EDAA0-F268-0A6B-2E52-781EBAC9A098}"/>
              </a:ext>
            </a:extLst>
          </p:cNvPr>
          <p:cNvPicPr>
            <a:picLocks noChangeAspect="1"/>
          </p:cNvPicPr>
          <p:nvPr/>
        </p:nvPicPr>
        <p:blipFill rotWithShape="1">
          <a:blip r:embed="rId2"/>
          <a:srcRect l="24716" t="46339" r="25095" b="8368"/>
          <a:stretch/>
        </p:blipFill>
        <p:spPr>
          <a:xfrm>
            <a:off x="357954" y="1163824"/>
            <a:ext cx="7794873" cy="4251192"/>
          </a:xfrm>
          <a:prstGeom prst="rect">
            <a:avLst/>
          </a:prstGeom>
        </p:spPr>
      </p:pic>
    </p:spTree>
    <p:extLst>
      <p:ext uri="{BB962C8B-B14F-4D97-AF65-F5344CB8AC3E}">
        <p14:creationId xmlns:p14="http://schemas.microsoft.com/office/powerpoint/2010/main" xmlns="" val="608133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4D115-FD52-F1E9-37D9-03BFAC932395}"/>
              </a:ext>
            </a:extLst>
          </p:cNvPr>
          <p:cNvSpPr>
            <a:spLocks noGrp="1"/>
          </p:cNvSpPr>
          <p:nvPr>
            <p:ph type="title"/>
          </p:nvPr>
        </p:nvSpPr>
        <p:spPr>
          <a:xfrm>
            <a:off x="401171" y="-5509"/>
            <a:ext cx="7467600" cy="1143000"/>
          </a:xfrm>
        </p:spPr>
        <p:txBody>
          <a:bodyPr vert="horz" lIns="91440" tIns="45720" rIns="91440" bIns="45720" anchor="b">
            <a:normAutofit/>
          </a:bodyPr>
          <a:lstStyle/>
          <a:p>
            <a:r>
              <a:rPr lang="en-US" sz="2800" b="1">
                <a:solidFill>
                  <a:schemeClr val="accent4">
                    <a:lumMod val="75000"/>
                  </a:schemeClr>
                </a:solidFill>
                <a:latin typeface="Angsana New"/>
                <a:cs typeface="Angsana New"/>
              </a:rPr>
              <a:t>Inception V3:</a:t>
            </a:r>
          </a:p>
        </p:txBody>
      </p:sp>
      <p:sp>
        <p:nvSpPr>
          <p:cNvPr id="3" name="Content Placeholder 2">
            <a:extLst>
              <a:ext uri="{FF2B5EF4-FFF2-40B4-BE49-F238E27FC236}">
                <a16:creationId xmlns:a16="http://schemas.microsoft.com/office/drawing/2014/main" xmlns="" id="{3518E362-5125-6A9B-B15B-5FE950F2C6D5}"/>
              </a:ext>
            </a:extLst>
          </p:cNvPr>
          <p:cNvSpPr>
            <a:spLocks noGrp="1"/>
          </p:cNvSpPr>
          <p:nvPr>
            <p:ph sz="quarter" idx="1"/>
          </p:nvPr>
        </p:nvSpPr>
        <p:spPr>
          <a:xfrm>
            <a:off x="401171" y="1286435"/>
            <a:ext cx="7949452" cy="5053046"/>
          </a:xfrm>
        </p:spPr>
        <p:txBody>
          <a:bodyPr vert="horz" lIns="91440" tIns="45720" rIns="91440" bIns="45720" anchor="t">
            <a:normAutofit/>
          </a:bodyPr>
          <a:lstStyle/>
          <a:p>
            <a:pPr marL="0" indent="0" algn="just">
              <a:buNone/>
            </a:pPr>
            <a:r>
              <a:rPr lang="en-US" sz="2000">
                <a:ea typeface="+mn-lt"/>
                <a:cs typeface="+mn-lt"/>
              </a:rPr>
              <a:t>The Inception V3 is a deep learning model based on Convolutional Neural Networks, that is used for image classification. The inception V3 is a superior version of the basic model Inception V1 in 2014.The inception V3 is just the advanced and optimized version of the inception V1 model. The Inception V3 model uses several techniques for optimizing the network for better model adaptation.</a:t>
            </a:r>
            <a:endParaRPr lang="en-US" sz="2000"/>
          </a:p>
          <a:p>
            <a:r>
              <a:rPr lang="en-US" sz="2000">
                <a:ea typeface="+mn-lt"/>
                <a:cs typeface="+mn-lt"/>
              </a:rPr>
              <a:t>It has higher efficiency.</a:t>
            </a:r>
            <a:endParaRPr lang="en-US" sz="2000"/>
          </a:p>
          <a:p>
            <a:r>
              <a:rPr lang="en-US" sz="2000">
                <a:ea typeface="+mn-lt"/>
                <a:cs typeface="+mn-lt"/>
              </a:rPr>
              <a:t>It has deeper network compared to the Inception V1 and V2 models, but its speed isn't compromised.</a:t>
            </a:r>
            <a:endParaRPr lang="en-US" sz="2000"/>
          </a:p>
          <a:p>
            <a:r>
              <a:rPr lang="en-US" sz="2000">
                <a:ea typeface="+mn-lt"/>
                <a:cs typeface="+mn-lt"/>
              </a:rPr>
              <a:t>It is computationally less expensive.</a:t>
            </a:r>
            <a:endParaRPr lang="en-US" sz="2000"/>
          </a:p>
          <a:p>
            <a:r>
              <a:rPr lang="en-US" sz="2000">
                <a:ea typeface="+mn-lt"/>
                <a:cs typeface="+mn-lt"/>
              </a:rPr>
              <a:t>It uses auxiliary Classifiers as regularizes.</a:t>
            </a:r>
            <a:endParaRPr lang="en-US" sz="2000"/>
          </a:p>
          <a:p>
            <a:pPr marL="0" indent="0">
              <a:buNone/>
            </a:pPr>
            <a:endParaRPr lang="en-US" sz="2000"/>
          </a:p>
        </p:txBody>
      </p:sp>
      <p:sp>
        <p:nvSpPr>
          <p:cNvPr id="4" name="Slide Number Placeholder 3">
            <a:extLst>
              <a:ext uri="{FF2B5EF4-FFF2-40B4-BE49-F238E27FC236}">
                <a16:creationId xmlns:a16="http://schemas.microsoft.com/office/drawing/2014/main" xmlns="" id="{BCD7798A-CC86-C952-DAE8-990CD98747E6}"/>
              </a:ext>
            </a:extLst>
          </p:cNvPr>
          <p:cNvSpPr>
            <a:spLocks noGrp="1"/>
          </p:cNvSpPr>
          <p:nvPr>
            <p:ph type="sldNum" sz="quarter" idx="15"/>
          </p:nvPr>
        </p:nvSpPr>
        <p:spPr/>
        <p:txBody>
          <a:bodyPr/>
          <a:lstStyle/>
          <a:p>
            <a:fld id="{10511818-1A5F-4AF8-B5C2-82DD1741D1BC}" type="slidenum">
              <a:rPr lang="en-IN" smtClean="0"/>
              <a:pPr/>
              <a:t>33</a:t>
            </a:fld>
            <a:endParaRPr lang="en-IN"/>
          </a:p>
        </p:txBody>
      </p:sp>
      <p:sp>
        <p:nvSpPr>
          <p:cNvPr id="7" name="Title 1">
            <a:extLst>
              <a:ext uri="{FF2B5EF4-FFF2-40B4-BE49-F238E27FC236}">
                <a16:creationId xmlns:a16="http://schemas.microsoft.com/office/drawing/2014/main" xmlns="" id="{2BDA4DD3-6477-DF71-DC12-A7E8E3210E86}"/>
              </a:ext>
            </a:extLst>
          </p:cNvPr>
          <p:cNvSpPr txBox="1">
            <a:spLocks/>
          </p:cNvSpPr>
          <p:nvPr/>
        </p:nvSpPr>
        <p:spPr>
          <a:xfrm>
            <a:off x="403185" y="-507759"/>
            <a:ext cx="7467600" cy="1143000"/>
          </a:xfrm>
          <a:prstGeom prst="rect">
            <a:avLst/>
          </a:prstGeom>
        </p:spPr>
        <p:txBody>
          <a:bodyPr vert="horz" lIns="91440" tIns="45720" rIns="91440" bIns="45720"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1800" b="1">
                <a:solidFill>
                  <a:srgbClr val="F236A6"/>
                </a:solidFill>
                <a:latin typeface="Sylfaen"/>
                <a:cs typeface="Angsana New"/>
              </a:rPr>
              <a:t>ALGORITHM DESCRIPTION:</a:t>
            </a:r>
          </a:p>
        </p:txBody>
      </p:sp>
    </p:spTree>
    <p:extLst>
      <p:ext uri="{BB962C8B-B14F-4D97-AF65-F5344CB8AC3E}">
        <p14:creationId xmlns:p14="http://schemas.microsoft.com/office/powerpoint/2010/main" xmlns="" val="3947761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6EEF99-EFCC-3BE6-0F2B-6657626C29D7}"/>
              </a:ext>
            </a:extLst>
          </p:cNvPr>
          <p:cNvSpPr>
            <a:spLocks noGrp="1"/>
          </p:cNvSpPr>
          <p:nvPr>
            <p:ph sz="quarter" idx="1"/>
          </p:nvPr>
        </p:nvSpPr>
        <p:spPr>
          <a:xfrm>
            <a:off x="423582" y="468406"/>
            <a:ext cx="8139952" cy="5030634"/>
          </a:xfrm>
        </p:spPr>
        <p:txBody>
          <a:bodyPr vert="horz" lIns="91440" tIns="45720" rIns="91440" bIns="45720" anchor="t">
            <a:normAutofit/>
          </a:bodyPr>
          <a:lstStyle/>
          <a:p>
            <a:pPr marL="0" indent="0" algn="just">
              <a:buNone/>
            </a:pPr>
            <a:r>
              <a:rPr lang="en-US">
                <a:ea typeface="+mn-lt"/>
                <a:cs typeface="+mn-lt"/>
              </a:rPr>
              <a:t>The inception v3 model was released in the year 2015, it has a total of 42 layers and a lower error rate than its predecessors. The major modifications done on the Inception V3 model are</a:t>
            </a:r>
            <a:endParaRPr lang="en-US"/>
          </a:p>
          <a:p>
            <a:endParaRPr lang="en-US">
              <a:ea typeface="+mn-lt"/>
              <a:cs typeface="+mn-lt"/>
            </a:endParaRPr>
          </a:p>
          <a:p>
            <a:r>
              <a:rPr lang="en-US">
                <a:ea typeface="+mn-lt"/>
                <a:cs typeface="+mn-lt"/>
              </a:rPr>
              <a:t>Factorization into Smaller Convolutions</a:t>
            </a:r>
            <a:endParaRPr lang="en-US"/>
          </a:p>
          <a:p>
            <a:r>
              <a:rPr lang="en-US">
                <a:ea typeface="+mn-lt"/>
                <a:cs typeface="+mn-lt"/>
              </a:rPr>
              <a:t>Spatial Factorization into Asymmetric Convolutions</a:t>
            </a:r>
            <a:endParaRPr lang="en-US"/>
          </a:p>
          <a:p>
            <a:r>
              <a:rPr lang="en-US">
                <a:ea typeface="+mn-lt"/>
                <a:cs typeface="+mn-lt"/>
              </a:rPr>
              <a:t>Utility of Auxiliary Classifiers</a:t>
            </a:r>
            <a:endParaRPr lang="en-US"/>
          </a:p>
          <a:p>
            <a:r>
              <a:rPr lang="en-US">
                <a:ea typeface="+mn-lt"/>
                <a:cs typeface="+mn-lt"/>
              </a:rPr>
              <a:t>Efficient Grid Size Reduction</a:t>
            </a:r>
            <a:endParaRPr lang="en-US"/>
          </a:p>
          <a:p>
            <a:endParaRPr lang="en-US"/>
          </a:p>
        </p:txBody>
      </p:sp>
      <p:sp>
        <p:nvSpPr>
          <p:cNvPr id="4" name="Slide Number Placeholder 3">
            <a:extLst>
              <a:ext uri="{FF2B5EF4-FFF2-40B4-BE49-F238E27FC236}">
                <a16:creationId xmlns:a16="http://schemas.microsoft.com/office/drawing/2014/main" xmlns="" id="{EAB218F6-D00B-6990-1CDD-94674300E658}"/>
              </a:ext>
            </a:extLst>
          </p:cNvPr>
          <p:cNvSpPr>
            <a:spLocks noGrp="1"/>
          </p:cNvSpPr>
          <p:nvPr>
            <p:ph type="sldNum" sz="quarter" idx="15"/>
          </p:nvPr>
        </p:nvSpPr>
        <p:spPr/>
        <p:txBody>
          <a:bodyPr/>
          <a:lstStyle/>
          <a:p>
            <a:fld id="{10511818-1A5F-4AF8-B5C2-82DD1741D1BC}" type="slidenum">
              <a:rPr lang="en-IN" smtClean="0"/>
              <a:pPr/>
              <a:t>34</a:t>
            </a:fld>
            <a:endParaRPr lang="en-IN"/>
          </a:p>
        </p:txBody>
      </p:sp>
    </p:spTree>
    <p:extLst>
      <p:ext uri="{BB962C8B-B14F-4D97-AF65-F5344CB8AC3E}">
        <p14:creationId xmlns:p14="http://schemas.microsoft.com/office/powerpoint/2010/main" xmlns="" val="197583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7B829-6552-3F0E-5D57-6197C4FD36E6}"/>
              </a:ext>
            </a:extLst>
          </p:cNvPr>
          <p:cNvSpPr>
            <a:spLocks noGrp="1"/>
          </p:cNvSpPr>
          <p:nvPr>
            <p:ph type="title"/>
          </p:nvPr>
        </p:nvSpPr>
        <p:spPr>
          <a:xfrm>
            <a:off x="378822" y="-181217"/>
            <a:ext cx="7467600" cy="1143000"/>
          </a:xfrm>
        </p:spPr>
        <p:txBody>
          <a:bodyPr vert="horz" lIns="91440" tIns="45720" rIns="91440" bIns="45720" anchor="b">
            <a:normAutofit/>
          </a:bodyPr>
          <a:lstStyle/>
          <a:p>
            <a:r>
              <a:rPr lang="en-US" sz="2800"/>
              <a:t>INCEPTION V3 ARCHITECTURE:</a:t>
            </a:r>
          </a:p>
        </p:txBody>
      </p:sp>
      <p:sp>
        <p:nvSpPr>
          <p:cNvPr id="4" name="Slide Number Placeholder 3">
            <a:extLst>
              <a:ext uri="{FF2B5EF4-FFF2-40B4-BE49-F238E27FC236}">
                <a16:creationId xmlns:a16="http://schemas.microsoft.com/office/drawing/2014/main" xmlns="" id="{7B38E57D-B183-E001-42B0-640D6E5235D9}"/>
              </a:ext>
            </a:extLst>
          </p:cNvPr>
          <p:cNvSpPr>
            <a:spLocks noGrp="1"/>
          </p:cNvSpPr>
          <p:nvPr>
            <p:ph type="sldNum" sz="quarter" idx="15"/>
          </p:nvPr>
        </p:nvSpPr>
        <p:spPr/>
        <p:txBody>
          <a:bodyPr/>
          <a:lstStyle/>
          <a:p>
            <a:fld id="{10511818-1A5F-4AF8-B5C2-82DD1741D1BC}" type="slidenum">
              <a:rPr lang="en-IN" smtClean="0"/>
              <a:pPr/>
              <a:t>35</a:t>
            </a:fld>
            <a:endParaRPr lang="en-IN"/>
          </a:p>
        </p:txBody>
      </p:sp>
      <p:pic>
        <p:nvPicPr>
          <p:cNvPr id="7" name="Picture 7">
            <a:extLst>
              <a:ext uri="{FF2B5EF4-FFF2-40B4-BE49-F238E27FC236}">
                <a16:creationId xmlns:a16="http://schemas.microsoft.com/office/drawing/2014/main" xmlns="" id="{74C28791-2EA9-9D07-0771-1E9F283ED2EE}"/>
              </a:ext>
            </a:extLst>
          </p:cNvPr>
          <p:cNvPicPr>
            <a:picLocks noChangeAspect="1"/>
          </p:cNvPicPr>
          <p:nvPr/>
        </p:nvPicPr>
        <p:blipFill rotWithShape="1">
          <a:blip r:embed="rId2"/>
          <a:srcRect l="13413" t="45279" r="20374" b="10405"/>
          <a:stretch/>
        </p:blipFill>
        <p:spPr>
          <a:xfrm>
            <a:off x="104169" y="1861901"/>
            <a:ext cx="8650792" cy="3014960"/>
          </a:xfrm>
          <a:prstGeom prst="rect">
            <a:avLst/>
          </a:prstGeom>
        </p:spPr>
      </p:pic>
    </p:spTree>
    <p:extLst>
      <p:ext uri="{BB962C8B-B14F-4D97-AF65-F5344CB8AC3E}">
        <p14:creationId xmlns:p14="http://schemas.microsoft.com/office/powerpoint/2010/main" xmlns="" val="360388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249712096"/>
              </p:ext>
            </p:extLst>
          </p:nvPr>
        </p:nvGraphicFramePr>
        <p:xfrm>
          <a:off x="189622" y="621539"/>
          <a:ext cx="8517086" cy="5925508"/>
        </p:xfrm>
        <a:graphic>
          <a:graphicData uri="http://schemas.openxmlformats.org/drawingml/2006/table">
            <a:tbl>
              <a:tblPr firstRow="1" bandRow="1">
                <a:tableStyleId>{5C22544A-7EE6-4342-B048-85BDC9FD1C3A}</a:tableStyleId>
              </a:tblPr>
              <a:tblGrid>
                <a:gridCol w="671578">
                  <a:extLst>
                    <a:ext uri="{9D8B030D-6E8A-4147-A177-3AD203B41FA5}">
                      <a16:colId xmlns:a16="http://schemas.microsoft.com/office/drawing/2014/main" xmlns="" val="20000"/>
                    </a:ext>
                  </a:extLst>
                </a:gridCol>
                <a:gridCol w="741568">
                  <a:extLst>
                    <a:ext uri="{9D8B030D-6E8A-4147-A177-3AD203B41FA5}">
                      <a16:colId xmlns:a16="http://schemas.microsoft.com/office/drawing/2014/main" xmlns="" val="20001"/>
                    </a:ext>
                  </a:extLst>
                </a:gridCol>
                <a:gridCol w="1234445">
                  <a:extLst>
                    <a:ext uri="{9D8B030D-6E8A-4147-A177-3AD203B41FA5}">
                      <a16:colId xmlns:a16="http://schemas.microsoft.com/office/drawing/2014/main" xmlns="" val="20002"/>
                    </a:ext>
                  </a:extLst>
                </a:gridCol>
                <a:gridCol w="1501174">
                  <a:extLst>
                    <a:ext uri="{9D8B030D-6E8A-4147-A177-3AD203B41FA5}">
                      <a16:colId xmlns:a16="http://schemas.microsoft.com/office/drawing/2014/main" xmlns="" val="20003"/>
                    </a:ext>
                  </a:extLst>
                </a:gridCol>
                <a:gridCol w="1836654">
                  <a:extLst>
                    <a:ext uri="{9D8B030D-6E8A-4147-A177-3AD203B41FA5}">
                      <a16:colId xmlns:a16="http://schemas.microsoft.com/office/drawing/2014/main" xmlns="" val="20004"/>
                    </a:ext>
                  </a:extLst>
                </a:gridCol>
                <a:gridCol w="1447905">
                  <a:extLst>
                    <a:ext uri="{9D8B030D-6E8A-4147-A177-3AD203B41FA5}">
                      <a16:colId xmlns:a16="http://schemas.microsoft.com/office/drawing/2014/main" xmlns="" val="20005"/>
                    </a:ext>
                  </a:extLst>
                </a:gridCol>
                <a:gridCol w="1083762">
                  <a:extLst>
                    <a:ext uri="{9D8B030D-6E8A-4147-A177-3AD203B41FA5}">
                      <a16:colId xmlns:a16="http://schemas.microsoft.com/office/drawing/2014/main" xmlns="" val="20006"/>
                    </a:ext>
                  </a:extLst>
                </a:gridCol>
              </a:tblGrid>
              <a:tr h="664416">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261092">
                <a:tc>
                  <a:txBody>
                    <a:bodyPr/>
                    <a:lstStyle/>
                    <a:p>
                      <a:r>
                        <a:rPr lang="en-IN" sz="1400"/>
                        <a:t>   1</a:t>
                      </a:r>
                    </a:p>
                  </a:txBody>
                  <a:tcPr/>
                </a:tc>
                <a:tc>
                  <a:txBody>
                    <a:bodyPr/>
                    <a:lstStyle/>
                    <a:p>
                      <a:r>
                        <a:rPr lang="en-US" sz="1400" kern="1200">
                          <a:solidFill>
                            <a:schemeClr val="dk1"/>
                          </a:solidFill>
                          <a:effectLst/>
                          <a:latin typeface="+mn-lt"/>
                          <a:ea typeface="+mn-ea"/>
                          <a:cs typeface="+mn-cs"/>
                        </a:rPr>
                        <a:t>2021</a:t>
                      </a:r>
                      <a:endParaRPr lang="en-IN" sz="1400"/>
                    </a:p>
                  </a:txBody>
                  <a:tcPr/>
                </a:tc>
                <a:tc>
                  <a:txBody>
                    <a:bodyPr/>
                    <a:lstStyle/>
                    <a:p>
                      <a:pPr lvl="0" algn="l">
                        <a:lnSpc>
                          <a:spcPct val="100000"/>
                        </a:lnSpc>
                        <a:spcBef>
                          <a:spcPts val="0"/>
                        </a:spcBef>
                        <a:spcAft>
                          <a:spcPts val="0"/>
                        </a:spcAft>
                        <a:buNone/>
                      </a:pPr>
                      <a:r>
                        <a:rPr lang="en-US" sz="1400" b="0" i="0" u="none" strike="noStrike" noProof="0">
                          <a:latin typeface="Century Schoolbook"/>
                        </a:rPr>
                        <a:t>Anas Bilal, </a:t>
                      </a:r>
                      <a:r>
                        <a:rPr lang="en-US" sz="1400" b="0" i="0" u="none" strike="noStrike" noProof="0" err="1">
                          <a:latin typeface="Century Schoolbook"/>
                        </a:rPr>
                        <a:t>Guangmin</a:t>
                      </a:r>
                      <a:r>
                        <a:rPr lang="en-US" sz="1400" b="0" i="0" u="none" strike="noStrike" noProof="0">
                          <a:latin typeface="Century Schoolbook"/>
                        </a:rPr>
                        <a:t> Sun, Yu Li, Sarah Mazhar, Abdul Qadir Khan </a:t>
                      </a:r>
                      <a:endParaRPr lang="en-US"/>
                    </a:p>
                    <a:p>
                      <a:pPr lvl="0">
                        <a:buNone/>
                      </a:pPr>
                      <a:endParaRPr lang="en-US" sz="1400" b="0"/>
                    </a:p>
                  </a:txBody>
                  <a:tcPr/>
                </a:tc>
                <a:tc>
                  <a:txBody>
                    <a:bodyPr/>
                    <a:lstStyle/>
                    <a:p>
                      <a:pPr lvl="0" algn="l">
                        <a:buNone/>
                      </a:pPr>
                      <a:r>
                        <a:rPr lang="en-US" sz="1400" b="1" i="0" u="none" strike="noStrike" noProof="0"/>
                        <a:t>TITLE:</a:t>
                      </a:r>
                      <a:r>
                        <a:rPr lang="en-US" sz="1400" b="0" i="0" u="none" strike="noStrike" noProof="0"/>
                        <a:t> Diabetic Retinopathy Diagnosis From Fundus Images Using Stacked Generalization of Deep Models</a:t>
                      </a:r>
                      <a:endParaRPr lang="en-US"/>
                    </a:p>
                    <a:p>
                      <a:pPr lvl="0" algn="l">
                        <a:buNone/>
                      </a:pPr>
                      <a:r>
                        <a:rPr lang="en-US" sz="1400" b="1" i="0" u="none" strike="noStrike" noProof="0">
                          <a:latin typeface="Century Schoolbook"/>
                        </a:rPr>
                        <a:t>JOURNAL:</a:t>
                      </a:r>
                      <a:r>
                        <a:rPr lang="en-US" sz="1400" b="0" i="0" u="none" strike="noStrike" noProof="0">
                          <a:latin typeface="Century Schoolbook"/>
                        </a:rPr>
                        <a:t> IEEE ACCESS</a:t>
                      </a:r>
                      <a:endParaRPr lang="en-US"/>
                    </a:p>
                    <a:p>
                      <a:pPr lvl="0" algn="l">
                        <a:buNone/>
                      </a:pPr>
                      <a:r>
                        <a:rPr lang="en-US" sz="1400" b="1" i="0" u="none" strike="noStrike" noProof="0">
                          <a:latin typeface="Century Schoolbook"/>
                        </a:rPr>
                        <a:t>VOLUME:</a:t>
                      </a:r>
                      <a:r>
                        <a:rPr lang="en-US" sz="1400" b="0" i="0" u="none" strike="noStrike" noProof="0">
                          <a:latin typeface="Century Schoolbook"/>
                        </a:rPr>
                        <a:t> 9</a:t>
                      </a:r>
                    </a:p>
                    <a:p>
                      <a:pPr lvl="0">
                        <a:spcBef>
                          <a:spcPts val="0"/>
                        </a:spcBef>
                        <a:spcAft>
                          <a:spcPts val="0"/>
                        </a:spcAft>
                        <a:buNone/>
                      </a:pPr>
                      <a:r>
                        <a:rPr lang="en-US" sz="1400" b="1" i="0" u="none" strike="noStrike" noProof="0">
                          <a:latin typeface="Century Schoolbook"/>
                        </a:rPr>
                        <a:t>DATE OF PUBLICATION: </a:t>
                      </a:r>
                      <a:r>
                        <a:rPr lang="en-US" sz="1400" b="0" i="0" u="none" strike="noStrike" noProof="0"/>
                        <a:t>January 19, 2021</a:t>
                      </a:r>
                    </a:p>
                    <a:p>
                      <a:pPr lvl="0">
                        <a:spcBef>
                          <a:spcPts val="0"/>
                        </a:spcBef>
                        <a:spcAft>
                          <a:spcPts val="0"/>
                        </a:spcAft>
                        <a:buNone/>
                      </a:pPr>
                      <a:endParaRPr lang="en-US" sz="1400" b="0" i="0" u="none" strike="noStrike" noProof="0">
                        <a:latin typeface="Century Schoolbook"/>
                      </a:endParaRPr>
                    </a:p>
                    <a:p>
                      <a:pPr lvl="0" algn="l">
                        <a:lnSpc>
                          <a:spcPct val="100000"/>
                        </a:lnSpc>
                        <a:spcBef>
                          <a:spcPts val="0"/>
                        </a:spcBef>
                        <a:spcAft>
                          <a:spcPts val="0"/>
                        </a:spcAft>
                        <a:buNone/>
                      </a:pPr>
                      <a:endParaRPr lang="en-US" sz="1400" b="0" i="0" u="sng" strike="noStrike" noProof="0">
                        <a:latin typeface="Century Schoolbook"/>
                      </a:endParaRPr>
                    </a:p>
                    <a:p>
                      <a:pPr lvl="0">
                        <a:buNone/>
                      </a:pPr>
                      <a:endParaRPr lang="en-US" sz="1400"/>
                    </a:p>
                  </a:txBody>
                  <a:tcPr/>
                </a:tc>
                <a:tc>
                  <a:txBody>
                    <a:bodyPr/>
                    <a:lstStyle/>
                    <a:p>
                      <a:pPr lvl="0" algn="l">
                        <a:lnSpc>
                          <a:spcPct val="100000"/>
                        </a:lnSpc>
                        <a:spcBef>
                          <a:spcPts val="0"/>
                        </a:spcBef>
                        <a:spcAft>
                          <a:spcPts val="0"/>
                        </a:spcAft>
                        <a:buNone/>
                      </a:pPr>
                      <a:r>
                        <a:rPr lang="en-US" sz="1400" b="0" i="0" u="none" strike="noStrike" noProof="0">
                          <a:latin typeface="Century Schoolbook"/>
                        </a:rPr>
                        <a:t>Three different sub-models of CNNs are fed into a single meta-learner classifier for feature extraction. Data augmentation technique is also applied to improve the diversity of images in the dataset. Finally, the meta-learner classifier produces the diagnostic result as healthy (No DR) or unhealthy (DR). </a:t>
                      </a:r>
                      <a:endParaRPr lang="en-US"/>
                    </a:p>
                    <a:p>
                      <a:pPr lvl="0" algn="l">
                        <a:buNone/>
                      </a:pPr>
                      <a:endParaRPr lang="en-US"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a:t>MERITS:</a:t>
                      </a:r>
                    </a:p>
                    <a:p>
                      <a:pPr marL="0" marR="0" lvl="0" indent="0" algn="l">
                        <a:lnSpc>
                          <a:spcPct val="100000"/>
                        </a:lnSpc>
                        <a:spcBef>
                          <a:spcPts val="0"/>
                        </a:spcBef>
                        <a:spcAft>
                          <a:spcPts val="0"/>
                        </a:spcAft>
                        <a:buNone/>
                      </a:pPr>
                      <a:r>
                        <a:rPr lang="en-US" sz="1400" b="0" i="0" u="none" strike="noStrike" noProof="0">
                          <a:latin typeface="Century Schoolbook"/>
                        </a:rPr>
                        <a:t>This model reports an overall test accuracy of 97.92% in binary classification and 87.45% multi-class classification</a:t>
                      </a:r>
                      <a:endParaRPr lang="en-IN"/>
                    </a:p>
                    <a:p>
                      <a:pPr marL="0" marR="0" lvl="0" indent="0" algn="l" defTabSz="914400">
                        <a:lnSpc>
                          <a:spcPct val="100000"/>
                        </a:lnSpc>
                        <a:spcBef>
                          <a:spcPts val="0"/>
                        </a:spcBef>
                        <a:spcAft>
                          <a:spcPts val="0"/>
                        </a:spcAft>
                        <a:buClrTx/>
                        <a:buSzTx/>
                        <a:buFontTx/>
                        <a:buNone/>
                        <a:tabLst/>
                        <a:defRPr/>
                      </a:pPr>
                      <a:r>
                        <a:rPr lang="en-IN" sz="1300" b="1"/>
                        <a:t>DEMERITS:</a:t>
                      </a:r>
                    </a:p>
                    <a:p>
                      <a:pPr marL="0" marR="0" lvl="0" indent="0" algn="l">
                        <a:lnSpc>
                          <a:spcPct val="100000"/>
                        </a:lnSpc>
                        <a:spcBef>
                          <a:spcPts val="0"/>
                        </a:spcBef>
                        <a:spcAft>
                          <a:spcPts val="0"/>
                        </a:spcAft>
                        <a:buNone/>
                      </a:pPr>
                      <a:r>
                        <a:rPr lang="en-IN" sz="1400" b="0" i="0" u="none" strike="noStrike" baseline="0" noProof="0">
                          <a:latin typeface="Century Schoolbook"/>
                        </a:rPr>
                        <a:t>The images of the model are available in the .JPEG format. Since it is a lossy compression, the images lose a significant amount of information.</a:t>
                      </a:r>
                    </a:p>
                  </a:txBody>
                  <a:tcPr/>
                </a:tc>
                <a:tc>
                  <a:txBody>
                    <a:bodyPr/>
                    <a:lstStyle/>
                    <a:p>
                      <a:pPr lvl="0" algn="l">
                        <a:lnSpc>
                          <a:spcPct val="100000"/>
                        </a:lnSpc>
                        <a:spcBef>
                          <a:spcPts val="0"/>
                        </a:spcBef>
                        <a:spcAft>
                          <a:spcPts val="0"/>
                        </a:spcAft>
                        <a:buNone/>
                      </a:pPr>
                      <a:r>
                        <a:rPr lang="en-US" sz="1400" b="0" i="0" u="none" strike="noStrike" noProof="0">
                          <a:latin typeface="Century Schoolbook"/>
                        </a:rPr>
                        <a:t>For future work, we think of diversifying and increasing the images in the dataset for improving the feature extraction capabilities. </a:t>
                      </a:r>
                      <a:endParaRPr lang="en-US"/>
                    </a:p>
                    <a:p>
                      <a:pPr lvl="0">
                        <a:buNone/>
                      </a:pPr>
                      <a:endParaRPr lang="en-US" sz="1400"/>
                    </a:p>
                  </a:txBody>
                  <a:tcPr/>
                </a:tc>
                <a:extLst>
                  <a:ext uri="{0D108BD9-81ED-4DB2-BD59-A6C34878D82A}">
                    <a16:rowId xmlns:a16="http://schemas.microsoft.com/office/drawing/2014/main" xmlns="" val="10001"/>
                  </a:ext>
                </a:extLst>
              </a:tr>
            </a:tbl>
          </a:graphicData>
        </a:graphic>
      </p:graphicFrame>
      <p:sp>
        <p:nvSpPr>
          <p:cNvPr id="3" name="TextBox 2"/>
          <p:cNvSpPr txBox="1"/>
          <p:nvPr/>
        </p:nvSpPr>
        <p:spPr>
          <a:xfrm>
            <a:off x="198847" y="146502"/>
            <a:ext cx="4181797" cy="461665"/>
          </a:xfrm>
          <a:prstGeom prst="rect">
            <a:avLst/>
          </a:prstGeom>
          <a:noFill/>
        </p:spPr>
        <p:txBody>
          <a:bodyPr wrap="square" lIns="91440" tIns="45720" rIns="91440" bIns="45720" rtlCol="0" anchor="t">
            <a:spAutoFit/>
          </a:bodyPr>
          <a:lstStyle/>
          <a:p>
            <a:r>
              <a:rPr lang="en-US" sz="2400">
                <a:solidFill>
                  <a:schemeClr val="tx2"/>
                </a:solidFill>
              </a:rPr>
              <a:t>LITERATURE SURVEY:</a:t>
            </a:r>
            <a:r>
              <a:rPr lang="en-US" sz="2400" b="1">
                <a:solidFill>
                  <a:schemeClr val="tx2"/>
                </a:solidFill>
              </a:rPr>
              <a:t> </a:t>
            </a:r>
          </a:p>
        </p:txBody>
      </p:sp>
    </p:spTree>
    <p:extLst>
      <p:ext uri="{BB962C8B-B14F-4D97-AF65-F5344CB8AC3E}">
        <p14:creationId xmlns:p14="http://schemas.microsoft.com/office/powerpoint/2010/main" xmlns="" val="164361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119736217"/>
              </p:ext>
            </p:extLst>
          </p:nvPr>
        </p:nvGraphicFramePr>
        <p:xfrm>
          <a:off x="198847" y="281717"/>
          <a:ext cx="8512326" cy="6360532"/>
        </p:xfrm>
        <a:graphic>
          <a:graphicData uri="http://schemas.openxmlformats.org/drawingml/2006/table">
            <a:tbl>
              <a:tblPr firstRow="1" bandRow="1">
                <a:tableStyleId>{5C22544A-7EE6-4342-B048-85BDC9FD1C3A}</a:tableStyleId>
              </a:tblPr>
              <a:tblGrid>
                <a:gridCol w="711082">
                  <a:extLst>
                    <a:ext uri="{9D8B030D-6E8A-4147-A177-3AD203B41FA5}">
                      <a16:colId xmlns:a16="http://schemas.microsoft.com/office/drawing/2014/main" xmlns="" val="20000"/>
                    </a:ext>
                  </a:extLst>
                </a:gridCol>
                <a:gridCol w="776921">
                  <a:extLst>
                    <a:ext uri="{9D8B030D-6E8A-4147-A177-3AD203B41FA5}">
                      <a16:colId xmlns:a16="http://schemas.microsoft.com/office/drawing/2014/main" xmlns="" val="20001"/>
                    </a:ext>
                  </a:extLst>
                </a:gridCol>
                <a:gridCol w="1079792">
                  <a:extLst>
                    <a:ext uri="{9D8B030D-6E8A-4147-A177-3AD203B41FA5}">
                      <a16:colId xmlns:a16="http://schemas.microsoft.com/office/drawing/2014/main" xmlns="" val="20002"/>
                    </a:ext>
                  </a:extLst>
                </a:gridCol>
                <a:gridCol w="1783381">
                  <a:extLst>
                    <a:ext uri="{9D8B030D-6E8A-4147-A177-3AD203B41FA5}">
                      <a16:colId xmlns:a16="http://schemas.microsoft.com/office/drawing/2014/main" xmlns="" val="20003"/>
                    </a:ext>
                  </a:extLst>
                </a:gridCol>
                <a:gridCol w="1790874">
                  <a:extLst>
                    <a:ext uri="{9D8B030D-6E8A-4147-A177-3AD203B41FA5}">
                      <a16:colId xmlns:a16="http://schemas.microsoft.com/office/drawing/2014/main" xmlns="" val="20004"/>
                    </a:ext>
                  </a:extLst>
                </a:gridCol>
                <a:gridCol w="1264147">
                  <a:extLst>
                    <a:ext uri="{9D8B030D-6E8A-4147-A177-3AD203B41FA5}">
                      <a16:colId xmlns:a16="http://schemas.microsoft.com/office/drawing/2014/main" xmlns="" val="20005"/>
                    </a:ext>
                  </a:extLst>
                </a:gridCol>
                <a:gridCol w="1106129">
                  <a:extLst>
                    <a:ext uri="{9D8B030D-6E8A-4147-A177-3AD203B41FA5}">
                      <a16:colId xmlns:a16="http://schemas.microsoft.com/office/drawing/2014/main" xmlns="" val="20006"/>
                    </a:ext>
                  </a:extLst>
                </a:gridCol>
              </a:tblGrid>
              <a:tr h="828979">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531553">
                <a:tc>
                  <a:txBody>
                    <a:bodyPr/>
                    <a:lstStyle/>
                    <a:p>
                      <a:r>
                        <a:rPr lang="en-IN" sz="1400"/>
                        <a:t>   2</a:t>
                      </a:r>
                    </a:p>
                  </a:txBody>
                  <a:tcPr/>
                </a:tc>
                <a:tc>
                  <a:txBody>
                    <a:bodyPr/>
                    <a:lstStyle/>
                    <a:p>
                      <a:r>
                        <a:rPr kumimoji="0" lang="en-US" sz="1400" kern="1200">
                          <a:solidFill>
                            <a:schemeClr val="dk1"/>
                          </a:solidFill>
                          <a:effectLst/>
                          <a:latin typeface="+mn-lt"/>
                          <a:ea typeface="+mn-ea"/>
                          <a:cs typeface="+mn-cs"/>
                        </a:rPr>
                        <a:t>2021</a:t>
                      </a:r>
                      <a:endParaRPr lang="en-IN" sz="1400"/>
                    </a:p>
                  </a:txBody>
                  <a:tcPr/>
                </a:tc>
                <a:tc>
                  <a:txBody>
                    <a:bodyPr/>
                    <a:lstStyle/>
                    <a:p>
                      <a:r>
                        <a:rPr lang="en-US" sz="1400" b="0"/>
                        <a:t>Mohamed </a:t>
                      </a:r>
                      <a:r>
                        <a:rPr lang="en-US" sz="1400" b="0" err="1"/>
                        <a:t>M.Abdel</a:t>
                      </a:r>
                      <a:r>
                        <a:rPr lang="en-US" sz="1400" b="0" baseline="0"/>
                        <a:t> Salam, </a:t>
                      </a:r>
                      <a:endParaRPr lang="en-IN" sz="1400" b="0"/>
                    </a:p>
                    <a:p>
                      <a:pPr lvl="0">
                        <a:buNone/>
                      </a:pPr>
                      <a:r>
                        <a:rPr lang="en-US" sz="1400" b="0" baseline="0" err="1"/>
                        <a:t>M.A.Zahran</a:t>
                      </a:r>
                      <a:endParaRPr lang="en-IN" sz="1400" b="0" err="1"/>
                    </a:p>
                  </a:txBody>
                  <a:tcPr/>
                </a:tc>
                <a:tc>
                  <a:txBody>
                    <a:bodyPr/>
                    <a:lstStyle/>
                    <a:p>
                      <a:r>
                        <a:rPr lang="en-US" sz="1400" b="1"/>
                        <a:t>TITLE:</a:t>
                      </a:r>
                      <a:r>
                        <a:rPr lang="en-US" sz="1400"/>
                        <a:t> A Novel Approach of Diabetic Retinopathy Early Detection Based on Multifractal Geometry Analysis for OCTA Macular Images Using Support Vector Machine</a:t>
                      </a:r>
                    </a:p>
                    <a:p>
                      <a:pPr lvl="0" algn="l">
                        <a:lnSpc>
                          <a:spcPct val="100000"/>
                        </a:lnSpc>
                        <a:spcBef>
                          <a:spcPts val="0"/>
                        </a:spcBef>
                        <a:spcAft>
                          <a:spcPts val="0"/>
                        </a:spcAft>
                        <a:buNone/>
                      </a:pPr>
                      <a:r>
                        <a:rPr lang="en-US" sz="1400" b="1" i="0" u="none" strike="noStrike" noProof="0">
                          <a:latin typeface="Century Schoolbook"/>
                        </a:rPr>
                        <a:t>JOURNAL:</a:t>
                      </a:r>
                      <a:r>
                        <a:rPr lang="en-US" sz="1400" b="0" i="0" u="none" strike="noStrike" noProof="0">
                          <a:latin typeface="Century Schoolbook"/>
                        </a:rPr>
                        <a:t> IEEE ACCESS</a:t>
                      </a:r>
                    </a:p>
                    <a:p>
                      <a:pPr lvl="0">
                        <a:buNone/>
                      </a:pPr>
                      <a:r>
                        <a:rPr lang="en-US" sz="1400" b="1" i="0" u="none" strike="noStrike" noProof="0">
                          <a:latin typeface="Century Schoolbook"/>
                        </a:rPr>
                        <a:t>VOLUME:</a:t>
                      </a:r>
                      <a:r>
                        <a:rPr lang="en-US" sz="1400" b="0" i="0" u="none" strike="noStrike" noProof="0">
                          <a:latin typeface="Century Schoolbook"/>
                        </a:rPr>
                        <a:t> 9</a:t>
                      </a:r>
                    </a:p>
                    <a:p>
                      <a:pPr lvl="0">
                        <a:buNone/>
                      </a:pPr>
                      <a:r>
                        <a:rPr lang="en-US" sz="1400" b="1" i="0" u="none" strike="noStrike" noProof="0">
                          <a:latin typeface="Century Schoolbook"/>
                        </a:rPr>
                        <a:t>DATE OF PUBLICATION:</a:t>
                      </a:r>
                      <a:r>
                        <a:rPr lang="en-US" sz="1400" b="0" i="0" u="none" strike="noStrike" noProof="0">
                          <a:latin typeface="Century Schoolbook"/>
                        </a:rPr>
                        <a:t> </a:t>
                      </a:r>
                      <a:r>
                        <a:rPr lang="en-US" sz="1400" b="0" i="0" u="none" strike="noStrike" noProof="0"/>
                        <a:t>January 26, 2021</a:t>
                      </a:r>
                    </a:p>
                  </a:txBody>
                  <a:tcPr/>
                </a:tc>
                <a:tc>
                  <a:txBody>
                    <a:bodyPr/>
                    <a:lstStyle/>
                    <a:p>
                      <a:r>
                        <a:rPr lang="en-US" sz="1400"/>
                        <a:t>Used a supervised machine learning method as a Support Vector Machine (SVM) algorithm to automate the diagnosis process and improving the resultant accuracy.</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a:t>MERITS: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a:t>The proposed technique has achieved an accuracy of 98.7% to detect Early Diabetic Retinopathy.</a:t>
                      </a: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aseline="0"/>
                        <a:t>This model cannot detect the different stages of Diabetic Retinopathy.</a:t>
                      </a: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a:p>
                    <a:p>
                      <a:endParaRPr lang="en-IN"/>
                    </a:p>
                  </a:txBody>
                  <a:tcPr/>
                </a:tc>
                <a:tc>
                  <a:txBody>
                    <a:bodyPr/>
                    <a:lstStyle/>
                    <a:p>
                      <a:pPr marL="0" marR="0" lvl="0" indent="0" algn="l">
                        <a:lnSpc>
                          <a:spcPct val="100000"/>
                        </a:lnSpc>
                        <a:spcBef>
                          <a:spcPts val="0"/>
                        </a:spcBef>
                        <a:spcAft>
                          <a:spcPts val="0"/>
                        </a:spcAft>
                        <a:buNone/>
                      </a:pPr>
                      <a:r>
                        <a:rPr lang="en-IN" sz="1400" b="0" i="0" u="none" strike="noStrike" baseline="0" noProof="0">
                          <a:latin typeface="Century Schoolbook"/>
                        </a:rPr>
                        <a:t>Design a new GUI application that can extract the selected image features for early detection and diagnosis. </a:t>
                      </a:r>
                      <a:r>
                        <a:rPr lang="en-IN" sz="1400" b="0" i="0" u="none" strike="noStrike" baseline="0" noProof="0"/>
                        <a:t>The detection and extraction of malignant.</a:t>
                      </a:r>
                      <a:endParaRPr lang="en-US"/>
                    </a:p>
                    <a:p>
                      <a:endParaRPr lang="en-IN" sz="140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64361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242003070"/>
              </p:ext>
            </p:extLst>
          </p:nvPr>
        </p:nvGraphicFramePr>
        <p:xfrm>
          <a:off x="251520" y="260648"/>
          <a:ext cx="8456620" cy="6347893"/>
        </p:xfrm>
        <a:graphic>
          <a:graphicData uri="http://schemas.openxmlformats.org/drawingml/2006/table">
            <a:tbl>
              <a:tblPr firstRow="1" bandRow="1">
                <a:tableStyleId>{5C22544A-7EE6-4342-B048-85BDC9FD1C3A}</a:tableStyleId>
              </a:tblPr>
              <a:tblGrid>
                <a:gridCol w="684746">
                  <a:extLst>
                    <a:ext uri="{9D8B030D-6E8A-4147-A177-3AD203B41FA5}">
                      <a16:colId xmlns:a16="http://schemas.microsoft.com/office/drawing/2014/main" xmlns="" val="20000"/>
                    </a:ext>
                  </a:extLst>
                </a:gridCol>
                <a:gridCol w="790065">
                  <a:extLst>
                    <a:ext uri="{9D8B030D-6E8A-4147-A177-3AD203B41FA5}">
                      <a16:colId xmlns:a16="http://schemas.microsoft.com/office/drawing/2014/main" xmlns="" val="20001"/>
                    </a:ext>
                  </a:extLst>
                </a:gridCol>
                <a:gridCol w="1045428">
                  <a:extLst>
                    <a:ext uri="{9D8B030D-6E8A-4147-A177-3AD203B41FA5}">
                      <a16:colId xmlns:a16="http://schemas.microsoft.com/office/drawing/2014/main" xmlns="" val="20002"/>
                    </a:ext>
                  </a:extLst>
                </a:gridCol>
                <a:gridCol w="1685528">
                  <a:extLst>
                    <a:ext uri="{9D8B030D-6E8A-4147-A177-3AD203B41FA5}">
                      <a16:colId xmlns:a16="http://schemas.microsoft.com/office/drawing/2014/main" xmlns="" val="20003"/>
                    </a:ext>
                  </a:extLst>
                </a:gridCol>
                <a:gridCol w="1790874">
                  <a:extLst>
                    <a:ext uri="{9D8B030D-6E8A-4147-A177-3AD203B41FA5}">
                      <a16:colId xmlns:a16="http://schemas.microsoft.com/office/drawing/2014/main" xmlns="" val="20004"/>
                    </a:ext>
                  </a:extLst>
                </a:gridCol>
                <a:gridCol w="1257869">
                  <a:extLst>
                    <a:ext uri="{9D8B030D-6E8A-4147-A177-3AD203B41FA5}">
                      <a16:colId xmlns:a16="http://schemas.microsoft.com/office/drawing/2014/main" xmlns="" val="20005"/>
                    </a:ext>
                  </a:extLst>
                </a:gridCol>
                <a:gridCol w="1202110">
                  <a:extLst>
                    <a:ext uri="{9D8B030D-6E8A-4147-A177-3AD203B41FA5}">
                      <a16:colId xmlns:a16="http://schemas.microsoft.com/office/drawing/2014/main" xmlns="" val="20006"/>
                    </a:ext>
                  </a:extLst>
                </a:gridCol>
              </a:tblGrid>
              <a:tr h="709093">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546117">
                <a:tc>
                  <a:txBody>
                    <a:bodyPr/>
                    <a:lstStyle/>
                    <a:p>
                      <a:r>
                        <a:rPr lang="en-IN" sz="1400"/>
                        <a:t>   3</a:t>
                      </a:r>
                    </a:p>
                  </a:txBody>
                  <a:tcPr/>
                </a:tc>
                <a:tc>
                  <a:txBody>
                    <a:bodyPr/>
                    <a:lstStyle/>
                    <a:p>
                      <a:r>
                        <a:rPr kumimoji="0" lang="en-US" sz="1400" kern="1200">
                          <a:solidFill>
                            <a:schemeClr val="dk1"/>
                          </a:solidFill>
                          <a:effectLst/>
                          <a:latin typeface="+mn-lt"/>
                          <a:ea typeface="+mn-ea"/>
                          <a:cs typeface="+mn-cs"/>
                        </a:rPr>
                        <a:t>2022</a:t>
                      </a:r>
                      <a:endParaRPr lang="en-IN" sz="1400"/>
                    </a:p>
                  </a:txBody>
                  <a:tcPr/>
                </a:tc>
                <a:tc>
                  <a:txBody>
                    <a:bodyPr/>
                    <a:lstStyle/>
                    <a:p>
                      <a:r>
                        <a:rPr lang="en-IN" sz="1400" b="0"/>
                        <a:t>Mohamed</a:t>
                      </a:r>
                      <a:r>
                        <a:rPr lang="en-IN" sz="1400" b="0" baseline="0"/>
                        <a:t> </a:t>
                      </a:r>
                      <a:r>
                        <a:rPr lang="en-IN" sz="1400" b="0" baseline="0" err="1"/>
                        <a:t>M.Farag</a:t>
                      </a:r>
                      <a:r>
                        <a:rPr lang="en-IN" sz="1400" b="0" baseline="0"/>
                        <a:t>,</a:t>
                      </a:r>
                    </a:p>
                    <a:p>
                      <a:r>
                        <a:rPr lang="en-IN" sz="1400" b="0" baseline="0"/>
                        <a:t>Mariam </a:t>
                      </a:r>
                      <a:r>
                        <a:rPr lang="en-IN" sz="1400" b="0" baseline="0" err="1"/>
                        <a:t>Foud</a:t>
                      </a:r>
                      <a:r>
                        <a:rPr lang="en-IN" sz="1400" b="0" baseline="0"/>
                        <a:t>,</a:t>
                      </a:r>
                      <a:endParaRPr lang="en-IN" sz="1400" b="0"/>
                    </a:p>
                    <a:p>
                      <a:pPr lvl="0">
                        <a:buNone/>
                      </a:pPr>
                      <a:r>
                        <a:rPr lang="en-IN" sz="1400" b="0" baseline="0"/>
                        <a:t>Amr </a:t>
                      </a:r>
                      <a:r>
                        <a:rPr lang="en-IN" sz="1400" b="0" baseline="0" err="1"/>
                        <a:t>T.Abdel</a:t>
                      </a:r>
                      <a:r>
                        <a:rPr lang="en-IN" sz="1400" b="0" baseline="0"/>
                        <a:t>-Hamid</a:t>
                      </a:r>
                      <a:endParaRPr lang="en-IN" sz="1400" b="0"/>
                    </a:p>
                  </a:txBody>
                  <a:tcPr/>
                </a:tc>
                <a:tc>
                  <a:txBody>
                    <a:bodyPr/>
                    <a:lstStyle/>
                    <a:p>
                      <a:r>
                        <a:rPr lang="en-US" sz="1400" b="1"/>
                        <a:t>TITLE: </a:t>
                      </a:r>
                      <a:r>
                        <a:rPr lang="en-US" sz="1400"/>
                        <a:t>Automatic Severity Classification of Diabetic Retinopathy Based on </a:t>
                      </a:r>
                      <a:r>
                        <a:rPr lang="en-US" sz="1400" err="1"/>
                        <a:t>DenseNet</a:t>
                      </a:r>
                      <a:r>
                        <a:rPr lang="en-US" sz="1400"/>
                        <a:t> and Convolutional Block Attention Module.</a:t>
                      </a:r>
                    </a:p>
                    <a:p>
                      <a:pPr lvl="0" algn="l">
                        <a:lnSpc>
                          <a:spcPct val="100000"/>
                        </a:lnSpc>
                        <a:spcBef>
                          <a:spcPts val="0"/>
                        </a:spcBef>
                        <a:spcAft>
                          <a:spcPts val="0"/>
                        </a:spcAft>
                        <a:buNone/>
                      </a:pPr>
                      <a:r>
                        <a:rPr lang="en-US" sz="1400" b="1" i="0" u="none" strike="noStrike" noProof="0">
                          <a:latin typeface="Century Schoolbook"/>
                        </a:rPr>
                        <a:t>JOURNAL:</a:t>
                      </a:r>
                      <a:r>
                        <a:rPr lang="en-US" sz="1400" b="0" i="0" u="none" strike="noStrike" noProof="0">
                          <a:latin typeface="Century Schoolbook"/>
                        </a:rPr>
                        <a:t> IEEE ACCESS</a:t>
                      </a:r>
                      <a:endParaRPr lang="en-US"/>
                    </a:p>
                    <a:p>
                      <a:pPr lvl="0">
                        <a:buNone/>
                      </a:pPr>
                      <a:r>
                        <a:rPr lang="en-US" sz="1400" b="1" i="0" u="none" strike="noStrike" noProof="0">
                          <a:latin typeface="Century Schoolbook"/>
                        </a:rPr>
                        <a:t>VOLUME:</a:t>
                      </a:r>
                      <a:r>
                        <a:rPr lang="en-US" sz="1400" b="0" i="0" u="none" strike="noStrike" noProof="0">
                          <a:latin typeface="Century Schoolbook"/>
                        </a:rPr>
                        <a:t> 10</a:t>
                      </a:r>
                    </a:p>
                    <a:p>
                      <a:pPr lvl="0">
                        <a:buNone/>
                      </a:pPr>
                      <a:r>
                        <a:rPr lang="en-US" sz="1400" b="1" i="0" u="none" strike="noStrike" noProof="0">
                          <a:latin typeface="Century Schoolbook"/>
                        </a:rPr>
                        <a:t>DATE OF </a:t>
                      </a:r>
                    </a:p>
                    <a:p>
                      <a:pPr lvl="0">
                        <a:buNone/>
                      </a:pPr>
                      <a:r>
                        <a:rPr lang="en-US" sz="1400" b="1" i="0" u="none" strike="noStrike" noProof="0">
                          <a:latin typeface="Century Schoolbook"/>
                        </a:rPr>
                        <a:t>PUBLICATION:</a:t>
                      </a:r>
                      <a:r>
                        <a:rPr lang="en-US" sz="1400" b="0" i="0" u="none" strike="noStrike" noProof="0">
                          <a:latin typeface="Century Schoolbook"/>
                        </a:rPr>
                        <a:t> April 6, 2022</a:t>
                      </a:r>
                      <a:endParaRPr lang="en-US"/>
                    </a:p>
                    <a:p>
                      <a:pPr lvl="0">
                        <a:buNone/>
                      </a:pPr>
                      <a:endParaRPr lang="en-US" sz="1400"/>
                    </a:p>
                    <a:p>
                      <a:endParaRPr lang="en-IN" sz="1400"/>
                    </a:p>
                  </a:txBody>
                  <a:tcPr/>
                </a:tc>
                <a:tc>
                  <a:txBody>
                    <a:bodyPr/>
                    <a:lstStyle/>
                    <a:p>
                      <a:r>
                        <a:rPr lang="en-US" sz="1400"/>
                        <a:t>The proposed technique employs DenseNet169’s encoder to construct a visual embedding. Convolutional Block Attention Module (CBAM) is introduced on top of the encoder to reinforce its discriminative power. The model is trained using cross-entropy loss on the Kaggle Asia Paciﬁc Tele-Ophthalmology Society’s (APTOS) dataset.</a:t>
                      </a:r>
                      <a:endParaRPr lang="en-IN"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a:t>MERITS:</a:t>
                      </a:r>
                    </a:p>
                    <a:p>
                      <a:pPr marL="0" marR="0" indent="0" algn="l" rtl="0" eaLnBrk="1" fontAlgn="auto" latinLnBrk="0" hangingPunct="1">
                        <a:lnSpc>
                          <a:spcPct val="100000"/>
                        </a:lnSpc>
                        <a:spcBef>
                          <a:spcPts val="0"/>
                        </a:spcBef>
                        <a:spcAft>
                          <a:spcPts val="0"/>
                        </a:spcAft>
                        <a:buClrTx/>
                        <a:buSzTx/>
                        <a:buFontTx/>
                        <a:buNone/>
                      </a:pPr>
                      <a:r>
                        <a:rPr lang="en-US" sz="1400"/>
                        <a:t>Efﬁciently grades the severity level of diabetic retinopathy while reducing the time and space complexity.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p>
                    <a:p>
                      <a:pPr marL="0" marR="0" indent="0" algn="l" rtl="0" eaLnBrk="1" fontAlgn="auto" latinLnBrk="0" hangingPunct="1">
                        <a:lnSpc>
                          <a:spcPct val="100000"/>
                        </a:lnSpc>
                        <a:spcBef>
                          <a:spcPts val="0"/>
                        </a:spcBef>
                        <a:spcAft>
                          <a:spcPts val="0"/>
                        </a:spcAft>
                        <a:buClrTx/>
                        <a:buSzTx/>
                        <a:buFontTx/>
                        <a:buNone/>
                      </a:pPr>
                      <a:r>
                        <a:rPr lang="en-IN" sz="1400" baseline="0"/>
                        <a:t>The model cannot detect the  types of Diabetic Retinopathy.</a:t>
                      </a: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endParaRPr lang="en-IN"/>
                    </a:p>
                  </a:txBody>
                  <a:tcPr/>
                </a:tc>
                <a:tc>
                  <a:txBody>
                    <a:bodyPr/>
                    <a:lstStyle/>
                    <a:p>
                      <a:pPr lvl="0">
                        <a:buNone/>
                      </a:pPr>
                      <a:r>
                        <a:rPr lang="en-US" sz="1400" b="0" i="0" u="none" strike="noStrike" noProof="0">
                          <a:latin typeface="Century Schoolbook"/>
                        </a:rPr>
                        <a:t>For future research direction, we evaluate the performance of different CBAM configurations. Moreover, experimenting with different imbalanced learning techniques and increasing the dataset size will lead to better performance. </a:t>
                      </a:r>
                      <a:endParaRPr lang="en-US"/>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6436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530760452"/>
              </p:ext>
            </p:extLst>
          </p:nvPr>
        </p:nvGraphicFramePr>
        <p:xfrm>
          <a:off x="158018" y="210691"/>
          <a:ext cx="8557029" cy="6386577"/>
        </p:xfrm>
        <a:graphic>
          <a:graphicData uri="http://schemas.openxmlformats.org/drawingml/2006/table">
            <a:tbl>
              <a:tblPr firstRow="1" bandRow="1">
                <a:tableStyleId>{5C22544A-7EE6-4342-B048-85BDC9FD1C3A}</a:tableStyleId>
              </a:tblPr>
              <a:tblGrid>
                <a:gridCol w="651499">
                  <a:extLst>
                    <a:ext uri="{9D8B030D-6E8A-4147-A177-3AD203B41FA5}">
                      <a16:colId xmlns:a16="http://schemas.microsoft.com/office/drawing/2014/main" xmlns="" val="20000"/>
                    </a:ext>
                  </a:extLst>
                </a:gridCol>
                <a:gridCol w="757148">
                  <a:extLst>
                    <a:ext uri="{9D8B030D-6E8A-4147-A177-3AD203B41FA5}">
                      <a16:colId xmlns:a16="http://schemas.microsoft.com/office/drawing/2014/main" xmlns="" val="20001"/>
                    </a:ext>
                  </a:extLst>
                </a:gridCol>
                <a:gridCol w="1232567">
                  <a:extLst>
                    <a:ext uri="{9D8B030D-6E8A-4147-A177-3AD203B41FA5}">
                      <a16:colId xmlns:a16="http://schemas.microsoft.com/office/drawing/2014/main" xmlns="" val="20002"/>
                    </a:ext>
                  </a:extLst>
                </a:gridCol>
                <a:gridCol w="1523102">
                  <a:extLst>
                    <a:ext uri="{9D8B030D-6E8A-4147-A177-3AD203B41FA5}">
                      <a16:colId xmlns:a16="http://schemas.microsoft.com/office/drawing/2014/main" xmlns="" val="20003"/>
                    </a:ext>
                  </a:extLst>
                </a:gridCol>
                <a:gridCol w="1796027">
                  <a:extLst>
                    <a:ext uri="{9D8B030D-6E8A-4147-A177-3AD203B41FA5}">
                      <a16:colId xmlns:a16="http://schemas.microsoft.com/office/drawing/2014/main" xmlns="" val="20004"/>
                    </a:ext>
                  </a:extLst>
                </a:gridCol>
                <a:gridCol w="1427664">
                  <a:extLst>
                    <a:ext uri="{9D8B030D-6E8A-4147-A177-3AD203B41FA5}">
                      <a16:colId xmlns:a16="http://schemas.microsoft.com/office/drawing/2014/main" xmlns="" val="20005"/>
                    </a:ext>
                  </a:extLst>
                </a:gridCol>
                <a:gridCol w="1169022">
                  <a:extLst>
                    <a:ext uri="{9D8B030D-6E8A-4147-A177-3AD203B41FA5}">
                      <a16:colId xmlns:a16="http://schemas.microsoft.com/office/drawing/2014/main" xmlns="" val="20006"/>
                    </a:ext>
                  </a:extLst>
                </a:gridCol>
              </a:tblGrid>
              <a:tr h="645241">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741336">
                <a:tc>
                  <a:txBody>
                    <a:bodyPr/>
                    <a:lstStyle/>
                    <a:p>
                      <a:r>
                        <a:rPr lang="en-IN" sz="1400"/>
                        <a:t>   4</a:t>
                      </a:r>
                    </a:p>
                  </a:txBody>
                  <a:tcPr/>
                </a:tc>
                <a:tc>
                  <a:txBody>
                    <a:bodyPr/>
                    <a:lstStyle/>
                    <a:p>
                      <a:r>
                        <a:rPr lang="en-US" sz="1400"/>
                        <a:t>2019</a:t>
                      </a:r>
                      <a:endParaRPr lang="en-IN" sz="1400"/>
                    </a:p>
                  </a:txBody>
                  <a:tcPr/>
                </a:tc>
                <a:tc>
                  <a:txBody>
                    <a:bodyPr/>
                    <a:lstStyle/>
                    <a:p>
                      <a:pPr lvl="0" algn="l">
                        <a:lnSpc>
                          <a:spcPct val="100000"/>
                        </a:lnSpc>
                        <a:spcBef>
                          <a:spcPts val="0"/>
                        </a:spcBef>
                        <a:spcAft>
                          <a:spcPts val="0"/>
                        </a:spcAft>
                        <a:buNone/>
                      </a:pPr>
                      <a:r>
                        <a:rPr lang="en-US" sz="1400" b="0" i="0" u="none" strike="noStrike" noProof="0" err="1">
                          <a:latin typeface="Century Schoolbook"/>
                        </a:rPr>
                        <a:t>Zhentao</a:t>
                      </a:r>
                      <a:r>
                        <a:rPr lang="en-US" sz="1400" b="0" i="0" u="none" strike="noStrike" noProof="0">
                          <a:latin typeface="Century Schoolbook"/>
                        </a:rPr>
                        <a:t> Gao, Jie Li,  Jixiang </a:t>
                      </a:r>
                      <a:r>
                        <a:rPr lang="en-US" sz="1400" b="0" i="0" u="none" strike="noStrike" noProof="0" err="1">
                          <a:latin typeface="Century Schoolbook"/>
                        </a:rPr>
                        <a:t>Guo,Yuanyuan</a:t>
                      </a:r>
                      <a:r>
                        <a:rPr lang="en-US" sz="1400" b="0" i="0" u="none" strike="noStrike" noProof="0">
                          <a:latin typeface="Century Schoolbook"/>
                        </a:rPr>
                        <a:t> Chen, Zhang Yi, Jie Zhong </a:t>
                      </a:r>
                      <a:endParaRPr lang="en-US"/>
                    </a:p>
                    <a:p>
                      <a:pPr lvl="0" algn="l">
                        <a:lnSpc>
                          <a:spcPct val="100000"/>
                        </a:lnSpc>
                        <a:spcBef>
                          <a:spcPts val="0"/>
                        </a:spcBef>
                        <a:spcAft>
                          <a:spcPts val="0"/>
                        </a:spcAft>
                        <a:buNone/>
                      </a:pPr>
                      <a:endParaRPr lang="en-US" sz="1400" b="0" i="0" u="none" strike="noStrike" noProof="0"/>
                    </a:p>
                    <a:p>
                      <a:pPr lvl="0" algn="l">
                        <a:buNone/>
                      </a:pPr>
                      <a:endParaRPr lang="en-US" sz="1400"/>
                    </a:p>
                  </a:txBody>
                  <a:tcPr/>
                </a:tc>
                <a:tc>
                  <a:txBody>
                    <a:bodyPr/>
                    <a:lstStyle/>
                    <a:p>
                      <a:pPr lvl="0" algn="l">
                        <a:lnSpc>
                          <a:spcPct val="100000"/>
                        </a:lnSpc>
                        <a:spcBef>
                          <a:spcPts val="0"/>
                        </a:spcBef>
                        <a:spcAft>
                          <a:spcPts val="0"/>
                        </a:spcAft>
                        <a:buNone/>
                      </a:pPr>
                      <a:r>
                        <a:rPr lang="en-US" sz="1400" b="1" i="0" u="none" strike="noStrike" noProof="0"/>
                        <a:t>TITLE: </a:t>
                      </a:r>
                      <a:r>
                        <a:rPr lang="en-US" sz="1400" b="0" i="0" u="none" strike="noStrike" noProof="0">
                          <a:latin typeface="Century Schoolbook"/>
                        </a:rPr>
                        <a:t>Diagnosis of Diabetic Retinopathy Using Deep Neural Networks</a:t>
                      </a:r>
                      <a:endParaRPr lang="en-US"/>
                    </a:p>
                    <a:p>
                      <a:pPr lvl="0" algn="l">
                        <a:lnSpc>
                          <a:spcPct val="100000"/>
                        </a:lnSpc>
                        <a:spcBef>
                          <a:spcPts val="0"/>
                        </a:spcBef>
                        <a:spcAft>
                          <a:spcPts val="0"/>
                        </a:spcAft>
                        <a:buNone/>
                      </a:pPr>
                      <a:r>
                        <a:rPr lang="en-US" sz="1400" b="0" i="0" u="none" strike="noStrike" noProof="0">
                          <a:latin typeface="Century Schoolbook"/>
                        </a:rPr>
                        <a:t>Publisher: IEEE</a:t>
                      </a:r>
                      <a:endParaRPr lang="en-US"/>
                    </a:p>
                    <a:p>
                      <a:pPr lvl="0" algn="l">
                        <a:lnSpc>
                          <a:spcPct val="100000"/>
                        </a:lnSpc>
                        <a:spcBef>
                          <a:spcPts val="0"/>
                        </a:spcBef>
                        <a:spcAft>
                          <a:spcPts val="0"/>
                        </a:spcAft>
                        <a:buNone/>
                      </a:pPr>
                      <a:r>
                        <a:rPr lang="en-US" sz="1400" b="0" i="0" u="none" strike="noStrike" noProof="0">
                          <a:latin typeface="Century Schoolbook"/>
                        </a:rPr>
                        <a:t>Cite This</a:t>
                      </a:r>
                      <a:endParaRPr lang="en-US"/>
                    </a:p>
                    <a:p>
                      <a:pPr lvl="0" algn="l">
                        <a:lnSpc>
                          <a:spcPct val="100000"/>
                        </a:lnSpc>
                        <a:spcBef>
                          <a:spcPts val="0"/>
                        </a:spcBef>
                        <a:spcAft>
                          <a:spcPts val="0"/>
                        </a:spcAft>
                        <a:buNone/>
                      </a:pPr>
                      <a:r>
                        <a:rPr lang="en-US" sz="1400" b="0" i="0" u="none" strike="noStrike" noProof="0">
                          <a:latin typeface="Century Schoolbook"/>
                        </a:rPr>
                        <a:t>PDF</a:t>
                      </a:r>
                      <a:endParaRPr lang="en-US"/>
                    </a:p>
                    <a:p>
                      <a:pPr lvl="0" algn="l">
                        <a:lnSpc>
                          <a:spcPct val="100000"/>
                        </a:lnSpc>
                        <a:spcBef>
                          <a:spcPts val="0"/>
                        </a:spcBef>
                        <a:spcAft>
                          <a:spcPts val="0"/>
                        </a:spcAft>
                        <a:buNone/>
                      </a:pPr>
                      <a:r>
                        <a:rPr lang="en-US" sz="1400" b="0" i="0" u="none" strike="noStrike" noProof="0">
                          <a:latin typeface="Century Schoolbook"/>
                        </a:rPr>
                        <a:t>Jadoon </a:t>
                      </a:r>
                      <a:endParaRPr lang="en-US"/>
                    </a:p>
                    <a:p>
                      <a:pPr lvl="0" algn="l">
                        <a:lnSpc>
                          <a:spcPct val="100000"/>
                        </a:lnSpc>
                        <a:spcBef>
                          <a:spcPts val="0"/>
                        </a:spcBef>
                        <a:spcAft>
                          <a:spcPts val="0"/>
                        </a:spcAft>
                        <a:buNone/>
                      </a:pPr>
                      <a:r>
                        <a:rPr lang="en-US" sz="1400" b="1" i="0" u="none" strike="noStrike" noProof="0">
                          <a:latin typeface="Century Schoolbook"/>
                        </a:rPr>
                        <a:t>JOURNAL:</a:t>
                      </a:r>
                      <a:r>
                        <a:rPr lang="en-US" sz="1400" b="0" i="0" u="none" strike="noStrike" noProof="0">
                          <a:latin typeface="Century Schoolbook"/>
                        </a:rPr>
                        <a:t>IEEE ACCESS</a:t>
                      </a:r>
                      <a:endParaRPr lang="en-US"/>
                    </a:p>
                    <a:p>
                      <a:pPr lvl="0" algn="l">
                        <a:lnSpc>
                          <a:spcPct val="100000"/>
                        </a:lnSpc>
                        <a:spcBef>
                          <a:spcPts val="0"/>
                        </a:spcBef>
                        <a:spcAft>
                          <a:spcPts val="0"/>
                        </a:spcAft>
                        <a:buNone/>
                      </a:pPr>
                      <a:r>
                        <a:rPr lang="en-US" sz="1400" b="1" i="0" u="none" strike="noStrike" noProof="0">
                          <a:latin typeface="Century Schoolbook"/>
                        </a:rPr>
                        <a:t>VOLUME:</a:t>
                      </a:r>
                      <a:r>
                        <a:rPr lang="en-US" sz="1400" b="0" i="0" u="none" strike="noStrike" noProof="0">
                          <a:latin typeface="Century Schoolbook"/>
                        </a:rPr>
                        <a:t> 7</a:t>
                      </a:r>
                    </a:p>
                    <a:p>
                      <a:pPr lvl="0">
                        <a:buNone/>
                      </a:pPr>
                      <a:r>
                        <a:rPr lang="en-US" sz="1300" b="1" i="0" u="none" strike="noStrike" noProof="0">
                          <a:latin typeface="Century Schoolbook"/>
                        </a:rPr>
                        <a:t>DATE OF </a:t>
                      </a:r>
                      <a:endParaRPr lang="en-US" sz="1300" b="0" i="0" u="none" strike="noStrike" noProof="0"/>
                    </a:p>
                    <a:p>
                      <a:pPr lvl="0">
                        <a:buNone/>
                      </a:pPr>
                      <a:r>
                        <a:rPr lang="en-US" sz="1300" b="1" i="0" u="none" strike="noStrike" noProof="0">
                          <a:latin typeface="Century Schoolbook"/>
                        </a:rPr>
                        <a:t>PUBLICATION:</a:t>
                      </a:r>
                      <a:endParaRPr lang="en-US"/>
                    </a:p>
                    <a:p>
                      <a:pPr lvl="0">
                        <a:buNone/>
                      </a:pPr>
                      <a:r>
                        <a:rPr lang="en-US" sz="1400" b="0" i="0" u="none" strike="noStrike" noProof="0">
                          <a:latin typeface="Century Schoolbook"/>
                        </a:rPr>
                        <a:t>19 December 2019</a:t>
                      </a:r>
                      <a:endParaRPr lang="en-US"/>
                    </a:p>
                    <a:p>
                      <a:pPr lvl="0">
                        <a:buNone/>
                      </a:pPr>
                      <a:endParaRPr lang="en-US" sz="1400"/>
                    </a:p>
                  </a:txBody>
                  <a:tcPr/>
                </a:tc>
                <a:tc>
                  <a:txBody>
                    <a:bodyPr/>
                    <a:lstStyle/>
                    <a:p>
                      <a:pPr lvl="0" algn="l">
                        <a:lnSpc>
                          <a:spcPct val="100000"/>
                        </a:lnSpc>
                        <a:spcBef>
                          <a:spcPts val="0"/>
                        </a:spcBef>
                        <a:spcAft>
                          <a:spcPts val="0"/>
                        </a:spcAft>
                        <a:buNone/>
                      </a:pPr>
                      <a:r>
                        <a:rPr lang="en-US" sz="1400" b="0" i="0" u="none" strike="noStrike" kern="1200" noProof="0">
                          <a:effectLst/>
                        </a:rPr>
                        <a:t>In this paper, new dataset of fundus images are used for grading DR. In contrast to existing scales that grade fundus images mainly by the pathological changes in the retina. </a:t>
                      </a:r>
                      <a:r>
                        <a:rPr lang="en-US" sz="1400" b="0" i="0" u="none" strike="noStrike" kern="1200" noProof="0">
                          <a:effectLst/>
                          <a:latin typeface="Century Schoolbook"/>
                        </a:rPr>
                        <a:t>With this dataset, several deep convolutional neural network (DCNN) models were trained for the diagnosis of DR.</a:t>
                      </a:r>
                      <a:endParaRPr lang="en-US"/>
                    </a:p>
                    <a:p>
                      <a:pPr marL="0" marR="0" lvl="0" indent="0" algn="l" defTabSz="914400">
                        <a:lnSpc>
                          <a:spcPct val="100000"/>
                        </a:lnSpc>
                        <a:spcBef>
                          <a:spcPts val="0"/>
                        </a:spcBef>
                        <a:spcAft>
                          <a:spcPts val="0"/>
                        </a:spcAft>
                        <a:buClrTx/>
                        <a:buSzTx/>
                        <a:buFontTx/>
                        <a:buNone/>
                        <a:tabLst/>
                        <a:defRPr/>
                      </a:pPr>
                      <a:endParaRPr lang="en-US" sz="1400" kern="1200">
                        <a:solidFill>
                          <a:schemeClr val="dk1"/>
                        </a:solidFill>
                        <a:effectLst/>
                        <a:latin typeface="+mn-lt"/>
                        <a:ea typeface="+mn-ea"/>
                        <a:cs typeface="+mn-cs"/>
                      </a:endParaRPr>
                    </a:p>
                    <a:p>
                      <a:endParaRPr lang="en-IN"/>
                    </a:p>
                  </a:txBody>
                  <a:tcPr/>
                </a:tc>
                <a:tc>
                  <a:txBody>
                    <a:bodyPr/>
                    <a:lstStyle/>
                    <a:p>
                      <a:r>
                        <a:rPr lang="en-IN" sz="1300" b="1"/>
                        <a:t>MERITS:</a:t>
                      </a:r>
                      <a:endParaRPr lang="en-US" sz="1400" b="0" i="0" u="none" strike="noStrike" kern="1200" noProof="0"/>
                    </a:p>
                    <a:p>
                      <a:pPr lvl="0">
                        <a:buNone/>
                      </a:pPr>
                      <a:r>
                        <a:rPr lang="en-US" sz="1400" b="0" i="0" u="none" strike="noStrike" kern="1200" noProof="0">
                          <a:latin typeface="Century Schoolbook"/>
                        </a:rPr>
                        <a:t>With this dataset, several deep convolutional neural network (DCNN) models were trained for the diagnosis of DR</a:t>
                      </a:r>
                      <a:r>
                        <a:rPr kumimoji="0" lang="en-US" sz="1400" b="0" i="0" u="none" strike="noStrike" kern="1200" noProof="0">
                          <a:latin typeface="Century Schoolbook"/>
                        </a:rPr>
                        <a:t>.</a:t>
                      </a:r>
                      <a:r>
                        <a:rPr lang="en-US" sz="1400" b="0" i="0" u="none" strike="noStrike" kern="1200" noProof="0">
                          <a:latin typeface="Century Schoolbook"/>
                        </a:rPr>
                        <a:t> </a:t>
                      </a:r>
                      <a:r>
                        <a:rPr lang="en-US" sz="1400" b="0" i="0" u="none" strike="noStrike" kern="1200" noProof="0"/>
                        <a:t>Our models were also deployed for clinical evaluation in several hospitals</a:t>
                      </a:r>
                      <a:endParaRPr kumimoji="0" lang="en-US" sz="1400" b="0" i="0" u="none" strike="noStrike" kern="1200" noProof="0">
                        <a:latin typeface="Century School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300" b="1"/>
                        <a:t>DEMERITS:</a:t>
                      </a:r>
                    </a:p>
                    <a:p>
                      <a:pPr marL="0" marR="0" lvl="0" indent="0" algn="l">
                        <a:lnSpc>
                          <a:spcPct val="100000"/>
                        </a:lnSpc>
                        <a:spcBef>
                          <a:spcPts val="0"/>
                        </a:spcBef>
                        <a:spcAft>
                          <a:spcPts val="0"/>
                        </a:spcAft>
                        <a:buNone/>
                      </a:pPr>
                      <a:r>
                        <a:rPr lang="en-US" sz="1400" b="0" i="0" u="none" strike="noStrike" kern="1200" noProof="0">
                          <a:latin typeface="Century Schoolbook"/>
                        </a:rPr>
                        <a:t>The I/O operation for reading the images from </a:t>
                      </a:r>
                      <a:r>
                        <a:rPr kumimoji="0" lang="en-US" sz="1400" b="0" i="0" u="none" strike="noStrike" kern="1200" noProof="0">
                          <a:latin typeface="Century Schoolbook"/>
                        </a:rPr>
                        <a:t>the </a:t>
                      </a:r>
                      <a:r>
                        <a:rPr lang="en-US" sz="1400" b="0" i="0" u="none" strike="noStrike" kern="1200" noProof="0">
                          <a:latin typeface="Century Schoolbook"/>
                        </a:rPr>
                        <a:t>disk takes a lot of time</a:t>
                      </a:r>
                      <a:endParaRPr lang="en-US"/>
                    </a:p>
                  </a:txBody>
                  <a:tcPr/>
                </a:tc>
                <a:tc>
                  <a:txBody>
                    <a:bodyPr/>
                    <a:lstStyle/>
                    <a:p>
                      <a:pPr lvl="0">
                        <a:buNone/>
                      </a:pPr>
                      <a:r>
                        <a:rPr lang="en-US" sz="1400" b="0" i="0" u="none" strike="noStrike" kern="1200" noProof="0">
                          <a:latin typeface="Century Schoolbook"/>
                        </a:rPr>
                        <a:t>In the future, data from more </a:t>
                      </a:r>
                      <a:r>
                        <a:rPr lang="en-US" sz="1400" b="0" i="0" u="none" strike="noStrike" kern="1200" noProof="0" err="1">
                          <a:latin typeface="Century Schoolbook"/>
                        </a:rPr>
                        <a:t>equipments</a:t>
                      </a:r>
                      <a:r>
                        <a:rPr lang="en-US" sz="1400" b="0" i="0" u="none" strike="noStrike" kern="1200" noProof="0">
                          <a:latin typeface="Century Schoolbook"/>
                        </a:rPr>
                        <a:t> will be included, and a broader pilot study will be launched. The accumulated data will be further used to improve </a:t>
                      </a:r>
                      <a:r>
                        <a:rPr kumimoji="0" lang="en-US" sz="1400" b="0" i="0" u="none" strike="noStrike" kern="1200" noProof="0">
                          <a:latin typeface="Century Schoolbook"/>
                        </a:rPr>
                        <a:t>the </a:t>
                      </a:r>
                      <a:r>
                        <a:rPr lang="en-US" sz="1400" b="0" i="0" u="none" strike="noStrike" kern="1200" noProof="0">
                          <a:latin typeface="Century Schoolbook"/>
                        </a:rPr>
                        <a:t>accuracy </a:t>
                      </a:r>
                      <a:r>
                        <a:rPr kumimoji="0" lang="en-US" sz="1400" b="0" i="0" u="none" strike="noStrike" kern="1200" noProof="0">
                          <a:latin typeface="Century Schoolbook"/>
                        </a:rPr>
                        <a:t>of the </a:t>
                      </a:r>
                      <a:r>
                        <a:rPr lang="en-US" sz="1400" b="0" i="0" u="none" strike="noStrike" kern="1200" noProof="0">
                          <a:latin typeface="Century Schoolbook"/>
                        </a:rPr>
                        <a:t>models.</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979398"/>
              </p:ext>
            </p:extLst>
          </p:nvPr>
        </p:nvGraphicFramePr>
        <p:xfrm>
          <a:off x="142844" y="260648"/>
          <a:ext cx="8561917" cy="6324916"/>
        </p:xfrm>
        <a:graphic>
          <a:graphicData uri="http://schemas.openxmlformats.org/drawingml/2006/table">
            <a:tbl>
              <a:tblPr firstRow="1" bandRow="1">
                <a:tableStyleId>{5C22544A-7EE6-4342-B048-85BDC9FD1C3A}</a:tableStyleId>
              </a:tblPr>
              <a:tblGrid>
                <a:gridCol w="697914">
                  <a:extLst>
                    <a:ext uri="{9D8B030D-6E8A-4147-A177-3AD203B41FA5}">
                      <a16:colId xmlns:a16="http://schemas.microsoft.com/office/drawing/2014/main" xmlns="" val="20000"/>
                    </a:ext>
                  </a:extLst>
                </a:gridCol>
                <a:gridCol w="771349">
                  <a:extLst>
                    <a:ext uri="{9D8B030D-6E8A-4147-A177-3AD203B41FA5}">
                      <a16:colId xmlns:a16="http://schemas.microsoft.com/office/drawing/2014/main" xmlns="" val="20001"/>
                    </a:ext>
                  </a:extLst>
                </a:gridCol>
                <a:gridCol w="1152955">
                  <a:extLst>
                    <a:ext uri="{9D8B030D-6E8A-4147-A177-3AD203B41FA5}">
                      <a16:colId xmlns:a16="http://schemas.microsoft.com/office/drawing/2014/main" xmlns="" val="20002"/>
                    </a:ext>
                  </a:extLst>
                </a:gridCol>
                <a:gridCol w="1616566">
                  <a:extLst>
                    <a:ext uri="{9D8B030D-6E8A-4147-A177-3AD203B41FA5}">
                      <a16:colId xmlns:a16="http://schemas.microsoft.com/office/drawing/2014/main" xmlns="" val="20003"/>
                    </a:ext>
                  </a:extLst>
                </a:gridCol>
                <a:gridCol w="1739664">
                  <a:extLst>
                    <a:ext uri="{9D8B030D-6E8A-4147-A177-3AD203B41FA5}">
                      <a16:colId xmlns:a16="http://schemas.microsoft.com/office/drawing/2014/main" xmlns="" val="20004"/>
                    </a:ext>
                  </a:extLst>
                </a:gridCol>
                <a:gridCol w="1382658">
                  <a:extLst>
                    <a:ext uri="{9D8B030D-6E8A-4147-A177-3AD203B41FA5}">
                      <a16:colId xmlns:a16="http://schemas.microsoft.com/office/drawing/2014/main" xmlns="" val="20005"/>
                    </a:ext>
                  </a:extLst>
                </a:gridCol>
                <a:gridCol w="1200811">
                  <a:extLst>
                    <a:ext uri="{9D8B030D-6E8A-4147-A177-3AD203B41FA5}">
                      <a16:colId xmlns:a16="http://schemas.microsoft.com/office/drawing/2014/main" xmlns="" val="20006"/>
                    </a:ext>
                  </a:extLst>
                </a:gridCol>
              </a:tblGrid>
              <a:tr h="751475">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573441">
                <a:tc>
                  <a:txBody>
                    <a:bodyPr/>
                    <a:lstStyle/>
                    <a:p>
                      <a:r>
                        <a:rPr lang="en-IN" sz="1400"/>
                        <a:t>   5</a:t>
                      </a:r>
                    </a:p>
                  </a:txBody>
                  <a:tcPr/>
                </a:tc>
                <a:tc>
                  <a:txBody>
                    <a:bodyPr/>
                    <a:lstStyle/>
                    <a:p>
                      <a:r>
                        <a:rPr kumimoji="0" lang="en-US" sz="1400" b="0" i="0" kern="1200">
                          <a:solidFill>
                            <a:schemeClr val="dk1"/>
                          </a:solidFill>
                          <a:latin typeface="+mn-lt"/>
                          <a:ea typeface="+mn-ea"/>
                          <a:cs typeface="+mn-cs"/>
                        </a:rPr>
                        <a:t>2022</a:t>
                      </a:r>
                      <a:endParaRPr lang="en-IN" sz="1400"/>
                    </a:p>
                  </a:txBody>
                  <a:tcPr/>
                </a:tc>
                <a:tc>
                  <a:txBody>
                    <a:bodyPr/>
                    <a:lstStyle/>
                    <a:p>
                      <a:pPr algn="l"/>
                      <a:r>
                        <a:rPr lang="pt-BR" sz="1400"/>
                        <a:t>Hamza Mustafa,</a:t>
                      </a:r>
                      <a:endParaRPr lang="en-US"/>
                    </a:p>
                    <a:p>
                      <a:pPr lvl="0" algn="l">
                        <a:buNone/>
                      </a:pPr>
                      <a:r>
                        <a:rPr lang="pt-BR" sz="1400" err="1"/>
                        <a:t>Syed</a:t>
                      </a:r>
                      <a:r>
                        <a:rPr lang="pt-BR" sz="1400"/>
                        <a:t> </a:t>
                      </a:r>
                      <a:r>
                        <a:rPr lang="pt-BR" sz="1400" err="1"/>
                        <a:t>Farooq</a:t>
                      </a:r>
                      <a:r>
                        <a:rPr lang="pt-BR" sz="1400"/>
                        <a:t> Ali,</a:t>
                      </a:r>
                      <a:r>
                        <a:rPr lang="pt-BR" sz="1400" baseline="0"/>
                        <a:t> </a:t>
                      </a:r>
                      <a:r>
                        <a:rPr lang="pt-BR" sz="1400"/>
                        <a:t>Muhammad Bilal,</a:t>
                      </a:r>
                      <a:r>
                        <a:rPr lang="pt-BR" sz="1400" baseline="0"/>
                        <a:t> </a:t>
                      </a:r>
                      <a:r>
                        <a:rPr lang="pt-BR" sz="1400"/>
                        <a:t>Muhammad Shehzad Hanif</a:t>
                      </a:r>
                    </a:p>
                    <a:p>
                      <a:pPr algn="l"/>
                      <a:r>
                        <a:rPr lang="pt-BR" sz="1400"/>
                        <a:t/>
                      </a:r>
                      <a:br>
                        <a:rPr lang="pt-BR" sz="1400"/>
                      </a:br>
                      <a:endParaRPr lang="en-IN" sz="1400" b="0"/>
                    </a:p>
                  </a:txBody>
                  <a:tcPr/>
                </a:tc>
                <a:tc>
                  <a:txBody>
                    <a:bodyPr/>
                    <a:lstStyle/>
                    <a:p>
                      <a:r>
                        <a:rPr lang="en-US" sz="1400" b="1"/>
                        <a:t>TITLE:</a:t>
                      </a:r>
                      <a:endParaRPr lang="en-US"/>
                    </a:p>
                    <a:p>
                      <a:pPr lvl="0">
                        <a:buNone/>
                      </a:pPr>
                      <a:r>
                        <a:rPr lang="en-US" sz="1400"/>
                        <a:t>Multi-Stream Deep Neural Network for Diabetic Retinopathy Severity Classification Under a Boosting Framework</a:t>
                      </a:r>
                    </a:p>
                    <a:p>
                      <a:pPr lvl="0" algn="l">
                        <a:lnSpc>
                          <a:spcPct val="100000"/>
                        </a:lnSpc>
                        <a:spcBef>
                          <a:spcPts val="0"/>
                        </a:spcBef>
                        <a:spcAft>
                          <a:spcPts val="0"/>
                        </a:spcAft>
                        <a:buNone/>
                      </a:pPr>
                      <a:r>
                        <a:rPr lang="en-US" sz="1400" b="1" i="0" u="none" strike="noStrike" noProof="0">
                          <a:latin typeface="Century Schoolbook"/>
                        </a:rPr>
                        <a:t>JOURNAL:</a:t>
                      </a:r>
                      <a:r>
                        <a:rPr lang="en-US" sz="1400" b="0" i="0" u="none" strike="noStrike" noProof="0">
                          <a:latin typeface="Century Schoolbook"/>
                        </a:rPr>
                        <a:t>IEEE ACCESS</a:t>
                      </a:r>
                    </a:p>
                    <a:p>
                      <a:pPr lvl="0">
                        <a:buNone/>
                      </a:pPr>
                      <a:r>
                        <a:rPr lang="en-US" sz="1400" b="1" i="0" u="none" strike="noStrike" noProof="0">
                          <a:latin typeface="Century Schoolbook"/>
                        </a:rPr>
                        <a:t>VOLUME:</a:t>
                      </a:r>
                      <a:r>
                        <a:rPr lang="en-US" sz="1400" b="0" i="0" u="none" strike="noStrike" noProof="0">
                          <a:latin typeface="Century Schoolbook"/>
                        </a:rPr>
                        <a:t> 10</a:t>
                      </a:r>
                    </a:p>
                    <a:p>
                      <a:pPr lvl="0">
                        <a:buNone/>
                      </a:pPr>
                      <a:r>
                        <a:rPr lang="en-US" sz="1400" b="1" i="0" u="none" strike="noStrike" noProof="0">
                          <a:latin typeface="Century Schoolbook"/>
                        </a:rPr>
                        <a:t>DATE OF </a:t>
                      </a:r>
                      <a:endParaRPr lang="en-US" sz="1400" b="0" i="0" u="none" strike="noStrike" noProof="0">
                        <a:latin typeface="Century Schoolbook"/>
                      </a:endParaRPr>
                    </a:p>
                    <a:p>
                      <a:pPr lvl="0">
                        <a:buNone/>
                      </a:pPr>
                      <a:r>
                        <a:rPr lang="en-US" sz="1400" b="1" i="0" u="none" strike="noStrike" noProof="0">
                          <a:latin typeface="Century Schoolbook"/>
                        </a:rPr>
                        <a:t>PUBLICATION:</a:t>
                      </a:r>
                      <a:r>
                        <a:rPr lang="en-US" sz="1400" b="0" i="0" u="none" strike="noStrike" noProof="0">
                          <a:latin typeface="Century Schoolbook"/>
                        </a:rPr>
                        <a:t> October 26, 2022</a:t>
                      </a:r>
                    </a:p>
                    <a:p>
                      <a:pPr lvl="0">
                        <a:buNone/>
                      </a:pPr>
                      <a:endParaRPr lang="en-US" sz="1400" b="0" i="0" u="none" strike="noStrike" noProof="0">
                        <a:latin typeface="Century Schoolbook"/>
                      </a:endParaRPr>
                    </a:p>
                    <a:p>
                      <a:pPr lvl="0">
                        <a:buNone/>
                      </a:pPr>
                      <a:endParaRPr lang="en-IN" sz="1400" b="0" i="0" u="none" strike="noStrike" noProof="0">
                        <a:latin typeface="Century Schoolbook"/>
                      </a:endParaRPr>
                    </a:p>
                    <a:p>
                      <a:pPr lvl="0">
                        <a:buNone/>
                      </a:pPr>
                      <a:endParaRPr lang="en-US" sz="1400"/>
                    </a:p>
                  </a:txBody>
                  <a:tcPr/>
                </a:tc>
                <a:tc>
                  <a:txBody>
                    <a:bodyPr/>
                    <a:lstStyle/>
                    <a:p>
                      <a:pPr marL="0" marR="0" indent="0" algn="l" rtl="0" eaLnBrk="1" fontAlgn="auto" latinLnBrk="0" hangingPunct="1">
                        <a:lnSpc>
                          <a:spcPct val="100000"/>
                        </a:lnSpc>
                        <a:spcBef>
                          <a:spcPts val="0"/>
                        </a:spcBef>
                        <a:spcAft>
                          <a:spcPts val="0"/>
                        </a:spcAft>
                        <a:buClrTx/>
                        <a:buSzTx/>
                        <a:buFontTx/>
                        <a:buNone/>
                      </a:pPr>
                      <a:r>
                        <a:rPr kumimoji="0" lang="en-US" sz="1400" b="0" i="0" kern="1200">
                          <a:solidFill>
                            <a:schemeClr val="dk1"/>
                          </a:solidFill>
                          <a:latin typeface="+mn-lt"/>
                          <a:ea typeface="+mn-ea"/>
                          <a:cs typeface="+mn-cs"/>
                        </a:rPr>
                        <a:t>This paper presents a multi-stream deep neural network for classification and grading of diabetic retinopathy using </a:t>
                      </a:r>
                      <a:r>
                        <a:rPr kumimoji="0" lang="en-US" sz="1400" b="0" i="0" kern="1200" err="1">
                          <a:solidFill>
                            <a:schemeClr val="dk1"/>
                          </a:solidFill>
                          <a:latin typeface="+mn-lt"/>
                          <a:ea typeface="+mn-ea"/>
                          <a:cs typeface="+mn-cs"/>
                        </a:rPr>
                        <a:t>EyePACS</a:t>
                      </a:r>
                      <a:r>
                        <a:rPr kumimoji="0" lang="en-US" sz="1400" b="0" i="0" kern="1200">
                          <a:solidFill>
                            <a:schemeClr val="dk1"/>
                          </a:solidFill>
                          <a:latin typeface="+mn-lt"/>
                          <a:ea typeface="+mn-ea"/>
                          <a:cs typeface="+mn-cs"/>
                        </a:rPr>
                        <a:t>, Messidor-2, APTOS, and DDR datasets using 2, 3 and 5 categories. Our approach </a:t>
                      </a:r>
                      <a:r>
                        <a:rPr lang="en-US" sz="1400" b="0" i="0" kern="1200">
                          <a:solidFill>
                            <a:schemeClr val="dk1"/>
                          </a:solidFill>
                          <a:latin typeface="+mn-lt"/>
                          <a:ea typeface="+mn-ea"/>
                          <a:cs typeface="+mn-cs"/>
                        </a:rPr>
                        <a:t>used </a:t>
                      </a:r>
                      <a:r>
                        <a:rPr kumimoji="0" lang="en-US" sz="1400" b="0" i="0" kern="1200">
                          <a:solidFill>
                            <a:schemeClr val="dk1"/>
                          </a:solidFill>
                          <a:latin typeface="+mn-lt"/>
                          <a:ea typeface="+mn-ea"/>
                          <a:cs typeface="+mn-cs"/>
                        </a:rPr>
                        <a:t>two streams of inputs in the form of features extracted from the two deep networks.</a:t>
                      </a:r>
                      <a:endParaRPr lang="en-IN"/>
                    </a:p>
                  </a:txBody>
                  <a:tcPr/>
                </a:tc>
                <a:tc>
                  <a:txBody>
                    <a:bodyPr/>
                    <a:lstStyle/>
                    <a:p>
                      <a:r>
                        <a:rPr lang="en-IN" sz="1400" b="1"/>
                        <a:t>MERITS: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a:solidFill>
                            <a:schemeClr val="dk1"/>
                          </a:solidFill>
                          <a:latin typeface="+mn-lt"/>
                          <a:ea typeface="+mn-ea"/>
                          <a:cs typeface="+mn-cs"/>
                        </a:rPr>
                        <a:t> The</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proposed approach achieves superior performance (95.58%</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accuracy) and can be considered a promising method for automatic diabetic retinopathy detection.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a:solidFill>
                            <a:schemeClr val="dk1"/>
                          </a:solidFill>
                          <a:latin typeface="+mn-lt"/>
                          <a:ea typeface="+mn-ea"/>
                          <a:cs typeface="+mn-cs"/>
                        </a:rPr>
                        <a:t>However, the</a:t>
                      </a:r>
                      <a:r>
                        <a:rPr kumimoji="0" lang="en-US" sz="1400" b="0" i="0" kern="1200" baseline="0">
                          <a:solidFill>
                            <a:schemeClr val="dk1"/>
                          </a:solidFill>
                          <a:latin typeface="+mn-lt"/>
                          <a:ea typeface="+mn-ea"/>
                          <a:cs typeface="+mn-cs"/>
                        </a:rPr>
                        <a:t> model only detects two </a:t>
                      </a:r>
                      <a:r>
                        <a:rPr kumimoji="0" lang="en-US" sz="1400" b="0" i="0" kern="1200">
                          <a:solidFill>
                            <a:schemeClr val="dk1"/>
                          </a:solidFill>
                          <a:latin typeface="+mn-lt"/>
                          <a:ea typeface="+mn-ea"/>
                          <a:cs typeface="+mn-cs"/>
                        </a:rPr>
                        <a:t>categories of </a:t>
                      </a:r>
                      <a:r>
                        <a:rPr kumimoji="0" lang="en-US" sz="1400" b="0" i="0" kern="1200" baseline="0">
                          <a:solidFill>
                            <a:schemeClr val="dk1"/>
                          </a:solidFill>
                          <a:latin typeface="+mn-lt"/>
                          <a:ea typeface="+mn-ea"/>
                          <a:cs typeface="+mn-cs"/>
                        </a:rPr>
                        <a:t> diabetic retinopathy.</a:t>
                      </a:r>
                      <a:endParaRPr lang="en-IN" sz="1400"/>
                    </a:p>
                  </a:txBody>
                  <a:tcPr/>
                </a:tc>
                <a:tc>
                  <a:txBody>
                    <a:bodyPr/>
                    <a:lstStyle/>
                    <a:p>
                      <a:r>
                        <a:rPr kumimoji="0" lang="en-US" sz="1400" b="0" i="0" kern="1200">
                          <a:solidFill>
                            <a:schemeClr val="dk1"/>
                          </a:solidFill>
                          <a:latin typeface="+mn-lt"/>
                          <a:ea typeface="+mn-ea"/>
                          <a:cs typeface="+mn-cs"/>
                        </a:rPr>
                        <a:t>In </a:t>
                      </a:r>
                      <a:r>
                        <a:rPr lang="en-US" sz="1400" b="0" i="0" kern="1200">
                          <a:solidFill>
                            <a:schemeClr val="dk1"/>
                          </a:solidFill>
                          <a:latin typeface="+mn-lt"/>
                          <a:ea typeface="+mn-ea"/>
                          <a:cs typeface="+mn-cs"/>
                        </a:rPr>
                        <a:t>future, to</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increase the accuracy of our proposed approach</a:t>
                      </a:r>
                      <a:r>
                        <a:rPr lang="en-US" sz="1400" b="0" i="0" kern="1200">
                          <a:solidFill>
                            <a:schemeClr val="dk1"/>
                          </a:solidFill>
                          <a:latin typeface="+mn-lt"/>
                          <a:ea typeface="+mn-ea"/>
                          <a:cs typeface="+mn-cs"/>
                        </a:rPr>
                        <a:t> is</a:t>
                      </a:r>
                      <a:r>
                        <a:rPr kumimoji="0" lang="en-US" sz="1400" b="0" i="0" kern="1200" baseline="0">
                          <a:solidFill>
                            <a:schemeClr val="dk1"/>
                          </a:solidFill>
                          <a:latin typeface="+mn-lt"/>
                          <a:ea typeface="+mn-ea"/>
                          <a:cs typeface="+mn-cs"/>
                        </a:rPr>
                        <a:t> to </a:t>
                      </a:r>
                      <a:r>
                        <a:rPr kumimoji="0" lang="en-US" sz="1400" b="0" i="0" kern="1200">
                          <a:solidFill>
                            <a:schemeClr val="dk1"/>
                          </a:solidFill>
                          <a:latin typeface="+mn-lt"/>
                          <a:ea typeface="+mn-ea"/>
                          <a:cs typeface="+mn-cs"/>
                        </a:rPr>
                        <a:t>work in an uncontrolled environment</a:t>
                      </a:r>
                      <a:r>
                        <a:rPr kumimoji="0" lang="en-US" sz="1400" b="0" i="0" kern="1200" baseline="0">
                          <a:solidFill>
                            <a:schemeClr val="dk1"/>
                          </a:solidFill>
                          <a:latin typeface="+mn-lt"/>
                          <a:ea typeface="+mn-ea"/>
                          <a:cs typeface="+mn-cs"/>
                        </a:rPr>
                        <a:t>. We will </a:t>
                      </a:r>
                      <a:r>
                        <a:rPr kumimoji="0" lang="en-US" sz="1400" b="0" i="0" kern="1200">
                          <a:solidFill>
                            <a:schemeClr val="dk1"/>
                          </a:solidFill>
                          <a:latin typeface="+mn-lt"/>
                          <a:ea typeface="+mn-ea"/>
                          <a:cs typeface="+mn-cs"/>
                        </a:rPr>
                        <a:t>replace the</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current dimensionality reduction PCA technique with auto encoders.</a:t>
                      </a:r>
                      <a:endParaRPr lang="en-IN" sz="140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440454068"/>
              </p:ext>
            </p:extLst>
          </p:nvPr>
        </p:nvGraphicFramePr>
        <p:xfrm>
          <a:off x="142844" y="260648"/>
          <a:ext cx="8561932" cy="6336704"/>
        </p:xfrm>
        <a:graphic>
          <a:graphicData uri="http://schemas.openxmlformats.org/drawingml/2006/table">
            <a:tbl>
              <a:tblPr firstRow="1" bandRow="1">
                <a:tableStyleId>{5C22544A-7EE6-4342-B048-85BDC9FD1C3A}</a:tableStyleId>
              </a:tblPr>
              <a:tblGrid>
                <a:gridCol w="711082">
                  <a:extLst>
                    <a:ext uri="{9D8B030D-6E8A-4147-A177-3AD203B41FA5}">
                      <a16:colId xmlns:a16="http://schemas.microsoft.com/office/drawing/2014/main" xmlns="" val="20000"/>
                    </a:ext>
                  </a:extLst>
                </a:gridCol>
                <a:gridCol w="763755">
                  <a:extLst>
                    <a:ext uri="{9D8B030D-6E8A-4147-A177-3AD203B41FA5}">
                      <a16:colId xmlns:a16="http://schemas.microsoft.com/office/drawing/2014/main" xmlns="" val="20001"/>
                    </a:ext>
                  </a:extLst>
                </a:gridCol>
                <a:gridCol w="1236440">
                  <a:extLst>
                    <a:ext uri="{9D8B030D-6E8A-4147-A177-3AD203B41FA5}">
                      <a16:colId xmlns:a16="http://schemas.microsoft.com/office/drawing/2014/main" xmlns="" val="20002"/>
                    </a:ext>
                  </a:extLst>
                </a:gridCol>
                <a:gridCol w="1212939">
                  <a:extLst>
                    <a:ext uri="{9D8B030D-6E8A-4147-A177-3AD203B41FA5}">
                      <a16:colId xmlns:a16="http://schemas.microsoft.com/office/drawing/2014/main" xmlns="" val="20003"/>
                    </a:ext>
                  </a:extLst>
                </a:gridCol>
                <a:gridCol w="1783737">
                  <a:extLst>
                    <a:ext uri="{9D8B030D-6E8A-4147-A177-3AD203B41FA5}">
                      <a16:colId xmlns:a16="http://schemas.microsoft.com/office/drawing/2014/main" xmlns="" val="20004"/>
                    </a:ext>
                  </a:extLst>
                </a:gridCol>
                <a:gridCol w="1299727">
                  <a:extLst>
                    <a:ext uri="{9D8B030D-6E8A-4147-A177-3AD203B41FA5}">
                      <a16:colId xmlns:a16="http://schemas.microsoft.com/office/drawing/2014/main" xmlns="" val="20005"/>
                    </a:ext>
                  </a:extLst>
                </a:gridCol>
                <a:gridCol w="1554252">
                  <a:extLst>
                    <a:ext uri="{9D8B030D-6E8A-4147-A177-3AD203B41FA5}">
                      <a16:colId xmlns:a16="http://schemas.microsoft.com/office/drawing/2014/main" xmlns="" val="20006"/>
                    </a:ext>
                  </a:extLst>
                </a:gridCol>
              </a:tblGrid>
              <a:tr h="910664">
                <a:tc>
                  <a:txBody>
                    <a:bodyPr/>
                    <a:lstStyle/>
                    <a:p>
                      <a:r>
                        <a:rPr lang="en-IN" sz="1400"/>
                        <a:t>S.NO</a:t>
                      </a:r>
                    </a:p>
                    <a:p>
                      <a:endParaRPr lang="en-IN" sz="1400"/>
                    </a:p>
                  </a:txBody>
                  <a:tcPr/>
                </a:tc>
                <a:tc>
                  <a:txBody>
                    <a:bodyPr/>
                    <a:lstStyle/>
                    <a:p>
                      <a:r>
                        <a:rPr lang="en-IN" sz="1400"/>
                        <a:t>YEAR</a:t>
                      </a:r>
                    </a:p>
                  </a:txBody>
                  <a:tcPr/>
                </a:tc>
                <a:tc>
                  <a:txBody>
                    <a:bodyPr/>
                    <a:lstStyle/>
                    <a:p>
                      <a:r>
                        <a:rPr lang="en-IN" sz="1400"/>
                        <a:t>AUTHOR NAME</a:t>
                      </a:r>
                    </a:p>
                  </a:txBody>
                  <a:tcPr/>
                </a:tc>
                <a:tc>
                  <a:txBody>
                    <a:bodyPr/>
                    <a:lstStyle/>
                    <a:p>
                      <a:r>
                        <a:rPr lang="en-IN" sz="1400"/>
                        <a:t>PAPER TITLE</a:t>
                      </a:r>
                    </a:p>
                  </a:txBody>
                  <a:tcPr/>
                </a:tc>
                <a:tc>
                  <a:txBody>
                    <a:bodyPr/>
                    <a:lstStyle/>
                    <a:p>
                      <a:r>
                        <a:rPr lang="en-IN" sz="1400"/>
                        <a:t>METHODOLOGY</a:t>
                      </a:r>
                    </a:p>
                  </a:txBody>
                  <a:tcPr/>
                </a:tc>
                <a:tc>
                  <a:txBody>
                    <a:bodyPr/>
                    <a:lstStyle/>
                    <a:p>
                      <a:r>
                        <a:rPr lang="en-IN" sz="1400"/>
                        <a:t>MERITS &amp;</a:t>
                      </a:r>
                    </a:p>
                    <a:p>
                      <a:r>
                        <a:rPr lang="en-IN" sz="1400"/>
                        <a:t>DEMERITS</a:t>
                      </a:r>
                    </a:p>
                  </a:txBody>
                  <a:tcPr/>
                </a:tc>
                <a:tc>
                  <a:txBody>
                    <a:bodyPr/>
                    <a:lstStyle/>
                    <a:p>
                      <a:r>
                        <a:rPr lang="en-IN" sz="1400"/>
                        <a:t>FUTURE SCOPE</a:t>
                      </a:r>
                    </a:p>
                  </a:txBody>
                  <a:tcPr/>
                </a:tc>
                <a:extLst>
                  <a:ext uri="{0D108BD9-81ED-4DB2-BD59-A6C34878D82A}">
                    <a16:rowId xmlns:a16="http://schemas.microsoft.com/office/drawing/2014/main" xmlns="" val="10000"/>
                  </a:ext>
                </a:extLst>
              </a:tr>
              <a:tr h="5426040">
                <a:tc>
                  <a:txBody>
                    <a:bodyPr/>
                    <a:lstStyle/>
                    <a:p>
                      <a:r>
                        <a:rPr lang="en-IN" sz="1400"/>
                        <a:t>   6</a:t>
                      </a:r>
                    </a:p>
                  </a:txBody>
                  <a:tcPr/>
                </a:tc>
                <a:tc>
                  <a:txBody>
                    <a:bodyPr/>
                    <a:lstStyle/>
                    <a:p>
                      <a:r>
                        <a:rPr kumimoji="0" lang="en-US" sz="1400" b="0" i="0" kern="1200">
                          <a:solidFill>
                            <a:schemeClr val="dk1"/>
                          </a:solidFill>
                          <a:latin typeface="+mn-lt"/>
                          <a:ea typeface="+mn-ea"/>
                          <a:cs typeface="+mn-cs"/>
                        </a:rPr>
                        <a:t>2021</a:t>
                      </a:r>
                      <a:endParaRPr lang="en-IN" sz="1400"/>
                    </a:p>
                  </a:txBody>
                  <a:tcPr/>
                </a:tc>
                <a:tc>
                  <a:txBody>
                    <a:bodyPr/>
                    <a:lstStyle/>
                    <a:p>
                      <a:pPr algn="l"/>
                      <a:r>
                        <a:rPr lang="pt-BR" sz="1400" err="1"/>
                        <a:t>Sharmin</a:t>
                      </a:r>
                      <a:r>
                        <a:rPr lang="pt-BR" sz="1400"/>
                        <a:t> </a:t>
                      </a:r>
                      <a:r>
                        <a:rPr lang="pt-BR" sz="1400" err="1"/>
                        <a:t>Majumder</a:t>
                      </a:r>
                      <a:r>
                        <a:rPr lang="pt-BR" sz="1400"/>
                        <a:t>,</a:t>
                      </a:r>
                      <a:endParaRPr lang="en-IN" sz="1400" b="0"/>
                    </a:p>
                    <a:p>
                      <a:pPr lvl="0" algn="l">
                        <a:buNone/>
                      </a:pPr>
                      <a:r>
                        <a:rPr lang="pt-BR" sz="1400"/>
                        <a:t>Nasser </a:t>
                      </a:r>
                      <a:r>
                        <a:rPr lang="pt-BR" sz="1400" err="1"/>
                        <a:t>Kehtarnavaz</a:t>
                      </a:r>
                      <a:r>
                        <a:rPr lang="pt-BR" sz="1400"/>
                        <a:t/>
                      </a:r>
                      <a:br>
                        <a:rPr lang="pt-BR" sz="1400"/>
                      </a:br>
                      <a:endParaRPr lang="en-IN" sz="1400" b="0"/>
                    </a:p>
                  </a:txBody>
                  <a:tcPr/>
                </a:tc>
                <a:tc>
                  <a:txBody>
                    <a:bodyPr/>
                    <a:lstStyle/>
                    <a:p>
                      <a:r>
                        <a:rPr lang="en-US" sz="1400" b="1"/>
                        <a:t>TITLE: </a:t>
                      </a:r>
                      <a:r>
                        <a:rPr lang="en-US" sz="1400"/>
                        <a:t>Multitasking Deep Learning Model for Detection of Five Stages of Diabetic Retinopathy</a:t>
                      </a:r>
                    </a:p>
                    <a:p>
                      <a:pPr lvl="0" algn="l">
                        <a:lnSpc>
                          <a:spcPct val="100000"/>
                        </a:lnSpc>
                        <a:spcBef>
                          <a:spcPts val="0"/>
                        </a:spcBef>
                        <a:spcAft>
                          <a:spcPts val="0"/>
                        </a:spcAft>
                        <a:buNone/>
                      </a:pPr>
                      <a:r>
                        <a:rPr lang="en-US" sz="1400" b="1" i="0" u="none" strike="noStrike" noProof="0">
                          <a:latin typeface="Century Schoolbook"/>
                        </a:rPr>
                        <a:t>JOURNAL:</a:t>
                      </a:r>
                      <a:r>
                        <a:rPr lang="en-US" sz="1400" b="0" i="0" u="none" strike="noStrike" noProof="0">
                          <a:latin typeface="Century Schoolbook"/>
                        </a:rPr>
                        <a:t>IEEE ACCESS</a:t>
                      </a:r>
                    </a:p>
                    <a:p>
                      <a:pPr lvl="0">
                        <a:buNone/>
                      </a:pPr>
                      <a:r>
                        <a:rPr lang="en-US" sz="1400" b="1" i="0" u="none" strike="noStrike" noProof="0">
                          <a:latin typeface="Century Schoolbook"/>
                        </a:rPr>
                        <a:t>VOLUME:</a:t>
                      </a:r>
                      <a:r>
                        <a:rPr lang="en-US" sz="1400" b="0" i="0" u="none" strike="noStrike" noProof="0">
                          <a:latin typeface="Century Schoolbook"/>
                        </a:rPr>
                        <a:t> 9</a:t>
                      </a:r>
                    </a:p>
                    <a:p>
                      <a:pPr lvl="0">
                        <a:buNone/>
                      </a:pPr>
                      <a:r>
                        <a:rPr lang="en-US" sz="1400" b="1" i="0" u="none" strike="noStrike" noProof="0">
                          <a:latin typeface="Century Schoolbook"/>
                        </a:rPr>
                        <a:t>DATE OF </a:t>
                      </a:r>
                      <a:endParaRPr lang="en-US" sz="1400" b="0" i="0" u="none" strike="noStrike" noProof="0">
                        <a:latin typeface="Century Schoolbook"/>
                      </a:endParaRPr>
                    </a:p>
                    <a:p>
                      <a:pPr lvl="0">
                        <a:buNone/>
                      </a:pPr>
                      <a:r>
                        <a:rPr lang="en-US" sz="1400" b="1" i="0" u="none" strike="noStrike" noProof="0">
                          <a:latin typeface="Century Schoolbook"/>
                        </a:rPr>
                        <a:t>PUBLICATION: </a:t>
                      </a:r>
                    </a:p>
                    <a:p>
                      <a:pPr lvl="0">
                        <a:buNone/>
                      </a:pPr>
                      <a:r>
                        <a:rPr lang="en-US" sz="1400" b="0" i="0" u="none" strike="noStrike" noProof="0">
                          <a:latin typeface="Century Schoolbook"/>
                        </a:rPr>
                        <a:t>August 31, 2021</a:t>
                      </a:r>
                      <a:endParaRPr lang="en-US"/>
                    </a:p>
                    <a:p>
                      <a:pPr lvl="0">
                        <a:buNone/>
                      </a:pPr>
                      <a:endParaRPr lang="en-US" sz="1400" b="0" i="0" u="none" strike="noStrike" noProof="0">
                        <a:latin typeface="Century Schoolbook"/>
                      </a:endParaRPr>
                    </a:p>
                    <a:p>
                      <a:pPr lvl="0">
                        <a:buNone/>
                      </a:pPr>
                      <a:endParaRPr lang="en-US"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a:solidFill>
                            <a:schemeClr val="dk1"/>
                          </a:solidFill>
                          <a:latin typeface="+mn-lt"/>
                          <a:ea typeface="+mn-ea"/>
                          <a:cs typeface="+mn-cs"/>
                        </a:rPr>
                        <a:t>In this paper, a multitasking deep neural network is developed to classify all the five stages of diabetic retinopathy from eye fundus images based on the </a:t>
                      </a:r>
                      <a:r>
                        <a:rPr kumimoji="0" lang="en-US" sz="1400" b="0" i="0" kern="1200" err="1">
                          <a:solidFill>
                            <a:schemeClr val="dk1"/>
                          </a:solidFill>
                          <a:latin typeface="+mn-lt"/>
                          <a:ea typeface="+mn-ea"/>
                          <a:cs typeface="+mn-cs"/>
                        </a:rPr>
                        <a:t>DenseNET</a:t>
                      </a:r>
                      <a:r>
                        <a:rPr kumimoji="0" lang="en-US" sz="1400" b="0" i="0" kern="1200">
                          <a:solidFill>
                            <a:schemeClr val="dk1"/>
                          </a:solidFill>
                          <a:latin typeface="+mn-lt"/>
                          <a:ea typeface="+mn-ea"/>
                          <a:cs typeface="+mn-cs"/>
                        </a:rPr>
                        <a:t> architecture. The largest publicly available datasets of eye fundus images (</a:t>
                      </a:r>
                      <a:r>
                        <a:rPr kumimoji="0" lang="en-US" sz="1400" b="0" i="0" kern="1200" err="1">
                          <a:solidFill>
                            <a:schemeClr val="dk1"/>
                          </a:solidFill>
                          <a:latin typeface="+mn-lt"/>
                          <a:ea typeface="+mn-ea"/>
                          <a:cs typeface="+mn-cs"/>
                        </a:rPr>
                        <a:t>EyePACS</a:t>
                      </a:r>
                      <a:r>
                        <a:rPr kumimoji="0" lang="en-US" sz="1400" b="0" i="0" kern="1200">
                          <a:solidFill>
                            <a:schemeClr val="dk1"/>
                          </a:solidFill>
                          <a:latin typeface="+mn-lt"/>
                          <a:ea typeface="+mn-ea"/>
                          <a:cs typeface="+mn-cs"/>
                        </a:rPr>
                        <a:t> and APTOS datasets) were used to train and evaluate the developed model. </a:t>
                      </a:r>
                      <a:endParaRPr lang="en-IN"/>
                    </a:p>
                  </a:txBody>
                  <a:tcPr/>
                </a:tc>
                <a:tc>
                  <a:txBody>
                    <a:bodyPr/>
                    <a:lstStyle/>
                    <a:p>
                      <a:r>
                        <a:rPr lang="en-IN" sz="1400" b="1"/>
                        <a:t>MERITS: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a:solidFill>
                            <a:schemeClr val="dk1"/>
                          </a:solidFill>
                          <a:latin typeface="+mn-lt"/>
                          <a:ea typeface="+mn-ea"/>
                          <a:cs typeface="+mn-cs"/>
                        </a:rPr>
                        <a:t>The</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proposed approach</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considered</a:t>
                      </a:r>
                      <a:r>
                        <a:rPr kumimoji="0" lang="en-US" sz="1400" b="0" i="0" kern="1200" baseline="0">
                          <a:solidFill>
                            <a:schemeClr val="dk1"/>
                          </a:solidFill>
                          <a:latin typeface="+mn-lt"/>
                          <a:ea typeface="+mn-ea"/>
                          <a:cs typeface="+mn-cs"/>
                        </a:rPr>
                        <a:t> </a:t>
                      </a:r>
                      <a:r>
                        <a:rPr kumimoji="0" lang="en-US" sz="1400" b="0" i="0" kern="1200">
                          <a:solidFill>
                            <a:schemeClr val="dk1"/>
                          </a:solidFill>
                          <a:latin typeface="+mn-lt"/>
                          <a:ea typeface="+mn-ea"/>
                          <a:cs typeface="+mn-cs"/>
                        </a:rPr>
                        <a:t>of two or more classification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a:p>
                    <a:p>
                      <a:pPr marL="0" marR="0" indent="0" algn="l" defTabSz="914400" rtl="0" eaLnBrk="1" fontAlgn="auto" latinLnBrk="0" hangingPunct="1">
                        <a:lnSpc>
                          <a:spcPct val="100000"/>
                        </a:lnSpc>
                        <a:spcBef>
                          <a:spcPts val="0"/>
                        </a:spcBef>
                        <a:spcAft>
                          <a:spcPts val="0"/>
                        </a:spcAft>
                        <a:buClrTx/>
                        <a:buSzTx/>
                        <a:buFontTx/>
                        <a:buNone/>
                        <a:tabLst/>
                        <a:defRPr/>
                      </a:pPr>
                      <a:r>
                        <a:rPr lang="en-IN" sz="1400" b="1"/>
                        <a:t>DEMERITS: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a:solidFill>
                            <a:schemeClr val="dk1"/>
                          </a:solidFill>
                          <a:latin typeface="+mn-lt"/>
                          <a:ea typeface="+mn-ea"/>
                          <a:cs typeface="+mn-cs"/>
                        </a:rPr>
                        <a:t>However, the</a:t>
                      </a:r>
                      <a:r>
                        <a:rPr kumimoji="0" lang="en-US" sz="1400" b="0" i="0" kern="1200" baseline="0">
                          <a:solidFill>
                            <a:schemeClr val="dk1"/>
                          </a:solidFill>
                          <a:latin typeface="+mn-lt"/>
                          <a:ea typeface="+mn-ea"/>
                          <a:cs typeface="+mn-cs"/>
                        </a:rPr>
                        <a:t> accuracy of the model is less </a:t>
                      </a:r>
                      <a:r>
                        <a:rPr kumimoji="0" lang="en-US" sz="1400" b="0" i="0" kern="1200">
                          <a:solidFill>
                            <a:schemeClr val="dk1"/>
                          </a:solidFill>
                          <a:latin typeface="+mn-lt"/>
                          <a:ea typeface="+mn-ea"/>
                          <a:cs typeface="+mn-cs"/>
                        </a:rPr>
                        <a:t>when considering all the stages of diabetic retinopathy</a:t>
                      </a:r>
                      <a:endParaRPr lang="en-IN" sz="1400"/>
                    </a:p>
                  </a:txBody>
                  <a:tcPr/>
                </a:tc>
                <a:tc>
                  <a:txBody>
                    <a:bodyPr/>
                    <a:lstStyle/>
                    <a:p>
                      <a:r>
                        <a:rPr kumimoji="0" lang="en-US" sz="1400" b="0" i="0" kern="1200">
                          <a:solidFill>
                            <a:schemeClr val="dk1"/>
                          </a:solidFill>
                          <a:latin typeface="+mn-lt"/>
                          <a:ea typeface="+mn-ea"/>
                          <a:cs typeface="+mn-cs"/>
                        </a:rPr>
                        <a:t>A possible future extension of this work includes the real-time implementation of this model as a smartphone app so that it can easily be deployed in clinical environments for diabetic retinopathy eye examination.</a:t>
                      </a:r>
                      <a:endParaRPr lang="en-IN" sz="140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1916</Words>
  <Application>Microsoft Office PowerPoint</Application>
  <PresentationFormat>On-screen Show (4:3)</PresentationFormat>
  <Paragraphs>470</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AUTOMATIC DETECTION OF DIABETIC RETINOPATHY AND ITS TYPE CLASSIFICATION USING GOOGLENET AND INCEPTION V3 ARCHITECTURES</vt:lpstr>
      <vt:lpstr>ABSTRACT:</vt:lpstr>
      <vt:lpstr>BASE PAPER:</vt:lpstr>
      <vt:lpstr>Slide 4</vt:lpstr>
      <vt:lpstr>Slide 5</vt:lpstr>
      <vt:lpstr>Slide 6</vt:lpstr>
      <vt:lpstr>Slide 7</vt:lpstr>
      <vt:lpstr>Slide 8</vt:lpstr>
      <vt:lpstr>Slide 9</vt:lpstr>
      <vt:lpstr>Slide 10</vt:lpstr>
      <vt:lpstr>Slide 11</vt:lpstr>
      <vt:lpstr>Slide 12</vt:lpstr>
      <vt:lpstr>Slide 13</vt:lpstr>
      <vt:lpstr>PROBLEM  STATEMENT :</vt:lpstr>
      <vt:lpstr>EXISTING SYSTEM:</vt:lpstr>
      <vt:lpstr>   PROPOSED SYSTEM:</vt:lpstr>
      <vt:lpstr>OVERVIEW OF PROCESS:</vt:lpstr>
      <vt:lpstr>SYSTEM ARCHITECTURE:</vt:lpstr>
      <vt:lpstr>USE CASE DIAGRAM: </vt:lpstr>
      <vt:lpstr>Sequence diagram:</vt:lpstr>
      <vt:lpstr>Activity diagram :</vt:lpstr>
      <vt:lpstr>Slide 22</vt:lpstr>
      <vt:lpstr>Slide 23</vt:lpstr>
      <vt:lpstr>Slide 24</vt:lpstr>
      <vt:lpstr>MODULES:</vt:lpstr>
      <vt:lpstr>IMAGE ACQUISITION:</vt:lpstr>
      <vt:lpstr>PRE-PROCESSING DATASET:</vt:lpstr>
      <vt:lpstr>CLASSIFICATION OF RETINAL IMAGES :</vt:lpstr>
      <vt:lpstr>CLASSIFICATION OF DIABETIC RETINOPATHY:</vt:lpstr>
      <vt:lpstr>ALGORITHM:</vt:lpstr>
      <vt:lpstr>ALGORITHM DESCRIPTION:</vt:lpstr>
      <vt:lpstr>GOOGLENET ARCHITECTURE:</vt:lpstr>
      <vt:lpstr>Inception V3:</vt:lpstr>
      <vt:lpstr>Slide 34</vt:lpstr>
      <vt:lpstr>INCEPTION V3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716</cp:revision>
  <dcterms:created xsi:type="dcterms:W3CDTF">2023-01-10T16:30:25Z</dcterms:created>
  <dcterms:modified xsi:type="dcterms:W3CDTF">2023-02-01T18:15:16Z</dcterms:modified>
</cp:coreProperties>
</file>