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72" r:id="rId4"/>
    <p:sldId id="259" r:id="rId5"/>
    <p:sldId id="260" r:id="rId6"/>
    <p:sldId id="261" r:id="rId7"/>
    <p:sldId id="262" r:id="rId8"/>
    <p:sldId id="266" r:id="rId9"/>
    <p:sldId id="269" r:id="rId10"/>
    <p:sldId id="271" r:id="rId11"/>
    <p:sldId id="263" r:id="rId12"/>
    <p:sldId id="264" r:id="rId13"/>
    <p:sldId id="268" r:id="rId14"/>
    <p:sldId id="267"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CC00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425" autoAdjust="0"/>
  </p:normalViewPr>
  <p:slideViewPr>
    <p:cSldViewPr>
      <p:cViewPr varScale="1">
        <p:scale>
          <a:sx n="86" d="100"/>
          <a:sy n="86" d="100"/>
        </p:scale>
        <p:origin x="-96" y="-5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35F2057F-E723-4BFD-AC89-5904ADED9B62}" type="datetimeFigureOut">
              <a:rPr lang="en-US" smtClean="0"/>
              <a:pPr/>
              <a:t>3/21/2023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1AFA05F-2A64-4AAD-B390-D77F5B77EF7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F2057F-E723-4BFD-AC89-5904ADED9B62}" type="datetimeFigureOut">
              <a:rPr lang="en-US" smtClean="0"/>
              <a:pPr/>
              <a:t>3/21/2023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AFA05F-2A64-4AAD-B390-D77F5B77EF7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35F2057F-E723-4BFD-AC89-5904ADED9B62}" type="datetimeFigureOut">
              <a:rPr lang="en-US" smtClean="0"/>
              <a:pPr/>
              <a:t>3/21/2023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1AFA05F-2A64-4AAD-B390-D77F5B77EF7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5F2057F-E723-4BFD-AC89-5904ADED9B62}" type="datetimeFigureOut">
              <a:rPr lang="en-US" smtClean="0"/>
              <a:pPr/>
              <a:t>3/21/2023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1AFA05F-2A64-4AAD-B390-D77F5B77EF7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35F2057F-E723-4BFD-AC89-5904ADED9B62}" type="datetimeFigureOut">
              <a:rPr lang="en-US" smtClean="0"/>
              <a:pPr/>
              <a:t>3/21/2023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1AFA05F-2A64-4AAD-B390-D77F5B77EF7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F2057F-E723-4BFD-AC89-5904ADED9B62}" type="datetimeFigureOut">
              <a:rPr lang="en-US" smtClean="0"/>
              <a:pPr/>
              <a:t>3/21/2023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1AFA05F-2A64-4AAD-B390-D77F5B77EF7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5F2057F-E723-4BFD-AC89-5904ADED9B62}" type="datetimeFigureOut">
              <a:rPr lang="en-US" smtClean="0"/>
              <a:pPr/>
              <a:t>3/21/2023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1AFA05F-2A64-4AAD-B390-D77F5B77EF7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5F2057F-E723-4BFD-AC89-5904ADED9B62}" type="datetimeFigureOut">
              <a:rPr lang="en-US" smtClean="0"/>
              <a:pPr/>
              <a:t>3/21/2023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1AFA05F-2A64-4AAD-B390-D77F5B77EF7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35F2057F-E723-4BFD-AC89-5904ADED9B62}" type="datetimeFigureOut">
              <a:rPr lang="en-US" smtClean="0"/>
              <a:pPr/>
              <a:t>3/21/2023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A1AFA05F-2A64-4AAD-B390-D77F5B77EF7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5F2057F-E723-4BFD-AC89-5904ADED9B62}" type="datetimeFigureOut">
              <a:rPr lang="en-US" smtClean="0"/>
              <a:pPr/>
              <a:t>3/21/2023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1AFA05F-2A64-4AAD-B390-D77F5B77EF7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35F2057F-E723-4BFD-AC89-5904ADED9B62}" type="datetimeFigureOut">
              <a:rPr lang="en-US" smtClean="0"/>
              <a:pPr/>
              <a:t>3/21/2023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1AFA05F-2A64-4AAD-B390-D77F5B77EF7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35F2057F-E723-4BFD-AC89-5904ADED9B62}" type="datetimeFigureOut">
              <a:rPr lang="en-US" smtClean="0"/>
              <a:pPr/>
              <a:t>3/21/2023</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1AFA05F-2A64-4AAD-B390-D77F5B77EF7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357166"/>
            <a:ext cx="6357982" cy="1384995"/>
          </a:xfrm>
          <a:prstGeom prst="rect">
            <a:avLst/>
          </a:prstGeom>
        </p:spPr>
        <p:txBody>
          <a:bodyPr wrap="square">
            <a:spAutoFit/>
          </a:bodyPr>
          <a:lstStyle/>
          <a:p>
            <a:pPr algn="ctr"/>
            <a:r>
              <a:rPr lang="en-US" sz="28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Detection &amp; Classification of Diabetic Retinopathy using Inception V3 and </a:t>
            </a:r>
            <a:r>
              <a:rPr lang="en-US" sz="2800" b="1" dirty="0" err="1"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Xception</a:t>
            </a:r>
            <a:r>
              <a:rPr lang="en-US" sz="28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Architectures</a:t>
            </a:r>
            <a:endParaRPr lang="en-US" sz="28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pic>
        <p:nvPicPr>
          <p:cNvPr id="4" name="Picture 3" descr="College.png"/>
          <p:cNvPicPr>
            <a:picLocks noChangeAspect="1"/>
          </p:cNvPicPr>
          <p:nvPr/>
        </p:nvPicPr>
        <p:blipFill>
          <a:blip r:embed="rId2">
            <a:lum bright="-20000" contrast="30000"/>
          </a:blip>
          <a:stretch>
            <a:fillRect/>
          </a:stretch>
        </p:blipFill>
        <p:spPr>
          <a:xfrm>
            <a:off x="7072330" y="285728"/>
            <a:ext cx="1802046" cy="1857387"/>
          </a:xfrm>
          <a:prstGeom prst="rect">
            <a:avLst/>
          </a:prstGeom>
        </p:spPr>
      </p:pic>
      <p:sp>
        <p:nvSpPr>
          <p:cNvPr id="5" name="Rectangle 4"/>
          <p:cNvSpPr/>
          <p:nvPr/>
        </p:nvSpPr>
        <p:spPr>
          <a:xfrm>
            <a:off x="1142976" y="2571744"/>
            <a:ext cx="5500726" cy="461665"/>
          </a:xfrm>
          <a:prstGeom prst="rect">
            <a:avLst/>
          </a:prstGeom>
          <a:ln w="38100">
            <a:solidFill>
              <a:schemeClr val="tx2">
                <a:lumMod val="50000"/>
              </a:schemeClr>
            </a:solidFill>
          </a:ln>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24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Team A17 Project Demo – 21/03/2023</a:t>
            </a:r>
            <a:endParaRPr lang="en-US" sz="24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
        <p:nvSpPr>
          <p:cNvPr id="6" name="Rectangle 5"/>
          <p:cNvSpPr/>
          <p:nvPr/>
        </p:nvSpPr>
        <p:spPr>
          <a:xfrm>
            <a:off x="785786" y="3714752"/>
            <a:ext cx="2117888" cy="461665"/>
          </a:xfrm>
          <a:prstGeom prst="rect">
            <a:avLst/>
          </a:prstGeom>
        </p:spPr>
        <p:txBody>
          <a:bodyPr wrap="none">
            <a:spAutoFit/>
          </a:bodyPr>
          <a:lstStyle/>
          <a:p>
            <a:pPr algn="ctr"/>
            <a:r>
              <a:rPr lang="en-US" sz="24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Presented By :</a:t>
            </a:r>
            <a:endParaRPr lang="en-US" sz="24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
        <p:nvSpPr>
          <p:cNvPr id="7" name="Rectangle 6"/>
          <p:cNvSpPr/>
          <p:nvPr/>
        </p:nvSpPr>
        <p:spPr>
          <a:xfrm>
            <a:off x="5072066" y="3714752"/>
            <a:ext cx="1731564" cy="461665"/>
          </a:xfrm>
          <a:prstGeom prst="rect">
            <a:avLst/>
          </a:prstGeom>
        </p:spPr>
        <p:txBody>
          <a:bodyPr wrap="none">
            <a:spAutoFit/>
          </a:bodyPr>
          <a:lstStyle/>
          <a:p>
            <a:pPr algn="ctr"/>
            <a:r>
              <a:rPr lang="en-US" sz="24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Guided By:</a:t>
            </a:r>
            <a:endParaRPr lang="en-US" sz="24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
        <p:nvSpPr>
          <p:cNvPr id="9" name="Rectangle 8"/>
          <p:cNvSpPr/>
          <p:nvPr/>
        </p:nvSpPr>
        <p:spPr>
          <a:xfrm>
            <a:off x="357158" y="4357694"/>
            <a:ext cx="3818418" cy="1477328"/>
          </a:xfrm>
          <a:prstGeom prst="rect">
            <a:avLst/>
          </a:prstGeom>
        </p:spPr>
        <p:txBody>
          <a:bodyPr wrap="none">
            <a:spAutoFit/>
          </a:bodyPr>
          <a:lstStyle/>
          <a:p>
            <a:pPr algn="ctr">
              <a:lnSpc>
                <a:spcPct val="150000"/>
              </a:lnSpc>
            </a:pP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J. </a:t>
            </a:r>
            <a:r>
              <a:rPr lang="en-US" sz="2000" b="1" dirty="0" err="1"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Bharghavi</a:t>
            </a: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- 211419104041</a:t>
            </a:r>
          </a:p>
          <a:p>
            <a:pPr algn="ctr">
              <a:lnSpc>
                <a:spcPct val="150000"/>
              </a:lnSpc>
            </a:pP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H. </a:t>
            </a:r>
            <a:r>
              <a:rPr lang="en-US" sz="2000" b="1" dirty="0" err="1"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Deepthi</a:t>
            </a: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- 211419104052</a:t>
            </a:r>
            <a:endParaRPr lang="en-US" sz="20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lgn="ctr">
              <a:lnSpc>
                <a:spcPct val="150000"/>
              </a:lnSpc>
            </a:pP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B. </a:t>
            </a:r>
            <a:r>
              <a:rPr lang="en-US" sz="2000" b="1" dirty="0" err="1"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Mathumita</a:t>
            </a: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- 2114191040164</a:t>
            </a:r>
          </a:p>
        </p:txBody>
      </p:sp>
      <p:sp>
        <p:nvSpPr>
          <p:cNvPr id="11" name="Rectangle 10"/>
          <p:cNvSpPr/>
          <p:nvPr/>
        </p:nvSpPr>
        <p:spPr>
          <a:xfrm>
            <a:off x="5643570" y="4357694"/>
            <a:ext cx="1595500" cy="458780"/>
          </a:xfrm>
          <a:prstGeom prst="rect">
            <a:avLst/>
          </a:prstGeom>
        </p:spPr>
        <p:txBody>
          <a:bodyPr wrap="none">
            <a:spAutoFit/>
          </a:bodyPr>
          <a:lstStyle/>
          <a:p>
            <a:pPr algn="ctr">
              <a:lnSpc>
                <a:spcPct val="150000"/>
              </a:lnSpc>
            </a:pPr>
            <a:r>
              <a:rPr lang="en-US" b="1" dirty="0" err="1"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Ms.V</a:t>
            </a: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a:t>
            </a:r>
            <a:r>
              <a:rPr lang="en-US" b="1" dirty="0" err="1"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Sathiya</a:t>
            </a:r>
            <a:endPar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57224" y="2000240"/>
          <a:ext cx="6715172" cy="4071966"/>
        </p:xfrm>
        <a:graphic>
          <a:graphicData uri="http://schemas.openxmlformats.org/drawingml/2006/table">
            <a:tbl>
              <a:tblPr>
                <a:tableStyleId>{8A107856-5554-42FB-B03E-39F5DBC370BA}</a:tableStyleId>
              </a:tblPr>
              <a:tblGrid>
                <a:gridCol w="1678448"/>
                <a:gridCol w="1678448"/>
                <a:gridCol w="1679138"/>
                <a:gridCol w="1679138"/>
              </a:tblGrid>
              <a:tr h="688972">
                <a:tc>
                  <a:txBody>
                    <a:bodyPr/>
                    <a:lstStyle/>
                    <a:p>
                      <a:pPr algn="ctr">
                        <a:lnSpc>
                          <a:spcPct val="150000"/>
                        </a:lnSpc>
                        <a:spcAft>
                          <a:spcPts val="800"/>
                        </a:spcAft>
                      </a:pPr>
                      <a:r>
                        <a:rPr lang="en-US" sz="1400"/>
                        <a:t>Class Name</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Train</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Validate</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Total</a:t>
                      </a:r>
                      <a:endParaRPr lang="en-US" sz="1100">
                        <a:latin typeface="Calibri"/>
                        <a:ea typeface="Times New Roman"/>
                        <a:cs typeface="Times New Roman"/>
                      </a:endParaRPr>
                    </a:p>
                  </a:txBody>
                  <a:tcPr marL="67580" marR="67580" marT="0" marB="0" anchor="ctr"/>
                </a:tc>
              </a:tr>
              <a:tr h="688972">
                <a:tc>
                  <a:txBody>
                    <a:bodyPr/>
                    <a:lstStyle/>
                    <a:p>
                      <a:pPr algn="ctr">
                        <a:lnSpc>
                          <a:spcPct val="150000"/>
                        </a:lnSpc>
                        <a:spcAft>
                          <a:spcPts val="800"/>
                        </a:spcAft>
                      </a:pPr>
                      <a:r>
                        <a:rPr lang="en-US" sz="1400"/>
                        <a:t>Normal</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34</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16</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50</a:t>
                      </a:r>
                      <a:endParaRPr lang="en-US" sz="1100">
                        <a:latin typeface="Calibri"/>
                        <a:ea typeface="Times New Roman"/>
                        <a:cs typeface="Times New Roman"/>
                      </a:endParaRPr>
                    </a:p>
                  </a:txBody>
                  <a:tcPr marL="67580" marR="67580" marT="0" marB="0" anchor="ctr"/>
                </a:tc>
              </a:tr>
              <a:tr h="668350">
                <a:tc>
                  <a:txBody>
                    <a:bodyPr/>
                    <a:lstStyle/>
                    <a:p>
                      <a:pPr algn="ctr">
                        <a:lnSpc>
                          <a:spcPct val="150000"/>
                        </a:lnSpc>
                        <a:spcAft>
                          <a:spcPts val="800"/>
                        </a:spcAft>
                      </a:pPr>
                      <a:r>
                        <a:rPr lang="en-US" sz="1400"/>
                        <a:t>Abnormal</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34</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16</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50</a:t>
                      </a:r>
                      <a:endParaRPr lang="en-US" sz="1100">
                        <a:latin typeface="Calibri"/>
                        <a:ea typeface="Times New Roman"/>
                        <a:cs typeface="Times New Roman"/>
                      </a:endParaRPr>
                    </a:p>
                  </a:txBody>
                  <a:tcPr marL="67580" marR="67580" marT="0" marB="0" anchor="ctr"/>
                </a:tc>
              </a:tr>
              <a:tr h="668350">
                <a:tc>
                  <a:txBody>
                    <a:bodyPr/>
                    <a:lstStyle/>
                    <a:p>
                      <a:pPr algn="ctr">
                        <a:lnSpc>
                          <a:spcPct val="150000"/>
                        </a:lnSpc>
                        <a:spcAft>
                          <a:spcPts val="800"/>
                        </a:spcAft>
                      </a:pPr>
                      <a:r>
                        <a:rPr lang="en-US" sz="1400"/>
                        <a:t>Microaneurysm</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28</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8</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36</a:t>
                      </a:r>
                      <a:endParaRPr lang="en-US" sz="1100">
                        <a:latin typeface="Calibri"/>
                        <a:ea typeface="Times New Roman"/>
                        <a:cs typeface="Times New Roman"/>
                      </a:endParaRPr>
                    </a:p>
                  </a:txBody>
                  <a:tcPr marL="67580" marR="67580" marT="0" marB="0" anchor="ctr"/>
                </a:tc>
              </a:tr>
              <a:tr h="668350">
                <a:tc>
                  <a:txBody>
                    <a:bodyPr/>
                    <a:lstStyle/>
                    <a:p>
                      <a:pPr algn="ctr">
                        <a:lnSpc>
                          <a:spcPct val="150000"/>
                        </a:lnSpc>
                        <a:spcAft>
                          <a:spcPts val="800"/>
                        </a:spcAft>
                      </a:pPr>
                      <a:r>
                        <a:rPr lang="en-US" sz="1400"/>
                        <a:t>Exudates</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27</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6</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33</a:t>
                      </a:r>
                      <a:endParaRPr lang="en-US" sz="1100">
                        <a:latin typeface="Calibri"/>
                        <a:ea typeface="Times New Roman"/>
                        <a:cs typeface="Times New Roman"/>
                      </a:endParaRPr>
                    </a:p>
                  </a:txBody>
                  <a:tcPr marL="67580" marR="67580" marT="0" marB="0" anchor="ctr"/>
                </a:tc>
              </a:tr>
              <a:tr h="688972">
                <a:tc>
                  <a:txBody>
                    <a:bodyPr/>
                    <a:lstStyle/>
                    <a:p>
                      <a:pPr algn="ctr">
                        <a:lnSpc>
                          <a:spcPct val="150000"/>
                        </a:lnSpc>
                        <a:spcAft>
                          <a:spcPts val="800"/>
                        </a:spcAft>
                      </a:pPr>
                      <a:r>
                        <a:rPr lang="en-US" sz="1400"/>
                        <a:t>Haemorrhage</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27</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a:t>13</a:t>
                      </a:r>
                      <a:endParaRPr lang="en-US" sz="1100">
                        <a:latin typeface="Calibri"/>
                        <a:ea typeface="Times New Roman"/>
                        <a:cs typeface="Times New Roman"/>
                      </a:endParaRPr>
                    </a:p>
                  </a:txBody>
                  <a:tcPr marL="67580" marR="67580" marT="0" marB="0" anchor="ctr"/>
                </a:tc>
                <a:tc>
                  <a:txBody>
                    <a:bodyPr/>
                    <a:lstStyle/>
                    <a:p>
                      <a:pPr algn="ctr">
                        <a:lnSpc>
                          <a:spcPct val="150000"/>
                        </a:lnSpc>
                        <a:spcAft>
                          <a:spcPts val="800"/>
                        </a:spcAft>
                      </a:pPr>
                      <a:r>
                        <a:rPr lang="en-US" sz="1400" dirty="0"/>
                        <a:t>40</a:t>
                      </a:r>
                      <a:endParaRPr lang="en-US" sz="1100" dirty="0">
                        <a:latin typeface="Calibri"/>
                        <a:ea typeface="Times New Roman"/>
                        <a:cs typeface="Times New Roman"/>
                      </a:endParaRPr>
                    </a:p>
                  </a:txBody>
                  <a:tcPr marL="67580" marR="67580" marT="0" marB="0" anchor="ctr"/>
                </a:tc>
              </a:tr>
            </a:tbl>
          </a:graphicData>
        </a:graphic>
      </p:graphicFrame>
      <p:sp>
        <p:nvSpPr>
          <p:cNvPr id="4" name="Rectangle 3"/>
          <p:cNvSpPr/>
          <p:nvPr/>
        </p:nvSpPr>
        <p:spPr>
          <a:xfrm>
            <a:off x="928662" y="1142984"/>
            <a:ext cx="4009752" cy="369332"/>
          </a:xfrm>
          <a:prstGeom prst="rect">
            <a:avLst/>
          </a:prstGeom>
        </p:spPr>
        <p:txBody>
          <a:bodyPr wrap="non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Distribution of classes in the dataset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3-03-17 at 14.15.31.jpeg"/>
          <p:cNvPicPr/>
          <p:nvPr/>
        </p:nvPicPr>
        <p:blipFill>
          <a:blip r:embed="rId2"/>
          <a:stretch>
            <a:fillRect/>
          </a:stretch>
        </p:blipFill>
        <p:spPr>
          <a:xfrm>
            <a:off x="357158" y="928670"/>
            <a:ext cx="7500990" cy="56436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285720" y="214290"/>
            <a:ext cx="5500710" cy="646331"/>
          </a:xfrm>
          <a:prstGeom prst="rect">
            <a:avLst/>
          </a:prstGeom>
        </p:spPr>
        <p:txBody>
          <a:bodyPr wrap="square">
            <a:spAutoFit/>
          </a:bodyPr>
          <a:lstStyle/>
          <a:p>
            <a:r>
              <a:rPr lang="en-US" sz="36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System Architecture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DELL - 1\2022 to 2023\Paul\Classification of diabetic retinopathy\Figure_5.png"/>
          <p:cNvPicPr/>
          <p:nvPr/>
        </p:nvPicPr>
        <p:blipFill>
          <a:blip r:embed="rId2">
            <a:lum bright="-40000" contrast="20000"/>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l="3056" t="5803" r="7247" b="-107"/>
          <a:stretch>
            <a:fillRect/>
          </a:stretch>
        </p:blipFill>
        <p:spPr bwMode="auto">
          <a:xfrm>
            <a:off x="642910" y="785794"/>
            <a:ext cx="3357586" cy="235745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p:nvPr/>
        </p:nvPicPr>
        <p:blipFill>
          <a:blip r:embed="rId3">
            <a:lum bright="-30000" contrast="20000"/>
          </a:blip>
          <a:stretch>
            <a:fillRect/>
          </a:stretch>
        </p:blipFill>
        <p:spPr>
          <a:xfrm>
            <a:off x="857224" y="4000504"/>
            <a:ext cx="3500462" cy="228601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571472" y="3357562"/>
            <a:ext cx="5871544" cy="369332"/>
          </a:xfrm>
          <a:prstGeom prst="rect">
            <a:avLst/>
          </a:prstGeom>
        </p:spPr>
        <p:txBody>
          <a:bodyPr wrap="non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Training and validation accuracy for DR Classification :</a:t>
            </a:r>
          </a:p>
        </p:txBody>
      </p:sp>
      <p:sp>
        <p:nvSpPr>
          <p:cNvPr id="7" name="Rectangle 6"/>
          <p:cNvSpPr/>
          <p:nvPr/>
        </p:nvSpPr>
        <p:spPr>
          <a:xfrm>
            <a:off x="571472" y="142852"/>
            <a:ext cx="5270417" cy="646331"/>
          </a:xfrm>
          <a:prstGeom prst="rect">
            <a:avLst/>
          </a:prstGeom>
        </p:spPr>
        <p:txBody>
          <a:bodyPr wrap="non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Training and validation accuracy for DR detection</a:t>
            </a:r>
          </a:p>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p:nvPr/>
        </p:nvCxnSpPr>
        <p:spPr>
          <a:xfrm rot="5400000">
            <a:off x="5715008" y="3571876"/>
            <a:ext cx="142876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 name="Rectangle 1"/>
          <p:cNvSpPr/>
          <p:nvPr/>
        </p:nvSpPr>
        <p:spPr>
          <a:xfrm>
            <a:off x="785786" y="642918"/>
            <a:ext cx="1603196" cy="369332"/>
          </a:xfrm>
          <a:prstGeom prst="rect">
            <a:avLst/>
          </a:prstGeom>
        </p:spPr>
        <p:txBody>
          <a:bodyPr wrap="non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Retinal Image</a:t>
            </a:r>
          </a:p>
        </p:txBody>
      </p:sp>
      <p:pic>
        <p:nvPicPr>
          <p:cNvPr id="3" name="Picture 2"/>
          <p:cNvPicPr/>
          <p:nvPr/>
        </p:nvPicPr>
        <p:blipFill>
          <a:blip r:embed="rId2"/>
          <a:srcRect t="5682" r="3475" b="7386"/>
          <a:stretch>
            <a:fillRect/>
          </a:stretch>
        </p:blipFill>
        <p:spPr>
          <a:xfrm>
            <a:off x="571472" y="1142984"/>
            <a:ext cx="2362643" cy="1626781"/>
          </a:xfrm>
          <a:prstGeom prst="rect">
            <a:avLst/>
          </a:prstGeom>
        </p:spPr>
      </p:pic>
      <p:sp>
        <p:nvSpPr>
          <p:cNvPr id="4" name="Rectangle 3"/>
          <p:cNvSpPr/>
          <p:nvPr/>
        </p:nvSpPr>
        <p:spPr>
          <a:xfrm>
            <a:off x="5143504" y="500042"/>
            <a:ext cx="1584088" cy="369332"/>
          </a:xfrm>
          <a:prstGeom prst="rect">
            <a:avLst/>
          </a:prstGeom>
        </p:spPr>
        <p:txBody>
          <a:bodyPr wrap="non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Preprocessing</a:t>
            </a:r>
          </a:p>
        </p:txBody>
      </p:sp>
      <p:pic>
        <p:nvPicPr>
          <p:cNvPr id="5" name="Picture 4"/>
          <p:cNvPicPr/>
          <p:nvPr/>
        </p:nvPicPr>
        <p:blipFill>
          <a:blip r:embed="rId3"/>
          <a:srcRect l="1667" r="3653" b="4552"/>
          <a:stretch>
            <a:fillRect/>
          </a:stretch>
        </p:blipFill>
        <p:spPr>
          <a:xfrm>
            <a:off x="4857752" y="1071546"/>
            <a:ext cx="2415805" cy="1754372"/>
          </a:xfrm>
          <a:prstGeom prst="rect">
            <a:avLst/>
          </a:prstGeom>
        </p:spPr>
      </p:pic>
      <p:pic>
        <p:nvPicPr>
          <p:cNvPr id="8" name="Picture 7"/>
          <p:cNvPicPr/>
          <p:nvPr/>
        </p:nvPicPr>
        <p:blipFill>
          <a:blip r:embed="rId4"/>
          <a:srcRect t="3298" r="4343" b="3816"/>
          <a:stretch>
            <a:fillRect/>
          </a:stretch>
        </p:blipFill>
        <p:spPr>
          <a:xfrm>
            <a:off x="5286380" y="4286256"/>
            <a:ext cx="2530224" cy="1796902"/>
          </a:xfrm>
          <a:prstGeom prst="rect">
            <a:avLst/>
          </a:prstGeom>
        </p:spPr>
      </p:pic>
      <p:sp>
        <p:nvSpPr>
          <p:cNvPr id="9" name="Rectangle 8"/>
          <p:cNvSpPr/>
          <p:nvPr/>
        </p:nvSpPr>
        <p:spPr>
          <a:xfrm>
            <a:off x="1643042" y="4071942"/>
            <a:ext cx="910827" cy="369332"/>
          </a:xfrm>
          <a:prstGeom prst="rect">
            <a:avLst/>
          </a:prstGeom>
        </p:spPr>
        <p:txBody>
          <a:bodyPr wrap="non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Output</a:t>
            </a:r>
            <a:endParaRPr lang="en-US" dirty="0"/>
          </a:p>
        </p:txBody>
      </p:sp>
      <p:pic>
        <p:nvPicPr>
          <p:cNvPr id="10" name="Picture 9"/>
          <p:cNvPicPr/>
          <p:nvPr/>
        </p:nvPicPr>
        <p:blipFill>
          <a:blip r:embed="rId5"/>
          <a:srcRect l="1029" r="14973"/>
          <a:stretch>
            <a:fillRect/>
          </a:stretch>
        </p:blipFill>
        <p:spPr>
          <a:xfrm>
            <a:off x="214282" y="4643446"/>
            <a:ext cx="4572032" cy="1428760"/>
          </a:xfrm>
          <a:prstGeom prst="rect">
            <a:avLst/>
          </a:prstGeom>
        </p:spPr>
      </p:pic>
      <p:cxnSp>
        <p:nvCxnSpPr>
          <p:cNvPr id="12" name="Straight Arrow Connector 11"/>
          <p:cNvCxnSpPr>
            <a:stCxn id="3" idx="3"/>
            <a:endCxn id="5" idx="1"/>
          </p:cNvCxnSpPr>
          <p:nvPr/>
        </p:nvCxnSpPr>
        <p:spPr>
          <a:xfrm flipV="1">
            <a:off x="2934115" y="1948732"/>
            <a:ext cx="1923637" cy="764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Rectangle 19"/>
          <p:cNvSpPr/>
          <p:nvPr/>
        </p:nvSpPr>
        <p:spPr>
          <a:xfrm>
            <a:off x="5857884" y="6215082"/>
            <a:ext cx="1582484" cy="369332"/>
          </a:xfrm>
          <a:prstGeom prst="rect">
            <a:avLst/>
          </a:prstGeom>
        </p:spPr>
        <p:txBody>
          <a:bodyPr wrap="non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Classification</a:t>
            </a:r>
          </a:p>
        </p:txBody>
      </p:sp>
      <p:cxnSp>
        <p:nvCxnSpPr>
          <p:cNvPr id="21" name="Straight Arrow Connector 20"/>
          <p:cNvCxnSpPr>
            <a:endCxn id="10" idx="3"/>
          </p:cNvCxnSpPr>
          <p:nvPr/>
        </p:nvCxnSpPr>
        <p:spPr>
          <a:xfrm rot="10800000">
            <a:off x="4786314" y="5357826"/>
            <a:ext cx="500066"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1285860"/>
            <a:ext cx="2359941" cy="369332"/>
          </a:xfrm>
          <a:prstGeom prst="rect">
            <a:avLst/>
          </a:prstGeom>
        </p:spPr>
        <p:txBody>
          <a:bodyPr wrap="none">
            <a:spAutoFit/>
          </a:bodyPr>
          <a:lstStyle/>
          <a:p>
            <a:r>
              <a:rPr lang="en-US" b="1" u="sng"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Model1(InceptionV3)</a:t>
            </a:r>
          </a:p>
        </p:txBody>
      </p:sp>
      <p:pic>
        <p:nvPicPr>
          <p:cNvPr id="3" name="Picture 2" descr="m1.png"/>
          <p:cNvPicPr>
            <a:picLocks noChangeAspect="1"/>
          </p:cNvPicPr>
          <p:nvPr/>
        </p:nvPicPr>
        <p:blipFill>
          <a:blip r:embed="rId2">
            <a:lum bright="-20000" contrast="10000"/>
          </a:blip>
          <a:stretch>
            <a:fillRect/>
          </a:stretch>
        </p:blipFill>
        <p:spPr>
          <a:xfrm>
            <a:off x="214282" y="2071678"/>
            <a:ext cx="4015645" cy="3286148"/>
          </a:xfrm>
          <a:prstGeom prst="rect">
            <a:avLst/>
          </a:prstGeom>
        </p:spPr>
      </p:pic>
      <p:pic>
        <p:nvPicPr>
          <p:cNvPr id="4" name="Picture 3" descr="m2.png"/>
          <p:cNvPicPr>
            <a:picLocks noChangeAspect="1"/>
          </p:cNvPicPr>
          <p:nvPr/>
        </p:nvPicPr>
        <p:blipFill>
          <a:blip r:embed="rId3">
            <a:lum bright="-10000" contrast="10000"/>
          </a:blip>
          <a:stretch>
            <a:fillRect/>
          </a:stretch>
        </p:blipFill>
        <p:spPr>
          <a:xfrm>
            <a:off x="4429124" y="2071678"/>
            <a:ext cx="4062744" cy="3286148"/>
          </a:xfrm>
          <a:prstGeom prst="rect">
            <a:avLst/>
          </a:prstGeom>
        </p:spPr>
      </p:pic>
      <p:sp>
        <p:nvSpPr>
          <p:cNvPr id="5" name="Rectangle 4"/>
          <p:cNvSpPr/>
          <p:nvPr/>
        </p:nvSpPr>
        <p:spPr>
          <a:xfrm>
            <a:off x="3286116" y="500042"/>
            <a:ext cx="2125903" cy="369332"/>
          </a:xfrm>
          <a:prstGeom prst="rect">
            <a:avLst/>
          </a:prstGeom>
        </p:spPr>
        <p:txBody>
          <a:bodyPr wrap="none">
            <a:spAutoFit/>
          </a:bodyPr>
          <a:lstStyle/>
          <a:p>
            <a:r>
              <a:rPr lang="en-US" b="1" u="sng"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Confusion Matrix  </a:t>
            </a:r>
          </a:p>
        </p:txBody>
      </p:sp>
      <p:sp>
        <p:nvSpPr>
          <p:cNvPr id="6" name="Rectangle 5"/>
          <p:cNvSpPr/>
          <p:nvPr/>
        </p:nvSpPr>
        <p:spPr>
          <a:xfrm>
            <a:off x="5214942" y="1357298"/>
            <a:ext cx="2095445" cy="369332"/>
          </a:xfrm>
          <a:prstGeom prst="rect">
            <a:avLst/>
          </a:prstGeom>
        </p:spPr>
        <p:txBody>
          <a:bodyPr wrap="none">
            <a:spAutoFit/>
          </a:bodyPr>
          <a:lstStyle/>
          <a:p>
            <a:r>
              <a:rPr lang="en-US" b="1" u="sng"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Model2 (</a:t>
            </a:r>
            <a:r>
              <a:rPr lang="en-US" b="1" u="sng" dirty="0" err="1"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Xception</a:t>
            </a:r>
            <a:r>
              <a:rPr lang="en-US" b="1" u="sng"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20" y="1394014"/>
          <a:ext cx="7572428" cy="4606752"/>
        </p:xfrm>
        <a:graphic>
          <a:graphicData uri="http://schemas.openxmlformats.org/drawingml/2006/table">
            <a:tbl>
              <a:tblPr>
                <a:tableStyleId>{8A107856-5554-42FB-B03E-39F5DBC370BA}</a:tableStyleId>
              </a:tblPr>
              <a:tblGrid>
                <a:gridCol w="1382069"/>
                <a:gridCol w="2024342"/>
                <a:gridCol w="1631208"/>
                <a:gridCol w="1708158"/>
                <a:gridCol w="826651"/>
              </a:tblGrid>
              <a:tr h="770583">
                <a:tc>
                  <a:txBody>
                    <a:bodyPr/>
                    <a:lstStyle/>
                    <a:p>
                      <a:pPr algn="ctr">
                        <a:spcAft>
                          <a:spcPts val="0"/>
                        </a:spcAft>
                        <a:tabLst>
                          <a:tab pos="1350645" algn="l"/>
                        </a:tabLst>
                      </a:pPr>
                      <a:endParaRPr lang="en-US" sz="900" dirty="0"/>
                    </a:p>
                    <a:p>
                      <a:pPr algn="ctr">
                        <a:spcAft>
                          <a:spcPts val="0"/>
                        </a:spcAft>
                        <a:tabLst>
                          <a:tab pos="1350645" algn="l"/>
                        </a:tabLst>
                      </a:pPr>
                      <a:r>
                        <a:rPr lang="en-US" sz="1100" dirty="0"/>
                        <a:t>Action</a:t>
                      </a:r>
                      <a:endParaRPr lang="en-US" sz="900" dirty="0">
                        <a:latin typeface="Times New Roman"/>
                        <a:ea typeface="Times New Roman"/>
                        <a:cs typeface="Times New Roman"/>
                      </a:endParaRPr>
                    </a:p>
                  </a:txBody>
                  <a:tcPr marL="53396" marR="53396" marT="0" marB="0"/>
                </a:tc>
                <a:tc>
                  <a:txBody>
                    <a:bodyPr/>
                    <a:lstStyle/>
                    <a:p>
                      <a:pPr algn="ctr">
                        <a:spcAft>
                          <a:spcPts val="0"/>
                        </a:spcAft>
                        <a:tabLst>
                          <a:tab pos="1350645" algn="l"/>
                        </a:tabLst>
                      </a:pPr>
                      <a:endParaRPr lang="en-US" sz="900"/>
                    </a:p>
                    <a:p>
                      <a:pPr algn="ctr">
                        <a:spcAft>
                          <a:spcPts val="0"/>
                        </a:spcAft>
                        <a:tabLst>
                          <a:tab pos="1350645" algn="l"/>
                        </a:tabLst>
                      </a:pPr>
                      <a:r>
                        <a:rPr lang="en-US" sz="1100"/>
                        <a:t>Input</a:t>
                      </a:r>
                      <a:endParaRPr lang="en-US" sz="900">
                        <a:latin typeface="Times New Roman"/>
                        <a:ea typeface="Times New Roman"/>
                        <a:cs typeface="Times New Roman"/>
                      </a:endParaRPr>
                    </a:p>
                  </a:txBody>
                  <a:tcPr marL="53396" marR="53396" marT="0" marB="0"/>
                </a:tc>
                <a:tc>
                  <a:txBody>
                    <a:bodyPr/>
                    <a:lstStyle/>
                    <a:p>
                      <a:pPr algn="ctr">
                        <a:spcAft>
                          <a:spcPts val="0"/>
                        </a:spcAft>
                        <a:tabLst>
                          <a:tab pos="1350645" algn="l"/>
                        </a:tabLst>
                      </a:pPr>
                      <a:endParaRPr lang="en-US" sz="900"/>
                    </a:p>
                    <a:p>
                      <a:pPr algn="ctr">
                        <a:spcAft>
                          <a:spcPts val="0"/>
                        </a:spcAft>
                        <a:tabLst>
                          <a:tab pos="1350645" algn="l"/>
                        </a:tabLst>
                      </a:pPr>
                      <a:r>
                        <a:rPr lang="en-US" sz="1100"/>
                        <a:t>Expected Output</a:t>
                      </a:r>
                      <a:endParaRPr lang="en-US" sz="900">
                        <a:latin typeface="Times New Roman"/>
                        <a:ea typeface="Times New Roman"/>
                        <a:cs typeface="Times New Roman"/>
                      </a:endParaRPr>
                    </a:p>
                  </a:txBody>
                  <a:tcPr marL="53396" marR="53396" marT="0" marB="0"/>
                </a:tc>
                <a:tc>
                  <a:txBody>
                    <a:bodyPr/>
                    <a:lstStyle/>
                    <a:p>
                      <a:pPr algn="ctr">
                        <a:spcAft>
                          <a:spcPts val="0"/>
                        </a:spcAft>
                        <a:tabLst>
                          <a:tab pos="1350645" algn="l"/>
                        </a:tabLst>
                      </a:pPr>
                      <a:endParaRPr lang="en-US" sz="900"/>
                    </a:p>
                    <a:p>
                      <a:pPr algn="ctr">
                        <a:spcAft>
                          <a:spcPts val="0"/>
                        </a:spcAft>
                        <a:tabLst>
                          <a:tab pos="1350645" algn="l"/>
                        </a:tabLst>
                      </a:pPr>
                      <a:r>
                        <a:rPr lang="en-US" sz="1100"/>
                        <a:t>Actual Output</a:t>
                      </a:r>
                      <a:endParaRPr lang="en-US" sz="900">
                        <a:latin typeface="Times New Roman"/>
                        <a:ea typeface="Times New Roman"/>
                        <a:cs typeface="Times New Roman"/>
                      </a:endParaRPr>
                    </a:p>
                  </a:txBody>
                  <a:tcPr marL="53396" marR="53396" marT="0" marB="0"/>
                </a:tc>
                <a:tc>
                  <a:txBody>
                    <a:bodyPr/>
                    <a:lstStyle/>
                    <a:p>
                      <a:pPr algn="ctr">
                        <a:spcAft>
                          <a:spcPts val="0"/>
                        </a:spcAft>
                        <a:tabLst>
                          <a:tab pos="1350645" algn="l"/>
                        </a:tabLst>
                      </a:pPr>
                      <a:endParaRPr lang="en-US" sz="900"/>
                    </a:p>
                    <a:p>
                      <a:pPr algn="ctr">
                        <a:spcAft>
                          <a:spcPts val="0"/>
                        </a:spcAft>
                        <a:tabLst>
                          <a:tab pos="1350645" algn="l"/>
                        </a:tabLst>
                      </a:pPr>
                      <a:r>
                        <a:rPr lang="en-US" sz="1100"/>
                        <a:t>Test Result</a:t>
                      </a:r>
                      <a:endParaRPr lang="en-US" sz="900">
                        <a:latin typeface="Times New Roman"/>
                        <a:ea typeface="Times New Roman"/>
                        <a:cs typeface="Times New Roman"/>
                      </a:endParaRPr>
                    </a:p>
                  </a:txBody>
                  <a:tcPr marL="53396" marR="53396" marT="0" marB="0"/>
                </a:tc>
              </a:tr>
              <a:tr h="1031921">
                <a:tc>
                  <a:txBody>
                    <a:bodyPr/>
                    <a:lstStyle/>
                    <a:p>
                      <a:pPr algn="ctr">
                        <a:spcAft>
                          <a:spcPts val="0"/>
                        </a:spcAft>
                        <a:tabLst>
                          <a:tab pos="1350645" algn="l"/>
                        </a:tabLst>
                      </a:pPr>
                      <a:r>
                        <a:rPr lang="en-US" sz="1100"/>
                        <a:t>Launch streamlit app using “streamlit run app.py”</a:t>
                      </a:r>
                      <a:endParaRPr lang="en-US" sz="900">
                        <a:latin typeface="Times New Roman"/>
                        <a:ea typeface="Times New Roman"/>
                        <a:cs typeface="Times New Roman"/>
                      </a:endParaRPr>
                    </a:p>
                  </a:txBody>
                  <a:tcPr marL="53396" marR="53396" marT="0" marB="0"/>
                </a:tc>
                <a:tc>
                  <a:txBody>
                    <a:bodyPr/>
                    <a:lstStyle/>
                    <a:p>
                      <a:pPr algn="ctr">
                        <a:spcAft>
                          <a:spcPts val="0"/>
                        </a:spcAft>
                        <a:tabLst>
                          <a:tab pos="1350645" algn="l"/>
                        </a:tabLst>
                      </a:pPr>
                      <a:endParaRPr lang="en-US" sz="1100"/>
                    </a:p>
                    <a:p>
                      <a:pPr algn="ctr">
                        <a:spcAft>
                          <a:spcPts val="0"/>
                        </a:spcAft>
                        <a:tabLst>
                          <a:tab pos="1350645" algn="l"/>
                        </a:tabLst>
                      </a:pPr>
                      <a:r>
                        <a:rPr lang="en-US" sz="1100"/>
                        <a:t>http://localhost:8501/</a:t>
                      </a:r>
                      <a:endParaRPr lang="en-US" sz="900">
                        <a:latin typeface="Times New Roman"/>
                        <a:ea typeface="Times New Roman"/>
                        <a:cs typeface="Times New Roman"/>
                      </a:endParaRPr>
                    </a:p>
                  </a:txBody>
                  <a:tcPr marL="53396" marR="53396" marT="0" marB="0"/>
                </a:tc>
                <a:tc>
                  <a:txBody>
                    <a:bodyPr/>
                    <a:lstStyle/>
                    <a:p>
                      <a:pPr algn="ctr">
                        <a:spcAft>
                          <a:spcPts val="0"/>
                        </a:spcAft>
                        <a:tabLst>
                          <a:tab pos="1350645" algn="l"/>
                        </a:tabLst>
                      </a:pPr>
                      <a:endParaRPr lang="en-US" sz="900"/>
                    </a:p>
                    <a:p>
                      <a:pPr algn="ctr">
                        <a:spcAft>
                          <a:spcPts val="0"/>
                        </a:spcAft>
                        <a:tabLst>
                          <a:tab pos="1350645" algn="l"/>
                        </a:tabLst>
                      </a:pPr>
                      <a:r>
                        <a:rPr lang="en-US" sz="1100"/>
                        <a:t>DR detection and classification web app</a:t>
                      </a:r>
                      <a:endParaRPr lang="en-US" sz="900">
                        <a:latin typeface="Times New Roman"/>
                        <a:ea typeface="Times New Roman"/>
                        <a:cs typeface="Times New Roman"/>
                      </a:endParaRPr>
                    </a:p>
                  </a:txBody>
                  <a:tcPr marL="53396" marR="53396" marT="0" marB="0"/>
                </a:tc>
                <a:tc>
                  <a:txBody>
                    <a:bodyPr/>
                    <a:lstStyle/>
                    <a:p>
                      <a:pPr algn="ctr">
                        <a:spcAft>
                          <a:spcPts val="0"/>
                        </a:spcAft>
                        <a:tabLst>
                          <a:tab pos="1350645" algn="l"/>
                        </a:tabLst>
                      </a:pPr>
                      <a:endParaRPr lang="en-US" sz="1100"/>
                    </a:p>
                    <a:p>
                      <a:pPr algn="ctr">
                        <a:spcAft>
                          <a:spcPts val="0"/>
                        </a:spcAft>
                        <a:tabLst>
                          <a:tab pos="1350645" algn="l"/>
                        </a:tabLst>
                      </a:pPr>
                      <a:r>
                        <a:rPr lang="en-US" sz="1100"/>
                        <a:t>DR detection and classification web app</a:t>
                      </a:r>
                      <a:endParaRPr lang="en-US" sz="900">
                        <a:latin typeface="Times New Roman"/>
                        <a:ea typeface="Times New Roman"/>
                        <a:cs typeface="Times New Roman"/>
                      </a:endParaRPr>
                    </a:p>
                  </a:txBody>
                  <a:tcPr marL="53396" marR="53396" marT="0" marB="0"/>
                </a:tc>
                <a:tc>
                  <a:txBody>
                    <a:bodyPr/>
                    <a:lstStyle/>
                    <a:p>
                      <a:pPr algn="ctr">
                        <a:spcAft>
                          <a:spcPts val="0"/>
                        </a:spcAft>
                        <a:tabLst>
                          <a:tab pos="1350645" algn="l"/>
                        </a:tabLst>
                      </a:pPr>
                      <a:endParaRPr lang="en-US" sz="1100"/>
                    </a:p>
                    <a:p>
                      <a:pPr algn="ctr">
                        <a:spcAft>
                          <a:spcPts val="0"/>
                        </a:spcAft>
                        <a:tabLst>
                          <a:tab pos="1350645" algn="l"/>
                        </a:tabLst>
                      </a:pPr>
                      <a:r>
                        <a:rPr lang="en-US" sz="1100"/>
                        <a:t>Pass</a:t>
                      </a:r>
                      <a:endParaRPr lang="en-US" sz="900">
                        <a:latin typeface="Times New Roman"/>
                        <a:ea typeface="Times New Roman"/>
                        <a:cs typeface="Times New Roman"/>
                      </a:endParaRPr>
                    </a:p>
                  </a:txBody>
                  <a:tcPr marL="53396" marR="53396" marT="0" marB="0"/>
                </a:tc>
              </a:tr>
              <a:tr h="1153916">
                <a:tc>
                  <a:txBody>
                    <a:bodyPr/>
                    <a:lstStyle/>
                    <a:p>
                      <a:pPr algn="ctr">
                        <a:spcAft>
                          <a:spcPts val="0"/>
                        </a:spcAft>
                        <a:tabLst>
                          <a:tab pos="1350645" algn="l"/>
                        </a:tabLst>
                      </a:pPr>
                      <a:endParaRPr lang="en-US" sz="1100"/>
                    </a:p>
                    <a:p>
                      <a:pPr algn="ctr">
                        <a:spcAft>
                          <a:spcPts val="0"/>
                        </a:spcAft>
                        <a:tabLst>
                          <a:tab pos="1350645" algn="l"/>
                        </a:tabLst>
                      </a:pPr>
                      <a:r>
                        <a:rPr lang="en-US" sz="1100"/>
                        <a:t>Detection of diabetic retinopathy</a:t>
                      </a:r>
                      <a:endParaRPr lang="en-US" sz="900">
                        <a:latin typeface="Times New Roman"/>
                        <a:ea typeface="Times New Roman"/>
                        <a:cs typeface="Times New Roman"/>
                      </a:endParaRPr>
                    </a:p>
                  </a:txBody>
                  <a:tcPr marL="53396" marR="53396" marT="0" marB="0"/>
                </a:tc>
                <a:tc>
                  <a:txBody>
                    <a:bodyPr/>
                    <a:lstStyle/>
                    <a:p>
                      <a:pPr algn="ctr">
                        <a:spcAft>
                          <a:spcPts val="0"/>
                        </a:spcAft>
                        <a:tabLst>
                          <a:tab pos="1350645" algn="l"/>
                        </a:tabLst>
                      </a:pPr>
                      <a:endParaRPr lang="en-US" sz="1100"/>
                    </a:p>
                    <a:p>
                      <a:pPr algn="ctr">
                        <a:spcAft>
                          <a:spcPts val="0"/>
                        </a:spcAft>
                        <a:tabLst>
                          <a:tab pos="1350645" algn="l"/>
                        </a:tabLst>
                      </a:pPr>
                      <a:r>
                        <a:rPr lang="en-US" sz="1100"/>
                        <a:t>Upload fundus image that have diabetic retinopathy</a:t>
                      </a:r>
                      <a:endParaRPr lang="en-US" sz="900">
                        <a:latin typeface="Times New Roman"/>
                        <a:ea typeface="Times New Roman"/>
                        <a:cs typeface="Times New Roman"/>
                      </a:endParaRPr>
                    </a:p>
                  </a:txBody>
                  <a:tcPr marL="53396" marR="53396" marT="0" marB="0"/>
                </a:tc>
                <a:tc>
                  <a:txBody>
                    <a:bodyPr/>
                    <a:lstStyle/>
                    <a:p>
                      <a:pPr algn="ctr">
                        <a:spcAft>
                          <a:spcPts val="0"/>
                        </a:spcAft>
                        <a:tabLst>
                          <a:tab pos="1350645" algn="l"/>
                        </a:tabLst>
                      </a:pPr>
                      <a:endParaRPr lang="en-US" sz="1100"/>
                    </a:p>
                    <a:p>
                      <a:pPr algn="ctr">
                        <a:spcAft>
                          <a:spcPts val="0"/>
                        </a:spcAft>
                        <a:tabLst>
                          <a:tab pos="1350645" algn="l"/>
                        </a:tabLst>
                      </a:pPr>
                      <a:r>
                        <a:rPr lang="en-US" sz="1100"/>
                        <a:t>Diabetic retinopathy</a:t>
                      </a:r>
                      <a:endParaRPr lang="en-US" sz="900">
                        <a:latin typeface="Times New Roman"/>
                        <a:ea typeface="Times New Roman"/>
                        <a:cs typeface="Times New Roman"/>
                      </a:endParaRPr>
                    </a:p>
                  </a:txBody>
                  <a:tcPr marL="53396" marR="53396" marT="0" marB="0"/>
                </a:tc>
                <a:tc>
                  <a:txBody>
                    <a:bodyPr/>
                    <a:lstStyle/>
                    <a:p>
                      <a:pPr>
                        <a:spcAft>
                          <a:spcPts val="0"/>
                        </a:spcAft>
                        <a:tabLst>
                          <a:tab pos="1350645" algn="l"/>
                        </a:tabLst>
                      </a:pPr>
                      <a:endParaRPr lang="en-US" sz="1100"/>
                    </a:p>
                    <a:p>
                      <a:pPr algn="ctr">
                        <a:spcAft>
                          <a:spcPts val="0"/>
                        </a:spcAft>
                        <a:tabLst>
                          <a:tab pos="1350645" algn="l"/>
                        </a:tabLst>
                      </a:pPr>
                      <a:r>
                        <a:rPr lang="en-US" sz="1100"/>
                        <a:t>Diabetic retinopathy</a:t>
                      </a:r>
                      <a:endParaRPr lang="en-US" sz="900">
                        <a:latin typeface="Times New Roman"/>
                        <a:ea typeface="Times New Roman"/>
                        <a:cs typeface="Times New Roman"/>
                      </a:endParaRPr>
                    </a:p>
                  </a:txBody>
                  <a:tcPr marL="53396" marR="53396" marT="0" marB="0"/>
                </a:tc>
                <a:tc>
                  <a:txBody>
                    <a:bodyPr/>
                    <a:lstStyle/>
                    <a:p>
                      <a:pPr>
                        <a:spcAft>
                          <a:spcPts val="0"/>
                        </a:spcAft>
                        <a:tabLst>
                          <a:tab pos="1350645" algn="l"/>
                        </a:tabLst>
                      </a:pPr>
                      <a:endParaRPr lang="en-US" sz="1100"/>
                    </a:p>
                    <a:p>
                      <a:pPr>
                        <a:spcAft>
                          <a:spcPts val="0"/>
                        </a:spcAft>
                        <a:tabLst>
                          <a:tab pos="1350645" algn="l"/>
                        </a:tabLst>
                      </a:pPr>
                      <a:r>
                        <a:rPr lang="en-US" sz="1100"/>
                        <a:t>Pass</a:t>
                      </a:r>
                      <a:endParaRPr lang="en-US" sz="900">
                        <a:latin typeface="Times New Roman"/>
                        <a:ea typeface="Times New Roman"/>
                        <a:cs typeface="Times New Roman"/>
                      </a:endParaRPr>
                    </a:p>
                  </a:txBody>
                  <a:tcPr marL="53396" marR="53396" marT="0" marB="0"/>
                </a:tc>
              </a:tr>
              <a:tr h="770583">
                <a:tc>
                  <a:txBody>
                    <a:bodyPr/>
                    <a:lstStyle/>
                    <a:p>
                      <a:pPr>
                        <a:spcAft>
                          <a:spcPts val="0"/>
                        </a:spcAft>
                        <a:tabLst>
                          <a:tab pos="1350645" algn="l"/>
                        </a:tabLst>
                      </a:pPr>
                      <a:r>
                        <a:rPr lang="en-US" sz="1100"/>
                        <a:t>Classification of diabetic retinopathy</a:t>
                      </a:r>
                      <a:endParaRPr lang="en-US" sz="900">
                        <a:latin typeface="Times New Roman"/>
                        <a:ea typeface="Times New Roman"/>
                        <a:cs typeface="Times New Roman"/>
                      </a:endParaRPr>
                    </a:p>
                  </a:txBody>
                  <a:tcPr marL="53396" marR="53396" marT="0" marB="0"/>
                </a:tc>
                <a:tc>
                  <a:txBody>
                    <a:bodyPr/>
                    <a:lstStyle/>
                    <a:p>
                      <a:pPr algn="ctr">
                        <a:spcAft>
                          <a:spcPts val="0"/>
                        </a:spcAft>
                        <a:tabLst>
                          <a:tab pos="1350645" algn="l"/>
                        </a:tabLst>
                      </a:pPr>
                      <a:r>
                        <a:rPr lang="en-US" sz="1100"/>
                        <a:t>Upload fundus image that have diabetic retinopathy</a:t>
                      </a:r>
                      <a:endParaRPr lang="en-US" sz="900">
                        <a:latin typeface="Times New Roman"/>
                        <a:ea typeface="Times New Roman"/>
                        <a:cs typeface="Times New Roman"/>
                      </a:endParaRPr>
                    </a:p>
                  </a:txBody>
                  <a:tcPr marL="53396" marR="53396" marT="0" marB="0"/>
                </a:tc>
                <a:tc>
                  <a:txBody>
                    <a:bodyPr/>
                    <a:lstStyle/>
                    <a:p>
                      <a:pPr algn="ctr">
                        <a:spcAft>
                          <a:spcPts val="0"/>
                        </a:spcAft>
                        <a:tabLst>
                          <a:tab pos="1350645" algn="l"/>
                        </a:tabLst>
                      </a:pPr>
                      <a:endParaRPr lang="en-US" sz="1100"/>
                    </a:p>
                    <a:p>
                      <a:pPr algn="ctr">
                        <a:spcAft>
                          <a:spcPts val="0"/>
                        </a:spcAft>
                        <a:tabLst>
                          <a:tab pos="1350645" algn="l"/>
                        </a:tabLst>
                      </a:pPr>
                      <a:r>
                        <a:rPr lang="en-US" sz="1100"/>
                        <a:t>Exudates</a:t>
                      </a:r>
                      <a:endParaRPr lang="en-US" sz="900">
                        <a:latin typeface="Times New Roman"/>
                        <a:ea typeface="Times New Roman"/>
                        <a:cs typeface="Times New Roman"/>
                      </a:endParaRPr>
                    </a:p>
                  </a:txBody>
                  <a:tcPr marL="53396" marR="53396" marT="0" marB="0"/>
                </a:tc>
                <a:tc>
                  <a:txBody>
                    <a:bodyPr/>
                    <a:lstStyle/>
                    <a:p>
                      <a:pPr>
                        <a:spcAft>
                          <a:spcPts val="0"/>
                        </a:spcAft>
                        <a:tabLst>
                          <a:tab pos="1350645" algn="l"/>
                        </a:tabLst>
                      </a:pPr>
                      <a:endParaRPr lang="en-US" sz="1100"/>
                    </a:p>
                    <a:p>
                      <a:pPr>
                        <a:spcAft>
                          <a:spcPts val="0"/>
                        </a:spcAft>
                        <a:tabLst>
                          <a:tab pos="1350645" algn="l"/>
                        </a:tabLst>
                      </a:pPr>
                      <a:r>
                        <a:rPr lang="en-US" sz="1100"/>
                        <a:t>Exudates</a:t>
                      </a:r>
                      <a:endParaRPr lang="en-US" sz="900">
                        <a:latin typeface="Times New Roman"/>
                        <a:ea typeface="Times New Roman"/>
                        <a:cs typeface="Times New Roman"/>
                      </a:endParaRPr>
                    </a:p>
                  </a:txBody>
                  <a:tcPr marL="53396" marR="53396" marT="0" marB="0"/>
                </a:tc>
                <a:tc>
                  <a:txBody>
                    <a:bodyPr/>
                    <a:lstStyle/>
                    <a:p>
                      <a:pPr>
                        <a:spcAft>
                          <a:spcPts val="0"/>
                        </a:spcAft>
                        <a:tabLst>
                          <a:tab pos="1350645" algn="l"/>
                        </a:tabLst>
                      </a:pPr>
                      <a:endParaRPr lang="en-US" sz="1100"/>
                    </a:p>
                    <a:p>
                      <a:pPr>
                        <a:spcAft>
                          <a:spcPts val="0"/>
                        </a:spcAft>
                        <a:tabLst>
                          <a:tab pos="1350645" algn="l"/>
                        </a:tabLst>
                      </a:pPr>
                      <a:r>
                        <a:rPr lang="en-US" sz="1100"/>
                        <a:t>Pass</a:t>
                      </a:r>
                      <a:endParaRPr lang="en-US" sz="900">
                        <a:latin typeface="Times New Roman"/>
                        <a:ea typeface="Times New Roman"/>
                        <a:cs typeface="Times New Roman"/>
                      </a:endParaRPr>
                    </a:p>
                  </a:txBody>
                  <a:tcPr marL="53396" marR="53396" marT="0" marB="0"/>
                </a:tc>
              </a:tr>
              <a:tr h="879749">
                <a:tc>
                  <a:txBody>
                    <a:bodyPr/>
                    <a:lstStyle/>
                    <a:p>
                      <a:pPr algn="ctr">
                        <a:spcAft>
                          <a:spcPts val="0"/>
                        </a:spcAft>
                        <a:tabLst>
                          <a:tab pos="1350645" algn="l"/>
                        </a:tabLst>
                      </a:pPr>
                      <a:r>
                        <a:rPr lang="en-US" sz="1100" dirty="0"/>
                        <a:t>Detection of diabetic retinopathy</a:t>
                      </a:r>
                      <a:endParaRPr lang="en-US" sz="900" dirty="0">
                        <a:latin typeface="Times New Roman"/>
                        <a:ea typeface="Times New Roman"/>
                        <a:cs typeface="Times New Roman"/>
                      </a:endParaRPr>
                    </a:p>
                  </a:txBody>
                  <a:tcPr marL="53396" marR="53396" marT="0" marB="0"/>
                </a:tc>
                <a:tc>
                  <a:txBody>
                    <a:bodyPr/>
                    <a:lstStyle/>
                    <a:p>
                      <a:pPr algn="ctr">
                        <a:spcAft>
                          <a:spcPts val="0"/>
                        </a:spcAft>
                        <a:tabLst>
                          <a:tab pos="1350645" algn="l"/>
                        </a:tabLst>
                      </a:pPr>
                      <a:endParaRPr lang="en-US" sz="900"/>
                    </a:p>
                    <a:p>
                      <a:pPr algn="ctr">
                        <a:spcAft>
                          <a:spcPts val="0"/>
                        </a:spcAft>
                      </a:pPr>
                      <a:r>
                        <a:rPr lang="en-US" sz="900"/>
                        <a:t>Table 7.1. Test Cases</a:t>
                      </a:r>
                    </a:p>
                    <a:p>
                      <a:r>
                        <a:rPr lang="en-US" sz="1100"/>
                        <a:t>Upload fundus image that don’t have diabetic retinopathy</a:t>
                      </a:r>
                      <a:r>
                        <a:rPr lang="en-US" sz="900"/>
                        <a:t> </a:t>
                      </a:r>
                      <a:endParaRPr lang="en-US" sz="900">
                        <a:latin typeface="Calibri"/>
                        <a:cs typeface="Times New Roman"/>
                      </a:endParaRPr>
                    </a:p>
                  </a:txBody>
                  <a:tcPr marL="53396" marR="53396" marT="0" marB="0"/>
                </a:tc>
                <a:tc>
                  <a:txBody>
                    <a:bodyPr/>
                    <a:lstStyle/>
                    <a:p>
                      <a:pPr algn="ctr">
                        <a:spcAft>
                          <a:spcPts val="0"/>
                        </a:spcAft>
                        <a:tabLst>
                          <a:tab pos="1350645" algn="l"/>
                        </a:tabLst>
                      </a:pPr>
                      <a:endParaRPr lang="en-US" sz="1100"/>
                    </a:p>
                    <a:p>
                      <a:pPr algn="ctr">
                        <a:spcAft>
                          <a:spcPts val="0"/>
                        </a:spcAft>
                        <a:tabLst>
                          <a:tab pos="1350645" algn="l"/>
                        </a:tabLst>
                      </a:pPr>
                      <a:r>
                        <a:rPr lang="en-US" sz="1100"/>
                        <a:t>No diabetic retinopathy</a:t>
                      </a:r>
                      <a:endParaRPr lang="en-US" sz="900">
                        <a:latin typeface="Times New Roman"/>
                        <a:ea typeface="Times New Roman"/>
                        <a:cs typeface="Times New Roman"/>
                      </a:endParaRPr>
                    </a:p>
                  </a:txBody>
                  <a:tcPr marL="53396" marR="53396" marT="0" marB="0"/>
                </a:tc>
                <a:tc>
                  <a:txBody>
                    <a:bodyPr/>
                    <a:lstStyle/>
                    <a:p>
                      <a:pPr>
                        <a:spcAft>
                          <a:spcPts val="0"/>
                        </a:spcAft>
                        <a:tabLst>
                          <a:tab pos="1350645" algn="l"/>
                        </a:tabLst>
                      </a:pPr>
                      <a:endParaRPr lang="en-US" sz="1100"/>
                    </a:p>
                    <a:p>
                      <a:pPr>
                        <a:spcAft>
                          <a:spcPts val="0"/>
                        </a:spcAft>
                        <a:tabLst>
                          <a:tab pos="1350645" algn="l"/>
                        </a:tabLst>
                      </a:pPr>
                      <a:r>
                        <a:rPr lang="en-US" sz="1100"/>
                        <a:t>No diabetic retinopathy</a:t>
                      </a:r>
                      <a:endParaRPr lang="en-US" sz="900">
                        <a:latin typeface="Times New Roman"/>
                        <a:ea typeface="Times New Roman"/>
                        <a:cs typeface="Times New Roman"/>
                      </a:endParaRPr>
                    </a:p>
                  </a:txBody>
                  <a:tcPr marL="53396" marR="53396" marT="0" marB="0"/>
                </a:tc>
                <a:tc>
                  <a:txBody>
                    <a:bodyPr/>
                    <a:lstStyle/>
                    <a:p>
                      <a:pPr>
                        <a:spcAft>
                          <a:spcPts val="0"/>
                        </a:spcAft>
                        <a:tabLst>
                          <a:tab pos="1350645" algn="l"/>
                        </a:tabLst>
                      </a:pPr>
                      <a:endParaRPr lang="en-US" sz="1100" dirty="0"/>
                    </a:p>
                    <a:p>
                      <a:pPr>
                        <a:spcAft>
                          <a:spcPts val="0"/>
                        </a:spcAft>
                        <a:tabLst>
                          <a:tab pos="1350645" algn="l"/>
                        </a:tabLst>
                      </a:pPr>
                      <a:r>
                        <a:rPr lang="en-US" sz="1100" dirty="0"/>
                        <a:t>Pass</a:t>
                      </a:r>
                      <a:endParaRPr lang="en-US" sz="900" dirty="0">
                        <a:latin typeface="Times New Roman"/>
                        <a:ea typeface="Times New Roman"/>
                        <a:cs typeface="Times New Roman"/>
                      </a:endParaRPr>
                    </a:p>
                  </a:txBody>
                  <a:tcPr marL="53396" marR="53396" marT="0" marB="0"/>
                </a:tc>
              </a:tr>
            </a:tbl>
          </a:graphicData>
        </a:graphic>
      </p:graphicFrame>
      <p:sp>
        <p:nvSpPr>
          <p:cNvPr id="26625" name="Text Box 1"/>
          <p:cNvSpPr txBox="1">
            <a:spLocks noChangeArrowheads="1"/>
          </p:cNvSpPr>
          <p:nvPr/>
        </p:nvSpPr>
        <p:spPr bwMode="auto">
          <a:xfrm>
            <a:off x="803275" y="873125"/>
            <a:ext cx="2774950" cy="409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285720" y="714356"/>
            <a:ext cx="1392945" cy="369332"/>
          </a:xfrm>
          <a:prstGeom prst="rect">
            <a:avLst/>
          </a:prstGeom>
        </p:spPr>
        <p:txBody>
          <a:bodyPr wrap="non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Test Cases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571480"/>
            <a:ext cx="2602059" cy="461665"/>
          </a:xfrm>
          <a:prstGeom prst="rect">
            <a:avLst/>
          </a:prstGeom>
        </p:spPr>
        <p:txBody>
          <a:bodyPr wrap="none">
            <a:spAutoFit/>
          </a:bodyPr>
          <a:lstStyle/>
          <a:p>
            <a:pPr algn="ctr"/>
            <a:r>
              <a:rPr lang="en-US" sz="24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Project Objective:</a:t>
            </a:r>
            <a:endParaRPr lang="en-US" sz="24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
        <p:nvSpPr>
          <p:cNvPr id="3" name="Rectangle 2"/>
          <p:cNvSpPr/>
          <p:nvPr/>
        </p:nvSpPr>
        <p:spPr>
          <a:xfrm>
            <a:off x="642910" y="1428736"/>
            <a:ext cx="6643734" cy="707886"/>
          </a:xfrm>
          <a:prstGeom prst="rect">
            <a:avLst/>
          </a:prstGeom>
        </p:spPr>
        <p:txBody>
          <a:bodyPr wrap="square">
            <a:spAutoFit/>
          </a:bodyPr>
          <a:lstStyle/>
          <a:p>
            <a:pPr algn="just"/>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To build and deploy a web app which helps us detect whether a person have diabetic retinopathy or not </a:t>
            </a:r>
            <a:endParaRPr lang="en-US" sz="20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
        <p:nvSpPr>
          <p:cNvPr id="4" name="Rectangle 3"/>
          <p:cNvSpPr/>
          <p:nvPr/>
        </p:nvSpPr>
        <p:spPr>
          <a:xfrm>
            <a:off x="714348" y="2285992"/>
            <a:ext cx="6643734" cy="707886"/>
          </a:xfrm>
          <a:prstGeom prst="rect">
            <a:avLst/>
          </a:prstGeom>
        </p:spPr>
        <p:txBody>
          <a:bodyPr wrap="square">
            <a:spAutoFit/>
          </a:bodyPr>
          <a:lstStyle/>
          <a:p>
            <a:pPr algn="just"/>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If they have diabetic retinopathy it will also identify what type of diabetic retinopathy it is.</a:t>
            </a:r>
            <a:endParaRPr lang="en-US" sz="20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
        <p:nvSpPr>
          <p:cNvPr id="5" name="Rectangle 4"/>
          <p:cNvSpPr/>
          <p:nvPr/>
        </p:nvSpPr>
        <p:spPr>
          <a:xfrm>
            <a:off x="857224" y="4143380"/>
            <a:ext cx="6643734" cy="400110"/>
          </a:xfrm>
          <a:prstGeom prst="rect">
            <a:avLst/>
          </a:prstGeom>
        </p:spPr>
        <p:txBody>
          <a:bodyPr wrap="square">
            <a:spAutoFit/>
          </a:bodyPr>
          <a:lstStyle/>
          <a:p>
            <a:pPr algn="just"/>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By using hybrid models</a:t>
            </a:r>
            <a:endParaRPr lang="en-US" sz="20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
        <p:nvSpPr>
          <p:cNvPr id="6" name="Rectangle 5"/>
          <p:cNvSpPr/>
          <p:nvPr/>
        </p:nvSpPr>
        <p:spPr>
          <a:xfrm>
            <a:off x="857224" y="3357562"/>
            <a:ext cx="949427" cy="461665"/>
          </a:xfrm>
          <a:prstGeom prst="rect">
            <a:avLst/>
          </a:prstGeom>
        </p:spPr>
        <p:txBody>
          <a:bodyPr wrap="none">
            <a:spAutoFit/>
          </a:bodyPr>
          <a:lstStyle/>
          <a:p>
            <a:pPr algn="ctr"/>
            <a:r>
              <a:rPr lang="en-US" sz="24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How:</a:t>
            </a:r>
            <a:endParaRPr lang="en-US" sz="24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
        <p:nvSpPr>
          <p:cNvPr id="7" name="Rectangle 6"/>
          <p:cNvSpPr/>
          <p:nvPr/>
        </p:nvSpPr>
        <p:spPr>
          <a:xfrm>
            <a:off x="1000100" y="4714884"/>
            <a:ext cx="6643734" cy="1015663"/>
          </a:xfrm>
          <a:prstGeom prst="rect">
            <a:avLst/>
          </a:prstGeom>
        </p:spPr>
        <p:txBody>
          <a:bodyPr wrap="square">
            <a:spAutoFit/>
          </a:bodyPr>
          <a:lstStyle/>
          <a:p>
            <a:pPr algn="just">
              <a:buFont typeface="Wingdings" pitchFamily="2" charset="2"/>
              <a:buChar char="ü"/>
            </a:pP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Inception V3</a:t>
            </a:r>
          </a:p>
          <a:p>
            <a:pPr algn="just">
              <a:buFont typeface="Wingdings" pitchFamily="2" charset="2"/>
              <a:buChar char="ü"/>
            </a:pPr>
            <a:endParaRPr lang="en-US" sz="20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lgn="just">
              <a:buFont typeface="Wingdings" pitchFamily="2" charset="2"/>
              <a:buChar char="ü"/>
            </a:pP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a:t>
            </a:r>
            <a:r>
              <a:rPr lang="en-US" sz="2000" b="1" dirty="0" err="1"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Xception</a:t>
            </a:r>
            <a:endParaRPr lang="en-US" sz="20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1214422"/>
            <a:ext cx="7000924" cy="4247317"/>
          </a:xfrm>
          <a:prstGeom prst="rect">
            <a:avLst/>
          </a:prstGeom>
        </p:spPr>
        <p:txBody>
          <a:bodyPr wrap="square">
            <a:spAutoFit/>
          </a:bodyPr>
          <a:lstStyle/>
          <a:p>
            <a:endParaRPr lang="en-US" b="1" dirty="0" smtClean="0">
              <a:ln w="1905"/>
              <a:solidFill>
                <a:srgbClr val="990099"/>
              </a:solidFill>
              <a:effectLst>
                <a:innerShdw blurRad="69850" dist="43180" dir="5400000">
                  <a:srgbClr val="000000">
                    <a:alpha val="65000"/>
                  </a:srgbClr>
                </a:innerShdw>
              </a:effectLst>
              <a:latin typeface="Calisto MT" pitchFamily="18" charset="0"/>
            </a:endParaRPr>
          </a:p>
          <a:p>
            <a:r>
              <a:rPr lang="en-US" b="1" dirty="0" smtClean="0">
                <a:ln w="1905"/>
                <a:solidFill>
                  <a:srgbClr val="990099"/>
                </a:solidFill>
                <a:effectLst>
                  <a:innerShdw blurRad="69850" dist="43180" dir="5400000">
                    <a:srgbClr val="000000">
                      <a:alpha val="65000"/>
                    </a:srgbClr>
                  </a:innerShdw>
                </a:effectLst>
                <a:latin typeface="Calisto MT" pitchFamily="18" charset="0"/>
              </a:rPr>
              <a:t>Problem Definition: </a:t>
            </a:r>
          </a:p>
          <a:p>
            <a:endParaRPr lang="en-US" b="1" dirty="0" smtClean="0">
              <a:ln w="1905"/>
              <a:solidFill>
                <a:srgbClr val="990099"/>
              </a:solidFill>
              <a:effectLst>
                <a:innerShdw blurRad="69850" dist="43180" dir="5400000">
                  <a:srgbClr val="000000">
                    <a:alpha val="65000"/>
                  </a:srgbClr>
                </a:innerShdw>
              </a:effectLst>
              <a:latin typeface="Calisto MT" pitchFamily="18" charset="0"/>
            </a:endParaRPr>
          </a:p>
          <a:p>
            <a:r>
              <a:rPr lang="en-US" b="1" dirty="0" smtClean="0">
                <a:ln w="1905"/>
                <a:solidFill>
                  <a:srgbClr val="990099"/>
                </a:solidFill>
                <a:effectLst>
                  <a:innerShdw blurRad="69850" dist="43180" dir="5400000">
                    <a:srgbClr val="000000">
                      <a:alpha val="65000"/>
                    </a:srgbClr>
                  </a:innerShdw>
                </a:effectLst>
                <a:latin typeface="Calisto MT" pitchFamily="18" charset="0"/>
              </a:rPr>
              <a:t>The main objective of this project is to build a web app which detects whether a person have diabetic retinopathy (DR) or not. </a:t>
            </a:r>
          </a:p>
          <a:p>
            <a:r>
              <a:rPr lang="en-US" b="1" dirty="0" smtClean="0">
                <a:ln w="1905"/>
                <a:solidFill>
                  <a:srgbClr val="990099"/>
                </a:solidFill>
                <a:effectLst>
                  <a:innerShdw blurRad="69850" dist="43180" dir="5400000">
                    <a:srgbClr val="000000">
                      <a:alpha val="65000"/>
                    </a:srgbClr>
                  </a:innerShdw>
                </a:effectLst>
                <a:latin typeface="Calisto MT" pitchFamily="18" charset="0"/>
              </a:rPr>
              <a:t> </a:t>
            </a:r>
          </a:p>
          <a:p>
            <a:r>
              <a:rPr lang="en-US" b="1" dirty="0" smtClean="0">
                <a:ln w="1905"/>
                <a:solidFill>
                  <a:srgbClr val="990099"/>
                </a:solidFill>
                <a:effectLst>
                  <a:innerShdw blurRad="69850" dist="43180" dir="5400000">
                    <a:srgbClr val="000000">
                      <a:alpha val="65000"/>
                    </a:srgbClr>
                  </a:innerShdw>
                </a:effectLst>
                <a:latin typeface="Calisto MT" pitchFamily="18" charset="0"/>
              </a:rPr>
              <a:t>If a patient have diabetic retinopathy, our models will also determine the severity and type of Diabetic retinopathy. Since our app is deployed in the internet, anyone on the internet can easily be able to access the app remotely to check whether they have diabetic retinopathy or not just by uploading their retinal images as an input to the system. Here, Two deep learning models have been used to increase the accuracy by 98%. Inception V3 for detection and </a:t>
            </a:r>
            <a:r>
              <a:rPr lang="en-US" b="1" dirty="0" err="1" smtClean="0">
                <a:ln w="1905"/>
                <a:solidFill>
                  <a:srgbClr val="990099"/>
                </a:solidFill>
                <a:effectLst>
                  <a:innerShdw blurRad="69850" dist="43180" dir="5400000">
                    <a:srgbClr val="000000">
                      <a:alpha val="65000"/>
                    </a:srgbClr>
                  </a:innerShdw>
                </a:effectLst>
                <a:latin typeface="Calisto MT" pitchFamily="18" charset="0"/>
              </a:rPr>
              <a:t>Xception</a:t>
            </a:r>
            <a:r>
              <a:rPr lang="en-US" b="1" dirty="0" smtClean="0">
                <a:ln w="1905"/>
                <a:solidFill>
                  <a:srgbClr val="990099"/>
                </a:solidFill>
                <a:effectLst>
                  <a:innerShdw blurRad="69850" dist="43180" dir="5400000">
                    <a:srgbClr val="000000">
                      <a:alpha val="65000"/>
                    </a:srgbClr>
                  </a:innerShdw>
                </a:effectLst>
                <a:latin typeface="Calisto MT" pitchFamily="18" charset="0"/>
              </a:rPr>
              <a:t> for classification.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571480"/>
            <a:ext cx="8143900" cy="5032147"/>
          </a:xfrm>
          <a:prstGeom prst="rect">
            <a:avLst/>
          </a:prstGeom>
        </p:spPr>
        <p:txBody>
          <a:bodyPr wrap="square">
            <a:spAutoFit/>
          </a:bodyPr>
          <a:lstStyle/>
          <a:p>
            <a:pPr algn="just">
              <a:lnSpc>
                <a:spcPct val="150000"/>
              </a:lnSpc>
            </a:pPr>
            <a:r>
              <a:rPr lang="en-US" sz="24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Before getting into the internal working of the system. </a:t>
            </a:r>
          </a:p>
          <a:p>
            <a:pPr algn="just">
              <a:lnSpc>
                <a:spcPct val="150000"/>
              </a:lnSpc>
            </a:pPr>
            <a:endParaRPr lang="en-US" sz="24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lgn="just">
              <a:lnSpc>
                <a:spcPct val="150000"/>
              </a:lnSpc>
            </a:pP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Let us understand, </a:t>
            </a:r>
          </a:p>
          <a:p>
            <a:pPr algn="just">
              <a:lnSpc>
                <a:spcPct val="150000"/>
              </a:lnSpc>
            </a:pPr>
            <a:endPar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lgn="just">
              <a:lnSpc>
                <a:spcPct val="150000"/>
              </a:lnSpc>
            </a:pP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1. What </a:t>
            </a:r>
            <a:r>
              <a:rPr lang="en-US" sz="20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e</a:t>
            </a: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xactly </a:t>
            </a:r>
            <a:r>
              <a:rPr lang="en-US" sz="20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i</a:t>
            </a: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s Diabetic Retinopathy ?</a:t>
            </a:r>
          </a:p>
          <a:p>
            <a:pPr algn="just">
              <a:lnSpc>
                <a:spcPct val="150000"/>
              </a:lnSpc>
            </a:pP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2. Symptoms of Diabetic Retinopathy</a:t>
            </a:r>
          </a:p>
          <a:p>
            <a:pPr algn="just">
              <a:lnSpc>
                <a:spcPct val="150000"/>
              </a:lnSpc>
            </a:pP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3. What happen if we don’t take proper measures?</a:t>
            </a:r>
          </a:p>
          <a:p>
            <a:pPr algn="just">
              <a:lnSpc>
                <a:spcPct val="150000"/>
              </a:lnSpc>
            </a:pP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4. How to get rid of Diabetic Retinopathy</a:t>
            </a:r>
          </a:p>
          <a:p>
            <a:pPr algn="just">
              <a:lnSpc>
                <a:spcPct val="150000"/>
              </a:lnSpc>
            </a:pP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5.How to prevent ourselves from Diabetic Retinopathy</a:t>
            </a:r>
          </a:p>
          <a:p>
            <a:pPr algn="just">
              <a:lnSpc>
                <a:spcPct val="150000"/>
              </a:lnSpc>
            </a:pPr>
            <a:endParaRPr lang="en-US" sz="2600"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500042"/>
            <a:ext cx="7929618" cy="646331"/>
          </a:xfrm>
          <a:prstGeom prst="rect">
            <a:avLst/>
          </a:prstGeom>
        </p:spPr>
        <p:txBody>
          <a:bodyPr wrap="squar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1. What exactly is Diabetic Retinopathy  and what causes Diabetic Retinopathy ?</a:t>
            </a:r>
            <a:endParaRPr lang="en-US" dirty="0"/>
          </a:p>
        </p:txBody>
      </p:sp>
      <p:sp>
        <p:nvSpPr>
          <p:cNvPr id="3" name="Rectangle 2"/>
          <p:cNvSpPr/>
          <p:nvPr/>
        </p:nvSpPr>
        <p:spPr>
          <a:xfrm>
            <a:off x="500034" y="1571612"/>
            <a:ext cx="7000924" cy="5078313"/>
          </a:xfrm>
          <a:prstGeom prst="rect">
            <a:avLst/>
          </a:prstGeom>
        </p:spPr>
        <p:txBody>
          <a:bodyPr wrap="square">
            <a:spAutoFit/>
          </a:bodyPr>
          <a:lstStyle/>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Diabetic Retinopathy is a eye disease which occurs when the sugar content  in the blood increase. </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This sugar content will try to block the blood cells which helps in nourishment of the retina.</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As a result, the eye attempts to grow new blood vessels. </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But these new blood vessels are either developed poorly or weak. So, it can be leaked easily.</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As the condition progresses the person with diabetic retinopathy might develop vision loss</a:t>
            </a: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endPar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endPar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endPar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428604"/>
            <a:ext cx="4572000" cy="369332"/>
          </a:xfrm>
          <a:prstGeom prst="rect">
            <a:avLst/>
          </a:prstGeom>
        </p:spPr>
        <p:txBody>
          <a:bodyPr wrap="squar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2. Symptoms Of Diabetic Retinopathy:</a:t>
            </a:r>
          </a:p>
        </p:txBody>
      </p:sp>
      <p:sp>
        <p:nvSpPr>
          <p:cNvPr id="3" name="Rectangle 2"/>
          <p:cNvSpPr/>
          <p:nvPr/>
        </p:nvSpPr>
        <p:spPr>
          <a:xfrm>
            <a:off x="500034" y="1071546"/>
            <a:ext cx="4572000" cy="369332"/>
          </a:xfrm>
          <a:prstGeom prst="rect">
            <a:avLst/>
          </a:prstGeom>
        </p:spPr>
        <p:txBody>
          <a:bodyPr wrap="square">
            <a:spAutoFit/>
          </a:bodyPr>
          <a:lstStyle/>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Blurred vision</a:t>
            </a:r>
          </a:p>
        </p:txBody>
      </p:sp>
      <p:sp>
        <p:nvSpPr>
          <p:cNvPr id="4" name="Rectangle 3"/>
          <p:cNvSpPr/>
          <p:nvPr/>
        </p:nvSpPr>
        <p:spPr>
          <a:xfrm>
            <a:off x="500034" y="1714488"/>
            <a:ext cx="4572000" cy="369332"/>
          </a:xfrm>
          <a:prstGeom prst="rect">
            <a:avLst/>
          </a:prstGeom>
        </p:spPr>
        <p:txBody>
          <a:bodyPr wrap="square">
            <a:spAutoFit/>
          </a:bodyPr>
          <a:lstStyle/>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Seeing spots or floaters</a:t>
            </a:r>
          </a:p>
        </p:txBody>
      </p:sp>
      <p:sp>
        <p:nvSpPr>
          <p:cNvPr id="5" name="Rectangle 4"/>
          <p:cNvSpPr/>
          <p:nvPr/>
        </p:nvSpPr>
        <p:spPr>
          <a:xfrm>
            <a:off x="571472" y="2285992"/>
            <a:ext cx="4572000" cy="369332"/>
          </a:xfrm>
          <a:prstGeom prst="rect">
            <a:avLst/>
          </a:prstGeom>
        </p:spPr>
        <p:txBody>
          <a:bodyPr wrap="square">
            <a:spAutoFit/>
          </a:bodyPr>
          <a:lstStyle/>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Difficulty seeing well in night</a:t>
            </a:r>
          </a:p>
        </p:txBody>
      </p:sp>
      <p:sp>
        <p:nvSpPr>
          <p:cNvPr id="6" name="Rectangle 5"/>
          <p:cNvSpPr/>
          <p:nvPr/>
        </p:nvSpPr>
        <p:spPr>
          <a:xfrm>
            <a:off x="428596" y="2928934"/>
            <a:ext cx="6215106" cy="1015663"/>
          </a:xfrm>
          <a:prstGeom prst="rect">
            <a:avLst/>
          </a:prstGeom>
        </p:spPr>
        <p:txBody>
          <a:bodyPr wrap="square">
            <a:spAutoFit/>
          </a:bodyPr>
          <a:lstStyle/>
          <a:p>
            <a:pPr>
              <a:lnSpc>
                <a:spcPct val="150000"/>
              </a:lnSpc>
            </a:pPr>
            <a:r>
              <a:rPr lang="en-US" sz="2000"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3. What happen if we don’t take proper measures in the earlier stage of Diabetic Retinopathy ?</a:t>
            </a:r>
          </a:p>
        </p:txBody>
      </p:sp>
      <p:sp>
        <p:nvSpPr>
          <p:cNvPr id="7" name="Rectangle 6"/>
          <p:cNvSpPr/>
          <p:nvPr/>
        </p:nvSpPr>
        <p:spPr>
          <a:xfrm>
            <a:off x="714348" y="4071942"/>
            <a:ext cx="6072230" cy="2308324"/>
          </a:xfrm>
          <a:prstGeom prst="rect">
            <a:avLst/>
          </a:prstGeom>
        </p:spPr>
        <p:txBody>
          <a:bodyPr wrap="square">
            <a:spAutoFit/>
          </a:bodyPr>
          <a:lstStyle/>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This fluid which gets leaked from the blood cells gets accumulated in the back of the eye and will the curvature of the lens in the back of the eye.</a:t>
            </a:r>
          </a:p>
          <a:p>
            <a:pPr>
              <a:buFont typeface="Wingdings" pitchFamily="2" charset="2"/>
              <a:buChar char="Ø"/>
            </a:pPr>
            <a:endPar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This causes the retinal tissue to swell </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If we don’t take proper measures in the early stage. It will result in permanent blindness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5500710" cy="369332"/>
          </a:xfrm>
          <a:prstGeom prst="rect">
            <a:avLst/>
          </a:prstGeom>
        </p:spPr>
        <p:txBody>
          <a:bodyPr wrap="squar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How to get rid of Diabetic retinopathy ?</a:t>
            </a:r>
          </a:p>
        </p:txBody>
      </p:sp>
      <p:sp>
        <p:nvSpPr>
          <p:cNvPr id="3" name="Rectangle 2"/>
          <p:cNvSpPr/>
          <p:nvPr/>
        </p:nvSpPr>
        <p:spPr>
          <a:xfrm>
            <a:off x="714348" y="857232"/>
            <a:ext cx="4572000" cy="2585323"/>
          </a:xfrm>
          <a:prstGeom prst="rect">
            <a:avLst/>
          </a:prstGeom>
        </p:spPr>
        <p:txBody>
          <a:bodyPr>
            <a:spAutoFit/>
          </a:bodyPr>
          <a:lstStyle/>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Good control of your sugar level</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Good control of your blood pressure</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Exercising </a:t>
            </a:r>
            <a:r>
              <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r</a:t>
            </a: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egularly</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Avoid alcohol and smoking</a:t>
            </a:r>
          </a:p>
          <a:p>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endPar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
        <p:nvSpPr>
          <p:cNvPr id="4" name="Rectangle 3"/>
          <p:cNvSpPr/>
          <p:nvPr/>
        </p:nvSpPr>
        <p:spPr>
          <a:xfrm>
            <a:off x="500034" y="3214686"/>
            <a:ext cx="6286544" cy="369332"/>
          </a:xfrm>
          <a:prstGeom prst="rect">
            <a:avLst/>
          </a:prstGeom>
        </p:spPr>
        <p:txBody>
          <a:bodyPr wrap="squar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How to prevent ourselves from Diabetic Retinopathy ?</a:t>
            </a:r>
          </a:p>
        </p:txBody>
      </p:sp>
      <p:sp>
        <p:nvSpPr>
          <p:cNvPr id="5" name="Rectangle 4"/>
          <p:cNvSpPr/>
          <p:nvPr/>
        </p:nvSpPr>
        <p:spPr>
          <a:xfrm>
            <a:off x="642910" y="3714752"/>
            <a:ext cx="6858048" cy="2862322"/>
          </a:xfrm>
          <a:prstGeom prst="rect">
            <a:avLst/>
          </a:prstGeom>
        </p:spPr>
        <p:txBody>
          <a:bodyPr wrap="square">
            <a:spAutoFit/>
          </a:bodyPr>
          <a:lstStyle/>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According to a 2018 American </a:t>
            </a:r>
            <a:r>
              <a:rPr lang="en-US" b="1" dirty="0" err="1"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EyeQ</a:t>
            </a: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Survey nearly more than one-third of Americans 2 didn't know a comprehensive eye exam is the only way to determine if a person have diabetic retinopathy or not.</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This incident proves that most of the people are not aware of this disease</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Proper eye check up is the only way to prevent ourselves from the disease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3143248"/>
            <a:ext cx="7215238" cy="3416320"/>
          </a:xfrm>
          <a:prstGeom prst="rect">
            <a:avLst/>
          </a:prstGeom>
        </p:spPr>
        <p:txBody>
          <a:bodyPr wrap="square">
            <a:spAutoFit/>
          </a:bodyPr>
          <a:lstStyle/>
          <a:p>
            <a:r>
              <a:rPr lang="en-US" b="1" u="sng"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Advantages of existing system: </a:t>
            </a:r>
          </a:p>
          <a:p>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We have used two models for detection and classification to improve the accuracy</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The accuracy is more(98%)  compared to the existing system(92%)</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Our model can able to identify what type of diabetic retinopathy exactly it is</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We built and deployed the web app using </a:t>
            </a:r>
            <a:r>
              <a:rPr lang="en-US" b="1" dirty="0" err="1"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streamlit</a:t>
            </a: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which can accessed by anyone with the help of internet</a:t>
            </a: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
        <p:nvSpPr>
          <p:cNvPr id="3" name="Rectangle 2"/>
          <p:cNvSpPr/>
          <p:nvPr/>
        </p:nvSpPr>
        <p:spPr>
          <a:xfrm>
            <a:off x="142844" y="285728"/>
            <a:ext cx="7572428" cy="2585323"/>
          </a:xfrm>
          <a:prstGeom prst="rect">
            <a:avLst/>
          </a:prstGeom>
        </p:spPr>
        <p:txBody>
          <a:bodyPr wrap="square">
            <a:spAutoFit/>
          </a:bodyPr>
          <a:lstStyle/>
          <a:p>
            <a:r>
              <a:rPr lang="en-US" b="1" u="sng"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Disadvantages of existing system: </a:t>
            </a:r>
          </a:p>
          <a:p>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The existing system have only used one model (ResNet50)</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The accuracy is less(92%)  compared our model (98%)</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They didn’t found what type of diabetic retinopathy exactly it is</a:t>
            </a:r>
          </a:p>
          <a:p>
            <a:pPr>
              <a:buFont typeface="Wingdings" pitchFamily="2" charset="2"/>
              <a:buChar char="Ø"/>
            </a:pP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a:p>
            <a:pPr>
              <a:buFont typeface="Wingdings" pitchFamily="2" charset="2"/>
              <a:buChar char="Ø"/>
            </a:pPr>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 They didn’t built a web app which can be accessed through the internet</a:t>
            </a:r>
            <a:endParaRPr lang="en-US" b="1" dirty="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14348" y="928670"/>
          <a:ext cx="5319395" cy="2346325"/>
        </p:xfrm>
        <a:graphic>
          <a:graphicData uri="http://schemas.openxmlformats.org/drawingml/2006/table">
            <a:tbl>
              <a:tblPr>
                <a:tableStyleId>{8A107856-5554-42FB-B03E-39F5DBC370BA}</a:tableStyleId>
              </a:tblPr>
              <a:tblGrid>
                <a:gridCol w="2656205"/>
                <a:gridCol w="2663190"/>
              </a:tblGrid>
              <a:tr h="469265">
                <a:tc>
                  <a:txBody>
                    <a:bodyPr/>
                    <a:lstStyle/>
                    <a:p>
                      <a:pPr marL="318135" indent="-264160" algn="ctr">
                        <a:lnSpc>
                          <a:spcPct val="200000"/>
                        </a:lnSpc>
                        <a:spcAft>
                          <a:spcPts val="0"/>
                        </a:spcAft>
                        <a:tabLst>
                          <a:tab pos="1190625" algn="l"/>
                        </a:tabLst>
                      </a:pPr>
                      <a:r>
                        <a:rPr lang="en-US" sz="1400" dirty="0"/>
                        <a:t>System</a:t>
                      </a:r>
                      <a:endParaRPr lang="en-US" sz="1100" dirty="0">
                        <a:latin typeface="Times New Roman"/>
                        <a:ea typeface="Times New Roman"/>
                        <a:cs typeface="Times New Roman"/>
                      </a:endParaRPr>
                    </a:p>
                  </a:txBody>
                  <a:tcPr marL="68580" marR="68580" marT="0" marB="0" anchor="ctr"/>
                </a:tc>
                <a:tc>
                  <a:txBody>
                    <a:bodyPr/>
                    <a:lstStyle/>
                    <a:p>
                      <a:pPr marL="318135" indent="-264160" algn="ctr">
                        <a:lnSpc>
                          <a:spcPct val="200000"/>
                        </a:lnSpc>
                        <a:spcAft>
                          <a:spcPts val="0"/>
                        </a:spcAft>
                        <a:tabLst>
                          <a:tab pos="1190625" algn="l"/>
                        </a:tabLst>
                      </a:pPr>
                      <a:r>
                        <a:rPr lang="en-US" sz="1400"/>
                        <a:t>Core i5 Processor</a:t>
                      </a:r>
                      <a:endParaRPr lang="en-US" sz="1100">
                        <a:latin typeface="Times New Roman"/>
                        <a:ea typeface="Times New Roman"/>
                        <a:cs typeface="Times New Roman"/>
                      </a:endParaRPr>
                    </a:p>
                  </a:txBody>
                  <a:tcPr marL="68580" marR="68580" marT="0" marB="0" anchor="ctr"/>
                </a:tc>
              </a:tr>
              <a:tr h="469265">
                <a:tc>
                  <a:txBody>
                    <a:bodyPr/>
                    <a:lstStyle/>
                    <a:p>
                      <a:pPr marL="318135" indent="-264160" algn="ctr">
                        <a:lnSpc>
                          <a:spcPct val="200000"/>
                        </a:lnSpc>
                        <a:spcAft>
                          <a:spcPts val="0"/>
                        </a:spcAft>
                        <a:tabLst>
                          <a:tab pos="1190625" algn="l"/>
                        </a:tabLst>
                      </a:pPr>
                      <a:r>
                        <a:rPr lang="en-US" sz="1400"/>
                        <a:t>Hard Disk</a:t>
                      </a:r>
                      <a:endParaRPr lang="en-US" sz="1100">
                        <a:latin typeface="Times New Roman"/>
                        <a:ea typeface="Times New Roman"/>
                        <a:cs typeface="Times New Roman"/>
                      </a:endParaRPr>
                    </a:p>
                  </a:txBody>
                  <a:tcPr marL="68580" marR="68580" marT="0" marB="0" anchor="ctr"/>
                </a:tc>
                <a:tc>
                  <a:txBody>
                    <a:bodyPr/>
                    <a:lstStyle/>
                    <a:p>
                      <a:pPr marL="318135" indent="-264160" algn="ctr">
                        <a:lnSpc>
                          <a:spcPct val="200000"/>
                        </a:lnSpc>
                        <a:spcAft>
                          <a:spcPts val="0"/>
                        </a:spcAft>
                        <a:tabLst>
                          <a:tab pos="1190625" algn="l"/>
                        </a:tabLst>
                      </a:pPr>
                      <a:r>
                        <a:rPr lang="en-US" sz="1400"/>
                        <a:t>500 GB</a:t>
                      </a:r>
                      <a:endParaRPr lang="en-US" sz="1100">
                        <a:latin typeface="Times New Roman"/>
                        <a:ea typeface="Times New Roman"/>
                        <a:cs typeface="Times New Roman"/>
                      </a:endParaRPr>
                    </a:p>
                  </a:txBody>
                  <a:tcPr marL="68580" marR="68580" marT="0" marB="0" anchor="ctr"/>
                </a:tc>
              </a:tr>
              <a:tr h="469265">
                <a:tc>
                  <a:txBody>
                    <a:bodyPr/>
                    <a:lstStyle/>
                    <a:p>
                      <a:pPr marL="318135" indent="-264160" algn="ctr">
                        <a:lnSpc>
                          <a:spcPct val="200000"/>
                        </a:lnSpc>
                        <a:spcAft>
                          <a:spcPts val="0"/>
                        </a:spcAft>
                        <a:tabLst>
                          <a:tab pos="1190625" algn="l"/>
                        </a:tabLst>
                      </a:pPr>
                      <a:r>
                        <a:rPr lang="en-US" sz="1400"/>
                        <a:t>Monitor</a:t>
                      </a:r>
                      <a:endParaRPr lang="en-US" sz="1100">
                        <a:latin typeface="Times New Roman"/>
                        <a:ea typeface="Times New Roman"/>
                        <a:cs typeface="Times New Roman"/>
                      </a:endParaRPr>
                    </a:p>
                  </a:txBody>
                  <a:tcPr marL="68580" marR="68580" marT="0" marB="0" anchor="ctr"/>
                </a:tc>
                <a:tc>
                  <a:txBody>
                    <a:bodyPr/>
                    <a:lstStyle/>
                    <a:p>
                      <a:pPr marL="318135" indent="-264160" algn="ctr">
                        <a:lnSpc>
                          <a:spcPct val="200000"/>
                        </a:lnSpc>
                        <a:spcAft>
                          <a:spcPts val="0"/>
                        </a:spcAft>
                        <a:tabLst>
                          <a:tab pos="1190625" algn="l"/>
                        </a:tabLst>
                      </a:pPr>
                      <a:r>
                        <a:rPr lang="en-US" sz="1400"/>
                        <a:t>15’’ LED</a:t>
                      </a:r>
                      <a:endParaRPr lang="en-US" sz="1100">
                        <a:latin typeface="Times New Roman"/>
                        <a:ea typeface="Times New Roman"/>
                        <a:cs typeface="Times New Roman"/>
                      </a:endParaRPr>
                    </a:p>
                  </a:txBody>
                  <a:tcPr marL="68580" marR="68580" marT="0" marB="0" anchor="ctr"/>
                </a:tc>
              </a:tr>
              <a:tr h="469265">
                <a:tc>
                  <a:txBody>
                    <a:bodyPr/>
                    <a:lstStyle/>
                    <a:p>
                      <a:pPr marL="318135" indent="-264160" algn="ctr">
                        <a:lnSpc>
                          <a:spcPct val="200000"/>
                        </a:lnSpc>
                        <a:spcAft>
                          <a:spcPts val="0"/>
                        </a:spcAft>
                        <a:tabLst>
                          <a:tab pos="1190625" algn="l"/>
                        </a:tabLst>
                      </a:pPr>
                      <a:r>
                        <a:rPr lang="en-US" sz="1400"/>
                        <a:t>Input Devices</a:t>
                      </a:r>
                      <a:endParaRPr lang="en-US" sz="1100">
                        <a:latin typeface="Times New Roman"/>
                        <a:ea typeface="Times New Roman"/>
                        <a:cs typeface="Times New Roman"/>
                      </a:endParaRPr>
                    </a:p>
                  </a:txBody>
                  <a:tcPr marL="68580" marR="68580" marT="0" marB="0" anchor="ctr"/>
                </a:tc>
                <a:tc>
                  <a:txBody>
                    <a:bodyPr/>
                    <a:lstStyle/>
                    <a:p>
                      <a:pPr marL="318135" indent="-264160" algn="ctr">
                        <a:lnSpc>
                          <a:spcPct val="200000"/>
                        </a:lnSpc>
                        <a:spcAft>
                          <a:spcPts val="0"/>
                        </a:spcAft>
                        <a:tabLst>
                          <a:tab pos="1190625" algn="l"/>
                        </a:tabLst>
                      </a:pPr>
                      <a:r>
                        <a:rPr lang="en-US" sz="1400" dirty="0"/>
                        <a:t>Keyboard, Mouse</a:t>
                      </a:r>
                      <a:endParaRPr lang="en-US" sz="1100" dirty="0">
                        <a:latin typeface="Times New Roman"/>
                        <a:ea typeface="Times New Roman"/>
                        <a:cs typeface="Times New Roman"/>
                      </a:endParaRPr>
                    </a:p>
                  </a:txBody>
                  <a:tcPr marL="68580" marR="68580" marT="0" marB="0" anchor="ctr"/>
                </a:tc>
              </a:tr>
              <a:tr h="469265">
                <a:tc>
                  <a:txBody>
                    <a:bodyPr/>
                    <a:lstStyle/>
                    <a:p>
                      <a:pPr marL="318135" indent="-264160" algn="ctr">
                        <a:lnSpc>
                          <a:spcPct val="200000"/>
                        </a:lnSpc>
                        <a:spcAft>
                          <a:spcPts val="0"/>
                        </a:spcAft>
                        <a:tabLst>
                          <a:tab pos="1190625" algn="l"/>
                        </a:tabLst>
                      </a:pPr>
                      <a:r>
                        <a:rPr lang="en-US" sz="1400" dirty="0"/>
                        <a:t>Ram</a:t>
                      </a:r>
                      <a:endParaRPr lang="en-US" sz="1100" dirty="0">
                        <a:latin typeface="Times New Roman"/>
                        <a:ea typeface="Times New Roman"/>
                        <a:cs typeface="Times New Roman"/>
                      </a:endParaRPr>
                    </a:p>
                  </a:txBody>
                  <a:tcPr marL="68580" marR="68580" marT="0" marB="0" anchor="ctr"/>
                </a:tc>
                <a:tc>
                  <a:txBody>
                    <a:bodyPr/>
                    <a:lstStyle/>
                    <a:p>
                      <a:pPr marL="318135" indent="457200">
                        <a:lnSpc>
                          <a:spcPct val="200000"/>
                        </a:lnSpc>
                        <a:spcAft>
                          <a:spcPts val="0"/>
                        </a:spcAft>
                        <a:tabLst>
                          <a:tab pos="1190625" algn="l"/>
                        </a:tabLst>
                      </a:pPr>
                      <a:r>
                        <a:rPr lang="en-US" sz="1400" dirty="0"/>
                        <a:t>              4 GB</a:t>
                      </a:r>
                      <a:endParaRPr lang="en-US" sz="1100" dirty="0">
                        <a:latin typeface="Times New Roman"/>
                        <a:ea typeface="Times New Roman"/>
                        <a:cs typeface="Times New Roman"/>
                      </a:endParaRPr>
                    </a:p>
                  </a:txBody>
                  <a:tcPr marL="68580" marR="68580" marT="0" marB="0" anchor="ctr"/>
                </a:tc>
              </a:tr>
            </a:tbl>
          </a:graphicData>
        </a:graphic>
      </p:graphicFrame>
      <p:graphicFrame>
        <p:nvGraphicFramePr>
          <p:cNvPr id="4" name="Table 3"/>
          <p:cNvGraphicFramePr>
            <a:graphicFrameLocks noGrp="1"/>
          </p:cNvGraphicFramePr>
          <p:nvPr/>
        </p:nvGraphicFramePr>
        <p:xfrm>
          <a:off x="785786" y="3857628"/>
          <a:ext cx="5567045" cy="2616200"/>
        </p:xfrm>
        <a:graphic>
          <a:graphicData uri="http://schemas.openxmlformats.org/drawingml/2006/table">
            <a:tbl>
              <a:tblPr>
                <a:tableStyleId>{8A107856-5554-42FB-B03E-39F5DBC370BA}</a:tableStyleId>
              </a:tblPr>
              <a:tblGrid>
                <a:gridCol w="2786380"/>
                <a:gridCol w="2780665"/>
              </a:tblGrid>
              <a:tr h="510540">
                <a:tc>
                  <a:txBody>
                    <a:bodyPr/>
                    <a:lstStyle/>
                    <a:p>
                      <a:pPr marL="318135" indent="-264160" algn="ctr">
                        <a:lnSpc>
                          <a:spcPct val="200000"/>
                        </a:lnSpc>
                        <a:spcAft>
                          <a:spcPts val="0"/>
                        </a:spcAft>
                        <a:tabLst>
                          <a:tab pos="1190625" algn="l"/>
                        </a:tabLst>
                      </a:pPr>
                      <a:r>
                        <a:rPr lang="en-US" sz="1400" dirty="0"/>
                        <a:t>Operating System</a:t>
                      </a:r>
                      <a:endParaRPr lang="en-US" sz="1100" dirty="0">
                        <a:latin typeface="Times New Roman"/>
                        <a:ea typeface="Times New Roman"/>
                        <a:cs typeface="Times New Roman"/>
                      </a:endParaRPr>
                    </a:p>
                  </a:txBody>
                  <a:tcPr marL="68580" marR="68580" marT="0" marB="0" anchor="ctr"/>
                </a:tc>
                <a:tc>
                  <a:txBody>
                    <a:bodyPr/>
                    <a:lstStyle/>
                    <a:p>
                      <a:pPr marL="318135" indent="-264160" algn="ctr">
                        <a:lnSpc>
                          <a:spcPct val="200000"/>
                        </a:lnSpc>
                        <a:spcAft>
                          <a:spcPts val="0"/>
                        </a:spcAft>
                        <a:tabLst>
                          <a:tab pos="1190625" algn="l"/>
                        </a:tabLst>
                      </a:pPr>
                      <a:r>
                        <a:rPr lang="en-US" sz="1400"/>
                        <a:t>Windows 10</a:t>
                      </a:r>
                      <a:endParaRPr lang="en-US" sz="1100">
                        <a:latin typeface="Times New Roman"/>
                        <a:ea typeface="Times New Roman"/>
                        <a:cs typeface="Times New Roman"/>
                      </a:endParaRPr>
                    </a:p>
                  </a:txBody>
                  <a:tcPr marL="68580" marR="68580" marT="0" marB="0" anchor="ctr"/>
                </a:tc>
              </a:tr>
              <a:tr h="526415">
                <a:tc>
                  <a:txBody>
                    <a:bodyPr/>
                    <a:lstStyle/>
                    <a:p>
                      <a:pPr marL="318135" indent="-264160" algn="ctr">
                        <a:lnSpc>
                          <a:spcPct val="200000"/>
                        </a:lnSpc>
                        <a:spcAft>
                          <a:spcPts val="0"/>
                        </a:spcAft>
                        <a:tabLst>
                          <a:tab pos="1190625" algn="l"/>
                        </a:tabLst>
                      </a:pPr>
                      <a:r>
                        <a:rPr lang="en-US" sz="1400"/>
                        <a:t>Coding Language</a:t>
                      </a:r>
                      <a:endParaRPr lang="en-US" sz="1100">
                        <a:latin typeface="Times New Roman"/>
                        <a:ea typeface="Times New Roman"/>
                        <a:cs typeface="Times New Roman"/>
                      </a:endParaRPr>
                    </a:p>
                  </a:txBody>
                  <a:tcPr marL="68580" marR="68580" marT="0" marB="0" anchor="ctr"/>
                </a:tc>
                <a:tc>
                  <a:txBody>
                    <a:bodyPr/>
                    <a:lstStyle/>
                    <a:p>
                      <a:pPr marL="318135" indent="-264160" algn="ctr">
                        <a:lnSpc>
                          <a:spcPct val="200000"/>
                        </a:lnSpc>
                        <a:spcAft>
                          <a:spcPts val="0"/>
                        </a:spcAft>
                        <a:tabLst>
                          <a:tab pos="1190625" algn="l"/>
                        </a:tabLst>
                      </a:pPr>
                      <a:r>
                        <a:rPr lang="en-US" sz="1400"/>
                        <a:t>Python 3.11</a:t>
                      </a:r>
                      <a:endParaRPr lang="en-US" sz="1100">
                        <a:latin typeface="Times New Roman"/>
                        <a:ea typeface="Times New Roman"/>
                        <a:cs typeface="Times New Roman"/>
                      </a:endParaRPr>
                    </a:p>
                  </a:txBody>
                  <a:tcPr marL="68580" marR="68580" marT="0" marB="0" anchor="ctr"/>
                </a:tc>
              </a:tr>
              <a:tr h="526415">
                <a:tc>
                  <a:txBody>
                    <a:bodyPr/>
                    <a:lstStyle/>
                    <a:p>
                      <a:pPr marL="318135" indent="-264160" algn="ctr">
                        <a:lnSpc>
                          <a:spcPct val="200000"/>
                        </a:lnSpc>
                        <a:spcAft>
                          <a:spcPts val="0"/>
                        </a:spcAft>
                        <a:tabLst>
                          <a:tab pos="1190625" algn="l"/>
                        </a:tabLst>
                      </a:pPr>
                      <a:r>
                        <a:rPr lang="en-US" sz="1400"/>
                        <a:t>IDE</a:t>
                      </a:r>
                      <a:endParaRPr lang="en-US" sz="1100">
                        <a:latin typeface="Times New Roman"/>
                        <a:ea typeface="Times New Roman"/>
                        <a:cs typeface="Times New Roman"/>
                      </a:endParaRPr>
                    </a:p>
                  </a:txBody>
                  <a:tcPr marL="68580" marR="68580" marT="0" marB="0" anchor="ctr"/>
                </a:tc>
                <a:tc>
                  <a:txBody>
                    <a:bodyPr/>
                    <a:lstStyle/>
                    <a:p>
                      <a:pPr marL="318135" indent="-264160" algn="ctr">
                        <a:lnSpc>
                          <a:spcPct val="200000"/>
                        </a:lnSpc>
                        <a:spcAft>
                          <a:spcPts val="0"/>
                        </a:spcAft>
                        <a:tabLst>
                          <a:tab pos="1190625" algn="l"/>
                        </a:tabLst>
                      </a:pPr>
                      <a:r>
                        <a:rPr lang="en-US" sz="1400"/>
                        <a:t>Visual Studio Code</a:t>
                      </a:r>
                      <a:endParaRPr lang="en-US" sz="1100">
                        <a:latin typeface="Times New Roman"/>
                        <a:ea typeface="Times New Roman"/>
                        <a:cs typeface="Times New Roman"/>
                      </a:endParaRPr>
                    </a:p>
                  </a:txBody>
                  <a:tcPr marL="68580" marR="68580" marT="0" marB="0" anchor="ctr"/>
                </a:tc>
              </a:tr>
              <a:tr h="526415">
                <a:tc>
                  <a:txBody>
                    <a:bodyPr/>
                    <a:lstStyle/>
                    <a:p>
                      <a:pPr marL="318135" indent="-264160" algn="ctr">
                        <a:lnSpc>
                          <a:spcPct val="200000"/>
                        </a:lnSpc>
                        <a:spcAft>
                          <a:spcPts val="0"/>
                        </a:spcAft>
                        <a:tabLst>
                          <a:tab pos="1190625" algn="l"/>
                        </a:tabLst>
                      </a:pPr>
                      <a:r>
                        <a:rPr lang="en-US" sz="1400"/>
                        <a:t>Package Manager</a:t>
                      </a:r>
                      <a:endParaRPr lang="en-US" sz="1100">
                        <a:latin typeface="Times New Roman"/>
                        <a:ea typeface="Times New Roman"/>
                        <a:cs typeface="Times New Roman"/>
                      </a:endParaRPr>
                    </a:p>
                  </a:txBody>
                  <a:tcPr marL="68580" marR="68580" marT="0" marB="0" anchor="ctr"/>
                </a:tc>
                <a:tc>
                  <a:txBody>
                    <a:bodyPr/>
                    <a:lstStyle/>
                    <a:p>
                      <a:pPr marL="318135" indent="-264160" algn="ctr">
                        <a:lnSpc>
                          <a:spcPct val="200000"/>
                        </a:lnSpc>
                        <a:spcAft>
                          <a:spcPts val="0"/>
                        </a:spcAft>
                        <a:tabLst>
                          <a:tab pos="1190625" algn="l"/>
                        </a:tabLst>
                      </a:pPr>
                      <a:r>
                        <a:rPr lang="en-US" sz="1400"/>
                        <a:t>PIP</a:t>
                      </a:r>
                      <a:endParaRPr lang="en-US" sz="1100">
                        <a:latin typeface="Times New Roman"/>
                        <a:ea typeface="Times New Roman"/>
                        <a:cs typeface="Times New Roman"/>
                      </a:endParaRPr>
                    </a:p>
                  </a:txBody>
                  <a:tcPr marL="68580" marR="68580" marT="0" marB="0" anchor="ctr"/>
                </a:tc>
              </a:tr>
              <a:tr h="526415">
                <a:tc>
                  <a:txBody>
                    <a:bodyPr/>
                    <a:lstStyle/>
                    <a:p>
                      <a:pPr marL="318135" indent="-264160" algn="ctr">
                        <a:lnSpc>
                          <a:spcPct val="200000"/>
                        </a:lnSpc>
                        <a:spcAft>
                          <a:spcPts val="0"/>
                        </a:spcAft>
                        <a:tabLst>
                          <a:tab pos="1190625" algn="l"/>
                        </a:tabLst>
                      </a:pPr>
                      <a:r>
                        <a:rPr lang="en-US" sz="1400"/>
                        <a:t>Framework</a:t>
                      </a:r>
                      <a:endParaRPr lang="en-US" sz="1100">
                        <a:latin typeface="Times New Roman"/>
                        <a:ea typeface="Times New Roman"/>
                        <a:cs typeface="Times New Roman"/>
                      </a:endParaRPr>
                    </a:p>
                  </a:txBody>
                  <a:tcPr marL="68580" marR="68580" marT="0" marB="0" anchor="ctr"/>
                </a:tc>
                <a:tc>
                  <a:txBody>
                    <a:bodyPr/>
                    <a:lstStyle/>
                    <a:p>
                      <a:pPr marL="318135" indent="-264160" algn="ctr">
                        <a:lnSpc>
                          <a:spcPct val="200000"/>
                        </a:lnSpc>
                        <a:spcAft>
                          <a:spcPts val="0"/>
                        </a:spcAft>
                        <a:tabLst>
                          <a:tab pos="1190625" algn="l"/>
                        </a:tabLst>
                      </a:pPr>
                      <a:r>
                        <a:rPr lang="en-US" sz="1400" dirty="0" err="1"/>
                        <a:t>Streamlit</a:t>
                      </a:r>
                      <a:endParaRPr lang="en-US" sz="1100" dirty="0">
                        <a:latin typeface="Times New Roman"/>
                        <a:ea typeface="Times New Roman"/>
                        <a:cs typeface="Times New Roman"/>
                      </a:endParaRPr>
                    </a:p>
                  </a:txBody>
                  <a:tcPr marL="68580" marR="68580" marT="0" marB="0" anchor="ctr"/>
                </a:tc>
              </a:tr>
            </a:tbl>
          </a:graphicData>
        </a:graphic>
      </p:graphicFrame>
      <p:sp>
        <p:nvSpPr>
          <p:cNvPr id="6" name="Rectangle 5"/>
          <p:cNvSpPr/>
          <p:nvPr/>
        </p:nvSpPr>
        <p:spPr>
          <a:xfrm>
            <a:off x="785786" y="285728"/>
            <a:ext cx="2779287" cy="369332"/>
          </a:xfrm>
          <a:prstGeom prst="rect">
            <a:avLst/>
          </a:prstGeom>
        </p:spPr>
        <p:txBody>
          <a:bodyPr wrap="non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Hardware Requirements :</a:t>
            </a:r>
            <a:endParaRPr lang="en-US" dirty="0"/>
          </a:p>
        </p:txBody>
      </p:sp>
      <p:sp>
        <p:nvSpPr>
          <p:cNvPr id="7" name="Rectangle 6"/>
          <p:cNvSpPr/>
          <p:nvPr/>
        </p:nvSpPr>
        <p:spPr>
          <a:xfrm>
            <a:off x="815464" y="3357562"/>
            <a:ext cx="2684966" cy="369332"/>
          </a:xfrm>
          <a:prstGeom prst="rect">
            <a:avLst/>
          </a:prstGeom>
        </p:spPr>
        <p:txBody>
          <a:bodyPr wrap="none">
            <a:spAutoFit/>
          </a:bodyPr>
          <a:lstStyle/>
          <a:p>
            <a:r>
              <a:rPr lang="en-US" b="1" dirty="0" smtClean="0">
                <a:ln w="1905"/>
                <a:gradFill flip="none" rotWithShape="1">
                  <a:gsLst>
                    <a:gs pos="0">
                      <a:srgbClr val="990099">
                        <a:shade val="30000"/>
                        <a:satMod val="115000"/>
                      </a:srgbClr>
                    </a:gs>
                    <a:gs pos="50000">
                      <a:srgbClr val="990099">
                        <a:shade val="67500"/>
                        <a:satMod val="115000"/>
                      </a:srgbClr>
                    </a:gs>
                    <a:gs pos="100000">
                      <a:srgbClr val="990099">
                        <a:shade val="100000"/>
                        <a:satMod val="115000"/>
                      </a:srgbClr>
                    </a:gs>
                  </a:gsLst>
                  <a:lin ang="10800000" scaled="1"/>
                  <a:tileRect/>
                </a:gradFill>
                <a:effectLst>
                  <a:innerShdw blurRad="69850" dist="43180" dir="5400000">
                    <a:srgbClr val="000000">
                      <a:alpha val="65000"/>
                    </a:srgbClr>
                  </a:innerShdw>
                </a:effectLst>
                <a:latin typeface="Calisto MT" pitchFamily="18" charset="0"/>
              </a:rPr>
              <a:t>Software Requirements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125</TotalTime>
  <Words>795</Words>
  <Application>Microsoft Office PowerPoint</Application>
  <PresentationFormat>On-screen Show (4:3)</PresentationFormat>
  <Paragraphs>192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Computer</dc:creator>
  <cp:lastModifiedBy>Computer</cp:lastModifiedBy>
  <cp:revision>13</cp:revision>
  <dcterms:created xsi:type="dcterms:W3CDTF">2023-03-21T10:15:02Z</dcterms:created>
  <dcterms:modified xsi:type="dcterms:W3CDTF">2023-03-21T12:58:58Z</dcterms:modified>
</cp:coreProperties>
</file>