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0EA18-86BC-4E55-9501-7728118FCA1E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92B38-C936-4EA7-89E2-EE6F07C9C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18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4400" y="1532467"/>
            <a:ext cx="10007599" cy="1024466"/>
          </a:xfrm>
        </p:spPr>
        <p:txBody>
          <a:bodyPr>
            <a:noAutofit/>
          </a:bodyPr>
          <a:lstStyle/>
          <a:p>
            <a:r>
              <a:rPr lang="en-US" sz="4800" b="1" u="dbl" smtClean="0"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Castellar" panose="020A0402060406010301" pitchFamily="18" charset="0"/>
              </a:rPr>
              <a:t>GENERATIONS OF        COMPUTERS</a:t>
            </a:r>
            <a:endParaRPr lang="en-IN" sz="4800" b="1" u="dbl" dirty="0">
              <a:uFill>
                <a:solidFill>
                  <a:schemeClr val="bg1">
                    <a:lumMod val="50000"/>
                  </a:schemeClr>
                </a:solidFill>
              </a:uFill>
              <a:latin typeface="Castellar" panose="020A0402060406010301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2465" y="2616664"/>
            <a:ext cx="9279467" cy="3530599"/>
          </a:xfrm>
        </p:spPr>
        <p:txBody>
          <a:bodyPr>
            <a:normAutofit lnSpcReduction="10000"/>
          </a:bodyPr>
          <a:lstStyle/>
          <a:p>
            <a:r>
              <a:rPr lang="en-US" b="1" smtClean="0">
                <a:latin typeface="Bradley Hand ITC" panose="03070402050302030203" pitchFamily="66" charset="0"/>
              </a:rPr>
              <a:t>A computer generation is a grouped summary of the gradual developments in the computer technology</a:t>
            </a:r>
            <a:r>
              <a:rPr lang="en-IN" b="1" smtClean="0">
                <a:latin typeface="Bradley Hand ITC" panose="03070402050302030203" pitchFamily="66" charset="0"/>
              </a:rPr>
              <a:t>.It took several years after babbage designed the analytical engine to come up with an electronic computer.The age of modern of computers can be traced back to 1951</a:t>
            </a:r>
          </a:p>
          <a:p>
            <a:r>
              <a:rPr lang="en-US" b="1" smtClean="0">
                <a:latin typeface="Bradley Hand ITC" panose="03070402050302030203" pitchFamily="66" charset="0"/>
              </a:rPr>
              <a:t>These computers are classified into five generations depending on the technology used to develop them</a:t>
            </a:r>
          </a:p>
          <a:p>
            <a:r>
              <a:rPr lang="en-US" b="1" smtClean="0">
                <a:latin typeface="Bradley Hand ITC" panose="03070402050302030203" pitchFamily="66" charset="0"/>
              </a:rPr>
              <a:t>First generation computers</a:t>
            </a:r>
          </a:p>
          <a:p>
            <a:r>
              <a:rPr lang="en-US" b="1" smtClean="0">
                <a:latin typeface="Bradley Hand ITC" panose="03070402050302030203" pitchFamily="66" charset="0"/>
              </a:rPr>
              <a:t>Second generation computers</a:t>
            </a:r>
          </a:p>
          <a:p>
            <a:r>
              <a:rPr lang="en-US" b="1" smtClean="0">
                <a:latin typeface="Bradley Hand ITC" panose="03070402050302030203" pitchFamily="66" charset="0"/>
              </a:rPr>
              <a:t>Third generation computers</a:t>
            </a:r>
          </a:p>
          <a:p>
            <a:r>
              <a:rPr lang="en-US" b="1" smtClean="0">
                <a:latin typeface="Bradley Hand ITC" panose="03070402050302030203" pitchFamily="66" charset="0"/>
              </a:rPr>
              <a:t>Fourth generation computers</a:t>
            </a:r>
          </a:p>
          <a:p>
            <a:r>
              <a:rPr lang="en-US" b="1" smtClean="0">
                <a:latin typeface="Bradley Hand ITC" panose="03070402050302030203" pitchFamily="66" charset="0"/>
              </a:rPr>
              <a:t>Fifth generation computers</a:t>
            </a:r>
            <a:endParaRPr lang="en-US" b="1" dirty="0" smtClean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35861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FIRST GENERATION COMPUTERS         (1940-1958)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999" y="1769534"/>
            <a:ext cx="8905345" cy="455506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radley Hand ITC" panose="03070402050302030203" pitchFamily="66" charset="0"/>
              </a:rPr>
              <a:t>The first generation of computers used thousands of electronic </a:t>
            </a:r>
            <a:r>
              <a:rPr lang="en-US" dirty="0" smtClean="0">
                <a:latin typeface="Bradley Hand ITC" panose="03070402050302030203" pitchFamily="66" charset="0"/>
              </a:rPr>
              <a:t>gadgets </a:t>
            </a:r>
            <a:r>
              <a:rPr lang="en-US" dirty="0" smtClean="0">
                <a:latin typeface="Bradley Hand ITC" panose="03070402050302030203" pitchFamily="66" charset="0"/>
              </a:rPr>
              <a:t>called vacuum tubes or thermionic valves to store and process information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u="sng" dirty="0" smtClean="0">
                <a:latin typeface="Bradley Hand ITC" panose="03070402050302030203" pitchFamily="66" charset="0"/>
              </a:rPr>
              <a:t>The main features of 1</a:t>
            </a:r>
            <a:r>
              <a:rPr lang="en-US" b="1" u="sng" baseline="30000" dirty="0" smtClean="0">
                <a:latin typeface="Bradley Hand ITC" panose="03070402050302030203" pitchFamily="66" charset="0"/>
              </a:rPr>
              <a:t>st</a:t>
            </a:r>
            <a:r>
              <a:rPr lang="en-US" b="1" u="sng" dirty="0" smtClean="0">
                <a:latin typeface="Bradley Hand ITC" panose="03070402050302030203" pitchFamily="66" charset="0"/>
              </a:rPr>
              <a:t> generation are;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radley Hand ITC" panose="03070402050302030203" pitchFamily="66" charset="0"/>
              </a:rPr>
              <a:t>Vacuum tube technology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radley Hand ITC" panose="03070402050302030203" pitchFamily="66" charset="0"/>
              </a:rPr>
              <a:t>Their internal memory capacity was </a:t>
            </a:r>
            <a:r>
              <a:rPr lang="en-US" dirty="0" err="1" smtClean="0">
                <a:latin typeface="Bradley Hand ITC" panose="03070402050302030203" pitchFamily="66" charset="0"/>
              </a:rPr>
              <a:t>limited.The</a:t>
            </a:r>
            <a:r>
              <a:rPr lang="en-US" dirty="0" smtClean="0">
                <a:latin typeface="Bradley Hand ITC" panose="03070402050302030203" pitchFamily="66" charset="0"/>
              </a:rPr>
              <a:t> memory size was approximately 2KB(2,000 bytes)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radley Hand ITC" panose="03070402050302030203" pitchFamily="66" charset="0"/>
              </a:rPr>
              <a:t>Support machine language only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radley Hand ITC" panose="03070402050302030203" pitchFamily="66" charset="0"/>
              </a:rPr>
              <a:t>Very </a:t>
            </a:r>
            <a:r>
              <a:rPr lang="en-US" dirty="0" err="1" smtClean="0">
                <a:latin typeface="Bradley Hand ITC" panose="03070402050302030203" pitchFamily="66" charset="0"/>
              </a:rPr>
              <a:t>costly,generate</a:t>
            </a:r>
            <a:r>
              <a:rPr lang="en-US" dirty="0" smtClean="0">
                <a:latin typeface="Bradley Hand ITC" panose="03070402050302030203" pitchFamily="66" charset="0"/>
              </a:rPr>
              <a:t> lot of heat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radley Hand ITC" panose="03070402050302030203" pitchFamily="66" charset="0"/>
              </a:rPr>
              <a:t>Huge size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radley Hand ITC" panose="03070402050302030203" pitchFamily="66" charset="0"/>
              </a:rPr>
              <a:t>Non portable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u="sng" dirty="0" smtClean="0">
                <a:latin typeface="Bradley Hand ITC" panose="03070402050302030203" pitchFamily="66" charset="0"/>
                <a:cs typeface="Arial" panose="020B0604020202020204" pitchFamily="34" charset="0"/>
              </a:rPr>
              <a:t>EXAMPLES</a:t>
            </a:r>
            <a:r>
              <a:rPr lang="en-US" b="1" dirty="0" smtClean="0">
                <a:latin typeface="Bradley Hand ITC" panose="03070402050302030203" pitchFamily="66" charset="0"/>
                <a:cs typeface="Arial" panose="020B0604020202020204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radley Hand ITC" panose="03070402050302030203" pitchFamily="66" charset="0"/>
              </a:rPr>
              <a:t>ENIAC,EDVAC,UNIVAC,IBN 650,LEO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2475340"/>
      </p:ext>
    </p:extLst>
  </p:cSld>
  <p:clrMapOvr>
    <a:masterClrMapping/>
  </p:clrMapOvr>
  <p:transition spd="slow" advClick="0" advTm="1000">
    <p:randomBar dir="vert"/>
    <p:sndAc>
      <p:stSnd>
        <p:snd r:embed="rId2" name="applause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SECOND GENERATION COMPUTERS       (1959-1964</a:t>
            </a:r>
            <a:r>
              <a:rPr lang="en-US" dirty="0" smtClean="0">
                <a:latin typeface="Arial Narrow" panose="020B0606020202030204" pitchFamily="34" charset="0"/>
              </a:rPr>
              <a:t>)</a:t>
            </a:r>
            <a:endParaRPr lang="en-IN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61066"/>
            <a:ext cx="8911686" cy="4978401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Bradley Hand ITC" panose="03070402050302030203" pitchFamily="66" charset="0"/>
              </a:rPr>
              <a:t>The second generation computers used </a:t>
            </a:r>
            <a:r>
              <a:rPr lang="en-US" dirty="0" err="1" smtClean="0">
                <a:latin typeface="Bradley Hand ITC" panose="03070402050302030203" pitchFamily="66" charset="0"/>
              </a:rPr>
              <a:t>tiny,solid</a:t>
            </a:r>
            <a:r>
              <a:rPr lang="en-US" dirty="0" smtClean="0">
                <a:latin typeface="Bradley Hand ITC" panose="03070402050302030203" pitchFamily="66" charset="0"/>
              </a:rPr>
              <a:t>-state electronic devices called </a:t>
            </a:r>
            <a:r>
              <a:rPr lang="en-US" dirty="0" err="1" smtClean="0">
                <a:latin typeface="Bradley Hand ITC" panose="03070402050302030203" pitchFamily="66" charset="0"/>
              </a:rPr>
              <a:t>transistors.The</a:t>
            </a:r>
            <a:r>
              <a:rPr lang="en-US" dirty="0" smtClean="0">
                <a:latin typeface="Bradley Hand ITC" panose="03070402050302030203" pitchFamily="66" charset="0"/>
              </a:rPr>
              <a:t> transistors were relatively </a:t>
            </a:r>
            <a:r>
              <a:rPr lang="en-US" dirty="0" err="1" smtClean="0">
                <a:latin typeface="Bradley Hand ITC" panose="03070402050302030203" pitchFamily="66" charset="0"/>
              </a:rPr>
              <a:t>smaller,more</a:t>
            </a:r>
            <a:r>
              <a:rPr lang="en-US" dirty="0" smtClean="0">
                <a:latin typeface="Bradley Hand ITC" panose="03070402050302030203" pitchFamily="66" charset="0"/>
              </a:rPr>
              <a:t> </a:t>
            </a:r>
            <a:r>
              <a:rPr lang="en-US" dirty="0" err="1" smtClean="0">
                <a:latin typeface="Bradley Hand ITC" panose="03070402050302030203" pitchFamily="66" charset="0"/>
              </a:rPr>
              <a:t>stable,and</a:t>
            </a:r>
            <a:r>
              <a:rPr lang="en-US" dirty="0" smtClean="0">
                <a:latin typeface="Bradley Hand ITC" panose="03070402050302030203" pitchFamily="66" charset="0"/>
              </a:rPr>
              <a:t> reliable than vacuum tubes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u="heavy" dirty="0" smtClean="0">
                <a:latin typeface="Bradley Hand ITC" panose="03070402050302030203" pitchFamily="66" charset="0"/>
              </a:rPr>
              <a:t>The main features of 2</a:t>
            </a:r>
            <a:r>
              <a:rPr lang="en-US" b="1" u="heavy" baseline="30000" dirty="0" smtClean="0">
                <a:latin typeface="Bradley Hand ITC" panose="03070402050302030203" pitchFamily="66" charset="0"/>
              </a:rPr>
              <a:t>nd</a:t>
            </a:r>
            <a:r>
              <a:rPr lang="en-US" b="1" u="heavy" dirty="0" smtClean="0">
                <a:latin typeface="Bradley Hand ITC" panose="03070402050302030203" pitchFamily="66" charset="0"/>
              </a:rPr>
              <a:t> generation are</a:t>
            </a:r>
            <a:r>
              <a:rPr lang="en-US" dirty="0" smtClean="0">
                <a:latin typeface="Bradley Hand ITC" panose="03070402050302030203" pitchFamily="66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radley Hand ITC" panose="03070402050302030203" pitchFamily="66" charset="0"/>
              </a:rPr>
              <a:t>Use of transistors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radley Hand ITC" panose="03070402050302030203" pitchFamily="66" charset="0"/>
              </a:rPr>
              <a:t>Reliable in comparison to 1</a:t>
            </a:r>
            <a:r>
              <a:rPr lang="en-US" baseline="30000" dirty="0" smtClean="0">
                <a:latin typeface="Bradley Hand ITC" panose="03070402050302030203" pitchFamily="66" charset="0"/>
              </a:rPr>
              <a:t>st</a:t>
            </a:r>
            <a:r>
              <a:rPr lang="en-US" dirty="0" smtClean="0">
                <a:latin typeface="Bradley Hand ITC" panose="03070402050302030203" pitchFamily="66" charset="0"/>
              </a:rPr>
              <a:t> generation computers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radley Hand ITC" panose="03070402050302030203" pitchFamily="66" charset="0"/>
              </a:rPr>
              <a:t>Smaller in size compared to 1</a:t>
            </a:r>
            <a:r>
              <a:rPr lang="en-US" baseline="30000" dirty="0" smtClean="0">
                <a:latin typeface="Bradley Hand ITC" panose="03070402050302030203" pitchFamily="66" charset="0"/>
              </a:rPr>
              <a:t>st</a:t>
            </a:r>
            <a:r>
              <a:rPr lang="en-US" dirty="0" smtClean="0">
                <a:latin typeface="Bradley Hand ITC" panose="03070402050302030203" pitchFamily="66" charset="0"/>
              </a:rPr>
              <a:t> generation</a:t>
            </a:r>
            <a:r>
              <a:rPr lang="en-IN" dirty="0" smtClean="0">
                <a:latin typeface="Bradley Hand ITC" panose="03070402050302030203" pitchFamily="66" charset="0"/>
              </a:rPr>
              <a:t> computers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radley Hand ITC" panose="03070402050302030203" pitchFamily="66" charset="0"/>
              </a:rPr>
              <a:t>Generate less heat compared to 1</a:t>
            </a:r>
            <a:r>
              <a:rPr lang="en-US" baseline="30000" dirty="0" smtClean="0">
                <a:latin typeface="Bradley Hand ITC" panose="03070402050302030203" pitchFamily="66" charset="0"/>
              </a:rPr>
              <a:t>st</a:t>
            </a:r>
            <a:r>
              <a:rPr lang="en-US" dirty="0" smtClean="0">
                <a:latin typeface="Bradley Hand ITC" panose="03070402050302030203" pitchFamily="66" charset="0"/>
              </a:rPr>
              <a:t> generation computers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radley Hand ITC" panose="03070402050302030203" pitchFamily="66" charset="0"/>
              </a:rPr>
              <a:t>Less costly than 1</a:t>
            </a:r>
            <a:r>
              <a:rPr lang="en-US" baseline="30000" dirty="0" smtClean="0">
                <a:latin typeface="Bradley Hand ITC" panose="03070402050302030203" pitchFamily="66" charset="0"/>
              </a:rPr>
              <a:t>st</a:t>
            </a:r>
            <a:r>
              <a:rPr lang="en-US" dirty="0" smtClean="0">
                <a:latin typeface="Bradley Hand ITC" panose="03070402050302030203" pitchFamily="66" charset="0"/>
              </a:rPr>
              <a:t> generation computers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radley Hand ITC" panose="03070402050302030203" pitchFamily="66" charset="0"/>
              </a:rPr>
              <a:t>Use magnetic core memories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radley Hand ITC" panose="03070402050302030203" pitchFamily="66" charset="0"/>
              </a:rPr>
              <a:t>RAM memory size expanded to 32KB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radley Hand ITC" panose="03070402050302030203" pitchFamily="66" charset="0"/>
              </a:rPr>
              <a:t>Faster than 1</a:t>
            </a:r>
            <a:r>
              <a:rPr lang="en-US" baseline="30000" dirty="0" smtClean="0">
                <a:latin typeface="Bradley Hand ITC" panose="03070402050302030203" pitchFamily="66" charset="0"/>
              </a:rPr>
              <a:t>st</a:t>
            </a:r>
            <a:r>
              <a:rPr lang="en-US" dirty="0" smtClean="0">
                <a:latin typeface="Bradley Hand ITC" panose="03070402050302030203" pitchFamily="66" charset="0"/>
              </a:rPr>
              <a:t> generation computers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u="heavy" dirty="0" smtClean="0">
                <a:latin typeface="Bradley Hand ITC" panose="03070402050302030203" pitchFamily="66" charset="0"/>
              </a:rPr>
              <a:t>EXAMPLES;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radley Hand ITC" panose="03070402050302030203" pitchFamily="66" charset="0"/>
              </a:rPr>
              <a:t>NCR 501,IBM 300,IBM 7094 SERIES,UNIVAC 1107,HONEYWELL 200 </a:t>
            </a:r>
          </a:p>
        </p:txBody>
      </p:sp>
    </p:spTree>
    <p:extLst>
      <p:ext uri="{BB962C8B-B14F-4D97-AF65-F5344CB8AC3E}">
        <p14:creationId xmlns:p14="http://schemas.microsoft.com/office/powerpoint/2010/main" val="3409703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000">
        <p15:prstTrans prst="fallOver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677" y="632576"/>
            <a:ext cx="8911687" cy="1204690"/>
          </a:xfrm>
        </p:spPr>
        <p:txBody>
          <a:bodyPr/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THIRD GENERATION COMPUTERS       (1964-1970</a:t>
            </a:r>
            <a:r>
              <a:rPr lang="en-US" dirty="0" smtClean="0">
                <a:latin typeface="Arial Rounded MT Bold" panose="020F0704030504030204" pitchFamily="34" charset="0"/>
              </a:rPr>
              <a:t>)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37266"/>
            <a:ext cx="8915400" cy="448733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radley Hand ITC" panose="03070402050302030203" pitchFamily="66" charset="0"/>
              </a:rPr>
              <a:t>Used electronic devices called integrated </a:t>
            </a:r>
            <a:r>
              <a:rPr lang="en-US" dirty="0" err="1" smtClean="0">
                <a:latin typeface="Bradley Hand ITC" panose="03070402050302030203" pitchFamily="66" charset="0"/>
              </a:rPr>
              <a:t>circuitswhich</a:t>
            </a:r>
            <a:r>
              <a:rPr lang="en-US" dirty="0" smtClean="0">
                <a:latin typeface="Bradley Hand ITC" panose="03070402050302030203" pitchFamily="66" charset="0"/>
              </a:rPr>
              <a:t> were made by combining thousands of transistors and diodes together on a semiconductor called a silicon chip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u="heavy" dirty="0" smtClean="0">
                <a:latin typeface="Bradley Hand ITC" panose="03070402050302030203" pitchFamily="66" charset="0"/>
              </a:rPr>
              <a:t>The main features of third generation are</a:t>
            </a:r>
            <a:r>
              <a:rPr lang="en-US" b="1" dirty="0" smtClean="0">
                <a:latin typeface="Bradley Hand ITC" panose="03070402050302030203" pitchFamily="66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radley Hand ITC" panose="03070402050302030203" pitchFamily="66" charset="0"/>
              </a:rPr>
              <a:t>More reliable in comparison to previous 2</a:t>
            </a:r>
            <a:r>
              <a:rPr lang="en-US" baseline="30000" dirty="0" smtClean="0">
                <a:latin typeface="Bradley Hand ITC" panose="03070402050302030203" pitchFamily="66" charset="0"/>
              </a:rPr>
              <a:t>nd</a:t>
            </a:r>
            <a:r>
              <a:rPr lang="en-US" dirty="0" smtClean="0">
                <a:latin typeface="Bradley Hand ITC" panose="03070402050302030203" pitchFamily="66" charset="0"/>
              </a:rPr>
              <a:t> generation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radley Hand ITC" panose="03070402050302030203" pitchFamily="66" charset="0"/>
              </a:rPr>
              <a:t>Smaller in size compared to 2</a:t>
            </a:r>
            <a:r>
              <a:rPr lang="en-US" baseline="30000" dirty="0" smtClean="0">
                <a:latin typeface="Bradley Hand ITC" panose="03070402050302030203" pitchFamily="66" charset="0"/>
              </a:rPr>
              <a:t>nd</a:t>
            </a:r>
            <a:r>
              <a:rPr lang="en-US" dirty="0" smtClean="0">
                <a:latin typeface="Bradley Hand ITC" panose="03070402050302030203" pitchFamily="66" charset="0"/>
              </a:rPr>
              <a:t> generation computers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radley Hand ITC" panose="03070402050302030203" pitchFamily="66" charset="0"/>
              </a:rPr>
              <a:t>Generate less heat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radley Hand ITC" panose="03070402050302030203" pitchFamily="66" charset="0"/>
              </a:rPr>
              <a:t>Less maintenance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radley Hand ITC" panose="03070402050302030203" pitchFamily="66" charset="0"/>
              </a:rPr>
              <a:t>Computers used a </a:t>
            </a:r>
            <a:r>
              <a:rPr lang="en-US" dirty="0" err="1" smtClean="0">
                <a:latin typeface="Bradley Hand ITC" panose="03070402050302030203" pitchFamily="66" charset="0"/>
              </a:rPr>
              <a:t>widge</a:t>
            </a:r>
            <a:r>
              <a:rPr lang="en-US" dirty="0" smtClean="0">
                <a:latin typeface="Bradley Hand ITC" panose="03070402050302030203" pitchFamily="66" charset="0"/>
              </a:rPr>
              <a:t> range of peripheral devices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radley Hand ITC" panose="03070402050302030203" pitchFamily="66" charset="0"/>
              </a:rPr>
              <a:t>Magnetic devices were developed for storage purpose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u="heavy" dirty="0" smtClean="0">
                <a:latin typeface="Bradley Hand ITC" panose="03070402050302030203" pitchFamily="66" charset="0"/>
              </a:rPr>
              <a:t>EXAMPLES;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radley Hand ITC" panose="03070402050302030203" pitchFamily="66" charset="0"/>
              </a:rPr>
              <a:t>IBM 360,ICL 1900 </a:t>
            </a:r>
            <a:r>
              <a:rPr lang="en-US" dirty="0" err="1" smtClean="0">
                <a:latin typeface="Bradley Hand ITC" panose="03070402050302030203" pitchFamily="66" charset="0"/>
              </a:rPr>
              <a:t>series,PDP,HONEYWELL</a:t>
            </a:r>
            <a:r>
              <a:rPr lang="en-US" dirty="0" smtClean="0">
                <a:latin typeface="Bradley Hand ITC" panose="03070402050302030203" pitchFamily="66" charset="0"/>
              </a:rPr>
              <a:t> -6000 series,TDC-316</a:t>
            </a:r>
          </a:p>
          <a:p>
            <a:endParaRPr lang="en-US" dirty="0" smtClean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74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1000">
        <p:checker/>
      </p:transition>
    </mc:Choice>
    <mc:Fallback xmlns="">
      <p:transition spd="slow" advClick="0" advTm="1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71439"/>
          </a:xfrm>
        </p:spPr>
        <p:txBody>
          <a:bodyPr/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FOURTH GENERATION COMPUTERS  (1970-1979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95549"/>
            <a:ext cx="8915400" cy="482138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Bradley Hand ITC" panose="03070402050302030203" pitchFamily="66" charset="0"/>
              </a:rPr>
              <a:t>The fourth generation computers </a:t>
            </a:r>
            <a:r>
              <a:rPr lang="en-US" dirty="0" err="1" smtClean="0">
                <a:latin typeface="Bradley Hand ITC" panose="03070402050302030203" pitchFamily="66" charset="0"/>
              </a:rPr>
              <a:t>uSes</a:t>
            </a:r>
            <a:r>
              <a:rPr lang="en-US" dirty="0" smtClean="0">
                <a:latin typeface="Bradley Hand ITC" panose="03070402050302030203" pitchFamily="66" charset="0"/>
              </a:rPr>
              <a:t> large scale integrated circuits and very large scale integrated(VLSI)circuits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u="heavy" dirty="0" smtClean="0">
                <a:latin typeface="Bradley Hand ITC" panose="03070402050302030203" pitchFamily="66" charset="0"/>
              </a:rPr>
              <a:t>The main features of fourth generation are</a:t>
            </a:r>
            <a:r>
              <a:rPr lang="en-US" b="1" dirty="0" smtClean="0">
                <a:latin typeface="Bradley Hand ITC" panose="03070402050302030203" pitchFamily="66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radley Hand ITC" panose="03070402050302030203" pitchFamily="66" charset="0"/>
              </a:rPr>
              <a:t>Small and very fast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radley Hand ITC" panose="03070402050302030203" pitchFamily="66" charset="0"/>
              </a:rPr>
              <a:t>Hard large storage capacity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radley Hand ITC" panose="03070402050302030203" pitchFamily="66" charset="0"/>
              </a:rPr>
              <a:t>Memories used included magnetic and optical disks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radley Hand ITC" panose="03070402050302030203" pitchFamily="66" charset="0"/>
              </a:rPr>
              <a:t>Concept of internet was introduced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radley Hand ITC" panose="03070402050302030203" pitchFamily="66" charset="0"/>
              </a:rPr>
              <a:t>Great developments in the fields of networks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radley Hand ITC" panose="03070402050302030203" pitchFamily="66" charset="0"/>
              </a:rPr>
              <a:t>Became easily available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radley Hand ITC" panose="03070402050302030203" pitchFamily="66" charset="0"/>
              </a:rPr>
              <a:t>Very cheap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radley Hand ITC" panose="03070402050302030203" pitchFamily="66" charset="0"/>
              </a:rPr>
              <a:t>Portable and reliable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u="heavy" dirty="0" smtClean="0">
                <a:latin typeface="Bradley Hand ITC" panose="03070402050302030203" pitchFamily="66" charset="0"/>
              </a:rPr>
              <a:t>EXAMPLES</a:t>
            </a:r>
            <a:r>
              <a:rPr lang="en-US" b="1" dirty="0" smtClean="0">
                <a:latin typeface="Bradley Hand ITC" panose="03070402050302030203" pitchFamily="66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radley Hand ITC" panose="03070402050302030203" pitchFamily="66" charset="0"/>
              </a:rPr>
              <a:t>IBM 370,CRAY-1,burroughs7700,Honeywell DPS-88</a:t>
            </a:r>
          </a:p>
        </p:txBody>
      </p:sp>
    </p:spTree>
    <p:extLst>
      <p:ext uri="{BB962C8B-B14F-4D97-AF65-F5344CB8AC3E}">
        <p14:creationId xmlns:p14="http://schemas.microsoft.com/office/powerpoint/2010/main" val="28692558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">
        <p15:prstTrans prst="peelOff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63126"/>
          </a:xfrm>
        </p:spPr>
        <p:txBody>
          <a:bodyPr/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FIFTH GENERATION COMPUTERS        (1980-PRESENT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20735"/>
            <a:ext cx="8915400" cy="4921134"/>
          </a:xfrm>
        </p:spPr>
        <p:txBody>
          <a:bodyPr/>
          <a:lstStyle/>
          <a:p>
            <a:r>
              <a:rPr lang="en-US" dirty="0" smtClean="0">
                <a:latin typeface="Bradley Hand ITC" panose="03070402050302030203" pitchFamily="66" charset="0"/>
              </a:rPr>
              <a:t>In the fifth </a:t>
            </a:r>
            <a:r>
              <a:rPr lang="en-US" dirty="0" err="1" smtClean="0">
                <a:latin typeface="Bradley Hand ITC" panose="03070402050302030203" pitchFamily="66" charset="0"/>
              </a:rPr>
              <a:t>generation,the</a:t>
            </a:r>
            <a:r>
              <a:rPr lang="en-US" dirty="0" smtClean="0">
                <a:latin typeface="Bradley Hand ITC" panose="03070402050302030203" pitchFamily="66" charset="0"/>
              </a:rPr>
              <a:t> VLSI technology became ULSI </a:t>
            </a:r>
            <a:r>
              <a:rPr lang="en-US" dirty="0" err="1" smtClean="0">
                <a:latin typeface="Bradley Hand ITC" panose="03070402050302030203" pitchFamily="66" charset="0"/>
              </a:rPr>
              <a:t>technology,resulting</a:t>
            </a:r>
            <a:r>
              <a:rPr lang="en-US" dirty="0" smtClean="0">
                <a:latin typeface="Bradley Hand ITC" panose="03070402050302030203" pitchFamily="66" charset="0"/>
              </a:rPr>
              <a:t> in the production of microprocessor chips having ten million electronic components. Their speeds are measured in </a:t>
            </a:r>
            <a:r>
              <a:rPr lang="en-US" dirty="0" err="1" smtClean="0">
                <a:latin typeface="Bradley Hand ITC" panose="03070402050302030203" pitchFamily="66" charset="0"/>
              </a:rPr>
              <a:t>nanoseconds,and</a:t>
            </a:r>
            <a:r>
              <a:rPr lang="en-US" dirty="0" smtClean="0">
                <a:latin typeface="Bradley Hand ITC" panose="03070402050302030203" pitchFamily="66" charset="0"/>
              </a:rPr>
              <a:t> picoseconds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u="heavy" dirty="0" smtClean="0">
                <a:latin typeface="Bradley Hand ITC" panose="03070402050302030203" pitchFamily="66" charset="0"/>
              </a:rPr>
              <a:t>The main features of fifth generation are;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radley Hand ITC" panose="03070402050302030203" pitchFamily="66" charset="0"/>
              </a:rPr>
              <a:t>ULSI technology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radley Hand ITC" panose="03070402050302030203" pitchFamily="66" charset="0"/>
              </a:rPr>
              <a:t>Development of true artificial intelligence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radley Hand ITC" panose="03070402050302030203" pitchFamily="66" charset="0"/>
              </a:rPr>
              <a:t>Development of natural language processing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radley Hand ITC" panose="03070402050302030203" pitchFamily="66" charset="0"/>
              </a:rPr>
              <a:t>Advancement in parallel </a:t>
            </a:r>
            <a:r>
              <a:rPr lang="en-US" dirty="0" err="1" smtClean="0">
                <a:latin typeface="Bradley Hand ITC" panose="03070402050302030203" pitchFamily="66" charset="0"/>
              </a:rPr>
              <a:t>processingmore</a:t>
            </a:r>
            <a:r>
              <a:rPr lang="en-US" dirty="0" smtClean="0">
                <a:latin typeface="Bradley Hand ITC" panose="03070402050302030203" pitchFamily="66" charset="0"/>
              </a:rPr>
              <a:t> user friendly interferes with multimedia 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radley Hand ITC" panose="03070402050302030203" pitchFamily="66" charset="0"/>
              </a:rPr>
              <a:t>Availability of very powerful and compact computers at cheaper cost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u="heavy" dirty="0" smtClean="0">
                <a:latin typeface="Bradley Hand ITC" panose="03070402050302030203" pitchFamily="66" charset="0"/>
              </a:rPr>
              <a:t>EXAMPLES</a:t>
            </a:r>
            <a:r>
              <a:rPr lang="en-US" b="1" dirty="0" smtClean="0">
                <a:latin typeface="Bradley Hand ITC" panose="03070402050302030203" pitchFamily="66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Bradley Hand ITC" panose="03070402050302030203" pitchFamily="66" charset="0"/>
              </a:rPr>
              <a:t>Laptop,notebook,desktop,chromebook</a:t>
            </a:r>
            <a:endParaRPr lang="en-IN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0500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">
        <p15:prstTrans prst="pageCurlDouble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119</TotalTime>
  <Words>460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Arial Narrow</vt:lpstr>
      <vt:lpstr>Arial Rounded MT Bold</vt:lpstr>
      <vt:lpstr>Bradley Hand ITC</vt:lpstr>
      <vt:lpstr>Calibri</vt:lpstr>
      <vt:lpstr>Castellar</vt:lpstr>
      <vt:lpstr>Century Gothic</vt:lpstr>
      <vt:lpstr>Wingdings</vt:lpstr>
      <vt:lpstr>Wingdings 3</vt:lpstr>
      <vt:lpstr>Wisp</vt:lpstr>
      <vt:lpstr>GENERATIONS OF        COMPUTERS</vt:lpstr>
      <vt:lpstr>FIRST GENERATION COMPUTERS         (1940-1958)</vt:lpstr>
      <vt:lpstr>SECOND GENERATION COMPUTERS       (1959-1964)</vt:lpstr>
      <vt:lpstr>THIRD GENERATION COMPUTERS       (1964-1970)</vt:lpstr>
      <vt:lpstr>FOURTH GENERATION COMPUTERS  (1970-1979)</vt:lpstr>
      <vt:lpstr>FIFTH GENERATION COMPUTERS        (1980-PRESENT)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GENERATIONS OF        COMPUTERS</dc:title>
  <dc:creator>GVPW</dc:creator>
  <cp:lastModifiedBy>GVPW</cp:lastModifiedBy>
  <cp:revision>16</cp:revision>
  <dcterms:created xsi:type="dcterms:W3CDTF">2024-09-03T08:11:21Z</dcterms:created>
  <dcterms:modified xsi:type="dcterms:W3CDTF">2024-09-17T09:40:49Z</dcterms:modified>
</cp:coreProperties>
</file>