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4"/>
    <p:sldMasterId id="2147486496" r:id="rId5"/>
  </p:sldMasterIdLst>
  <p:notesMasterIdLst>
    <p:notesMasterId r:id="rId13"/>
  </p:notesMasterIdLst>
  <p:sldIdLst>
    <p:sldId id="258" r:id="rId6"/>
    <p:sldId id="271" r:id="rId7"/>
    <p:sldId id="266" r:id="rId8"/>
    <p:sldId id="270" r:id="rId9"/>
    <p:sldId id="269" r:id="rId10"/>
    <p:sldId id="27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4925F-96A0-4ACE-8A21-70712DCCC67E}" v="357" dt="2023-08-08T18:34:14.554"/>
    <p1510:client id="{B3BA1CED-CE2D-A1E6-6378-B7258FCB39A5}" v="21" dt="2023-11-20T13:05:47.859"/>
    <p1510:client id="{CDF9CCCD-8049-4450-99C9-0CF1958E2618}" v="87" dt="2023-08-08T18:39:59.075"/>
    <p1510:client id="{E37503DD-80DB-3581-E0DB-2C5375E23967}" v="98" dt="2023-11-01T22:08:46.574"/>
    <p1510:client id="{F15DED77-31FE-D3BE-F6B5-044BCD30A9EE}" v="30" dt="2023-11-20T10:23:22.630"/>
    <p1510:client id="{F17E6F94-2BB6-DDF5-59F5-F3CA2D07594A}" v="600" dt="2023-11-20T13:49:49.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11/20/2023</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3.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hyperlink" Target="https://stdntpartners-my.sharepoint.com/:v:/g/personal/deepthi_balasubramanian_studentambassadors_com/EWVSUWbERC1PqluWM7MbA6ABGly1-reSWkCBMsdlOT43iQ?nav=eyJyZWZlcnJhbEluZm8iOnsicmVmZXJyYWxBcHAiOiJPbmVEcml2ZUZvckJ1c2luZXNzIiwicmVmZXJyYWxBcHBQbGF0Zm9ybSI6IldlYiIsInJlZmVycmFsTW9kZSI6InZpZXciLCJyZWZlcnJhbFZpZXciOiJNeUZpbGVzTGlua0RpcmVjdCJ9fQ&amp;e=nBMpg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a:cs typeface="Segoe UI"/>
              </a:rPr>
              <a:t>Student Ambassador Projects</a:t>
            </a:r>
            <a:endParaRPr lang="en-US"/>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a:cs typeface="Segoe UI"/>
              </a:rPr>
              <a:t>Ambassador Projects Deck</a:t>
            </a:r>
            <a:endParaRPr lang="en-US"/>
          </a:p>
          <a:p>
            <a:pPr>
              <a:spcAft>
                <a:spcPts val="600"/>
              </a:spcAft>
            </a:pPr>
            <a:endParaRPr lang="en-US" b="1"/>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err="1">
                <a:cs typeface="Segoe UI"/>
              </a:rPr>
              <a:t>Inclusi</a:t>
            </a:r>
            <a:r>
              <a:rPr lang="en-US">
                <a:cs typeface="Segoe UI"/>
              </a:rPr>
              <a:t>-AI Vitality</a:t>
            </a:r>
            <a:br>
              <a:rPr lang="en-US">
                <a:cs typeface="Segoe UI"/>
              </a:rPr>
            </a:br>
            <a:r>
              <a:rPr lang="en-US" sz="2000">
                <a:cs typeface="Segoe UI"/>
              </a:rPr>
              <a:t>Solution Type: Prototype</a:t>
            </a:r>
            <a:endParaRPr lang="en-US"/>
          </a:p>
        </p:txBody>
      </p:sp>
      <p:sp>
        <p:nvSpPr>
          <p:cNvPr id="5" name="Text Placeholder 4"/>
          <p:cNvSpPr>
            <a:spLocks noGrp="1"/>
          </p:cNvSpPr>
          <p:nvPr>
            <p:ph type="body" sz="quarter" idx="12"/>
          </p:nvPr>
        </p:nvSpPr>
        <p:spPr>
          <a:xfrm>
            <a:off x="582042" y="3962399"/>
            <a:ext cx="4791816" cy="1682829"/>
          </a:xfrm>
        </p:spPr>
        <p:txBody>
          <a:bodyPr vert="horz" wrap="square" lIns="0" tIns="0" rIns="0" bIns="0" rtlCol="0" anchor="t">
            <a:normAutofit/>
          </a:bodyPr>
          <a:lstStyle/>
          <a:p>
            <a:pPr>
              <a:spcAft>
                <a:spcPts val="600"/>
              </a:spcAft>
            </a:pPr>
            <a:r>
              <a:rPr lang="en-US" sz="2000" b="1">
                <a:cs typeface="Segoe UI"/>
              </a:rPr>
              <a:t>Deepthi Balasubramanian</a:t>
            </a:r>
          </a:p>
          <a:p>
            <a:pPr>
              <a:spcAft>
                <a:spcPts val="600"/>
              </a:spcAft>
            </a:pPr>
            <a:r>
              <a:rPr lang="en-US" sz="2000" b="1">
                <a:cs typeface="Segoe UI"/>
              </a:rPr>
              <a:t>Shyam </a:t>
            </a:r>
            <a:r>
              <a:rPr lang="en-US" sz="2000" b="1" err="1">
                <a:cs typeface="Segoe UI"/>
              </a:rPr>
              <a:t>Sundhar</a:t>
            </a:r>
            <a:endParaRPr lang="en-US" sz="2000" b="1">
              <a:cs typeface="Segoe UI"/>
            </a:endParaRPr>
          </a:p>
          <a:p>
            <a:pPr>
              <a:spcAft>
                <a:spcPts val="600"/>
              </a:spcAft>
            </a:pPr>
            <a:r>
              <a:rPr lang="en-US" sz="2000" b="1">
                <a:cs typeface="Segoe UI"/>
              </a:rPr>
              <a:t>Emmanuel Allan M J</a:t>
            </a:r>
          </a:p>
          <a:p>
            <a:pPr>
              <a:spcAft>
                <a:spcPts val="600"/>
              </a:spcAft>
            </a:pPr>
            <a:r>
              <a:rPr lang="en-US" sz="2000" b="1" err="1"/>
              <a:t>Aviral</a:t>
            </a:r>
            <a:r>
              <a:rPr lang="en-US" sz="2000" b="1"/>
              <a:t> Srivastava</a:t>
            </a:r>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The Opportunity </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52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932742">
              <a:lnSpc>
                <a:spcPct val="90000"/>
              </a:lnSpc>
              <a:spcBef>
                <a:spcPct val="20000"/>
              </a:spcBef>
              <a:buSzPct val="90000"/>
            </a:pPr>
            <a:r>
              <a:rPr lang="en-US" sz="1500" b="1" dirty="0"/>
              <a:t>Industry Trends:</a:t>
            </a:r>
            <a:endParaRPr lang="en-US" sz="1500" dirty="0">
              <a:cs typeface="Segoe UI"/>
            </a:endParaRPr>
          </a:p>
          <a:p>
            <a:pPr algn="just" defTabSz="932742">
              <a:lnSpc>
                <a:spcPct val="90000"/>
              </a:lnSpc>
              <a:spcBef>
                <a:spcPct val="20000"/>
              </a:spcBef>
              <a:buSzPct val="90000"/>
              <a:buFont typeface="Wingdings" panose="05000000000000000000" pitchFamily="2" charset="2"/>
              <a:buChar char=""/>
            </a:pPr>
            <a:r>
              <a:rPr lang="en-US" sz="1500" dirty="0"/>
              <a:t>   In a rapidly evolving mental health landscape, the </a:t>
            </a:r>
            <a:r>
              <a:rPr lang="en-US" sz="1500" u="sng" dirty="0"/>
              <a:t>demand for accessible, personalized support</a:t>
            </a:r>
            <a:r>
              <a:rPr lang="en-US" sz="1500" dirty="0"/>
              <a:t> is surging across demographics, defining the mental health tech industry as a pivotal force in shaping the future of well-being.</a:t>
            </a:r>
            <a:endParaRPr lang="en-US" sz="1500" dirty="0">
              <a:cs typeface="Segoe UI"/>
            </a:endParaRPr>
          </a:p>
          <a:p>
            <a:pPr algn="just" defTabSz="932742">
              <a:lnSpc>
                <a:spcPct val="90000"/>
              </a:lnSpc>
              <a:spcBef>
                <a:spcPct val="20000"/>
              </a:spcBef>
              <a:buSzPct val="90000"/>
              <a:buFont typeface="Wingdings" panose="05000000000000000000" pitchFamily="2" charset="2"/>
              <a:buChar char=""/>
            </a:pPr>
            <a:r>
              <a:rPr lang="en-US" sz="1500" dirty="0"/>
              <a:t>  We recognize the urgency to infuse empathy into technology, understanding that traditional approaches fall short in providing the timely and tailored support individuals seek.</a:t>
            </a:r>
            <a:endParaRPr lang="en-US" sz="1500" dirty="0">
              <a:cs typeface="Segoe UI"/>
            </a:endParaRPr>
          </a:p>
          <a:p>
            <a:pPr algn="just" defTabSz="932742">
              <a:lnSpc>
                <a:spcPct val="90000"/>
              </a:lnSpc>
              <a:spcBef>
                <a:spcPct val="20000"/>
              </a:spcBef>
              <a:buSzPct val="90000"/>
              <a:buFont typeface="Wingdings" panose="05000000000000000000" pitchFamily="2" charset="2"/>
              <a:buChar char=""/>
            </a:pPr>
            <a:endParaRPr lang="en-US" sz="1500">
              <a:cs typeface="Segoe UI"/>
            </a:endParaRPr>
          </a:p>
          <a:p>
            <a:pPr algn="just" defTabSz="932742">
              <a:lnSpc>
                <a:spcPct val="90000"/>
              </a:lnSpc>
              <a:spcBef>
                <a:spcPct val="20000"/>
              </a:spcBef>
              <a:buSzPct val="90000"/>
            </a:pPr>
            <a:r>
              <a:rPr lang="en-US" sz="1500" b="1" dirty="0"/>
              <a:t>Challenging the Status Quo:</a:t>
            </a:r>
            <a:endParaRPr lang="en-US" sz="1500" dirty="0">
              <a:cs typeface="Segoe UI"/>
            </a:endParaRPr>
          </a:p>
          <a:p>
            <a:pPr marL="285750" indent="-285750" algn="just" defTabSz="932742">
              <a:lnSpc>
                <a:spcPct val="90000"/>
              </a:lnSpc>
              <a:spcBef>
                <a:spcPct val="20000"/>
              </a:spcBef>
              <a:buSzPct val="90000"/>
              <a:buFont typeface="Wingdings" panose="05000000000000000000" pitchFamily="2" charset="2"/>
              <a:buChar char=""/>
            </a:pPr>
            <a:r>
              <a:rPr lang="en-US" sz="1500" dirty="0"/>
              <a:t>As disruptors, we offer big companies a fresh perspective and nimble innovation, challenging the notion that mental health support should adhere to conventional norms.</a:t>
            </a:r>
            <a:endParaRPr lang="en-US" sz="1500" dirty="0">
              <a:cs typeface="Segoe UI"/>
            </a:endParaRPr>
          </a:p>
          <a:p>
            <a:pPr marL="285750" indent="-285750" algn="just" defTabSz="932742">
              <a:lnSpc>
                <a:spcPct val="90000"/>
              </a:lnSpc>
              <a:spcBef>
                <a:spcPct val="20000"/>
              </a:spcBef>
              <a:buSzPct val="90000"/>
              <a:buFont typeface="Wingdings" panose="05000000000000000000" pitchFamily="2" charset="2"/>
              <a:buChar char=""/>
            </a:pPr>
            <a:r>
              <a:rPr lang="en-US" sz="1500" dirty="0"/>
              <a:t>By addressing both known and unseen problems, we optimize time to value, positioning ourselves as partners in progress dedicated to reshaping the mental health narrative.</a:t>
            </a:r>
            <a:endParaRPr lang="en-US" sz="1500" dirty="0">
              <a:cs typeface="Segoe UI"/>
            </a:endParaRPr>
          </a:p>
          <a:p>
            <a:pPr defTabSz="932742">
              <a:lnSpc>
                <a:spcPct val="90000"/>
              </a:lnSpc>
              <a:spcBef>
                <a:spcPct val="20000"/>
              </a:spcBef>
              <a:buSzPct val="90000"/>
              <a:buFont typeface="Wingdings" panose="05000000000000000000" pitchFamily="2" charset="2"/>
              <a:buChar char=""/>
            </a:pPr>
            <a:endParaRPr lang="en-US" sz="1500"/>
          </a:p>
          <a:p>
            <a:pPr defTabSz="932742">
              <a:lnSpc>
                <a:spcPct val="90000"/>
              </a:lnSpc>
              <a:spcBef>
                <a:spcPct val="20000"/>
              </a:spcBef>
              <a:buSzPct val="90000"/>
              <a:buFont typeface="Wingdings" panose="05000000000000000000" pitchFamily="2" charset="2"/>
              <a:buChar char=""/>
            </a:pPr>
            <a:endParaRPr lang="en-US" sz="1500"/>
          </a:p>
        </p:txBody>
      </p:sp>
      <p:pic>
        <p:nvPicPr>
          <p:cNvPr id="3" name="Picture 2" descr="Mental health: 10 charts on the scale of the problem - BBC News">
            <a:extLst>
              <a:ext uri="{FF2B5EF4-FFF2-40B4-BE49-F238E27FC236}">
                <a16:creationId xmlns:a16="http://schemas.microsoft.com/office/drawing/2014/main" id="{71E9D01D-4681-B973-A8BD-A8AD8F0F5168}"/>
              </a:ext>
            </a:extLst>
          </p:cNvPr>
          <p:cNvPicPr>
            <a:picLocks noChangeAspect="1"/>
          </p:cNvPicPr>
          <p:nvPr/>
        </p:nvPicPr>
        <p:blipFill rotWithShape="1">
          <a:blip r:embed="rId3"/>
          <a:srcRect r="-240" b="3874"/>
          <a:stretch/>
        </p:blipFill>
        <p:spPr>
          <a:xfrm>
            <a:off x="6765011" y="1844674"/>
            <a:ext cx="4479796" cy="4252964"/>
          </a:xfrm>
          <a:prstGeom prst="rect">
            <a:avLst/>
          </a:prstGeom>
          <a:noFill/>
        </p:spPr>
      </p:pic>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a:ln w="3175">
                  <a:noFill/>
                </a:ln>
                <a:solidFill>
                  <a:schemeClr val="accent3"/>
                </a:solidFill>
                <a:cs typeface="Segoe UI"/>
              </a:rPr>
              <a:t>Solution </a:t>
            </a:r>
            <a:endParaRPr lang="en-US" sz="3600" b="0" kern="1200" cap="none" spc="-50" baseline="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1011396" cy="4424363"/>
          </a:xfrm>
          <a:prstGeom prst="rect">
            <a:avLst/>
          </a:prstGeom>
        </p:spPr>
        <p:txBody>
          <a:bodyPr vert="horz"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932742"/>
            <a:r>
              <a:rPr lang="en-US" sz="2000" dirty="0">
                <a:solidFill>
                  <a:srgbClr val="3B2E58"/>
                </a:solidFill>
                <a:ea typeface="+mn-lt"/>
                <a:cs typeface="+mn-lt"/>
              </a:rPr>
              <a:t>We built our solution to address the critical need for compassionate mental health support, driven by a genuine commitment to alleviate individual struggles. </a:t>
            </a:r>
            <a:endParaRPr lang="en-US" sz="2000" dirty="0">
              <a:solidFill>
                <a:srgbClr val="000000"/>
              </a:solidFill>
              <a:ea typeface="+mn-lt"/>
              <a:cs typeface="+mn-lt"/>
            </a:endParaRPr>
          </a:p>
          <a:p>
            <a:pPr algn="just" defTabSz="932742"/>
            <a:endParaRPr lang="en-US" sz="2000">
              <a:solidFill>
                <a:srgbClr val="3B2E58"/>
              </a:solidFill>
              <a:ea typeface="+mn-lt"/>
              <a:cs typeface="+mn-lt"/>
            </a:endParaRPr>
          </a:p>
          <a:p>
            <a:pPr algn="just" defTabSz="932742"/>
            <a:r>
              <a:rPr lang="en-US" sz="2000" dirty="0">
                <a:solidFill>
                  <a:srgbClr val="3B2E58"/>
                </a:solidFill>
                <a:ea typeface="+mn-lt"/>
                <a:cs typeface="+mn-lt"/>
              </a:rPr>
              <a:t>By providing a </a:t>
            </a:r>
            <a:r>
              <a:rPr lang="en-US" sz="2000" u="sng" dirty="0">
                <a:solidFill>
                  <a:srgbClr val="3B2E58"/>
                </a:solidFill>
                <a:ea typeface="+mn-lt"/>
                <a:cs typeface="+mn-lt"/>
              </a:rPr>
              <a:t>secure space</a:t>
            </a:r>
            <a:r>
              <a:rPr lang="en-US" sz="2000" dirty="0">
                <a:solidFill>
                  <a:srgbClr val="3B2E58"/>
                </a:solidFill>
                <a:ea typeface="+mn-lt"/>
                <a:cs typeface="+mn-lt"/>
              </a:rPr>
              <a:t>, we tackle </a:t>
            </a:r>
            <a:r>
              <a:rPr lang="en-US" sz="2000" u="sng" dirty="0">
                <a:solidFill>
                  <a:srgbClr val="3B2E58"/>
                </a:solidFill>
                <a:ea typeface="+mn-lt"/>
                <a:cs typeface="+mn-lt"/>
              </a:rPr>
              <a:t>accessibility issues</a:t>
            </a:r>
            <a:r>
              <a:rPr lang="en-US" sz="2000" dirty="0">
                <a:solidFill>
                  <a:srgbClr val="3B2E58"/>
                </a:solidFill>
                <a:ea typeface="+mn-lt"/>
                <a:cs typeface="+mn-lt"/>
              </a:rPr>
              <a:t> and combat the stigma around seeking help, exemplified through impactful stories.</a:t>
            </a:r>
            <a:endParaRPr lang="en-US" sz="2000" dirty="0">
              <a:solidFill>
                <a:srgbClr val="000000"/>
              </a:solidFill>
              <a:ea typeface="+mn-lt"/>
              <a:cs typeface="+mn-lt"/>
            </a:endParaRPr>
          </a:p>
          <a:p>
            <a:pPr algn="just" defTabSz="932742"/>
            <a:endParaRPr lang="en-US" sz="2000">
              <a:solidFill>
                <a:srgbClr val="3B2E58"/>
              </a:solidFill>
              <a:ea typeface="+mn-lt"/>
              <a:cs typeface="+mn-lt"/>
            </a:endParaRPr>
          </a:p>
          <a:p>
            <a:pPr algn="just" defTabSz="932742"/>
            <a:r>
              <a:rPr lang="en-US" sz="2000" err="1">
                <a:solidFill>
                  <a:srgbClr val="3B2E58"/>
                </a:solidFill>
                <a:ea typeface="+mn-lt"/>
                <a:cs typeface="+mn-lt"/>
              </a:rPr>
              <a:t>Eg</a:t>
            </a:r>
            <a:r>
              <a:rPr lang="en-US" sz="2000" dirty="0">
                <a:solidFill>
                  <a:srgbClr val="3B2E58"/>
                </a:solidFill>
                <a:ea typeface="+mn-lt"/>
                <a:cs typeface="+mn-lt"/>
              </a:rPr>
              <a:t>: Tina, a professional finding tailored coping mechanisms through our empathetic chatbot.</a:t>
            </a:r>
            <a:endParaRPr lang="en-US" sz="2000" dirty="0">
              <a:cs typeface="Segoe UI"/>
            </a:endParaRPr>
          </a:p>
          <a:p>
            <a:pPr algn="just" defTabSz="932742"/>
            <a:endParaRPr lang="en-US" sz="2000">
              <a:solidFill>
                <a:srgbClr val="3B2E58"/>
              </a:solidFill>
              <a:ea typeface="+mn-lt"/>
              <a:cs typeface="+mn-lt"/>
            </a:endParaRPr>
          </a:p>
          <a:p>
            <a:pPr algn="just" defTabSz="932742"/>
            <a:r>
              <a:rPr lang="en-US" sz="2000" dirty="0">
                <a:solidFill>
                  <a:srgbClr val="3B2E58"/>
                </a:solidFill>
                <a:ea typeface="+mn-lt"/>
                <a:cs typeface="+mn-lt"/>
              </a:rPr>
              <a:t>In the digital wellness and mental health support realm, we go beyond categorization. Our focus on infusing technology with empathy sets us apart, offering a transformative approach that competitors, despite their stature, often lack. With unwavering commitment to user confidentiality and cutting-edge AI capabilities, we bring a personalized, supportive, and transformative touch to mental well-being.</a:t>
            </a:r>
            <a:endParaRPr lang="en-US" sz="2000" dirty="0">
              <a:cs typeface="Segoe UI"/>
            </a:endParaRPr>
          </a:p>
          <a:p>
            <a:pPr defTabSz="932742"/>
            <a:endParaRPr lang="en-US" sz="3200">
              <a:solidFill>
                <a:srgbClr val="3B2E58"/>
              </a:solidFill>
              <a:cs typeface="Segoe UI"/>
            </a:endParaRPr>
          </a:p>
          <a:p>
            <a:pPr defTabSz="932742">
              <a:lnSpc>
                <a:spcPct val="90000"/>
              </a:lnSpc>
              <a:spcBef>
                <a:spcPct val="20000"/>
              </a:spcBef>
            </a:pPr>
            <a:endParaRPr lang="en-US" sz="4000" b="1">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3" name="TextBox 2">
            <a:extLst>
              <a:ext uri="{FF2B5EF4-FFF2-40B4-BE49-F238E27FC236}">
                <a16:creationId xmlns:a16="http://schemas.microsoft.com/office/drawing/2014/main" id="{D68F51AF-DDB2-92F8-CE4E-E185532DB2E9}"/>
              </a:ext>
            </a:extLst>
          </p:cNvPr>
          <p:cNvSpPr txBox="1"/>
          <p:nvPr/>
        </p:nvSpPr>
        <p:spPr>
          <a:xfrm>
            <a:off x="845175" y="2159894"/>
            <a:ext cx="6589253"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r>
              <a:rPr lang="en-US" sz="2000" dirty="0">
                <a:solidFill>
                  <a:srgbClr val="3B2E58"/>
                </a:solidFill>
                <a:cs typeface="Segoe UI"/>
              </a:rPr>
              <a:t>Our innovative AI based Mental Health Support Chatbot is designed to provide a confidential and empathetic space for individuals experiencing stress, depression, or simply seeking a supportive friend. Acting as a virtual psychologist and mental health advisor, this chatbot is dedicated to offering guidance and assistance to users in their mental well-being journey.</a:t>
            </a:r>
            <a:endParaRPr lang="en-US" sz="2000" dirty="0">
              <a:cs typeface="Segoe UI"/>
            </a:endParaRPr>
          </a:p>
          <a:p>
            <a:pPr algn="just"/>
            <a:endParaRPr lang="en-US" sz="2000" dirty="0">
              <a:cs typeface="Segoe UI"/>
            </a:endParaRPr>
          </a:p>
        </p:txBody>
      </p:sp>
      <p:pic>
        <p:nvPicPr>
          <p:cNvPr id="6" name="Picture 5" descr="A screenshot of a chat&#10;&#10;Description automatically generated">
            <a:extLst>
              <a:ext uri="{FF2B5EF4-FFF2-40B4-BE49-F238E27FC236}">
                <a16:creationId xmlns:a16="http://schemas.microsoft.com/office/drawing/2014/main" id="{F1D5709D-52C0-1545-5420-C632C28DD7C2}"/>
              </a:ext>
            </a:extLst>
          </p:cNvPr>
          <p:cNvPicPr>
            <a:picLocks noChangeAspect="1"/>
          </p:cNvPicPr>
          <p:nvPr/>
        </p:nvPicPr>
        <p:blipFill rotWithShape="1">
          <a:blip r:embed="rId3"/>
          <a:srcRect l="1327"/>
          <a:stretch/>
        </p:blipFill>
        <p:spPr>
          <a:xfrm>
            <a:off x="8323387" y="1814217"/>
            <a:ext cx="3203176" cy="4114800"/>
          </a:xfrm>
          <a:prstGeom prst="rect">
            <a:avLst/>
          </a:prstGeom>
        </p:spPr>
      </p:pic>
      <p:sp>
        <p:nvSpPr>
          <p:cNvPr id="7" name="TextBox 6">
            <a:extLst>
              <a:ext uri="{FF2B5EF4-FFF2-40B4-BE49-F238E27FC236}">
                <a16:creationId xmlns:a16="http://schemas.microsoft.com/office/drawing/2014/main" id="{29D8C147-687C-FD96-3510-F4BFA4B942E4}"/>
              </a:ext>
            </a:extLst>
          </p:cNvPr>
          <p:cNvSpPr txBox="1"/>
          <p:nvPr/>
        </p:nvSpPr>
        <p:spPr>
          <a:xfrm>
            <a:off x="842513" y="5385758"/>
            <a:ext cx="5532407"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cs typeface="Segoe UI"/>
              </a:rPr>
              <a:t>Demo Link: </a:t>
            </a:r>
            <a:r>
              <a:rPr lang="en-US" dirty="0">
                <a:ea typeface="+mn-lt"/>
                <a:cs typeface="+mn-lt"/>
                <a:hlinkClick r:id="rId4"/>
              </a:rPr>
              <a:t>Inclusi-AI Vitality Demo Video.mp4</a:t>
            </a:r>
            <a:endParaRPr lang="en-US" dirty="0">
              <a:cs typeface="Segoe UI"/>
            </a:endParaRPr>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B2D4-7EA3-BF5C-297E-3CC38EAC066F}"/>
              </a:ext>
            </a:extLst>
          </p:cNvPr>
          <p:cNvSpPr>
            <a:spLocks noGrp="1"/>
          </p:cNvSpPr>
          <p:nvPr>
            <p:ph type="title"/>
          </p:nvPr>
        </p:nvSpPr>
        <p:spPr>
          <a:xfrm>
            <a:off x="588263" y="585788"/>
            <a:ext cx="3182027" cy="3118624"/>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Technologies Used</a:t>
            </a:r>
          </a:p>
        </p:txBody>
      </p:sp>
      <p:sp>
        <p:nvSpPr>
          <p:cNvPr id="5" name="TextBox 4">
            <a:extLst>
              <a:ext uri="{FF2B5EF4-FFF2-40B4-BE49-F238E27FC236}">
                <a16:creationId xmlns:a16="http://schemas.microsoft.com/office/drawing/2014/main" id="{E070217E-05E9-4AD6-3A12-AC6DD9F9F4F7}"/>
              </a:ext>
            </a:extLst>
          </p:cNvPr>
          <p:cNvSpPr txBox="1"/>
          <p:nvPr/>
        </p:nvSpPr>
        <p:spPr>
          <a:xfrm>
            <a:off x="4941888" y="585788"/>
            <a:ext cx="6667500" cy="568324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panose="020B0502040204020203" pitchFamily="34" charset="0"/>
              </a:rPr>
              <a:t>Deployment: Azure App Services</a:t>
            </a: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panose="020B0502040204020203" pitchFamily="34" charset="0"/>
              </a:rPr>
              <a:t>AI tool: OpenAI service</a:t>
            </a: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a:rPr>
              <a:t>Storage: Azure Storage Account</a:t>
            </a:r>
            <a:endParaRPr lang="en-US" sz="2800" kern="1200" spc="0" baseline="0" dirty="0">
              <a:latin typeface="+mn-lt"/>
              <a:cs typeface="Segoe UI"/>
            </a:endParaRP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a:rPr>
              <a:t>Queries and data handling: Azure Postgres Flexible Service </a:t>
            </a:r>
            <a:endParaRPr lang="en-US" sz="2800" kern="1200" spc="0" baseline="0" dirty="0">
              <a:latin typeface="+mn-lt"/>
              <a:cs typeface="Segoe UI"/>
            </a:endParaRP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panose="020B0502040204020203" pitchFamily="34" charset="0"/>
              </a:rPr>
              <a:t>Application Frontend: </a:t>
            </a:r>
            <a:r>
              <a:rPr lang="en-US" sz="2800" kern="1200" spc="0" baseline="0" dirty="0" err="1">
                <a:latin typeface="+mn-lt"/>
                <a:ea typeface="+mn-ea"/>
                <a:cs typeface="Segoe UI" panose="020B0502040204020203" pitchFamily="34" charset="0"/>
              </a:rPr>
              <a:t>NextJS</a:t>
            </a:r>
            <a:endParaRPr lang="en-US" sz="2800" kern="1200" spc="0" baseline="0" dirty="0">
              <a:latin typeface="+mn-lt"/>
              <a:cs typeface="Segoe UI" panose="020B0502040204020203" pitchFamily="34" charset="0"/>
            </a:endParaRP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a:rPr>
              <a:t>Application Backend: </a:t>
            </a:r>
            <a:r>
              <a:rPr lang="en-US" sz="2800" dirty="0">
                <a:cs typeface="Segoe UI"/>
              </a:rPr>
              <a:t>Flask</a:t>
            </a:r>
            <a:endParaRPr lang="en-US" sz="2800" kern="1200" spc="0" baseline="0" dirty="0">
              <a:latin typeface="+mn-lt"/>
              <a:cs typeface="Segoe UI" panose="020B0502040204020203" pitchFamily="34" charset="0"/>
            </a:endParaRPr>
          </a:p>
        </p:txBody>
      </p:sp>
    </p:spTree>
    <p:extLst>
      <p:ext uri="{BB962C8B-B14F-4D97-AF65-F5344CB8AC3E}">
        <p14:creationId xmlns:p14="http://schemas.microsoft.com/office/powerpoint/2010/main" val="16723191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950636"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932742">
              <a:buFont typeface="Calibri"/>
              <a:buChar char="-"/>
            </a:pPr>
            <a:r>
              <a:rPr lang="en-US" sz="2400" b="1" dirty="0">
                <a:ea typeface="+mn-lt"/>
                <a:cs typeface="+mn-lt"/>
              </a:rPr>
              <a:t>  Recommendation:</a:t>
            </a:r>
            <a:endParaRPr lang="en-US" sz="2400" dirty="0">
              <a:cs typeface="Segoe UI"/>
            </a:endParaRPr>
          </a:p>
          <a:p>
            <a:pPr marL="742950" lvl="1" indent="-285750" defTabSz="932742">
              <a:buFont typeface="Arial"/>
              <a:buChar char="•"/>
            </a:pPr>
            <a:r>
              <a:rPr lang="en-US" sz="2400" dirty="0">
                <a:ea typeface="+mn-lt"/>
                <a:cs typeface="+mn-lt"/>
              </a:rPr>
              <a:t>Pause reliance on traditional models, embrace technology-driven mental health solutions for agility and effectiveness.</a:t>
            </a:r>
            <a:endParaRPr lang="en-US" sz="2400" dirty="0">
              <a:cs typeface="Segoe UI"/>
            </a:endParaRPr>
          </a:p>
          <a:p>
            <a:pPr lvl="1" defTabSz="932742"/>
            <a:endParaRPr lang="en-US" sz="2400" dirty="0">
              <a:ea typeface="+mn-lt"/>
              <a:cs typeface="+mn-lt"/>
            </a:endParaRPr>
          </a:p>
          <a:p>
            <a:pPr defTabSz="932742">
              <a:buFont typeface="Calibri"/>
              <a:buChar char="-"/>
            </a:pPr>
            <a:r>
              <a:rPr lang="en-US" sz="2400" b="1" dirty="0">
                <a:ea typeface="+mn-lt"/>
                <a:cs typeface="+mn-lt"/>
              </a:rPr>
              <a:t>   Independence:</a:t>
            </a:r>
            <a:endParaRPr lang="en-US" sz="2400">
              <a:cs typeface="Segoe UI"/>
            </a:endParaRPr>
          </a:p>
          <a:p>
            <a:pPr marL="742950" lvl="1" indent="-285750" defTabSz="932742">
              <a:buFont typeface="Arial"/>
              <a:buChar char="•"/>
            </a:pPr>
            <a:r>
              <a:rPr lang="en-US" sz="2400" dirty="0">
                <a:ea typeface="+mn-lt"/>
                <a:cs typeface="+mn-lt"/>
              </a:rPr>
              <a:t>Encourage open communication and support for mental well-being within organizations; destigmatize seeking help.</a:t>
            </a:r>
            <a:endParaRPr lang="en-US" sz="2400">
              <a:cs typeface="Segoe UI"/>
            </a:endParaRPr>
          </a:p>
          <a:p>
            <a:pPr lvl="1" defTabSz="932742"/>
            <a:endParaRPr lang="en-US" sz="2400" dirty="0">
              <a:ea typeface="+mn-lt"/>
              <a:cs typeface="+mn-lt"/>
            </a:endParaRPr>
          </a:p>
          <a:p>
            <a:pPr defTabSz="932742">
              <a:buFont typeface="Calibri"/>
              <a:buChar char="-"/>
            </a:pPr>
            <a:r>
              <a:rPr lang="en-US" sz="2400" b="1" dirty="0">
                <a:ea typeface="+mn-lt"/>
                <a:cs typeface="+mn-lt"/>
              </a:rPr>
              <a:t>   Enhancing Processes:</a:t>
            </a:r>
            <a:endParaRPr lang="en-US" sz="2400">
              <a:cs typeface="Segoe UI"/>
            </a:endParaRPr>
          </a:p>
          <a:p>
            <a:pPr marL="742950" lvl="1" indent="-285750" defTabSz="932742">
              <a:buFont typeface="Arial"/>
              <a:buChar char="•"/>
            </a:pPr>
            <a:r>
              <a:rPr lang="en-US" sz="2400" dirty="0">
                <a:ea typeface="+mn-lt"/>
                <a:cs typeface="+mn-lt"/>
              </a:rPr>
              <a:t>Our solution expedites mental health support, providing immediate, confidential assistance, making the process efficient and widely accessible.</a:t>
            </a:r>
            <a:endParaRPr lang="en-US" sz="2400">
              <a:cs typeface="Segoe UI"/>
            </a:endParaRPr>
          </a:p>
          <a:p>
            <a:pPr defTabSz="932742">
              <a:lnSpc>
                <a:spcPct val="90000"/>
              </a:lnSpc>
              <a:spcBef>
                <a:spcPct val="20000"/>
              </a:spcBef>
            </a:pPr>
            <a:endParaRPr lang="en-US" sz="4800" dirty="0">
              <a:cs typeface="Segoe UI"/>
            </a:endParaRPr>
          </a:p>
          <a:p>
            <a:pPr defTabSz="932742">
              <a:lnSpc>
                <a:spcPct val="90000"/>
              </a:lnSpc>
              <a:spcBef>
                <a:spcPct val="20000"/>
              </a:spcBef>
              <a:buSzPct val="90000"/>
              <a:buFont typeface="Calibri" panose="05000000000000000000" pitchFamily="2" charset="2"/>
              <a:buChar char="-"/>
            </a:pPr>
            <a:endParaRPr lang="en-US" sz="4800" b="1" dirty="0">
              <a:cs typeface="Segoe UI"/>
            </a:endParaRPr>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42EBC73-D8CA-44F6-BF6B-087B84ABD701}">
  <ds:schemaRefs>
    <ds:schemaRef ds:uri="7c0babc9-7a7a-47b5-a647-6cd2800917f1"/>
    <ds:schemaRef ds:uri="8d8bcb89-110c-418e-bb51-7f95f11825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3.xml><?xml version="1.0" encoding="utf-8"?>
<ds:datastoreItem xmlns:ds="http://schemas.openxmlformats.org/officeDocument/2006/customXml" ds:itemID="{A81EC4BB-E8AF-45E0-9C79-B5C580965ADC}">
  <ds:schemaRefs>
    <ds:schemaRef ds:uri="7c0babc9-7a7a-47b5-a647-6cd2800917f1"/>
    <ds:schemaRef ds:uri="8d8bcb89-110c-418e-bb51-7f95f1182564"/>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6</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1_White Template</vt:lpstr>
      <vt:lpstr>MS_Startups_FH_PPT_Template FY23</vt:lpstr>
      <vt:lpstr>Student Ambassador Projects</vt:lpstr>
      <vt:lpstr>Inclusi-AI Vitality Solution Type: Prototype</vt:lpstr>
      <vt:lpstr>PowerPoint Presentation</vt:lpstr>
      <vt:lpstr>PowerPoint Presentation</vt:lpstr>
      <vt:lpstr>PowerPoint Presentation</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258</cp:revision>
  <dcterms:created xsi:type="dcterms:W3CDTF">2013-07-15T20:26:40Z</dcterms:created>
  <dcterms:modified xsi:type="dcterms:W3CDTF">2023-11-20T13:50:01Z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