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5" r:id="rId4"/>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E95721B-A84F-42B4-A0F4-7F1D1CB6C808}">
  <a:tblStyle styleId="{CE95721B-A84F-42B4-A0F4-7F1D1CB6C808}"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3F3DD26-AB1A-43CD-9BDA-AA4378780675}"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d7556267e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755626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When Katrina and I were brainstorming about the topic for this project, we both wanted to do something with the public data that is out there and we wanted our project to focus on something that has an impact on the society. And that was our motivation behind choosing to study tobacco usage rates in the United States. Katrina wanted to add a legal dimension to this topic, and we finally decided to study if these policies against tobacco use really work in terms of reducing tobacco usage.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d7556267e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7556267e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People with less education smoke more.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d7556267e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7556267e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These are the taxes on a pack of cigarettes and cigars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d7556267e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7556267e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This shows average dollars spent per person. Sources for these funding are a combination of both public and private agencies. The big jump in average funding per capita that you see around 2000 is because of Master Settlement Agreement Funding </a:t>
            </a:r>
            <a:r>
              <a:rPr lang="en">
                <a:solidFill>
                  <a:schemeClr val="dk1"/>
                </a:solidFill>
              </a:rPr>
              <a:t>the created the American Legacy Foundation that actually provided a huge funding for the tobacco control programs.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d7556267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7556267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d7556267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7556267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No age coloring can been seen for cigarette tax, little cigar tax, or percent funding because these are derived from data that cannot be broken up by age and thus is identical for all age groups. </a:t>
            </a:r>
            <a:endParaRPr>
              <a:solidFill>
                <a:schemeClr val="dk1"/>
              </a:solidFill>
              <a:latin typeface="Times New Roman"/>
              <a:ea typeface="Times New Roman"/>
              <a:cs typeface="Times New Roman"/>
              <a:sym typeface="Times New Roman"/>
            </a:endParaRPr>
          </a:p>
          <a:p>
            <a:pPr indent="0" lvl="0" marL="0">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 comparison of cigarette taxes and little cigar taxes, the strongest correlation within the data, shows that many states do not tax little cigars at all, some states tax little cigars and cigarettes identically, and some states tax little cigars at a lower rate than cigarettes. The second strongest correlation is between cigarette taxes and percent smokers with a correlation between -0.5 and -0.4 depending on the age group. There is low correlation between cigarette taxes and tobacco-related funding per capita and between little cigar taxes and percent smokers. There is even less correlation between funding per capita and percent smokers, and almost no correlation between little cigar tax and funding per capita.   Therefore, for the dataset based on age, age and cigarette tax are likely the best modeling variables.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d7556267e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d7556267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 correlation statistic for each of the variables against percent smokers is less than 0.3. Like the age data, the top two correlations are between cigarette tax and funding per capita and cigarette tax and percent smokers, respectively.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d7556267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7556267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ec01d3da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ec01d3da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ec01d3da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ec01d3da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ec01d3da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ec01d3da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d7556267e_0_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7556267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ec01d3da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ec01d3da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ec01d3da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ec01d3da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74a2aee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4a2aee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f247697c1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f247697c1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d7556267e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d7556267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d7556267e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d7556267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f247697c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f247697c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f247697c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f247697c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f247697c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f247697c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f247697c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f247697c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d7556267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7556267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This slide shows how the cigarette consumption trends have changed over the years and the impact of historical developments on cigarette consumption.</a:t>
            </a:r>
            <a:endParaRPr>
              <a:solidFill>
                <a:schemeClr val="dk1"/>
              </a:solidFill>
            </a:endParaRPr>
          </a:p>
          <a:p>
            <a:pPr indent="0" lvl="0" marL="0">
              <a:spcBef>
                <a:spcPts val="0"/>
              </a:spcBef>
              <a:spcAft>
                <a:spcPts val="0"/>
              </a:spcAft>
              <a:buNone/>
            </a:pPr>
            <a:r>
              <a:rPr lang="en">
                <a:solidFill>
                  <a:schemeClr val="dk1"/>
                </a:solidFill>
              </a:rPr>
              <a:t>We see that </a:t>
            </a:r>
            <a:r>
              <a:rPr lang="en"/>
              <a:t>Smoking gained popularity in early 1900s and peaked in the 1960s. In 1965, the 1st Surgeon General’s report was published, which showed a correlation between smoking and lung cancer. It was after this report that the Centers for Disease Control (CDC) started tracking smoking rates. After the CDC started tracking the smoking rates and a few other developments, we saw a decreasing trend. In 1998, the Master Settlement Agreement was put in place, which set aside a lot of funding for Tobacco control programs. The decline continued and this was caused by Cigarette tax increases at the state and federal level, tobacco program funding and the smoke free indoors legislation.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d7556267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7556267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d7556267e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7556267e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f247697c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247697c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 collected our data from the CDC public website.This slide shows the different data sets (5) and how we aggregated all those data sets by state and year.. The target data sets are in dark green(top) based on survey data .In grey are the input variables.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d7556267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7556267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This slide talks about the percentage of smokers of different age groups across different years ie; from 1996 to 2013. The survey question was-- do you smoke now-- and the answers were yes or no.</a:t>
            </a:r>
            <a:endParaRPr/>
          </a:p>
          <a:p>
            <a:pPr indent="0" lvl="0" marL="0">
              <a:spcBef>
                <a:spcPts val="0"/>
              </a:spcBef>
              <a:spcAft>
                <a:spcPts val="0"/>
              </a:spcAft>
              <a:buNone/>
            </a:pPr>
            <a:r>
              <a:rPr lang="en"/>
              <a:t>As you can expect ppl from the age group 25 to 44 have the highest percentage of smoking followed by ppl in the age group of 18 to 24 years. And less of the people in the age group 65 years and older currently smoke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d7556267e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7556267e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Percentage smoking of different age groups across the United States. There is lot of variation across the states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d7556267e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7556267e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Same as Age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685800" y="1583342"/>
            <a:ext cx="7772400" cy="1159800"/>
          </a:xfrm>
          <a:prstGeom prst="rect">
            <a:avLst/>
          </a:prstGeom>
        </p:spPr>
        <p:txBody>
          <a:bodyPr anchorCtr="0" anchor="b" bIns="91425" lIns="91425" spcFirstLastPara="1" rIns="91425" wrap="square" tIns="91425"/>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56" name="Google Shape;56;p14"/>
          <p:cNvSpPr txBox="1"/>
          <p:nvPr>
            <p:ph idx="1" type="subTitle"/>
          </p:nvPr>
        </p:nvSpPr>
        <p:spPr>
          <a:xfrm>
            <a:off x="685800" y="2840053"/>
            <a:ext cx="7772400" cy="784800"/>
          </a:xfrm>
          <a:prstGeom prst="rect">
            <a:avLst/>
          </a:prstGeom>
        </p:spPr>
        <p:txBody>
          <a:bodyPr anchorCtr="0" anchor="t" bIns="91425" lIns="91425" spcFirstLastPara="1" rIns="91425" wrap="square" tIns="91425"/>
          <a:lstStyle>
            <a:lvl1pPr lvl="0" rtl="0" algn="ctr">
              <a:spcBef>
                <a:spcPts val="0"/>
              </a:spcBef>
              <a:spcAft>
                <a:spcPts val="0"/>
              </a:spcAft>
              <a:buClr>
                <a:schemeClr val="dk2"/>
              </a:buClr>
              <a:buSzPts val="3000"/>
              <a:buNone/>
              <a:defRPr>
                <a:solidFill>
                  <a:schemeClr val="dk2"/>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57" name="Google Shape;57;p1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0" name="Google Shape;60;p15"/>
          <p:cNvSpPr txBox="1"/>
          <p:nvPr>
            <p:ph idx="1" type="body"/>
          </p:nvPr>
        </p:nvSpPr>
        <p:spPr>
          <a:xfrm>
            <a:off x="457200" y="1200150"/>
            <a:ext cx="8229600" cy="3725700"/>
          </a:xfrm>
          <a:prstGeom prst="rect">
            <a:avLst/>
          </a:prstGeom>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1" name="Google Shape;61;p15"/>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2" name="Shape 62"/>
        <p:cNvGrpSpPr/>
        <p:nvPr/>
      </p:nvGrpSpPr>
      <p:grpSpPr>
        <a:xfrm>
          <a:off x="0" y="0"/>
          <a:ext cx="0" cy="0"/>
          <a:chOff x="0" y="0"/>
          <a:chExt cx="0" cy="0"/>
        </a:xfrm>
      </p:grpSpPr>
      <p:sp>
        <p:nvSpPr>
          <p:cNvPr id="63" name="Google Shape;63;p16"/>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4" name="Google Shape;64;p16"/>
          <p:cNvSpPr txBox="1"/>
          <p:nvPr>
            <p:ph idx="1" type="body"/>
          </p:nvPr>
        </p:nvSpPr>
        <p:spPr>
          <a:xfrm>
            <a:off x="457200" y="1200150"/>
            <a:ext cx="3994500" cy="3725700"/>
          </a:xfrm>
          <a:prstGeom prst="rect">
            <a:avLst/>
          </a:prstGeom>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5" name="Google Shape;65;p16"/>
          <p:cNvSpPr txBox="1"/>
          <p:nvPr>
            <p:ph idx="2" type="body"/>
          </p:nvPr>
        </p:nvSpPr>
        <p:spPr>
          <a:xfrm>
            <a:off x="4692274" y="1200150"/>
            <a:ext cx="3994500" cy="3725700"/>
          </a:xfrm>
          <a:prstGeom prst="rect">
            <a:avLst/>
          </a:prstGeom>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6" name="Google Shape;66;p1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7" name="Shape 67"/>
        <p:cNvGrpSpPr/>
        <p:nvPr/>
      </p:nvGrpSpPr>
      <p:grpSpPr>
        <a:xfrm>
          <a:off x="0" y="0"/>
          <a:ext cx="0" cy="0"/>
          <a:chOff x="0" y="0"/>
          <a:chExt cx="0" cy="0"/>
        </a:xfrm>
      </p:grpSpPr>
      <p:sp>
        <p:nvSpPr>
          <p:cNvPr id="68" name="Google Shape;68;p17"/>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9" name="Google Shape;69;p1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8"/>
          <p:cNvSpPr txBox="1"/>
          <p:nvPr>
            <p:ph idx="1" type="body"/>
          </p:nvPr>
        </p:nvSpPr>
        <p:spPr>
          <a:xfrm>
            <a:off x="457200" y="4406309"/>
            <a:ext cx="8229600" cy="519600"/>
          </a:xfrm>
          <a:prstGeom prst="rect">
            <a:avLst/>
          </a:prstGeom>
        </p:spPr>
        <p:txBody>
          <a:bodyPr anchorCtr="0" anchor="t" bIns="91425" lIns="91425" spcFirstLastPara="1" rIns="91425" wrap="square" tIns="91425"/>
          <a:lstStyle>
            <a:lvl1pPr indent="-228600" lvl="0" marL="457200" rtl="0" algn="ctr">
              <a:spcBef>
                <a:spcPts val="360"/>
              </a:spcBef>
              <a:spcAft>
                <a:spcPts val="0"/>
              </a:spcAft>
              <a:buSzPts val="1800"/>
              <a:buNone/>
              <a:defRPr sz="1800"/>
            </a:lvl1pPr>
          </a:lstStyle>
          <a:p/>
        </p:txBody>
      </p:sp>
      <p:sp>
        <p:nvSpPr>
          <p:cNvPr id="72" name="Google Shape;72;p18"/>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3" name="Shape 73"/>
        <p:cNvGrpSpPr/>
        <p:nvPr/>
      </p:nvGrpSpPr>
      <p:grpSpPr>
        <a:xfrm>
          <a:off x="0" y="0"/>
          <a:ext cx="0" cy="0"/>
          <a:chOff x="0" y="0"/>
          <a:chExt cx="0" cy="0"/>
        </a:xfrm>
      </p:grpSpPr>
      <p:sp>
        <p:nvSpPr>
          <p:cNvPr id="74" name="Google Shape;74;p19"/>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dk1"/>
              </a:buClr>
              <a:buSzPts val="3600"/>
              <a:buNone/>
              <a:defRPr b="1" sz="3600">
                <a:solidFill>
                  <a:schemeClr val="dk1"/>
                </a:solidFill>
              </a:defRPr>
            </a:lvl1pPr>
            <a:lvl2pPr lvl="1" rtl="0">
              <a:spcBef>
                <a:spcPts val="0"/>
              </a:spcBef>
              <a:spcAft>
                <a:spcPts val="0"/>
              </a:spcAft>
              <a:buClr>
                <a:schemeClr val="dk1"/>
              </a:buClr>
              <a:buSzPts val="3600"/>
              <a:buNone/>
              <a:defRPr b="1" sz="3600">
                <a:solidFill>
                  <a:schemeClr val="dk1"/>
                </a:solidFill>
              </a:defRPr>
            </a:lvl2pPr>
            <a:lvl3pPr lvl="2" rtl="0">
              <a:spcBef>
                <a:spcPts val="0"/>
              </a:spcBef>
              <a:spcAft>
                <a:spcPts val="0"/>
              </a:spcAft>
              <a:buClr>
                <a:schemeClr val="dk1"/>
              </a:buClr>
              <a:buSzPts val="3600"/>
              <a:buNone/>
              <a:defRPr b="1" sz="3600">
                <a:solidFill>
                  <a:schemeClr val="dk1"/>
                </a:solidFill>
              </a:defRPr>
            </a:lvl3pPr>
            <a:lvl4pPr lvl="3" rtl="0">
              <a:spcBef>
                <a:spcPts val="0"/>
              </a:spcBef>
              <a:spcAft>
                <a:spcPts val="0"/>
              </a:spcAft>
              <a:buClr>
                <a:schemeClr val="dk1"/>
              </a:buClr>
              <a:buSzPts val="3600"/>
              <a:buNone/>
              <a:defRPr b="1" sz="3600">
                <a:solidFill>
                  <a:schemeClr val="dk1"/>
                </a:solidFill>
              </a:defRPr>
            </a:lvl4pPr>
            <a:lvl5pPr lvl="4" rtl="0">
              <a:spcBef>
                <a:spcPts val="0"/>
              </a:spcBef>
              <a:spcAft>
                <a:spcPts val="0"/>
              </a:spcAft>
              <a:buClr>
                <a:schemeClr val="dk1"/>
              </a:buClr>
              <a:buSzPts val="3600"/>
              <a:buNone/>
              <a:defRPr b="1" sz="3600">
                <a:solidFill>
                  <a:schemeClr val="dk1"/>
                </a:solidFill>
              </a:defRPr>
            </a:lvl5pPr>
            <a:lvl6pPr lvl="5" rtl="0">
              <a:spcBef>
                <a:spcPts val="0"/>
              </a:spcBef>
              <a:spcAft>
                <a:spcPts val="0"/>
              </a:spcAft>
              <a:buClr>
                <a:schemeClr val="dk1"/>
              </a:buClr>
              <a:buSzPts val="3600"/>
              <a:buNone/>
              <a:defRPr b="1" sz="3600">
                <a:solidFill>
                  <a:schemeClr val="dk1"/>
                </a:solidFill>
              </a:defRPr>
            </a:lvl6pPr>
            <a:lvl7pPr lvl="6" rtl="0">
              <a:spcBef>
                <a:spcPts val="0"/>
              </a:spcBef>
              <a:spcAft>
                <a:spcPts val="0"/>
              </a:spcAft>
              <a:buClr>
                <a:schemeClr val="dk1"/>
              </a:buClr>
              <a:buSzPts val="3600"/>
              <a:buNone/>
              <a:defRPr b="1" sz="3600">
                <a:solidFill>
                  <a:schemeClr val="dk1"/>
                </a:solidFill>
              </a:defRPr>
            </a:lvl7pPr>
            <a:lvl8pPr lvl="7" rtl="0">
              <a:spcBef>
                <a:spcPts val="0"/>
              </a:spcBef>
              <a:spcAft>
                <a:spcPts val="0"/>
              </a:spcAft>
              <a:buClr>
                <a:schemeClr val="dk1"/>
              </a:buClr>
              <a:buSzPts val="3600"/>
              <a:buNone/>
              <a:defRPr b="1" sz="3600">
                <a:solidFill>
                  <a:schemeClr val="dk1"/>
                </a:solidFill>
              </a:defRPr>
            </a:lvl8pPr>
            <a:lvl9pPr lvl="8" rtl="0">
              <a:spcBef>
                <a:spcPts val="0"/>
              </a:spcBef>
              <a:spcAft>
                <a:spcPts val="0"/>
              </a:spcAft>
              <a:buClr>
                <a:schemeClr val="dk1"/>
              </a:buClr>
              <a:buSzPts val="3600"/>
              <a:buNone/>
              <a:defRPr b="1" sz="3600">
                <a:solidFill>
                  <a:schemeClr val="dk1"/>
                </a:solidFill>
              </a:defRPr>
            </a:lvl9pPr>
          </a:lstStyle>
          <a:p/>
        </p:txBody>
      </p:sp>
      <p:sp>
        <p:nvSpPr>
          <p:cNvPr id="52" name="Google Shape;52;p1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Clr>
                <a:schemeClr val="dk1"/>
              </a:buClr>
              <a:buSzPts val="3000"/>
              <a:buChar char="●"/>
              <a:defRPr sz="3000">
                <a:solidFill>
                  <a:schemeClr val="dk1"/>
                </a:solidFill>
              </a:defRPr>
            </a:lvl1pPr>
            <a:lvl2pPr indent="-381000" lvl="1" marL="914400" rtl="0">
              <a:spcBef>
                <a:spcPts val="0"/>
              </a:spcBef>
              <a:spcAft>
                <a:spcPts val="0"/>
              </a:spcAft>
              <a:buClr>
                <a:schemeClr val="dk1"/>
              </a:buClr>
              <a:buSzPts val="2400"/>
              <a:buChar char="○"/>
              <a:defRPr sz="2400">
                <a:solidFill>
                  <a:schemeClr val="dk1"/>
                </a:solidFill>
              </a:defRPr>
            </a:lvl2pPr>
            <a:lvl3pPr indent="-381000" lvl="2" marL="1371600" rtl="0">
              <a:spcBef>
                <a:spcPts val="0"/>
              </a:spcBef>
              <a:spcAft>
                <a:spcPts val="0"/>
              </a:spcAft>
              <a:buClr>
                <a:schemeClr val="dk1"/>
              </a:buClr>
              <a:buSzPts val="2400"/>
              <a:buChar char="■"/>
              <a:defRPr sz="2400">
                <a:solidFill>
                  <a:schemeClr val="dk1"/>
                </a:solidFill>
              </a:defRPr>
            </a:lvl3pPr>
            <a:lvl4pPr indent="-342900" lvl="3" marL="1828800" rtl="0">
              <a:spcBef>
                <a:spcPts val="0"/>
              </a:spcBef>
              <a:spcAft>
                <a:spcPts val="0"/>
              </a:spcAft>
              <a:buClr>
                <a:schemeClr val="dk1"/>
              </a:buClr>
              <a:buSzPts val="1800"/>
              <a:buChar char="●"/>
              <a:defRPr sz="1800">
                <a:solidFill>
                  <a:schemeClr val="dk1"/>
                </a:solidFill>
              </a:defRPr>
            </a:lvl4pPr>
            <a:lvl5pPr indent="-342900" lvl="4" marL="2286000" rtl="0">
              <a:spcBef>
                <a:spcPts val="0"/>
              </a:spcBef>
              <a:spcAft>
                <a:spcPts val="0"/>
              </a:spcAft>
              <a:buClr>
                <a:schemeClr val="dk1"/>
              </a:buClr>
              <a:buSzPts val="1800"/>
              <a:buChar char="○"/>
              <a:defRPr sz="1800">
                <a:solidFill>
                  <a:schemeClr val="dk1"/>
                </a:solidFill>
              </a:defRPr>
            </a:lvl5pPr>
            <a:lvl6pPr indent="-342900" lvl="5" marL="2743200" rtl="0">
              <a:spcBef>
                <a:spcPts val="0"/>
              </a:spcBef>
              <a:spcAft>
                <a:spcPts val="0"/>
              </a:spcAft>
              <a:buClr>
                <a:schemeClr val="dk1"/>
              </a:buClr>
              <a:buSzPts val="1800"/>
              <a:buChar char="■"/>
              <a:defRPr sz="1800">
                <a:solidFill>
                  <a:schemeClr val="dk1"/>
                </a:solidFill>
              </a:defRPr>
            </a:lvl6pPr>
            <a:lvl7pPr indent="-342900" lvl="6" marL="3200400" rtl="0">
              <a:spcBef>
                <a:spcPts val="0"/>
              </a:spcBef>
              <a:spcAft>
                <a:spcPts val="0"/>
              </a:spcAft>
              <a:buClr>
                <a:schemeClr val="dk1"/>
              </a:buClr>
              <a:buSzPts val="1800"/>
              <a:buChar char="●"/>
              <a:defRPr sz="1800">
                <a:solidFill>
                  <a:schemeClr val="dk1"/>
                </a:solidFill>
              </a:defRPr>
            </a:lvl7pPr>
            <a:lvl8pPr indent="-342900" lvl="7" marL="3657600" rtl="0">
              <a:spcBef>
                <a:spcPts val="0"/>
              </a:spcBef>
              <a:spcAft>
                <a:spcPts val="0"/>
              </a:spcAft>
              <a:buClr>
                <a:schemeClr val="dk1"/>
              </a:buClr>
              <a:buSzPts val="1800"/>
              <a:buChar char="○"/>
              <a:defRPr sz="1800">
                <a:solidFill>
                  <a:schemeClr val="dk1"/>
                </a:solidFill>
              </a:defRPr>
            </a:lvl8pPr>
            <a:lvl9pPr indent="-342900" lvl="8" marL="4114800" rtl="0">
              <a:spcBef>
                <a:spcPts val="0"/>
              </a:spcBef>
              <a:spcAft>
                <a:spcPts val="0"/>
              </a:spcAft>
              <a:buClr>
                <a:schemeClr val="dk1"/>
              </a:buClr>
              <a:buSzPts val="1800"/>
              <a:buChar char="■"/>
              <a:defRPr sz="1800">
                <a:solidFill>
                  <a:schemeClr val="dk1"/>
                </a:solidFill>
              </a:defRPr>
            </a:lvl9pPr>
          </a:lstStyle>
          <a:p/>
        </p:txBody>
      </p:sp>
      <p:sp>
        <p:nvSpPr>
          <p:cNvPr id="53" name="Google Shape;53;p1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300">
                <a:solidFill>
                  <a:schemeClr val="dk1"/>
                </a:solidFill>
              </a:defRPr>
            </a:lvl1pPr>
            <a:lvl2pPr lvl="1" rtl="0" algn="r">
              <a:buNone/>
              <a:defRPr sz="1300">
                <a:solidFill>
                  <a:schemeClr val="dk1"/>
                </a:solidFill>
              </a:defRPr>
            </a:lvl2pPr>
            <a:lvl3pPr lvl="2" rtl="0" algn="r">
              <a:buNone/>
              <a:defRPr sz="1300">
                <a:solidFill>
                  <a:schemeClr val="dk1"/>
                </a:solidFill>
              </a:defRPr>
            </a:lvl3pPr>
            <a:lvl4pPr lvl="3" rtl="0" algn="r">
              <a:buNone/>
              <a:defRPr sz="1300">
                <a:solidFill>
                  <a:schemeClr val="dk1"/>
                </a:solidFill>
              </a:defRPr>
            </a:lvl4pPr>
            <a:lvl5pPr lvl="4" rtl="0" algn="r">
              <a:buNone/>
              <a:defRPr sz="1300">
                <a:solidFill>
                  <a:schemeClr val="dk1"/>
                </a:solidFill>
              </a:defRPr>
            </a:lvl5pPr>
            <a:lvl6pPr lvl="5" rtl="0" algn="r">
              <a:buNone/>
              <a:defRPr sz="1300">
                <a:solidFill>
                  <a:schemeClr val="dk1"/>
                </a:solidFill>
              </a:defRPr>
            </a:lvl6pPr>
            <a:lvl7pPr lvl="6" rtl="0" algn="r">
              <a:buNone/>
              <a:defRPr sz="1300">
                <a:solidFill>
                  <a:schemeClr val="dk1"/>
                </a:solidFill>
              </a:defRPr>
            </a:lvl7pPr>
            <a:lvl8pPr lvl="7" rtl="0" algn="r">
              <a:buNone/>
              <a:defRPr sz="1300">
                <a:solidFill>
                  <a:schemeClr val="dk1"/>
                </a:solidFill>
              </a:defRPr>
            </a:lvl8pPr>
            <a:lvl9pPr lvl="8" rtl="0" algn="r">
              <a:buNone/>
              <a:defRPr sz="1300">
                <a:solidFill>
                  <a:schemeClr val="dk1"/>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20"/>
          <p:cNvSpPr txBox="1"/>
          <p:nvPr>
            <p:ph idx="1" type="subTitle"/>
          </p:nvPr>
        </p:nvSpPr>
        <p:spPr>
          <a:xfrm>
            <a:off x="784400" y="3314950"/>
            <a:ext cx="7772400" cy="695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800"/>
              <a:t>Deepthi Dastari &amp; Katrina Brundage</a:t>
            </a:r>
            <a:endParaRPr sz="2800"/>
          </a:p>
        </p:txBody>
      </p:sp>
      <p:sp>
        <p:nvSpPr>
          <p:cNvPr id="80" name="Google Shape;80;p20"/>
          <p:cNvSpPr txBox="1"/>
          <p:nvPr/>
        </p:nvSpPr>
        <p:spPr>
          <a:xfrm>
            <a:off x="1263800" y="1165575"/>
            <a:ext cx="7293000" cy="930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3600">
                <a:solidFill>
                  <a:schemeClr val="dk1"/>
                </a:solidFill>
              </a:rPr>
              <a:t>U.S. Public Policy Attack on Tobacco Use: Do These Policies Really Work?</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0" y="205975"/>
            <a:ext cx="9105600" cy="857400"/>
          </a:xfrm>
          <a:prstGeom prst="rect">
            <a:avLst/>
          </a:prstGeom>
        </p:spPr>
        <p:txBody>
          <a:bodyPr anchorCtr="0" anchor="b" bIns="91425" lIns="91425" spcFirstLastPara="1" rIns="91425" wrap="square" tIns="91425">
            <a:noAutofit/>
          </a:bodyPr>
          <a:lstStyle/>
          <a:p>
            <a:pPr indent="0" lvl="0" marL="0" algn="l">
              <a:spcBef>
                <a:spcPts val="0"/>
              </a:spcBef>
              <a:spcAft>
                <a:spcPts val="0"/>
              </a:spcAft>
              <a:buNone/>
            </a:pPr>
            <a:r>
              <a:rPr lang="en" sz="3200"/>
              <a:t>Average Percent Smokers by Education Level</a:t>
            </a:r>
            <a:endParaRPr sz="3200"/>
          </a:p>
        </p:txBody>
      </p:sp>
      <p:sp>
        <p:nvSpPr>
          <p:cNvPr id="170" name="Google Shape;170;p29"/>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 </a:t>
            </a:r>
            <a:endParaRPr/>
          </a:p>
        </p:txBody>
      </p:sp>
      <p:sp>
        <p:nvSpPr>
          <p:cNvPr id="171" name="Google Shape;171;p29"/>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72" name="Google Shape;172;p29"/>
          <p:cNvPicPr preferRelativeResize="0"/>
          <p:nvPr/>
        </p:nvPicPr>
        <p:blipFill>
          <a:blip r:embed="rId3">
            <a:alphaModFix/>
          </a:blip>
          <a:stretch>
            <a:fillRect/>
          </a:stretch>
        </p:blipFill>
        <p:spPr>
          <a:xfrm>
            <a:off x="1609575" y="1063375"/>
            <a:ext cx="6009498" cy="3862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8400" y="449125"/>
            <a:ext cx="9182400" cy="750900"/>
          </a:xfrm>
          <a:prstGeom prst="rect">
            <a:avLst/>
          </a:prstGeom>
        </p:spPr>
        <p:txBody>
          <a:bodyPr anchorCtr="0" anchor="b" bIns="91425" lIns="91425" spcFirstLastPara="1" rIns="91425" wrap="square" tIns="91425">
            <a:noAutofit/>
          </a:bodyPr>
          <a:lstStyle/>
          <a:p>
            <a:pPr indent="0" lvl="0" marL="0" algn="ctr">
              <a:lnSpc>
                <a:spcPct val="115000"/>
              </a:lnSpc>
              <a:spcBef>
                <a:spcPts val="0"/>
              </a:spcBef>
              <a:spcAft>
                <a:spcPts val="0"/>
              </a:spcAft>
              <a:buClr>
                <a:schemeClr val="dk1"/>
              </a:buClr>
              <a:buSzPts val="1100"/>
              <a:buFont typeface="Arial"/>
              <a:buNone/>
            </a:pPr>
            <a:r>
              <a:rPr lang="en" sz="3200"/>
              <a:t>Average Cigarette &amp; Little Cigar Taxes by Year</a:t>
            </a:r>
            <a:endParaRPr sz="3200"/>
          </a:p>
        </p:txBody>
      </p:sp>
      <p:sp>
        <p:nvSpPr>
          <p:cNvPr id="178" name="Google Shape;178;p30"/>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 </a:t>
            </a:r>
            <a:endParaRPr/>
          </a:p>
        </p:txBody>
      </p:sp>
      <p:sp>
        <p:nvSpPr>
          <p:cNvPr id="179" name="Google Shape;179;p30"/>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80" name="Google Shape;180;p30"/>
          <p:cNvPicPr preferRelativeResize="0"/>
          <p:nvPr/>
        </p:nvPicPr>
        <p:blipFill rotWithShape="1">
          <a:blip r:embed="rId3">
            <a:alphaModFix/>
          </a:blip>
          <a:srcRect b="1565" l="592" r="612" t="1224"/>
          <a:stretch/>
        </p:blipFill>
        <p:spPr>
          <a:xfrm>
            <a:off x="874188" y="1131725"/>
            <a:ext cx="7357224" cy="386255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457200" y="342753"/>
            <a:ext cx="8229600" cy="8574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3200"/>
              <a:t> Average Policy Funding Per Capita</a:t>
            </a:r>
            <a:endParaRPr sz="3200"/>
          </a:p>
        </p:txBody>
      </p:sp>
      <p:sp>
        <p:nvSpPr>
          <p:cNvPr id="186" name="Google Shape;186;p31"/>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87" name="Google Shape;187;p31"/>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 </a:t>
            </a:r>
            <a:endParaRPr/>
          </a:p>
        </p:txBody>
      </p:sp>
      <p:pic>
        <p:nvPicPr>
          <p:cNvPr id="188" name="Google Shape;188;p31"/>
          <p:cNvPicPr preferRelativeResize="0"/>
          <p:nvPr/>
        </p:nvPicPr>
        <p:blipFill rotWithShape="1">
          <a:blip r:embed="rId3">
            <a:alphaModFix/>
          </a:blip>
          <a:srcRect b="1816" l="0" r="0" t="0"/>
          <a:stretch/>
        </p:blipFill>
        <p:spPr>
          <a:xfrm>
            <a:off x="873200" y="1102850"/>
            <a:ext cx="7463575" cy="3915850"/>
          </a:xfrm>
          <a:prstGeom prst="rect">
            <a:avLst/>
          </a:prstGeom>
          <a:noFill/>
          <a:ln cap="flat" cmpd="sng" w="28575">
            <a:solidFill>
              <a:schemeClr val="dk1"/>
            </a:solidFill>
            <a:prstDash val="solid"/>
            <a:round/>
            <a:headEnd len="sm" w="sm" type="none"/>
            <a:tailEnd len="sm" w="sm" type="none"/>
          </a:ln>
        </p:spPr>
      </p:pic>
      <p:cxnSp>
        <p:nvCxnSpPr>
          <p:cNvPr id="189" name="Google Shape;189;p31"/>
          <p:cNvCxnSpPr>
            <a:stCxn id="190" idx="1"/>
          </p:cNvCxnSpPr>
          <p:nvPr/>
        </p:nvCxnSpPr>
        <p:spPr>
          <a:xfrm rot="10800000">
            <a:off x="2870575" y="3798675"/>
            <a:ext cx="1353300" cy="8100"/>
          </a:xfrm>
          <a:prstGeom prst="straightConnector1">
            <a:avLst/>
          </a:prstGeom>
          <a:noFill/>
          <a:ln cap="flat" cmpd="sng" w="9525">
            <a:solidFill>
              <a:srgbClr val="980000"/>
            </a:solidFill>
            <a:prstDash val="solid"/>
            <a:round/>
            <a:headEnd len="med" w="med" type="none"/>
            <a:tailEnd len="med" w="med" type="triangle"/>
          </a:ln>
        </p:spPr>
      </p:cxnSp>
      <p:sp>
        <p:nvSpPr>
          <p:cNvPr id="190" name="Google Shape;190;p31"/>
          <p:cNvSpPr txBox="1"/>
          <p:nvPr/>
        </p:nvSpPr>
        <p:spPr>
          <a:xfrm>
            <a:off x="4223875" y="3126825"/>
            <a:ext cx="1589700" cy="13599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
                <a:solidFill>
                  <a:srgbClr val="980000"/>
                </a:solidFill>
              </a:rPr>
              <a:t>Master Settlement Agreement creates the American Legacy Foundation</a:t>
            </a:r>
            <a:endParaRPr>
              <a:solidFill>
                <a:srgbClr val="98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457200" y="342753"/>
            <a:ext cx="8229600" cy="857400"/>
          </a:xfrm>
          <a:prstGeom prst="rect">
            <a:avLst/>
          </a:prstGeom>
        </p:spPr>
        <p:txBody>
          <a:bodyPr anchorCtr="0" anchor="b" bIns="91425" lIns="91425" spcFirstLastPara="1" rIns="91425" wrap="square" tIns="91425">
            <a:noAutofit/>
          </a:bodyPr>
          <a:lstStyle/>
          <a:p>
            <a:pPr indent="457200" lvl="0" marL="1371600">
              <a:spcBef>
                <a:spcPts val="0"/>
              </a:spcBef>
              <a:spcAft>
                <a:spcPts val="0"/>
              </a:spcAft>
              <a:buNone/>
            </a:pPr>
            <a:r>
              <a:rPr lang="en" sz="3200"/>
              <a:t>Modeling Approach</a:t>
            </a:r>
            <a:endParaRPr sz="3200"/>
          </a:p>
        </p:txBody>
      </p:sp>
      <p:sp>
        <p:nvSpPr>
          <p:cNvPr id="196" name="Google Shape;196;p32"/>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97" name="Google Shape;197;p32"/>
          <p:cNvSpPr txBox="1"/>
          <p:nvPr>
            <p:ph idx="1" type="body"/>
          </p:nvPr>
        </p:nvSpPr>
        <p:spPr>
          <a:xfrm>
            <a:off x="457200" y="1380900"/>
            <a:ext cx="8229600" cy="3545100"/>
          </a:xfrm>
          <a:prstGeom prst="rect">
            <a:avLst/>
          </a:prstGeom>
        </p:spPr>
        <p:txBody>
          <a:bodyPr anchorCtr="0" anchor="t" bIns="91425" lIns="91425" spcFirstLastPara="1" rIns="91425" wrap="square" tIns="91425">
            <a:noAutofit/>
          </a:bodyPr>
          <a:lstStyle/>
          <a:p>
            <a:pPr indent="-406400" lvl="0" marL="457200" rtl="0">
              <a:spcBef>
                <a:spcPts val="600"/>
              </a:spcBef>
              <a:spcAft>
                <a:spcPts val="0"/>
              </a:spcAft>
              <a:buSzPts val="2800"/>
              <a:buChar char="●"/>
            </a:pPr>
            <a:r>
              <a:rPr lang="en" sz="2800"/>
              <a:t>Correlation Analysis</a:t>
            </a:r>
            <a:endParaRPr sz="2800"/>
          </a:p>
          <a:p>
            <a:pPr indent="-406400" lvl="0" marL="457200" rtl="0">
              <a:spcBef>
                <a:spcPts val="0"/>
              </a:spcBef>
              <a:spcAft>
                <a:spcPts val="0"/>
              </a:spcAft>
              <a:buSzPts val="2800"/>
              <a:buChar char="●"/>
            </a:pPr>
            <a:r>
              <a:rPr lang="en" sz="2800"/>
              <a:t>Logistic Regression</a:t>
            </a:r>
            <a:endParaRPr sz="2800"/>
          </a:p>
          <a:p>
            <a:pPr indent="-406400" lvl="0" marL="457200" rtl="0">
              <a:spcBef>
                <a:spcPts val="0"/>
              </a:spcBef>
              <a:spcAft>
                <a:spcPts val="0"/>
              </a:spcAft>
              <a:buSzPts val="2800"/>
              <a:buChar char="●"/>
            </a:pPr>
            <a:r>
              <a:rPr lang="en" sz="2800"/>
              <a:t>Clustered Logistic Regression</a:t>
            </a:r>
            <a:endParaRPr sz="2800"/>
          </a:p>
          <a:p>
            <a:pPr indent="-406400" lvl="0" marL="457200">
              <a:spcBef>
                <a:spcPts val="0"/>
              </a:spcBef>
              <a:spcAft>
                <a:spcPts val="0"/>
              </a:spcAft>
              <a:buSzPts val="2800"/>
              <a:buChar char="●"/>
            </a:pPr>
            <a:r>
              <a:rPr lang="en" sz="2800"/>
              <a:t>PCA &amp; Logistic Regression</a:t>
            </a:r>
            <a:endParaRPr sz="2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457200" y="282178"/>
            <a:ext cx="8229600" cy="857400"/>
          </a:xfrm>
          <a:prstGeom prst="rect">
            <a:avLst/>
          </a:prstGeom>
        </p:spPr>
        <p:txBody>
          <a:bodyPr anchorCtr="0" anchor="b" bIns="91425" lIns="91425" spcFirstLastPara="1" rIns="91425" wrap="square" tIns="91425">
            <a:noAutofit/>
          </a:bodyPr>
          <a:lstStyle/>
          <a:p>
            <a:pPr indent="0" lvl="0" marL="0" algn="ctr">
              <a:lnSpc>
                <a:spcPct val="115000"/>
              </a:lnSpc>
              <a:spcBef>
                <a:spcPts val="0"/>
              </a:spcBef>
              <a:spcAft>
                <a:spcPts val="0"/>
              </a:spcAft>
              <a:buClr>
                <a:schemeClr val="dk1"/>
              </a:buClr>
              <a:buSzPts val="1100"/>
              <a:buFont typeface="Arial"/>
              <a:buNone/>
            </a:pPr>
            <a:r>
              <a:rPr lang="en" sz="3200"/>
              <a:t> Age Dataset: Correlation Scatter Plots</a:t>
            </a:r>
            <a:endParaRPr sz="3200"/>
          </a:p>
        </p:txBody>
      </p:sp>
      <p:sp>
        <p:nvSpPr>
          <p:cNvPr id="203" name="Google Shape;203;p33"/>
          <p:cNvSpPr txBox="1"/>
          <p:nvPr>
            <p:ph idx="1" type="body"/>
          </p:nvPr>
        </p:nvSpPr>
        <p:spPr>
          <a:xfrm>
            <a:off x="457200" y="1015875"/>
            <a:ext cx="8229600" cy="40527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 </a:t>
            </a:r>
            <a:endParaRPr/>
          </a:p>
        </p:txBody>
      </p:sp>
      <p:sp>
        <p:nvSpPr>
          <p:cNvPr id="204" name="Google Shape;204;p33"/>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205" name="Google Shape;205;p33"/>
          <p:cNvPicPr preferRelativeResize="0"/>
          <p:nvPr/>
        </p:nvPicPr>
        <p:blipFill>
          <a:blip r:embed="rId3">
            <a:alphaModFix/>
          </a:blip>
          <a:stretch>
            <a:fillRect/>
          </a:stretch>
        </p:blipFill>
        <p:spPr>
          <a:xfrm>
            <a:off x="2083875" y="1154875"/>
            <a:ext cx="5066025" cy="3838925"/>
          </a:xfrm>
          <a:prstGeom prst="rect">
            <a:avLst/>
          </a:prstGeom>
          <a:noFill/>
          <a:ln cap="flat" cmpd="sng" w="25400">
            <a:solidFill>
              <a:srgbClr val="000000"/>
            </a:solidFill>
            <a:prstDash val="solid"/>
            <a:miter lim="8000"/>
            <a:headEnd len="sm" w="sm" type="none"/>
            <a:tailEnd len="sm" w="sm" type="none"/>
          </a:ln>
        </p:spPr>
      </p:pic>
      <p:sp>
        <p:nvSpPr>
          <p:cNvPr id="206" name="Google Shape;206;p33"/>
          <p:cNvSpPr/>
          <p:nvPr/>
        </p:nvSpPr>
        <p:spPr>
          <a:xfrm>
            <a:off x="3499575" y="1426850"/>
            <a:ext cx="1102200" cy="7776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Google Shape;207;p33"/>
          <p:cNvSpPr/>
          <p:nvPr/>
        </p:nvSpPr>
        <p:spPr>
          <a:xfrm>
            <a:off x="5753825" y="1426850"/>
            <a:ext cx="1102200" cy="7776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50675" y="282175"/>
            <a:ext cx="9054900" cy="8574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3200"/>
              <a:t>Education Dataset: Correlation Scatter Plots</a:t>
            </a:r>
            <a:endParaRPr sz="3200"/>
          </a:p>
        </p:txBody>
      </p:sp>
      <p:sp>
        <p:nvSpPr>
          <p:cNvPr id="213" name="Google Shape;213;p34"/>
          <p:cNvSpPr txBox="1"/>
          <p:nvPr>
            <p:ph idx="1" type="body"/>
          </p:nvPr>
        </p:nvSpPr>
        <p:spPr>
          <a:xfrm>
            <a:off x="457200" y="1015875"/>
            <a:ext cx="8229600" cy="4052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 </a:t>
            </a:r>
            <a:endParaRPr/>
          </a:p>
        </p:txBody>
      </p:sp>
      <p:sp>
        <p:nvSpPr>
          <p:cNvPr id="214" name="Google Shape;214;p3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15" name="Google Shape;215;p34"/>
          <p:cNvPicPr preferRelativeResize="0"/>
          <p:nvPr/>
        </p:nvPicPr>
        <p:blipFill>
          <a:blip r:embed="rId3">
            <a:alphaModFix/>
          </a:blip>
          <a:stretch>
            <a:fillRect/>
          </a:stretch>
        </p:blipFill>
        <p:spPr>
          <a:xfrm>
            <a:off x="1875375" y="1090750"/>
            <a:ext cx="5164875" cy="3977825"/>
          </a:xfrm>
          <a:prstGeom prst="rect">
            <a:avLst/>
          </a:prstGeom>
          <a:noFill/>
          <a:ln cap="flat" cmpd="sng" w="25400">
            <a:solidFill>
              <a:srgbClr val="000000"/>
            </a:solidFill>
            <a:prstDash val="solid"/>
            <a:miter lim="8000"/>
            <a:headEnd len="sm" w="sm" type="none"/>
            <a:tailEnd len="sm" w="sm" type="none"/>
          </a:ln>
        </p:spPr>
      </p:pic>
      <p:sp>
        <p:nvSpPr>
          <p:cNvPr id="216" name="Google Shape;216;p34"/>
          <p:cNvSpPr txBox="1"/>
          <p:nvPr/>
        </p:nvSpPr>
        <p:spPr>
          <a:xfrm>
            <a:off x="7414150" y="2110475"/>
            <a:ext cx="1760100" cy="7944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 sz="1800">
                <a:solidFill>
                  <a:srgbClr val="980000"/>
                </a:solidFill>
              </a:rPr>
              <a:t>All correlations less than 0.3.</a:t>
            </a:r>
            <a:endParaRPr sz="1800">
              <a:solidFill>
                <a:srgbClr val="980000"/>
              </a:solidFill>
            </a:endParaRPr>
          </a:p>
        </p:txBody>
      </p:sp>
      <p:sp>
        <p:nvSpPr>
          <p:cNvPr id="217" name="Google Shape;217;p34"/>
          <p:cNvSpPr/>
          <p:nvPr/>
        </p:nvSpPr>
        <p:spPr>
          <a:xfrm>
            <a:off x="7011850" y="1520825"/>
            <a:ext cx="478500" cy="2136000"/>
          </a:xfrm>
          <a:prstGeom prst="rightBrace">
            <a:avLst>
              <a:gd fmla="val 8333" name="adj1"/>
              <a:gd fmla="val 50000" name="adj2"/>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457200" y="358375"/>
            <a:ext cx="8229600" cy="743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 Base Model: Logistic Regression</a:t>
            </a:r>
            <a:endParaRPr sz="3200"/>
          </a:p>
        </p:txBody>
      </p:sp>
      <p:sp>
        <p:nvSpPr>
          <p:cNvPr id="223" name="Google Shape;223;p35"/>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aphicFrame>
        <p:nvGraphicFramePr>
          <p:cNvPr id="224" name="Google Shape;224;p35"/>
          <p:cNvGraphicFramePr/>
          <p:nvPr/>
        </p:nvGraphicFramePr>
        <p:xfrm>
          <a:off x="469763" y="1162100"/>
          <a:ext cx="3000000" cy="3000000"/>
        </p:xfrm>
        <a:graphic>
          <a:graphicData uri="http://schemas.openxmlformats.org/drawingml/2006/table">
            <a:tbl>
              <a:tblPr>
                <a:noFill/>
                <a:tableStyleId>{CE95721B-A84F-42B4-A0F4-7F1D1CB6C808}</a:tableStyleId>
              </a:tblPr>
              <a:tblGrid>
                <a:gridCol w="1157150"/>
                <a:gridCol w="1688425"/>
                <a:gridCol w="930625"/>
                <a:gridCol w="1160075"/>
                <a:gridCol w="1302275"/>
                <a:gridCol w="859900"/>
                <a:gridCol w="1106025"/>
              </a:tblGrid>
              <a:tr h="651350">
                <a:tc>
                  <a:txBody>
                    <a:bodyPr>
                      <a:noAutofit/>
                    </a:bodyPr>
                    <a:lstStyle/>
                    <a:p>
                      <a:pPr indent="0" lvl="0" marL="0" rtl="0" algn="ctr">
                        <a:spcBef>
                          <a:spcPts val="0"/>
                        </a:spcBef>
                        <a:spcAft>
                          <a:spcPts val="0"/>
                        </a:spcAft>
                        <a:buNone/>
                      </a:pPr>
                      <a:r>
                        <a:rPr b="1" lang="en" sz="1800"/>
                        <a:t>Dataset</a:t>
                      </a:r>
                      <a:endParaRPr b="1" sz="1800"/>
                    </a:p>
                  </a:txBody>
                  <a:tcPr marT="63500" marB="63500" marR="63500" marL="63500" anchor="ctr"/>
                </a:tc>
                <a:tc>
                  <a:txBody>
                    <a:bodyPr>
                      <a:noAutofit/>
                    </a:bodyPr>
                    <a:lstStyle/>
                    <a:p>
                      <a:pPr indent="0" lvl="0" marL="0" rtl="0" algn="ctr">
                        <a:spcBef>
                          <a:spcPts val="0"/>
                        </a:spcBef>
                        <a:spcAft>
                          <a:spcPts val="0"/>
                        </a:spcAft>
                        <a:buNone/>
                      </a:pPr>
                      <a:r>
                        <a:rPr b="1" lang="en" sz="1800"/>
                        <a:t>Input</a:t>
                      </a:r>
                      <a:endParaRPr b="1" sz="1800"/>
                    </a:p>
                  </a:txBody>
                  <a:tcPr marT="63500" marB="63500" marR="63500" marL="63500" anchor="ctr"/>
                </a:tc>
                <a:tc>
                  <a:txBody>
                    <a:bodyPr>
                      <a:noAutofit/>
                    </a:bodyPr>
                    <a:lstStyle/>
                    <a:p>
                      <a:pPr indent="0" lvl="0" marL="0" rtl="0" algn="ctr">
                        <a:spcBef>
                          <a:spcPts val="0"/>
                        </a:spcBef>
                        <a:spcAft>
                          <a:spcPts val="0"/>
                        </a:spcAft>
                        <a:buNone/>
                      </a:pPr>
                      <a:r>
                        <a:rPr b="1" lang="en" sz="1800"/>
                        <a:t>Target</a:t>
                      </a:r>
                      <a:endParaRPr b="1" sz="1800"/>
                    </a:p>
                  </a:txBody>
                  <a:tcPr marT="63500" marB="63500" marR="63500" marL="63500" anchor="ctr"/>
                </a:tc>
                <a:tc>
                  <a:txBody>
                    <a:bodyPr>
                      <a:noAutofit/>
                    </a:bodyPr>
                    <a:lstStyle/>
                    <a:p>
                      <a:pPr indent="0" lvl="0" marL="0" rtl="0" algn="ctr">
                        <a:spcBef>
                          <a:spcPts val="0"/>
                        </a:spcBef>
                        <a:spcAft>
                          <a:spcPts val="0"/>
                        </a:spcAft>
                        <a:buNone/>
                      </a:pPr>
                      <a:r>
                        <a:rPr b="1" lang="en" sz="1800"/>
                        <a:t>Selection</a:t>
                      </a:r>
                      <a:endParaRPr b="1" sz="1800"/>
                    </a:p>
                  </a:txBody>
                  <a:tcPr marT="63500" marB="63500" marR="63500" marL="63500" anchor="ctr"/>
                </a:tc>
                <a:tc>
                  <a:txBody>
                    <a:bodyPr>
                      <a:noAutofit/>
                    </a:bodyPr>
                    <a:lstStyle/>
                    <a:p>
                      <a:pPr indent="0" lvl="0" marL="0" rtl="0" algn="ctr">
                        <a:spcBef>
                          <a:spcPts val="0"/>
                        </a:spcBef>
                        <a:spcAft>
                          <a:spcPts val="0"/>
                        </a:spcAft>
                        <a:buNone/>
                      </a:pPr>
                      <a:r>
                        <a:rPr b="1" lang="en" sz="1800"/>
                        <a:t>Significant Variables</a:t>
                      </a:r>
                      <a:endParaRPr b="1" sz="1800"/>
                    </a:p>
                  </a:txBody>
                  <a:tcPr marT="63500" marB="63500" marR="63500" marL="63500" anchor="ctr"/>
                </a:tc>
                <a:tc>
                  <a:txBody>
                    <a:bodyPr>
                      <a:noAutofit/>
                    </a:bodyPr>
                    <a:lstStyle/>
                    <a:p>
                      <a:pPr indent="0" lvl="0" marL="0" rtl="0" algn="ctr">
                        <a:spcBef>
                          <a:spcPts val="0"/>
                        </a:spcBef>
                        <a:spcAft>
                          <a:spcPts val="0"/>
                        </a:spcAft>
                        <a:buNone/>
                      </a:pPr>
                      <a:r>
                        <a:rPr b="1" lang="en" sz="1800"/>
                        <a:t>Adj. R-Sq.</a:t>
                      </a:r>
                      <a:endParaRPr b="1" sz="1800"/>
                    </a:p>
                  </a:txBody>
                  <a:tcPr marT="63500" marB="63500" marR="63500" marL="63500" anchor="ctr"/>
                </a:tc>
                <a:tc>
                  <a:txBody>
                    <a:bodyPr>
                      <a:noAutofit/>
                    </a:bodyPr>
                    <a:lstStyle/>
                    <a:p>
                      <a:pPr indent="0" lvl="0" marL="0" rtl="0" algn="ctr">
                        <a:spcBef>
                          <a:spcPts val="0"/>
                        </a:spcBef>
                        <a:spcAft>
                          <a:spcPts val="0"/>
                        </a:spcAft>
                        <a:buNone/>
                      </a:pPr>
                      <a:r>
                        <a:rPr b="1" lang="en" sz="1800"/>
                        <a:t>AIC</a:t>
                      </a:r>
                      <a:endParaRPr b="1" sz="1800"/>
                    </a:p>
                  </a:txBody>
                  <a:tcPr marT="63500" marB="63500" marR="63500" marL="63500" anchor="ctr"/>
                </a:tc>
              </a:tr>
              <a:tr h="386550">
                <a:tc rowSpan="2">
                  <a:txBody>
                    <a:bodyPr>
                      <a:noAutofit/>
                    </a:bodyPr>
                    <a:lstStyle/>
                    <a:p>
                      <a:pPr indent="0" lvl="0" marL="0" rtl="0" algn="ctr">
                        <a:lnSpc>
                          <a:spcPct val="100000"/>
                        </a:lnSpc>
                        <a:spcBef>
                          <a:spcPts val="0"/>
                        </a:spcBef>
                        <a:spcAft>
                          <a:spcPts val="0"/>
                        </a:spcAft>
                        <a:buNone/>
                      </a:pPr>
                      <a:r>
                        <a:rPr lang="en" sz="1800"/>
                        <a:t>By Age</a:t>
                      </a:r>
                      <a:endParaRPr sz="1800"/>
                    </a:p>
                    <a:p>
                      <a:pPr indent="0" lvl="0" marL="0" rtl="0" algn="ctr">
                        <a:lnSpc>
                          <a:spcPct val="100000"/>
                        </a:lnSpc>
                        <a:spcBef>
                          <a:spcPts val="0"/>
                        </a:spcBef>
                        <a:spcAft>
                          <a:spcPts val="0"/>
                        </a:spcAft>
                        <a:buNone/>
                      </a:pPr>
                      <a:r>
                        <a:t/>
                      </a:r>
                      <a:endParaRPr sz="1800"/>
                    </a:p>
                  </a:txBody>
                  <a:tcPr marT="63500" marB="63500" marR="63500" marL="63500" anchor="ctr"/>
                </a:tc>
                <a:tc rowSpan="2">
                  <a:txBody>
                    <a:bodyPr>
                      <a:noAutofit/>
                    </a:bodyPr>
                    <a:lstStyle/>
                    <a:p>
                      <a:pPr indent="0" lvl="0" marL="0" rtl="0" algn="ctr">
                        <a:lnSpc>
                          <a:spcPct val="100000"/>
                        </a:lnSpc>
                        <a:spcBef>
                          <a:spcPts val="0"/>
                        </a:spcBef>
                        <a:spcAft>
                          <a:spcPts val="0"/>
                        </a:spcAft>
                        <a:buNone/>
                      </a:pPr>
                      <a:r>
                        <a:rPr lang="en" sz="1600"/>
                        <a:t>cigarette tax, </a:t>
                      </a:r>
                      <a:endParaRPr sz="1600"/>
                    </a:p>
                    <a:p>
                      <a:pPr indent="0" lvl="0" marL="0" rtl="0" algn="ctr">
                        <a:lnSpc>
                          <a:spcPct val="100000"/>
                        </a:lnSpc>
                        <a:spcBef>
                          <a:spcPts val="0"/>
                        </a:spcBef>
                        <a:spcAft>
                          <a:spcPts val="0"/>
                        </a:spcAft>
                        <a:buNone/>
                      </a:pPr>
                      <a:r>
                        <a:rPr lang="en" sz="1600"/>
                        <a:t>little cigar tax, funding per capita, age groups</a:t>
                      </a:r>
                      <a:endParaRPr sz="1600"/>
                    </a:p>
                  </a:txBody>
                  <a:tcPr marT="63500" marB="63500" marR="63500" marL="63500" anchor="ctr"/>
                </a:tc>
                <a:tc rowSpan="2">
                  <a:txBody>
                    <a:bodyPr>
                      <a:noAutofit/>
                    </a:bodyPr>
                    <a:lstStyle/>
                    <a:p>
                      <a:pPr indent="0" lvl="0" marL="0" rtl="0" algn="ctr">
                        <a:lnSpc>
                          <a:spcPct val="100000"/>
                        </a:lnSpc>
                        <a:spcBef>
                          <a:spcPts val="0"/>
                        </a:spcBef>
                        <a:spcAft>
                          <a:spcPts val="0"/>
                        </a:spcAft>
                        <a:buNone/>
                      </a:pPr>
                      <a:r>
                        <a:rPr lang="en" sz="1800"/>
                        <a:t>Percent smoker</a:t>
                      </a:r>
                      <a:endParaRPr sz="1800"/>
                    </a:p>
                  </a:txBody>
                  <a:tcPr marT="63500" marB="63500" marR="63500" marL="63500" anchor="ctr"/>
                </a:tc>
                <a:tc>
                  <a:txBody>
                    <a:bodyPr>
                      <a:noAutofit/>
                    </a:bodyPr>
                    <a:lstStyle/>
                    <a:p>
                      <a:pPr indent="0" lvl="0" marL="0" rtl="0" algn="ctr">
                        <a:lnSpc>
                          <a:spcPct val="100000"/>
                        </a:lnSpc>
                        <a:spcBef>
                          <a:spcPts val="0"/>
                        </a:spcBef>
                        <a:spcAft>
                          <a:spcPts val="0"/>
                        </a:spcAft>
                        <a:buNone/>
                      </a:pPr>
                      <a:r>
                        <a:rPr lang="en" sz="1800"/>
                        <a:t>Full</a:t>
                      </a:r>
                      <a:endParaRPr sz="1800"/>
                    </a:p>
                  </a:txBody>
                  <a:tcPr marT="63500" marB="63500" marR="63500" marL="63500" anchor="ctr"/>
                </a:tc>
                <a:tc rowSpan="2">
                  <a:txBody>
                    <a:bodyPr>
                      <a:noAutofit/>
                    </a:bodyPr>
                    <a:lstStyle/>
                    <a:p>
                      <a:pPr indent="0" lvl="0" marL="0" rtl="0" algn="ctr">
                        <a:lnSpc>
                          <a:spcPct val="100000"/>
                        </a:lnSpc>
                        <a:spcBef>
                          <a:spcPts val="0"/>
                        </a:spcBef>
                        <a:spcAft>
                          <a:spcPts val="0"/>
                        </a:spcAft>
                        <a:buNone/>
                      </a:pPr>
                      <a:r>
                        <a:rPr lang="en" sz="1800"/>
                        <a:t>cigarette tax, age groups</a:t>
                      </a:r>
                      <a:endParaRPr sz="1800"/>
                    </a:p>
                  </a:txBody>
                  <a:tcPr marT="63500" marB="63500" marR="63500" marL="63500" anchor="ctr"/>
                </a:tc>
                <a:tc>
                  <a:txBody>
                    <a:bodyPr>
                      <a:noAutofit/>
                    </a:bodyPr>
                    <a:lstStyle/>
                    <a:p>
                      <a:pPr indent="0" lvl="0" marL="0" rtl="0" algn="ctr">
                        <a:lnSpc>
                          <a:spcPct val="100000"/>
                        </a:lnSpc>
                        <a:spcBef>
                          <a:spcPts val="0"/>
                        </a:spcBef>
                        <a:spcAft>
                          <a:spcPts val="0"/>
                        </a:spcAft>
                        <a:buNone/>
                      </a:pPr>
                      <a:r>
                        <a:rPr lang="en" sz="1800"/>
                        <a:t>0.7374</a:t>
                      </a:r>
                      <a:endParaRPr sz="1800"/>
                    </a:p>
                  </a:txBody>
                  <a:tcPr marT="63500" marB="63500" marR="63500" marL="63500" anchor="ctr"/>
                </a:tc>
                <a:tc>
                  <a:txBody>
                    <a:bodyPr>
                      <a:noAutofit/>
                    </a:bodyPr>
                    <a:lstStyle/>
                    <a:p>
                      <a:pPr indent="0" lvl="0" marL="0" rtl="0" algn="ctr">
                        <a:lnSpc>
                          <a:spcPct val="100000"/>
                        </a:lnSpc>
                        <a:spcBef>
                          <a:spcPts val="0"/>
                        </a:spcBef>
                        <a:spcAft>
                          <a:spcPts val="0"/>
                        </a:spcAft>
                        <a:buNone/>
                      </a:pPr>
                      <a:r>
                        <a:rPr lang="en" sz="1800"/>
                        <a:t>7338.16</a:t>
                      </a:r>
                      <a:endParaRPr sz="1800"/>
                    </a:p>
                  </a:txBody>
                  <a:tcPr marT="63500" marB="63500" marR="63500" marL="63500" anchor="ctr"/>
                </a:tc>
              </a:tr>
              <a:tr h="698250">
                <a:tc vMerge="1"/>
                <a:tc vMerge="1"/>
                <a:tc vMerge="1"/>
                <a:tc>
                  <a:txBody>
                    <a:bodyPr>
                      <a:noAutofit/>
                    </a:bodyPr>
                    <a:lstStyle/>
                    <a:p>
                      <a:pPr indent="0" lvl="0" marL="0" rtl="0" algn="ctr">
                        <a:lnSpc>
                          <a:spcPct val="100000"/>
                        </a:lnSpc>
                        <a:spcBef>
                          <a:spcPts val="0"/>
                        </a:spcBef>
                        <a:spcAft>
                          <a:spcPts val="0"/>
                        </a:spcAft>
                        <a:buNone/>
                      </a:pPr>
                      <a:r>
                        <a:rPr lang="en" sz="1800"/>
                        <a:t>Forward selection</a:t>
                      </a:r>
                      <a:endParaRPr sz="1800"/>
                    </a:p>
                  </a:txBody>
                  <a:tcPr marT="63500" marB="63500" marR="63500" marL="63500" anchor="ctr"/>
                </a:tc>
                <a:tc vMerge="1"/>
                <a:tc>
                  <a:txBody>
                    <a:bodyPr>
                      <a:noAutofit/>
                    </a:bodyPr>
                    <a:lstStyle/>
                    <a:p>
                      <a:pPr indent="0" lvl="0" marL="0" rtl="0" algn="ctr">
                        <a:lnSpc>
                          <a:spcPct val="100000"/>
                        </a:lnSpc>
                        <a:spcBef>
                          <a:spcPts val="0"/>
                        </a:spcBef>
                        <a:spcAft>
                          <a:spcPts val="0"/>
                        </a:spcAft>
                        <a:buNone/>
                      </a:pPr>
                      <a:r>
                        <a:rPr lang="en" sz="1800"/>
                        <a:t>0.7376</a:t>
                      </a:r>
                      <a:endParaRPr sz="1800"/>
                    </a:p>
                  </a:txBody>
                  <a:tcPr marT="63500" marB="63500" marR="63500" marL="63500" anchor="ctr"/>
                </a:tc>
                <a:tc>
                  <a:txBody>
                    <a:bodyPr>
                      <a:noAutofit/>
                    </a:bodyPr>
                    <a:lstStyle/>
                    <a:p>
                      <a:pPr indent="0" lvl="0" marL="0" rtl="0" algn="ctr">
                        <a:lnSpc>
                          <a:spcPct val="100000"/>
                        </a:lnSpc>
                        <a:spcBef>
                          <a:spcPts val="0"/>
                        </a:spcBef>
                        <a:spcAft>
                          <a:spcPts val="0"/>
                        </a:spcAft>
                        <a:buNone/>
                      </a:pPr>
                      <a:r>
                        <a:rPr lang="en" sz="1800"/>
                        <a:t>7334.4</a:t>
                      </a:r>
                      <a:endParaRPr sz="1800"/>
                    </a:p>
                  </a:txBody>
                  <a:tcPr marT="63500" marB="63500" marR="63500" marL="63500" anchor="ctr"/>
                </a:tc>
              </a:tr>
              <a:tr h="423075">
                <a:tc rowSpan="2">
                  <a:txBody>
                    <a:bodyPr>
                      <a:noAutofit/>
                    </a:bodyPr>
                    <a:lstStyle/>
                    <a:p>
                      <a:pPr indent="0" lvl="0" marL="0" rtl="0" algn="ctr">
                        <a:spcBef>
                          <a:spcPts val="0"/>
                        </a:spcBef>
                        <a:spcAft>
                          <a:spcPts val="0"/>
                        </a:spcAft>
                        <a:buNone/>
                      </a:pPr>
                      <a:r>
                        <a:rPr lang="en" sz="1800"/>
                        <a:t>By Education</a:t>
                      </a:r>
                      <a:endParaRPr sz="1800"/>
                    </a:p>
                  </a:txBody>
                  <a:tcPr marT="63500" marB="63500" marR="63500" marL="63500" anchor="ctr"/>
                </a:tc>
                <a:tc rowSpan="2">
                  <a:txBody>
                    <a:bodyPr>
                      <a:noAutofit/>
                    </a:bodyPr>
                    <a:lstStyle/>
                    <a:p>
                      <a:pPr indent="0" lvl="0" marL="0" rtl="0" algn="ctr">
                        <a:lnSpc>
                          <a:spcPct val="115000"/>
                        </a:lnSpc>
                        <a:spcBef>
                          <a:spcPts val="0"/>
                        </a:spcBef>
                        <a:spcAft>
                          <a:spcPts val="0"/>
                        </a:spcAft>
                        <a:buNone/>
                      </a:pPr>
                      <a:r>
                        <a:rPr lang="en" sz="1600"/>
                        <a:t>cigarette tax, </a:t>
                      </a:r>
                      <a:endParaRPr sz="1600"/>
                    </a:p>
                    <a:p>
                      <a:pPr indent="0" lvl="0" marL="0" rtl="0" algn="ctr">
                        <a:lnSpc>
                          <a:spcPct val="115000"/>
                        </a:lnSpc>
                        <a:spcBef>
                          <a:spcPts val="0"/>
                        </a:spcBef>
                        <a:spcAft>
                          <a:spcPts val="0"/>
                        </a:spcAft>
                        <a:buNone/>
                      </a:pPr>
                      <a:r>
                        <a:rPr lang="en" sz="1600"/>
                        <a:t>little cigar tax, funding per capita, </a:t>
                      </a:r>
                      <a:endParaRPr sz="1600"/>
                    </a:p>
                    <a:p>
                      <a:pPr indent="0" lvl="0" marL="0" rtl="0" algn="ctr">
                        <a:lnSpc>
                          <a:spcPct val="115000"/>
                        </a:lnSpc>
                        <a:spcBef>
                          <a:spcPts val="0"/>
                        </a:spcBef>
                        <a:spcAft>
                          <a:spcPts val="0"/>
                        </a:spcAft>
                        <a:buNone/>
                      </a:pPr>
                      <a:r>
                        <a:rPr lang="en" sz="1600"/>
                        <a:t>education groups</a:t>
                      </a:r>
                      <a:endParaRPr sz="1600"/>
                    </a:p>
                  </a:txBody>
                  <a:tcPr marT="63500" marB="63500" marR="63500" marL="63500" anchor="ctr"/>
                </a:tc>
                <a:tc rowSpan="2">
                  <a:txBody>
                    <a:bodyPr>
                      <a:noAutofit/>
                    </a:bodyPr>
                    <a:lstStyle/>
                    <a:p>
                      <a:pPr indent="0" lvl="0" marL="0" rtl="0" algn="ctr">
                        <a:spcBef>
                          <a:spcPts val="0"/>
                        </a:spcBef>
                        <a:spcAft>
                          <a:spcPts val="0"/>
                        </a:spcAft>
                        <a:buNone/>
                      </a:pPr>
                      <a:r>
                        <a:rPr lang="en" sz="1800"/>
                        <a:t>Percent smoker</a:t>
                      </a:r>
                      <a:endParaRPr sz="1800"/>
                    </a:p>
                  </a:txBody>
                  <a:tcPr marT="63500" marB="63500" marR="63500" marL="63500" anchor="ctr"/>
                </a:tc>
                <a:tc>
                  <a:txBody>
                    <a:bodyPr>
                      <a:noAutofit/>
                    </a:bodyPr>
                    <a:lstStyle/>
                    <a:p>
                      <a:pPr indent="0" lvl="0" marL="0" rtl="0" algn="ctr">
                        <a:spcBef>
                          <a:spcPts val="0"/>
                        </a:spcBef>
                        <a:spcAft>
                          <a:spcPts val="0"/>
                        </a:spcAft>
                        <a:buNone/>
                      </a:pPr>
                      <a:r>
                        <a:rPr lang="en" sz="1800"/>
                        <a:t>Full</a:t>
                      </a:r>
                      <a:endParaRPr sz="1800"/>
                    </a:p>
                  </a:txBody>
                  <a:tcPr marT="63500" marB="63500" marR="63500" marL="63500" anchor="ctr"/>
                </a:tc>
                <a:tc rowSpan="2">
                  <a:txBody>
                    <a:bodyPr>
                      <a:noAutofit/>
                    </a:bodyPr>
                    <a:lstStyle/>
                    <a:p>
                      <a:pPr indent="0" lvl="0" marL="0" rtl="0" algn="ctr">
                        <a:spcBef>
                          <a:spcPts val="0"/>
                        </a:spcBef>
                        <a:spcAft>
                          <a:spcPts val="0"/>
                        </a:spcAft>
                        <a:buNone/>
                      </a:pPr>
                      <a:r>
                        <a:rPr lang="en" sz="1800"/>
                        <a:t>cigarette tax, education groups</a:t>
                      </a:r>
                      <a:endParaRPr sz="1800"/>
                    </a:p>
                  </a:txBody>
                  <a:tcPr marT="63500" marB="63500" marR="63500" marL="63500" anchor="ctr"/>
                </a:tc>
                <a:tc>
                  <a:txBody>
                    <a:bodyPr>
                      <a:noAutofit/>
                    </a:bodyPr>
                    <a:lstStyle/>
                    <a:p>
                      <a:pPr indent="0" lvl="0" marL="0" rtl="0" algn="ctr">
                        <a:spcBef>
                          <a:spcPts val="0"/>
                        </a:spcBef>
                        <a:spcAft>
                          <a:spcPts val="0"/>
                        </a:spcAft>
                        <a:buNone/>
                      </a:pPr>
                      <a:r>
                        <a:rPr lang="en" sz="1800"/>
                        <a:t>0.6838</a:t>
                      </a:r>
                      <a:endParaRPr sz="1800"/>
                    </a:p>
                  </a:txBody>
                  <a:tcPr marT="63500" marB="63500" marR="63500" marL="63500" anchor="ctr"/>
                </a:tc>
                <a:tc>
                  <a:txBody>
                    <a:bodyPr>
                      <a:noAutofit/>
                    </a:bodyPr>
                    <a:lstStyle/>
                    <a:p>
                      <a:pPr indent="0" lvl="0" marL="0" rtl="0" algn="ctr">
                        <a:lnSpc>
                          <a:spcPct val="115000"/>
                        </a:lnSpc>
                        <a:spcBef>
                          <a:spcPts val="0"/>
                        </a:spcBef>
                        <a:spcAft>
                          <a:spcPts val="0"/>
                        </a:spcAft>
                        <a:buNone/>
                      </a:pPr>
                      <a:r>
                        <a:rPr lang="en" sz="1800"/>
                        <a:t>309699.9</a:t>
                      </a:r>
                      <a:endParaRPr sz="1800"/>
                    </a:p>
                  </a:txBody>
                  <a:tcPr marT="63500" marB="63500" marR="63500" marL="63500" anchor="ctr"/>
                </a:tc>
              </a:tr>
              <a:tr h="772575">
                <a:tc vMerge="1"/>
                <a:tc vMerge="1"/>
                <a:tc vMerge="1"/>
                <a:tc>
                  <a:txBody>
                    <a:bodyPr>
                      <a:noAutofit/>
                    </a:bodyPr>
                    <a:lstStyle/>
                    <a:p>
                      <a:pPr indent="0" lvl="0" marL="0" rtl="0" algn="ctr">
                        <a:spcBef>
                          <a:spcPts val="0"/>
                        </a:spcBef>
                        <a:spcAft>
                          <a:spcPts val="0"/>
                        </a:spcAft>
                        <a:buNone/>
                      </a:pPr>
                      <a:r>
                        <a:rPr lang="en" sz="1800"/>
                        <a:t>Forward selection</a:t>
                      </a:r>
                      <a:endParaRPr sz="1800"/>
                    </a:p>
                  </a:txBody>
                  <a:tcPr marT="63500" marB="63500" marR="63500" marL="63500" anchor="ctr"/>
                </a:tc>
                <a:tc vMerge="1"/>
                <a:tc>
                  <a:txBody>
                    <a:bodyPr>
                      <a:noAutofit/>
                    </a:bodyPr>
                    <a:lstStyle/>
                    <a:p>
                      <a:pPr indent="0" lvl="0" marL="0" rtl="0" algn="ctr">
                        <a:spcBef>
                          <a:spcPts val="0"/>
                        </a:spcBef>
                        <a:spcAft>
                          <a:spcPts val="0"/>
                        </a:spcAft>
                        <a:buNone/>
                      </a:pPr>
                      <a:r>
                        <a:rPr lang="en" sz="1800"/>
                        <a:t>0.6838</a:t>
                      </a:r>
                      <a:endParaRPr sz="1800"/>
                    </a:p>
                  </a:txBody>
                  <a:tcPr marT="63500" marB="63500" marR="63500" marL="63500" anchor="ctr"/>
                </a:tc>
                <a:tc>
                  <a:txBody>
                    <a:bodyPr>
                      <a:noAutofit/>
                    </a:bodyPr>
                    <a:lstStyle/>
                    <a:p>
                      <a:pPr indent="0" lvl="0" marL="0" rtl="0" algn="ctr">
                        <a:lnSpc>
                          <a:spcPct val="115000"/>
                        </a:lnSpc>
                        <a:spcBef>
                          <a:spcPts val="0"/>
                        </a:spcBef>
                        <a:spcAft>
                          <a:spcPts val="0"/>
                        </a:spcAft>
                        <a:buNone/>
                      </a:pPr>
                      <a:r>
                        <a:rPr lang="en" sz="1800"/>
                        <a:t>309702.7</a:t>
                      </a:r>
                      <a:endParaRPr sz="1800"/>
                    </a:p>
                  </a:txBody>
                  <a:tcPr marT="63500" marB="63500" marR="63500" marL="63500"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457200" y="358375"/>
            <a:ext cx="8229600" cy="7857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sz="3200"/>
              <a:t>Clustering States</a:t>
            </a:r>
            <a:endParaRPr sz="3200"/>
          </a:p>
        </p:txBody>
      </p:sp>
      <p:sp>
        <p:nvSpPr>
          <p:cNvPr id="230" name="Google Shape;230;p36"/>
          <p:cNvSpPr txBox="1"/>
          <p:nvPr>
            <p:ph idx="1" type="body"/>
          </p:nvPr>
        </p:nvSpPr>
        <p:spPr>
          <a:xfrm>
            <a:off x="533400" y="1144075"/>
            <a:ext cx="8229600" cy="3725700"/>
          </a:xfrm>
          <a:prstGeom prst="rect">
            <a:avLst/>
          </a:prstGeom>
        </p:spPr>
        <p:txBody>
          <a:bodyPr anchorCtr="0" anchor="t" bIns="91425" lIns="91425" spcFirstLastPara="1" rIns="91425" wrap="square" tIns="91425">
            <a:noAutofit/>
          </a:bodyPr>
          <a:lstStyle/>
          <a:p>
            <a:pPr indent="-406400" lvl="0" marL="457200" rtl="0">
              <a:spcBef>
                <a:spcPts val="600"/>
              </a:spcBef>
              <a:spcAft>
                <a:spcPts val="0"/>
              </a:spcAft>
              <a:buSzPts val="2800"/>
              <a:buChar char="●"/>
            </a:pPr>
            <a:r>
              <a:rPr lang="en" sz="2800"/>
              <a:t>K-Means (K = 5 &amp; K = 15)</a:t>
            </a:r>
            <a:endParaRPr sz="2800"/>
          </a:p>
          <a:p>
            <a:pPr indent="-406400" lvl="0" marL="457200" rtl="0">
              <a:spcBef>
                <a:spcPts val="0"/>
              </a:spcBef>
              <a:spcAft>
                <a:spcPts val="0"/>
              </a:spcAft>
              <a:buSzPts val="2800"/>
              <a:buChar char="●"/>
            </a:pPr>
            <a:r>
              <a:rPr lang="en" sz="2800"/>
              <a:t>Input: Smokefree Indoors Legislation</a:t>
            </a:r>
            <a:endParaRPr sz="2800"/>
          </a:p>
          <a:p>
            <a:pPr indent="-374650" lvl="1" marL="914400" rtl="0">
              <a:spcBef>
                <a:spcPts val="0"/>
              </a:spcBef>
              <a:spcAft>
                <a:spcPts val="0"/>
              </a:spcAft>
              <a:buSzPts val="2300"/>
              <a:buChar char="○"/>
            </a:pPr>
            <a:r>
              <a:rPr lang="en" sz="2300"/>
              <a:t>Restrictions (0=None, 1=Partial, 2=Complete)</a:t>
            </a:r>
            <a:endParaRPr sz="2300"/>
          </a:p>
          <a:p>
            <a:pPr indent="0" lvl="0" marL="0" rtl="0">
              <a:spcBef>
                <a:spcPts val="600"/>
              </a:spcBef>
              <a:spcAft>
                <a:spcPts val="0"/>
              </a:spcAft>
              <a:buNone/>
            </a:pPr>
            <a:r>
              <a:t/>
            </a:r>
            <a:endParaRPr sz="2000"/>
          </a:p>
          <a:p>
            <a:pPr indent="0" lvl="0" marL="0" rtl="0">
              <a:spcBef>
                <a:spcPts val="600"/>
              </a:spcBef>
              <a:spcAft>
                <a:spcPts val="0"/>
              </a:spcAft>
              <a:buNone/>
            </a:pPr>
            <a:r>
              <a:t/>
            </a:r>
            <a:endParaRPr sz="2000"/>
          </a:p>
          <a:p>
            <a:pPr indent="-374650" lvl="1" marL="914400" rtl="0">
              <a:spcBef>
                <a:spcPts val="480"/>
              </a:spcBef>
              <a:spcAft>
                <a:spcPts val="0"/>
              </a:spcAft>
              <a:buSzPts val="2300"/>
              <a:buChar char="○"/>
            </a:pPr>
            <a:r>
              <a:rPr lang="en" sz="2300"/>
              <a:t>Penalties (0=No, 1=Yes)</a:t>
            </a:r>
            <a:endParaRPr sz="2300"/>
          </a:p>
          <a:p>
            <a:pPr indent="0" lvl="0" marL="914400">
              <a:spcBef>
                <a:spcPts val="600"/>
              </a:spcBef>
              <a:spcAft>
                <a:spcPts val="0"/>
              </a:spcAft>
              <a:buNone/>
            </a:pPr>
            <a:r>
              <a:t/>
            </a:r>
            <a:endParaRPr sz="2900"/>
          </a:p>
        </p:txBody>
      </p:sp>
      <p:sp>
        <p:nvSpPr>
          <p:cNvPr id="231" name="Google Shape;231;p3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aphicFrame>
        <p:nvGraphicFramePr>
          <p:cNvPr id="232" name="Google Shape;232;p36"/>
          <p:cNvGraphicFramePr/>
          <p:nvPr/>
        </p:nvGraphicFramePr>
        <p:xfrm>
          <a:off x="457200" y="2405900"/>
          <a:ext cx="3000000" cy="3000000"/>
        </p:xfrm>
        <a:graphic>
          <a:graphicData uri="http://schemas.openxmlformats.org/drawingml/2006/table">
            <a:tbl>
              <a:tblPr>
                <a:noFill/>
                <a:tableStyleId>{13F3DD26-AB1A-43CD-9BDA-AA4378780675}</a:tableStyleId>
              </a:tblPr>
              <a:tblGrid>
                <a:gridCol w="3619500"/>
                <a:gridCol w="3619500"/>
              </a:tblGrid>
              <a:tr h="1069175">
                <a:tc>
                  <a:txBody>
                    <a:bodyPr>
                      <a:noAutofit/>
                    </a:bodyPr>
                    <a:lstStyle/>
                    <a:p>
                      <a:pPr indent="-374650" lvl="2" marL="1371600" rtl="0">
                        <a:spcBef>
                          <a:spcPts val="480"/>
                        </a:spcBef>
                        <a:spcAft>
                          <a:spcPts val="0"/>
                        </a:spcAft>
                        <a:buClr>
                          <a:schemeClr val="dk1"/>
                        </a:buClr>
                        <a:buSzPts val="2300"/>
                        <a:buChar char="■"/>
                      </a:pPr>
                      <a:r>
                        <a:rPr lang="en" sz="2300">
                          <a:solidFill>
                            <a:schemeClr val="dk1"/>
                          </a:solidFill>
                        </a:rPr>
                        <a:t>Hotels</a:t>
                      </a:r>
                      <a:endParaRPr sz="2300">
                        <a:solidFill>
                          <a:schemeClr val="dk1"/>
                        </a:solidFill>
                      </a:endParaRPr>
                    </a:p>
                    <a:p>
                      <a:pPr indent="-374650" lvl="2" marL="1371600" rtl="0">
                        <a:spcBef>
                          <a:spcPts val="0"/>
                        </a:spcBef>
                        <a:spcAft>
                          <a:spcPts val="0"/>
                        </a:spcAft>
                        <a:buClr>
                          <a:schemeClr val="dk1"/>
                        </a:buClr>
                        <a:buSzPts val="2300"/>
                        <a:buChar char="■"/>
                      </a:pPr>
                      <a:r>
                        <a:rPr lang="en" sz="2300">
                          <a:solidFill>
                            <a:schemeClr val="dk1"/>
                          </a:solidFill>
                        </a:rPr>
                        <a:t>Restaurants</a:t>
                      </a:r>
                      <a:endParaRPr sz="2300">
                        <a:solidFill>
                          <a:schemeClr val="dk1"/>
                        </a:solidFill>
                      </a:endParaRPr>
                    </a:p>
                    <a:p>
                      <a:pPr indent="0" lvl="0" marL="914400" rtl="0">
                        <a:spcBef>
                          <a:spcPts val="480"/>
                        </a:spcBef>
                        <a:spcAft>
                          <a:spcPts val="0"/>
                        </a:spcAft>
                        <a:buNone/>
                      </a:pPr>
                      <a:r>
                        <a:t/>
                      </a:r>
                      <a:endParaRPr sz="13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374650" lvl="2" marL="1371600" rtl="0">
                        <a:spcBef>
                          <a:spcPts val="480"/>
                        </a:spcBef>
                        <a:spcAft>
                          <a:spcPts val="0"/>
                        </a:spcAft>
                        <a:buClr>
                          <a:schemeClr val="dk1"/>
                        </a:buClr>
                        <a:buSzPts val="2300"/>
                        <a:buChar char="■"/>
                      </a:pPr>
                      <a:r>
                        <a:rPr lang="en" sz="2300">
                          <a:solidFill>
                            <a:schemeClr val="dk1"/>
                          </a:solidFill>
                        </a:rPr>
                        <a:t>Bars</a:t>
                      </a:r>
                      <a:endParaRPr sz="2300">
                        <a:solidFill>
                          <a:schemeClr val="dk1"/>
                        </a:solidFill>
                      </a:endParaRPr>
                    </a:p>
                    <a:p>
                      <a:pPr indent="-374650" lvl="2" marL="1371600" rtl="0">
                        <a:spcBef>
                          <a:spcPts val="0"/>
                        </a:spcBef>
                        <a:spcAft>
                          <a:spcPts val="0"/>
                        </a:spcAft>
                        <a:buClr>
                          <a:schemeClr val="dk1"/>
                        </a:buClr>
                        <a:buSzPts val="2300"/>
                        <a:buChar char="■"/>
                      </a:pPr>
                      <a:r>
                        <a:rPr lang="en" sz="2300">
                          <a:solidFill>
                            <a:schemeClr val="dk1"/>
                          </a:solidFill>
                        </a:rPr>
                        <a:t>Vehicles</a:t>
                      </a:r>
                      <a:endParaRPr sz="2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233" name="Google Shape;233;p36"/>
          <p:cNvGraphicFramePr/>
          <p:nvPr/>
        </p:nvGraphicFramePr>
        <p:xfrm>
          <a:off x="457200" y="3589200"/>
          <a:ext cx="3000000" cy="3000000"/>
        </p:xfrm>
        <a:graphic>
          <a:graphicData uri="http://schemas.openxmlformats.org/drawingml/2006/table">
            <a:tbl>
              <a:tblPr>
                <a:noFill/>
                <a:tableStyleId>{13F3DD26-AB1A-43CD-9BDA-AA4378780675}</a:tableStyleId>
              </a:tblPr>
              <a:tblGrid>
                <a:gridCol w="3619500"/>
                <a:gridCol w="3619500"/>
              </a:tblGrid>
              <a:tr h="1069175">
                <a:tc>
                  <a:txBody>
                    <a:bodyPr>
                      <a:noAutofit/>
                    </a:bodyPr>
                    <a:lstStyle/>
                    <a:p>
                      <a:pPr indent="-374650" lvl="2" marL="1371600" rtl="0">
                        <a:spcBef>
                          <a:spcPts val="480"/>
                        </a:spcBef>
                        <a:spcAft>
                          <a:spcPts val="0"/>
                        </a:spcAft>
                        <a:buClr>
                          <a:schemeClr val="dk1"/>
                        </a:buClr>
                        <a:buSzPts val="2300"/>
                        <a:buChar char="■"/>
                      </a:pPr>
                      <a:r>
                        <a:rPr lang="en" sz="2300">
                          <a:solidFill>
                            <a:schemeClr val="dk1"/>
                          </a:solidFill>
                        </a:rPr>
                        <a:t>Business</a:t>
                      </a:r>
                      <a:endParaRPr sz="2300">
                        <a:solidFill>
                          <a:schemeClr val="dk1"/>
                        </a:solidFill>
                      </a:endParaRPr>
                    </a:p>
                    <a:p>
                      <a:pPr indent="-374650" lvl="2" marL="1371600" rtl="0">
                        <a:spcBef>
                          <a:spcPts val="0"/>
                        </a:spcBef>
                        <a:spcAft>
                          <a:spcPts val="0"/>
                        </a:spcAft>
                        <a:buClr>
                          <a:schemeClr val="dk1"/>
                        </a:buClr>
                        <a:buSzPts val="2300"/>
                        <a:buChar char="■"/>
                      </a:pPr>
                      <a:r>
                        <a:rPr lang="en" sz="2300">
                          <a:solidFill>
                            <a:schemeClr val="dk1"/>
                          </a:solidFill>
                        </a:rPr>
                        <a:t>Smoker</a:t>
                      </a:r>
                      <a:endParaRPr sz="2300">
                        <a:solidFill>
                          <a:schemeClr val="dk1"/>
                        </a:solidFill>
                      </a:endParaRPr>
                    </a:p>
                    <a:p>
                      <a:pPr indent="0" lvl="0" marL="914400" rtl="0">
                        <a:spcBef>
                          <a:spcPts val="480"/>
                        </a:spcBef>
                        <a:spcAft>
                          <a:spcPts val="0"/>
                        </a:spcAft>
                        <a:buNone/>
                      </a:pPr>
                      <a:r>
                        <a:t/>
                      </a:r>
                      <a:endParaRPr sz="13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374650" lvl="2" marL="1371600" rtl="0">
                        <a:spcBef>
                          <a:spcPts val="480"/>
                        </a:spcBef>
                        <a:spcAft>
                          <a:spcPts val="0"/>
                        </a:spcAft>
                        <a:buClr>
                          <a:schemeClr val="dk1"/>
                        </a:buClr>
                        <a:buSzPts val="2300"/>
                        <a:buChar char="■"/>
                      </a:pPr>
                      <a:r>
                        <a:rPr lang="en" sz="2300">
                          <a:solidFill>
                            <a:schemeClr val="dk1"/>
                          </a:solidFill>
                        </a:rPr>
                        <a:t>Driver</a:t>
                      </a:r>
                      <a:endParaRPr sz="2300">
                        <a:solidFill>
                          <a:schemeClr val="dk1"/>
                        </a:solidFill>
                      </a:endParaRPr>
                    </a:p>
                    <a:p>
                      <a:pPr indent="0" lvl="0" marL="914400" rtl="0">
                        <a:spcBef>
                          <a:spcPts val="480"/>
                        </a:spcBef>
                        <a:spcAft>
                          <a:spcPts val="0"/>
                        </a:spcAft>
                        <a:buNone/>
                      </a:pPr>
                      <a:r>
                        <a:t/>
                      </a:r>
                      <a:endParaRPr sz="13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7"/>
          <p:cNvSpPr txBox="1"/>
          <p:nvPr>
            <p:ph type="title"/>
          </p:nvPr>
        </p:nvSpPr>
        <p:spPr>
          <a:xfrm>
            <a:off x="457200" y="434575"/>
            <a:ext cx="8229600" cy="7416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sz="3200"/>
              <a:t>K=5 Clusters</a:t>
            </a:r>
            <a:endParaRPr sz="3200"/>
          </a:p>
        </p:txBody>
      </p:sp>
      <p:sp>
        <p:nvSpPr>
          <p:cNvPr id="239" name="Google Shape;239;p3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aphicFrame>
        <p:nvGraphicFramePr>
          <p:cNvPr id="240" name="Google Shape;240;p37"/>
          <p:cNvGraphicFramePr/>
          <p:nvPr/>
        </p:nvGraphicFramePr>
        <p:xfrm>
          <a:off x="453350" y="1339050"/>
          <a:ext cx="3000000" cy="3000000"/>
        </p:xfrm>
        <a:graphic>
          <a:graphicData uri="http://schemas.openxmlformats.org/drawingml/2006/table">
            <a:tbl>
              <a:tblPr>
                <a:noFill/>
                <a:tableStyleId>{CE95721B-A84F-42B4-A0F4-7F1D1CB6C808}</a:tableStyleId>
              </a:tblPr>
              <a:tblGrid>
                <a:gridCol w="1021650"/>
                <a:gridCol w="1426325"/>
                <a:gridCol w="5789325"/>
              </a:tblGrid>
              <a:tr h="12700">
                <a:tc>
                  <a:txBody>
                    <a:bodyPr>
                      <a:noAutofit/>
                    </a:bodyPr>
                    <a:lstStyle/>
                    <a:p>
                      <a:pPr indent="0" lvl="0" marL="0" rtl="0">
                        <a:spcBef>
                          <a:spcPts val="0"/>
                        </a:spcBef>
                        <a:spcAft>
                          <a:spcPts val="0"/>
                        </a:spcAft>
                        <a:buNone/>
                      </a:pPr>
                      <a:r>
                        <a:rPr b="1" lang="en" sz="2000"/>
                        <a:t>Cluster</a:t>
                      </a:r>
                      <a:endParaRPr b="1" sz="2000"/>
                    </a:p>
                  </a:txBody>
                  <a:tcPr marT="63500" marB="63500" marR="63500" marL="63500"/>
                </a:tc>
                <a:tc>
                  <a:txBody>
                    <a:bodyPr>
                      <a:noAutofit/>
                    </a:bodyPr>
                    <a:lstStyle/>
                    <a:p>
                      <a:pPr indent="0" lvl="0" marL="0" rtl="0">
                        <a:spcBef>
                          <a:spcPts val="0"/>
                        </a:spcBef>
                        <a:spcAft>
                          <a:spcPts val="0"/>
                        </a:spcAft>
                        <a:buNone/>
                      </a:pPr>
                      <a:r>
                        <a:rPr b="1" lang="en" sz="2000"/>
                        <a:t># Records</a:t>
                      </a:r>
                      <a:endParaRPr b="1" sz="2000"/>
                    </a:p>
                  </a:txBody>
                  <a:tcPr marT="63500" marB="63500" marR="63500" marL="63500"/>
                </a:tc>
                <a:tc>
                  <a:txBody>
                    <a:bodyPr>
                      <a:noAutofit/>
                    </a:bodyPr>
                    <a:lstStyle/>
                    <a:p>
                      <a:pPr indent="0" lvl="0" marL="0" rtl="0">
                        <a:spcBef>
                          <a:spcPts val="0"/>
                        </a:spcBef>
                        <a:spcAft>
                          <a:spcPts val="0"/>
                        </a:spcAft>
                        <a:buNone/>
                      </a:pPr>
                      <a:r>
                        <a:rPr b="1" lang="en" sz="2000"/>
                        <a:t>Characteristics</a:t>
                      </a:r>
                      <a:endParaRPr b="1" sz="2000"/>
                    </a:p>
                  </a:txBody>
                  <a:tcPr marT="63500" marB="63500" marR="63500" marL="63500"/>
                </a:tc>
              </a:tr>
              <a:tr h="12700">
                <a:tc>
                  <a:txBody>
                    <a:bodyPr>
                      <a:noAutofit/>
                    </a:bodyPr>
                    <a:lstStyle/>
                    <a:p>
                      <a:pPr indent="0" lvl="0" marL="0" rtl="0">
                        <a:spcBef>
                          <a:spcPts val="0"/>
                        </a:spcBef>
                        <a:spcAft>
                          <a:spcPts val="0"/>
                        </a:spcAft>
                        <a:buNone/>
                      </a:pPr>
                      <a:r>
                        <a:rPr lang="en" sz="2000"/>
                        <a:t>1</a:t>
                      </a:r>
                      <a:endParaRPr sz="2000"/>
                    </a:p>
                  </a:txBody>
                  <a:tcPr marT="63500" marB="63500" marR="63500" marL="63500"/>
                </a:tc>
                <a:tc>
                  <a:txBody>
                    <a:bodyPr>
                      <a:noAutofit/>
                    </a:bodyPr>
                    <a:lstStyle/>
                    <a:p>
                      <a:pPr indent="0" lvl="0" marL="0" rtl="0">
                        <a:spcBef>
                          <a:spcPts val="0"/>
                        </a:spcBef>
                        <a:spcAft>
                          <a:spcPts val="0"/>
                        </a:spcAft>
                        <a:buNone/>
                      </a:pPr>
                      <a:r>
                        <a:rPr lang="en" sz="2000"/>
                        <a:t>309</a:t>
                      </a:r>
                      <a:endParaRPr sz="2000"/>
                    </a:p>
                  </a:txBody>
                  <a:tcPr marT="63500" marB="63500" marR="63500" marL="63500"/>
                </a:tc>
                <a:tc>
                  <a:txBody>
                    <a:bodyPr>
                      <a:noAutofit/>
                    </a:bodyPr>
                    <a:lstStyle/>
                    <a:p>
                      <a:pPr indent="0" lvl="0" marL="0" rtl="0">
                        <a:spcBef>
                          <a:spcPts val="0"/>
                        </a:spcBef>
                        <a:spcAft>
                          <a:spcPts val="0"/>
                        </a:spcAft>
                        <a:buNone/>
                      </a:pPr>
                      <a:r>
                        <a:rPr b="1" lang="en" sz="2000"/>
                        <a:t>Partial ban</a:t>
                      </a:r>
                      <a:r>
                        <a:rPr lang="en" sz="2000"/>
                        <a:t> in Restaurants; No ban in Bars; Penalizes Restaurants</a:t>
                      </a:r>
                      <a:endParaRPr sz="2000"/>
                    </a:p>
                  </a:txBody>
                  <a:tcPr marT="63500" marB="63500" marR="63500" marL="63500"/>
                </a:tc>
              </a:tr>
              <a:tr h="12700">
                <a:tc>
                  <a:txBody>
                    <a:bodyPr>
                      <a:noAutofit/>
                    </a:bodyPr>
                    <a:lstStyle/>
                    <a:p>
                      <a:pPr indent="0" lvl="0" marL="0" rtl="0">
                        <a:spcBef>
                          <a:spcPts val="0"/>
                        </a:spcBef>
                        <a:spcAft>
                          <a:spcPts val="0"/>
                        </a:spcAft>
                        <a:buNone/>
                      </a:pPr>
                      <a:r>
                        <a:rPr lang="en" sz="2000"/>
                        <a:t>2</a:t>
                      </a:r>
                      <a:endParaRPr sz="2000"/>
                    </a:p>
                  </a:txBody>
                  <a:tcPr marT="63500" marB="63500" marR="63500" marL="63500"/>
                </a:tc>
                <a:tc>
                  <a:txBody>
                    <a:bodyPr>
                      <a:noAutofit/>
                    </a:bodyPr>
                    <a:lstStyle/>
                    <a:p>
                      <a:pPr indent="0" lvl="0" marL="0" rtl="0">
                        <a:spcBef>
                          <a:spcPts val="0"/>
                        </a:spcBef>
                        <a:spcAft>
                          <a:spcPts val="0"/>
                        </a:spcAft>
                        <a:buNone/>
                      </a:pPr>
                      <a:r>
                        <a:rPr lang="en" sz="2000"/>
                        <a:t>28</a:t>
                      </a:r>
                      <a:endParaRPr sz="2000"/>
                    </a:p>
                  </a:txBody>
                  <a:tcPr marT="63500" marB="63500" marR="63500" marL="63500"/>
                </a:tc>
                <a:tc>
                  <a:txBody>
                    <a:bodyPr>
                      <a:noAutofit/>
                    </a:bodyPr>
                    <a:lstStyle/>
                    <a:p>
                      <a:pPr indent="0" lvl="0" marL="0" rtl="0">
                        <a:spcBef>
                          <a:spcPts val="0"/>
                        </a:spcBef>
                        <a:spcAft>
                          <a:spcPts val="0"/>
                        </a:spcAft>
                        <a:buNone/>
                      </a:pPr>
                      <a:r>
                        <a:rPr lang="en" sz="2000"/>
                        <a:t>Ban Vehicles; Punish Driver</a:t>
                      </a:r>
                      <a:endParaRPr sz="2000"/>
                    </a:p>
                  </a:txBody>
                  <a:tcPr marT="63500" marB="63500" marR="63500" marL="63500"/>
                </a:tc>
              </a:tr>
              <a:tr h="12700">
                <a:tc>
                  <a:txBody>
                    <a:bodyPr>
                      <a:noAutofit/>
                    </a:bodyPr>
                    <a:lstStyle/>
                    <a:p>
                      <a:pPr indent="0" lvl="0" marL="0" rtl="0">
                        <a:spcBef>
                          <a:spcPts val="0"/>
                        </a:spcBef>
                        <a:spcAft>
                          <a:spcPts val="0"/>
                        </a:spcAft>
                        <a:buNone/>
                      </a:pPr>
                      <a:r>
                        <a:rPr lang="en" sz="2000"/>
                        <a:t>3</a:t>
                      </a:r>
                      <a:endParaRPr sz="2000"/>
                    </a:p>
                  </a:txBody>
                  <a:tcPr marT="63500" marB="63500" marR="63500" marL="63500"/>
                </a:tc>
                <a:tc>
                  <a:txBody>
                    <a:bodyPr>
                      <a:noAutofit/>
                    </a:bodyPr>
                    <a:lstStyle/>
                    <a:p>
                      <a:pPr indent="0" lvl="0" marL="0" rtl="0">
                        <a:spcBef>
                          <a:spcPts val="0"/>
                        </a:spcBef>
                        <a:spcAft>
                          <a:spcPts val="0"/>
                        </a:spcAft>
                        <a:buNone/>
                      </a:pPr>
                      <a:r>
                        <a:rPr lang="en" sz="2000"/>
                        <a:t>1</a:t>
                      </a:r>
                      <a:endParaRPr sz="2000"/>
                    </a:p>
                  </a:txBody>
                  <a:tcPr marT="63500" marB="63500" marR="63500" marL="63500"/>
                </a:tc>
                <a:tc>
                  <a:txBody>
                    <a:bodyPr>
                      <a:noAutofit/>
                    </a:bodyPr>
                    <a:lstStyle/>
                    <a:p>
                      <a:pPr indent="0" lvl="0" marL="0" rtl="0">
                        <a:spcBef>
                          <a:spcPts val="0"/>
                        </a:spcBef>
                        <a:spcAft>
                          <a:spcPts val="0"/>
                        </a:spcAft>
                        <a:buNone/>
                      </a:pPr>
                      <a:r>
                        <a:rPr lang="en" sz="2000"/>
                        <a:t>Ban Vehicles; Punish Driver</a:t>
                      </a:r>
                      <a:endParaRPr sz="2000"/>
                    </a:p>
                  </a:txBody>
                  <a:tcPr marT="63500" marB="63500" marR="63500" marL="63500"/>
                </a:tc>
              </a:tr>
              <a:tr h="12700">
                <a:tc>
                  <a:txBody>
                    <a:bodyPr>
                      <a:noAutofit/>
                    </a:bodyPr>
                    <a:lstStyle/>
                    <a:p>
                      <a:pPr indent="0" lvl="0" marL="0" rtl="0">
                        <a:spcBef>
                          <a:spcPts val="0"/>
                        </a:spcBef>
                        <a:spcAft>
                          <a:spcPts val="0"/>
                        </a:spcAft>
                        <a:buNone/>
                      </a:pPr>
                      <a:r>
                        <a:rPr lang="en" sz="2000"/>
                        <a:t>4</a:t>
                      </a:r>
                      <a:endParaRPr sz="2000"/>
                    </a:p>
                  </a:txBody>
                  <a:tcPr marT="63500" marB="63500" marR="63500" marL="63500"/>
                </a:tc>
                <a:tc>
                  <a:txBody>
                    <a:bodyPr>
                      <a:noAutofit/>
                    </a:bodyPr>
                    <a:lstStyle/>
                    <a:p>
                      <a:pPr indent="0" lvl="0" marL="0" rtl="0">
                        <a:spcBef>
                          <a:spcPts val="0"/>
                        </a:spcBef>
                        <a:spcAft>
                          <a:spcPts val="0"/>
                        </a:spcAft>
                        <a:buNone/>
                      </a:pPr>
                      <a:r>
                        <a:rPr lang="en" sz="2000"/>
                        <a:t>301</a:t>
                      </a:r>
                      <a:endParaRPr sz="2000"/>
                    </a:p>
                  </a:txBody>
                  <a:tcPr marT="63500" marB="63500" marR="63500" marL="63500"/>
                </a:tc>
                <a:tc>
                  <a:txBody>
                    <a:bodyPr>
                      <a:noAutofit/>
                    </a:bodyPr>
                    <a:lstStyle/>
                    <a:p>
                      <a:pPr indent="0" lvl="0" marL="0" rtl="0">
                        <a:spcBef>
                          <a:spcPts val="0"/>
                        </a:spcBef>
                        <a:spcAft>
                          <a:spcPts val="0"/>
                        </a:spcAft>
                        <a:buNone/>
                      </a:pPr>
                      <a:r>
                        <a:rPr b="1" lang="en" sz="2000"/>
                        <a:t>No ban </a:t>
                      </a:r>
                      <a:r>
                        <a:rPr lang="en" sz="2000"/>
                        <a:t>in Restaurants, Hotels, &amp; Bars</a:t>
                      </a:r>
                      <a:endParaRPr sz="2000"/>
                    </a:p>
                  </a:txBody>
                  <a:tcPr marT="63500" marB="63500" marR="63500" marL="63500"/>
                </a:tc>
              </a:tr>
              <a:tr h="12700">
                <a:tc>
                  <a:txBody>
                    <a:bodyPr>
                      <a:noAutofit/>
                    </a:bodyPr>
                    <a:lstStyle/>
                    <a:p>
                      <a:pPr indent="0" lvl="0" marL="0" rtl="0">
                        <a:spcBef>
                          <a:spcPts val="0"/>
                        </a:spcBef>
                        <a:spcAft>
                          <a:spcPts val="0"/>
                        </a:spcAft>
                        <a:buNone/>
                      </a:pPr>
                      <a:r>
                        <a:rPr lang="en" sz="2000"/>
                        <a:t>5</a:t>
                      </a:r>
                      <a:endParaRPr sz="2000"/>
                    </a:p>
                  </a:txBody>
                  <a:tcPr marT="63500" marB="63500" marR="63500" marL="63500"/>
                </a:tc>
                <a:tc>
                  <a:txBody>
                    <a:bodyPr>
                      <a:noAutofit/>
                    </a:bodyPr>
                    <a:lstStyle/>
                    <a:p>
                      <a:pPr indent="0" lvl="0" marL="0" rtl="0">
                        <a:spcBef>
                          <a:spcPts val="0"/>
                        </a:spcBef>
                        <a:spcAft>
                          <a:spcPts val="0"/>
                        </a:spcAft>
                        <a:buNone/>
                      </a:pPr>
                      <a:r>
                        <a:rPr lang="en" sz="2000"/>
                        <a:t>279</a:t>
                      </a:r>
                      <a:endParaRPr sz="2000"/>
                    </a:p>
                  </a:txBody>
                  <a:tcPr marT="63500" marB="63500" marR="63500" marL="63500"/>
                </a:tc>
                <a:tc>
                  <a:txBody>
                    <a:bodyPr>
                      <a:noAutofit/>
                    </a:bodyPr>
                    <a:lstStyle/>
                    <a:p>
                      <a:pPr indent="0" lvl="0" marL="0" rtl="0">
                        <a:spcBef>
                          <a:spcPts val="0"/>
                        </a:spcBef>
                        <a:spcAft>
                          <a:spcPts val="0"/>
                        </a:spcAft>
                        <a:buNone/>
                      </a:pPr>
                      <a:r>
                        <a:rPr b="1" lang="en" sz="2000"/>
                        <a:t>Ban</a:t>
                      </a:r>
                      <a:r>
                        <a:rPr lang="en" sz="2000"/>
                        <a:t> Bars, Restaurants, &amp; Hotels; Penalize smoker and business in bars &amp; hotels &amp; restaurants</a:t>
                      </a:r>
                      <a:endParaRPr sz="2000"/>
                    </a:p>
                  </a:txBody>
                  <a:tcPr marT="63500" marB="63500" marR="63500" marL="6350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457200" y="358375"/>
            <a:ext cx="8229600" cy="7617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sz="3200"/>
              <a:t>K-Means Clustered Regression (Age)</a:t>
            </a:r>
            <a:endParaRPr sz="3200"/>
          </a:p>
        </p:txBody>
      </p:sp>
      <p:sp>
        <p:nvSpPr>
          <p:cNvPr id="246" name="Google Shape;246;p38"/>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aphicFrame>
        <p:nvGraphicFramePr>
          <p:cNvPr id="247" name="Google Shape;247;p38"/>
          <p:cNvGraphicFramePr/>
          <p:nvPr/>
        </p:nvGraphicFramePr>
        <p:xfrm>
          <a:off x="457200" y="1368175"/>
          <a:ext cx="3000000" cy="3000000"/>
        </p:xfrm>
        <a:graphic>
          <a:graphicData uri="http://schemas.openxmlformats.org/drawingml/2006/table">
            <a:tbl>
              <a:tblPr>
                <a:noFill/>
                <a:tableStyleId>{CE95721B-A84F-42B4-A0F4-7F1D1CB6C808}</a:tableStyleId>
              </a:tblPr>
              <a:tblGrid>
                <a:gridCol w="1323925"/>
                <a:gridCol w="2488975"/>
                <a:gridCol w="1919700"/>
                <a:gridCol w="1178300"/>
                <a:gridCol w="1244500"/>
              </a:tblGrid>
              <a:tr h="12700">
                <a:tc>
                  <a:txBody>
                    <a:bodyPr>
                      <a:noAutofit/>
                    </a:bodyPr>
                    <a:lstStyle/>
                    <a:p>
                      <a:pPr indent="0" lvl="0" marL="0" rtl="0" algn="ctr">
                        <a:spcBef>
                          <a:spcPts val="0"/>
                        </a:spcBef>
                        <a:spcAft>
                          <a:spcPts val="0"/>
                        </a:spcAft>
                        <a:buNone/>
                      </a:pPr>
                      <a:r>
                        <a:rPr b="1" lang="en" sz="1800"/>
                        <a:t>Dataset</a:t>
                      </a:r>
                      <a:endParaRPr b="1" sz="1800"/>
                    </a:p>
                  </a:txBody>
                  <a:tcPr marT="63500" marB="63500" marR="63500" marL="63500" anchor="ctr"/>
                </a:tc>
                <a:tc>
                  <a:txBody>
                    <a:bodyPr>
                      <a:noAutofit/>
                    </a:bodyPr>
                    <a:lstStyle/>
                    <a:p>
                      <a:pPr indent="0" lvl="0" marL="0" rtl="0" algn="ctr">
                        <a:spcBef>
                          <a:spcPts val="0"/>
                        </a:spcBef>
                        <a:spcAft>
                          <a:spcPts val="0"/>
                        </a:spcAft>
                        <a:buNone/>
                      </a:pPr>
                      <a:r>
                        <a:rPr b="1" lang="en" sz="1800"/>
                        <a:t>Input</a:t>
                      </a:r>
                      <a:endParaRPr b="1" sz="1800"/>
                    </a:p>
                  </a:txBody>
                  <a:tcPr marT="63500" marB="63500" marR="63500" marL="63500" anchor="ctr"/>
                </a:tc>
                <a:tc>
                  <a:txBody>
                    <a:bodyPr>
                      <a:noAutofit/>
                    </a:bodyPr>
                    <a:lstStyle/>
                    <a:p>
                      <a:pPr indent="0" lvl="0" marL="0" rtl="0" algn="ctr">
                        <a:spcBef>
                          <a:spcPts val="0"/>
                        </a:spcBef>
                        <a:spcAft>
                          <a:spcPts val="0"/>
                        </a:spcAft>
                        <a:buNone/>
                      </a:pPr>
                      <a:r>
                        <a:rPr b="1" lang="en" sz="1800"/>
                        <a:t>Significant Variables</a:t>
                      </a:r>
                      <a:endParaRPr b="1" sz="1800"/>
                    </a:p>
                  </a:txBody>
                  <a:tcPr marT="63500" marB="63500" marR="63500" marL="63500" anchor="ctr"/>
                </a:tc>
                <a:tc>
                  <a:txBody>
                    <a:bodyPr>
                      <a:noAutofit/>
                    </a:bodyPr>
                    <a:lstStyle/>
                    <a:p>
                      <a:pPr indent="0" lvl="0" marL="0" rtl="0" algn="ctr">
                        <a:spcBef>
                          <a:spcPts val="0"/>
                        </a:spcBef>
                        <a:spcAft>
                          <a:spcPts val="0"/>
                        </a:spcAft>
                        <a:buNone/>
                      </a:pPr>
                      <a:r>
                        <a:rPr b="1" lang="en" sz="1800"/>
                        <a:t>Adj.R-Sq.</a:t>
                      </a:r>
                      <a:endParaRPr b="1" sz="1800"/>
                    </a:p>
                  </a:txBody>
                  <a:tcPr marT="63500" marB="63500" marR="63500" marL="63500" anchor="ctr"/>
                </a:tc>
                <a:tc>
                  <a:txBody>
                    <a:bodyPr>
                      <a:noAutofit/>
                    </a:bodyPr>
                    <a:lstStyle/>
                    <a:p>
                      <a:pPr indent="0" lvl="0" marL="0" rtl="0" algn="ctr">
                        <a:spcBef>
                          <a:spcPts val="0"/>
                        </a:spcBef>
                        <a:spcAft>
                          <a:spcPts val="0"/>
                        </a:spcAft>
                        <a:buNone/>
                      </a:pPr>
                      <a:r>
                        <a:rPr b="1" lang="en" sz="1800"/>
                        <a:t>AIC</a:t>
                      </a:r>
                      <a:endParaRPr b="1" sz="1800"/>
                    </a:p>
                  </a:txBody>
                  <a:tcPr marT="63500" marB="63500" marR="63500" marL="63500" anchor="ctr"/>
                </a:tc>
              </a:tr>
              <a:tr h="12700">
                <a:tc>
                  <a:txBody>
                    <a:bodyPr>
                      <a:noAutofit/>
                    </a:bodyPr>
                    <a:lstStyle/>
                    <a:p>
                      <a:pPr indent="0" lvl="0" marL="0" rtl="0" algn="ctr">
                        <a:spcBef>
                          <a:spcPts val="0"/>
                        </a:spcBef>
                        <a:spcAft>
                          <a:spcPts val="0"/>
                        </a:spcAft>
                        <a:buNone/>
                      </a:pPr>
                      <a:r>
                        <a:rPr lang="en" sz="1800"/>
                        <a:t>By Age</a:t>
                      </a:r>
                      <a:endParaRPr sz="1800"/>
                    </a:p>
                  </a:txBody>
                  <a:tcPr marT="63500" marB="63500" marR="63500" marL="63500" anchor="ctr"/>
                </a:tc>
                <a:tc>
                  <a:txBody>
                    <a:bodyPr>
                      <a:noAutofit/>
                    </a:bodyPr>
                    <a:lstStyle/>
                    <a:p>
                      <a:pPr indent="0" lvl="0" marL="0" rtl="0" algn="ctr">
                        <a:lnSpc>
                          <a:spcPct val="115000"/>
                        </a:lnSpc>
                        <a:spcBef>
                          <a:spcPts val="0"/>
                        </a:spcBef>
                        <a:spcAft>
                          <a:spcPts val="0"/>
                        </a:spcAft>
                        <a:buNone/>
                      </a:pPr>
                      <a:r>
                        <a:rPr lang="en" sz="1800"/>
                        <a:t>cigarette tax, little cigar tax, funding per capita, </a:t>
                      </a:r>
                      <a:br>
                        <a:rPr lang="en" sz="1800"/>
                      </a:br>
                      <a:r>
                        <a:rPr lang="en" sz="1800"/>
                        <a:t>and age groups</a:t>
                      </a:r>
                      <a:endParaRPr sz="1800"/>
                    </a:p>
                  </a:txBody>
                  <a:tcPr marT="63500" marB="63500" marR="63500" marL="63500" anchor="ctr"/>
                </a:tc>
                <a:tc>
                  <a:txBody>
                    <a:bodyPr>
                      <a:noAutofit/>
                    </a:bodyPr>
                    <a:lstStyle/>
                    <a:p>
                      <a:pPr indent="0" lvl="0" marL="0" rtl="0" algn="ctr">
                        <a:spcBef>
                          <a:spcPts val="0"/>
                        </a:spcBef>
                        <a:spcAft>
                          <a:spcPts val="0"/>
                        </a:spcAft>
                        <a:buNone/>
                      </a:pPr>
                      <a:r>
                        <a:rPr lang="en" sz="1800"/>
                        <a:t>cigarette tax, </a:t>
                      </a:r>
                      <a:br>
                        <a:rPr lang="en" sz="1800"/>
                      </a:br>
                      <a:r>
                        <a:rPr lang="en" sz="1800"/>
                        <a:t>age groups</a:t>
                      </a:r>
                      <a:endParaRPr sz="1800"/>
                    </a:p>
                  </a:txBody>
                  <a:tcPr marT="63500" marB="63500" marR="63500" marL="63500" anchor="ctr"/>
                </a:tc>
                <a:tc>
                  <a:txBody>
                    <a:bodyPr>
                      <a:noAutofit/>
                    </a:bodyPr>
                    <a:lstStyle/>
                    <a:p>
                      <a:pPr indent="0" lvl="0" marL="0" rtl="0" algn="ctr">
                        <a:spcBef>
                          <a:spcPts val="0"/>
                        </a:spcBef>
                        <a:spcAft>
                          <a:spcPts val="0"/>
                        </a:spcAft>
                        <a:buNone/>
                      </a:pPr>
                      <a:r>
                        <a:rPr lang="en" sz="1800"/>
                        <a:t>0.7376</a:t>
                      </a:r>
                      <a:endParaRPr sz="1800"/>
                    </a:p>
                  </a:txBody>
                  <a:tcPr marT="63500" marB="63500" marR="63500" marL="63500" anchor="ctr"/>
                </a:tc>
                <a:tc>
                  <a:txBody>
                    <a:bodyPr>
                      <a:noAutofit/>
                    </a:bodyPr>
                    <a:lstStyle/>
                    <a:p>
                      <a:pPr indent="0" lvl="0" marL="0" rtl="0" algn="ctr">
                        <a:spcBef>
                          <a:spcPts val="0"/>
                        </a:spcBef>
                        <a:spcAft>
                          <a:spcPts val="0"/>
                        </a:spcAft>
                        <a:buNone/>
                      </a:pPr>
                      <a:r>
                        <a:rPr lang="en" sz="1800"/>
                        <a:t>7334.4</a:t>
                      </a:r>
                      <a:endParaRPr sz="1800"/>
                    </a:p>
                  </a:txBody>
                  <a:tcPr marT="63500" marB="63500" marR="63500" marL="63500" anchor="ctr"/>
                </a:tc>
              </a:tr>
              <a:tr h="266700">
                <a:tc>
                  <a:txBody>
                    <a:bodyPr>
                      <a:noAutofit/>
                    </a:bodyPr>
                    <a:lstStyle/>
                    <a:p>
                      <a:pPr indent="0" lvl="0" marL="0" rtl="0" algn="ctr">
                        <a:spcBef>
                          <a:spcPts val="0"/>
                        </a:spcBef>
                        <a:spcAft>
                          <a:spcPts val="0"/>
                        </a:spcAft>
                        <a:buNone/>
                      </a:pPr>
                      <a:r>
                        <a:rPr lang="en" sz="1800"/>
                        <a:t>By Age</a:t>
                      </a:r>
                      <a:endParaRPr sz="1800"/>
                    </a:p>
                    <a:p>
                      <a:pPr indent="0" lvl="0" marL="0" rtl="0" algn="ctr">
                        <a:spcBef>
                          <a:spcPts val="0"/>
                        </a:spcBef>
                        <a:spcAft>
                          <a:spcPts val="0"/>
                        </a:spcAft>
                        <a:buNone/>
                      </a:pPr>
                      <a:r>
                        <a:rPr lang="en" sz="1800"/>
                        <a:t>k=5</a:t>
                      </a:r>
                      <a:endParaRPr sz="1800"/>
                    </a:p>
                  </a:txBody>
                  <a:tcPr marT="63500" marB="63500" marR="63500" marL="63500" anchor="ctr"/>
                </a:tc>
                <a:tc rowSpan="2">
                  <a:txBody>
                    <a:bodyPr>
                      <a:noAutofit/>
                    </a:bodyPr>
                    <a:lstStyle/>
                    <a:p>
                      <a:pPr indent="0" lvl="0" marL="0" rtl="0" algn="ctr">
                        <a:lnSpc>
                          <a:spcPct val="115000"/>
                        </a:lnSpc>
                        <a:spcBef>
                          <a:spcPts val="0"/>
                        </a:spcBef>
                        <a:spcAft>
                          <a:spcPts val="0"/>
                        </a:spcAft>
                        <a:buNone/>
                      </a:pPr>
                      <a:r>
                        <a:rPr lang="en" sz="1800"/>
                        <a:t>cigarette tax, little cigar tax, funding per capita, age groups, cluster assignments</a:t>
                      </a:r>
                      <a:endParaRPr sz="1800"/>
                    </a:p>
                  </a:txBody>
                  <a:tcPr marT="63500" marB="63500" marR="63500" marL="63500" anchor="ctr"/>
                </a:tc>
                <a:tc rowSpan="2">
                  <a:txBody>
                    <a:bodyPr>
                      <a:noAutofit/>
                    </a:bodyPr>
                    <a:lstStyle/>
                    <a:p>
                      <a:pPr indent="0" lvl="0" marL="0" rtl="0" algn="ctr">
                        <a:spcBef>
                          <a:spcPts val="0"/>
                        </a:spcBef>
                        <a:spcAft>
                          <a:spcPts val="0"/>
                        </a:spcAft>
                        <a:buNone/>
                      </a:pPr>
                      <a:r>
                        <a:rPr lang="en" sz="1800"/>
                        <a:t>cigarette tax, </a:t>
                      </a:r>
                      <a:br>
                        <a:rPr lang="en" sz="1800"/>
                      </a:br>
                      <a:r>
                        <a:rPr lang="en" sz="1800"/>
                        <a:t>age groups, cluster assignments </a:t>
                      </a:r>
                      <a:endParaRPr sz="1800"/>
                    </a:p>
                  </a:txBody>
                  <a:tcPr marT="63500" marB="63500" marR="63500" marL="63500" anchor="ctr"/>
                </a:tc>
                <a:tc>
                  <a:txBody>
                    <a:bodyPr>
                      <a:noAutofit/>
                    </a:bodyPr>
                    <a:lstStyle/>
                    <a:p>
                      <a:pPr indent="0" lvl="0" marL="0" rtl="0" algn="ctr">
                        <a:spcBef>
                          <a:spcPts val="0"/>
                        </a:spcBef>
                        <a:spcAft>
                          <a:spcPts val="0"/>
                        </a:spcAft>
                        <a:buNone/>
                      </a:pPr>
                      <a:r>
                        <a:rPr lang="en" sz="1800"/>
                        <a:t>0.7409</a:t>
                      </a:r>
                      <a:endParaRPr sz="1800"/>
                    </a:p>
                  </a:txBody>
                  <a:tcPr marT="63500" marB="63500" marR="63500" marL="63500" anchor="ctr"/>
                </a:tc>
                <a:tc>
                  <a:txBody>
                    <a:bodyPr>
                      <a:noAutofit/>
                    </a:bodyPr>
                    <a:lstStyle/>
                    <a:p>
                      <a:pPr indent="0" lvl="0" marL="0" rtl="0" algn="ctr">
                        <a:lnSpc>
                          <a:spcPct val="115000"/>
                        </a:lnSpc>
                        <a:spcBef>
                          <a:spcPts val="0"/>
                        </a:spcBef>
                        <a:spcAft>
                          <a:spcPts val="0"/>
                        </a:spcAft>
                        <a:buNone/>
                      </a:pPr>
                      <a:r>
                        <a:rPr lang="en" sz="1800"/>
                        <a:t>7194.09</a:t>
                      </a:r>
                      <a:endParaRPr sz="1800"/>
                    </a:p>
                  </a:txBody>
                  <a:tcPr marT="63500" marB="63500" marR="63500" marL="63500" anchor="ctr"/>
                </a:tc>
              </a:tr>
              <a:tr h="266700">
                <a:tc>
                  <a:txBody>
                    <a:bodyPr>
                      <a:noAutofit/>
                    </a:bodyPr>
                    <a:lstStyle/>
                    <a:p>
                      <a:pPr indent="0" lvl="0" marL="0" rtl="0" algn="ctr">
                        <a:spcBef>
                          <a:spcPts val="0"/>
                        </a:spcBef>
                        <a:spcAft>
                          <a:spcPts val="0"/>
                        </a:spcAft>
                        <a:buNone/>
                      </a:pPr>
                      <a:r>
                        <a:rPr lang="en" sz="1800"/>
                        <a:t>By Age</a:t>
                      </a:r>
                      <a:endParaRPr sz="1800"/>
                    </a:p>
                    <a:p>
                      <a:pPr indent="0" lvl="0" marL="0" rtl="0" algn="ctr">
                        <a:spcBef>
                          <a:spcPts val="0"/>
                        </a:spcBef>
                        <a:spcAft>
                          <a:spcPts val="0"/>
                        </a:spcAft>
                        <a:buNone/>
                      </a:pPr>
                      <a:r>
                        <a:rPr lang="en" sz="1800"/>
                        <a:t>k=15</a:t>
                      </a:r>
                      <a:endParaRPr sz="1800"/>
                    </a:p>
                  </a:txBody>
                  <a:tcPr marT="63500" marB="63500" marR="63500" marL="63500" anchor="ctr"/>
                </a:tc>
                <a:tc vMerge="1"/>
                <a:tc vMerge="1"/>
                <a:tc>
                  <a:txBody>
                    <a:bodyPr>
                      <a:noAutofit/>
                    </a:bodyPr>
                    <a:lstStyle/>
                    <a:p>
                      <a:pPr indent="0" lvl="0" marL="0" rtl="0" algn="ctr">
                        <a:spcBef>
                          <a:spcPts val="0"/>
                        </a:spcBef>
                        <a:spcAft>
                          <a:spcPts val="0"/>
                        </a:spcAft>
                        <a:buNone/>
                      </a:pPr>
                      <a:r>
                        <a:rPr lang="en" sz="1800"/>
                        <a:t>0.7527</a:t>
                      </a:r>
                      <a:endParaRPr sz="1800"/>
                    </a:p>
                  </a:txBody>
                  <a:tcPr marT="63500" marB="63500" marR="63500" marL="63500" anchor="ctr"/>
                </a:tc>
                <a:tc>
                  <a:txBody>
                    <a:bodyPr>
                      <a:noAutofit/>
                    </a:bodyPr>
                    <a:lstStyle/>
                    <a:p>
                      <a:pPr indent="0" lvl="0" marL="0" rtl="0" algn="ctr">
                        <a:lnSpc>
                          <a:spcPct val="115000"/>
                        </a:lnSpc>
                        <a:spcBef>
                          <a:spcPts val="0"/>
                        </a:spcBef>
                        <a:spcAft>
                          <a:spcPts val="0"/>
                        </a:spcAft>
                        <a:buNone/>
                      </a:pPr>
                      <a:r>
                        <a:rPr lang="en" sz="1800"/>
                        <a:t>7084.2</a:t>
                      </a:r>
                      <a:endParaRPr sz="1800"/>
                    </a:p>
                  </a:txBody>
                  <a:tcPr marT="63500" marB="63500" marR="63500" marL="63500"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21"/>
          <p:cNvSpPr txBox="1"/>
          <p:nvPr>
            <p:ph type="title"/>
          </p:nvPr>
        </p:nvSpPr>
        <p:spPr>
          <a:xfrm>
            <a:off x="457200" y="405175"/>
            <a:ext cx="8229600" cy="798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Agenda</a:t>
            </a:r>
            <a:endParaRPr sz="3200"/>
          </a:p>
        </p:txBody>
      </p:sp>
      <p:sp>
        <p:nvSpPr>
          <p:cNvPr id="86" name="Google Shape;86;p21"/>
          <p:cNvSpPr txBox="1"/>
          <p:nvPr>
            <p:ph idx="1" type="body"/>
          </p:nvPr>
        </p:nvSpPr>
        <p:spPr>
          <a:xfrm>
            <a:off x="457200" y="1111975"/>
            <a:ext cx="8229600" cy="36060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sz="2400"/>
              <a:t>Background</a:t>
            </a:r>
            <a:endParaRPr sz="2400"/>
          </a:p>
          <a:p>
            <a:pPr indent="-381000" lvl="0" marL="457200" rtl="0">
              <a:spcBef>
                <a:spcPts val="0"/>
              </a:spcBef>
              <a:spcAft>
                <a:spcPts val="0"/>
              </a:spcAft>
              <a:buSzPts val="2400"/>
              <a:buChar char="●"/>
            </a:pPr>
            <a:r>
              <a:rPr lang="en" sz="2400"/>
              <a:t>Project Goal</a:t>
            </a:r>
            <a:endParaRPr sz="2400"/>
          </a:p>
          <a:p>
            <a:pPr indent="-381000" lvl="0" marL="457200" rtl="0">
              <a:spcBef>
                <a:spcPts val="0"/>
              </a:spcBef>
              <a:spcAft>
                <a:spcPts val="0"/>
              </a:spcAft>
              <a:buSzPts val="2400"/>
              <a:buChar char="●"/>
            </a:pPr>
            <a:r>
              <a:rPr lang="en" sz="2400"/>
              <a:t>Data Understanding</a:t>
            </a:r>
            <a:endParaRPr sz="2400"/>
          </a:p>
          <a:p>
            <a:pPr indent="-381000" lvl="0" marL="457200" rtl="0">
              <a:spcBef>
                <a:spcPts val="0"/>
              </a:spcBef>
              <a:spcAft>
                <a:spcPts val="0"/>
              </a:spcAft>
              <a:buSzPts val="2400"/>
              <a:buChar char="●"/>
            </a:pPr>
            <a:r>
              <a:rPr lang="en" sz="2400"/>
              <a:t>Modelling Approach</a:t>
            </a:r>
            <a:endParaRPr sz="2400"/>
          </a:p>
          <a:p>
            <a:pPr indent="-361950" lvl="1" marL="914400" rtl="0">
              <a:spcBef>
                <a:spcPts val="0"/>
              </a:spcBef>
              <a:spcAft>
                <a:spcPts val="0"/>
              </a:spcAft>
              <a:buSzPts val="2100"/>
              <a:buChar char="○"/>
            </a:pPr>
            <a:r>
              <a:rPr lang="en" sz="2100"/>
              <a:t>Logistic Regression</a:t>
            </a:r>
            <a:endParaRPr sz="2100"/>
          </a:p>
          <a:p>
            <a:pPr indent="-361950" lvl="1" marL="914400" rtl="0">
              <a:spcBef>
                <a:spcPts val="0"/>
              </a:spcBef>
              <a:spcAft>
                <a:spcPts val="0"/>
              </a:spcAft>
              <a:buSzPts val="2100"/>
              <a:buChar char="○"/>
            </a:pPr>
            <a:r>
              <a:rPr lang="en" sz="2100"/>
              <a:t>K-means Clustered Regression</a:t>
            </a:r>
            <a:endParaRPr sz="2100"/>
          </a:p>
          <a:p>
            <a:pPr indent="-361950" lvl="1" marL="914400" rtl="0">
              <a:spcBef>
                <a:spcPts val="0"/>
              </a:spcBef>
              <a:spcAft>
                <a:spcPts val="0"/>
              </a:spcAft>
              <a:buSzPts val="2100"/>
              <a:buChar char="○"/>
            </a:pPr>
            <a:r>
              <a:rPr lang="en" sz="2100"/>
              <a:t>Principal Component Analysis &amp; Regression</a:t>
            </a:r>
            <a:endParaRPr sz="2100"/>
          </a:p>
          <a:p>
            <a:pPr indent="-381000" lvl="0" marL="457200" rtl="0">
              <a:spcBef>
                <a:spcPts val="0"/>
              </a:spcBef>
              <a:spcAft>
                <a:spcPts val="0"/>
              </a:spcAft>
              <a:buSzPts val="2400"/>
              <a:buChar char="●"/>
            </a:pPr>
            <a:r>
              <a:rPr lang="en" sz="2400"/>
              <a:t>Insights &amp; Recommendations</a:t>
            </a:r>
            <a:endParaRPr sz="2400"/>
          </a:p>
          <a:p>
            <a:pPr indent="-381000" lvl="0" marL="457200" rtl="0">
              <a:spcBef>
                <a:spcPts val="0"/>
              </a:spcBef>
              <a:spcAft>
                <a:spcPts val="0"/>
              </a:spcAft>
              <a:buSzPts val="2400"/>
              <a:buChar char="●"/>
            </a:pPr>
            <a:r>
              <a:rPr lang="en" sz="2400"/>
              <a:t>Appendix</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0" y="358375"/>
            <a:ext cx="9144000" cy="775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K-Means Clustered Regression (Education)</a:t>
            </a:r>
            <a:endParaRPr sz="3200"/>
          </a:p>
        </p:txBody>
      </p:sp>
      <p:sp>
        <p:nvSpPr>
          <p:cNvPr id="253" name="Google Shape;253;p39"/>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aphicFrame>
        <p:nvGraphicFramePr>
          <p:cNvPr id="254" name="Google Shape;254;p39"/>
          <p:cNvGraphicFramePr/>
          <p:nvPr/>
        </p:nvGraphicFramePr>
        <p:xfrm>
          <a:off x="457200" y="1265750"/>
          <a:ext cx="3000000" cy="3000000"/>
        </p:xfrm>
        <a:graphic>
          <a:graphicData uri="http://schemas.openxmlformats.org/drawingml/2006/table">
            <a:tbl>
              <a:tblPr>
                <a:noFill/>
                <a:tableStyleId>{CE95721B-A84F-42B4-A0F4-7F1D1CB6C808}</a:tableStyleId>
              </a:tblPr>
              <a:tblGrid>
                <a:gridCol w="1323925"/>
                <a:gridCol w="2488975"/>
                <a:gridCol w="1919700"/>
                <a:gridCol w="1178300"/>
                <a:gridCol w="1244500"/>
              </a:tblGrid>
              <a:tr h="12700">
                <a:tc>
                  <a:txBody>
                    <a:bodyPr>
                      <a:noAutofit/>
                    </a:bodyPr>
                    <a:lstStyle/>
                    <a:p>
                      <a:pPr indent="0" lvl="0" marL="0" rtl="0" algn="ctr">
                        <a:spcBef>
                          <a:spcPts val="0"/>
                        </a:spcBef>
                        <a:spcAft>
                          <a:spcPts val="0"/>
                        </a:spcAft>
                        <a:buNone/>
                      </a:pPr>
                      <a:r>
                        <a:rPr b="1" lang="en" sz="1800"/>
                        <a:t>Dataset</a:t>
                      </a:r>
                      <a:endParaRPr b="1" sz="1800"/>
                    </a:p>
                  </a:txBody>
                  <a:tcPr marT="63500" marB="63500" marR="63500" marL="63500" anchor="ctr"/>
                </a:tc>
                <a:tc>
                  <a:txBody>
                    <a:bodyPr>
                      <a:noAutofit/>
                    </a:bodyPr>
                    <a:lstStyle/>
                    <a:p>
                      <a:pPr indent="0" lvl="0" marL="0" rtl="0" algn="ctr">
                        <a:spcBef>
                          <a:spcPts val="0"/>
                        </a:spcBef>
                        <a:spcAft>
                          <a:spcPts val="0"/>
                        </a:spcAft>
                        <a:buNone/>
                      </a:pPr>
                      <a:r>
                        <a:rPr b="1" lang="en" sz="1800"/>
                        <a:t>Input</a:t>
                      </a:r>
                      <a:endParaRPr b="1" sz="1800"/>
                    </a:p>
                  </a:txBody>
                  <a:tcPr marT="63500" marB="63500" marR="63500" marL="63500" anchor="ctr"/>
                </a:tc>
                <a:tc>
                  <a:txBody>
                    <a:bodyPr>
                      <a:noAutofit/>
                    </a:bodyPr>
                    <a:lstStyle/>
                    <a:p>
                      <a:pPr indent="0" lvl="0" marL="0" rtl="0" algn="ctr">
                        <a:spcBef>
                          <a:spcPts val="0"/>
                        </a:spcBef>
                        <a:spcAft>
                          <a:spcPts val="0"/>
                        </a:spcAft>
                        <a:buNone/>
                      </a:pPr>
                      <a:r>
                        <a:rPr b="1" lang="en" sz="1800"/>
                        <a:t>Significant Variables</a:t>
                      </a:r>
                      <a:endParaRPr b="1" sz="1800"/>
                    </a:p>
                  </a:txBody>
                  <a:tcPr marT="63500" marB="63500" marR="63500" marL="63500" anchor="ctr"/>
                </a:tc>
                <a:tc>
                  <a:txBody>
                    <a:bodyPr>
                      <a:noAutofit/>
                    </a:bodyPr>
                    <a:lstStyle/>
                    <a:p>
                      <a:pPr indent="0" lvl="0" marL="0" rtl="0" algn="ctr">
                        <a:spcBef>
                          <a:spcPts val="0"/>
                        </a:spcBef>
                        <a:spcAft>
                          <a:spcPts val="0"/>
                        </a:spcAft>
                        <a:buNone/>
                      </a:pPr>
                      <a:r>
                        <a:rPr b="1" lang="en" sz="1800"/>
                        <a:t>Adj.R-Sq.</a:t>
                      </a:r>
                      <a:endParaRPr b="1" sz="1800"/>
                    </a:p>
                  </a:txBody>
                  <a:tcPr marT="63500" marB="63500" marR="63500" marL="63500" anchor="ctr"/>
                </a:tc>
                <a:tc>
                  <a:txBody>
                    <a:bodyPr>
                      <a:noAutofit/>
                    </a:bodyPr>
                    <a:lstStyle/>
                    <a:p>
                      <a:pPr indent="0" lvl="0" marL="0" rtl="0" algn="ctr">
                        <a:spcBef>
                          <a:spcPts val="0"/>
                        </a:spcBef>
                        <a:spcAft>
                          <a:spcPts val="0"/>
                        </a:spcAft>
                        <a:buNone/>
                      </a:pPr>
                      <a:r>
                        <a:rPr b="1" lang="en" sz="1800"/>
                        <a:t>AIC</a:t>
                      </a:r>
                      <a:endParaRPr b="1" sz="1800"/>
                    </a:p>
                  </a:txBody>
                  <a:tcPr marT="63500" marB="63500" marR="63500" marL="63500" anchor="ctr"/>
                </a:tc>
              </a:tr>
              <a:tr h="12700">
                <a:tc>
                  <a:txBody>
                    <a:bodyPr>
                      <a:noAutofit/>
                    </a:bodyPr>
                    <a:lstStyle/>
                    <a:p>
                      <a:pPr indent="0" lvl="0" marL="0" rtl="0" algn="ctr">
                        <a:lnSpc>
                          <a:spcPct val="100000"/>
                        </a:lnSpc>
                        <a:spcBef>
                          <a:spcPts val="0"/>
                        </a:spcBef>
                        <a:spcAft>
                          <a:spcPts val="0"/>
                        </a:spcAft>
                        <a:buNone/>
                      </a:pPr>
                      <a:r>
                        <a:rPr lang="en" sz="1800"/>
                        <a:t>By Education</a:t>
                      </a:r>
                      <a:endParaRPr sz="1800"/>
                    </a:p>
                  </a:txBody>
                  <a:tcPr marT="63500" marB="63500" marR="63500" marL="63500" anchor="ctr"/>
                </a:tc>
                <a:tc>
                  <a:txBody>
                    <a:bodyPr>
                      <a:noAutofit/>
                    </a:bodyPr>
                    <a:lstStyle/>
                    <a:p>
                      <a:pPr indent="0" lvl="0" marL="0" rtl="0" algn="ctr">
                        <a:lnSpc>
                          <a:spcPct val="100000"/>
                        </a:lnSpc>
                        <a:spcBef>
                          <a:spcPts val="0"/>
                        </a:spcBef>
                        <a:spcAft>
                          <a:spcPts val="0"/>
                        </a:spcAft>
                        <a:buNone/>
                      </a:pPr>
                      <a:r>
                        <a:rPr lang="en" sz="1800"/>
                        <a:t>cigarette tax, little cigar tax, funding per capita, and education groups</a:t>
                      </a:r>
                      <a:endParaRPr sz="1800"/>
                    </a:p>
                  </a:txBody>
                  <a:tcPr marT="63500" marB="63500" marR="63500" marL="63500" anchor="ctr"/>
                </a:tc>
                <a:tc>
                  <a:txBody>
                    <a:bodyPr>
                      <a:noAutofit/>
                    </a:bodyPr>
                    <a:lstStyle/>
                    <a:p>
                      <a:pPr indent="0" lvl="0" marL="0" rtl="0" algn="ctr">
                        <a:lnSpc>
                          <a:spcPct val="100000"/>
                        </a:lnSpc>
                        <a:spcBef>
                          <a:spcPts val="0"/>
                        </a:spcBef>
                        <a:spcAft>
                          <a:spcPts val="0"/>
                        </a:spcAft>
                        <a:buNone/>
                      </a:pPr>
                      <a:r>
                        <a:rPr lang="en" sz="1800"/>
                        <a:t>cigarette tax, education groups</a:t>
                      </a:r>
                      <a:endParaRPr sz="1800"/>
                    </a:p>
                  </a:txBody>
                  <a:tcPr marT="63500" marB="63500" marR="63500" marL="63500" anchor="ctr"/>
                </a:tc>
                <a:tc>
                  <a:txBody>
                    <a:bodyPr>
                      <a:noAutofit/>
                    </a:bodyPr>
                    <a:lstStyle/>
                    <a:p>
                      <a:pPr indent="0" lvl="0" marL="0" rtl="0" algn="ctr">
                        <a:lnSpc>
                          <a:spcPct val="100000"/>
                        </a:lnSpc>
                        <a:spcBef>
                          <a:spcPts val="0"/>
                        </a:spcBef>
                        <a:spcAft>
                          <a:spcPts val="0"/>
                        </a:spcAft>
                        <a:buNone/>
                      </a:pPr>
                      <a:r>
                        <a:rPr lang="en" sz="1800"/>
                        <a:t>0.6838</a:t>
                      </a:r>
                      <a:endParaRPr sz="1800"/>
                    </a:p>
                  </a:txBody>
                  <a:tcPr marT="63500" marB="63500" marR="63500" marL="63500" anchor="ctr"/>
                </a:tc>
                <a:tc>
                  <a:txBody>
                    <a:bodyPr>
                      <a:noAutofit/>
                    </a:bodyPr>
                    <a:lstStyle/>
                    <a:p>
                      <a:pPr indent="0" lvl="0" marL="0" rtl="0" algn="ctr">
                        <a:lnSpc>
                          <a:spcPct val="100000"/>
                        </a:lnSpc>
                        <a:spcBef>
                          <a:spcPts val="0"/>
                        </a:spcBef>
                        <a:spcAft>
                          <a:spcPts val="0"/>
                        </a:spcAft>
                        <a:buNone/>
                      </a:pPr>
                      <a:r>
                        <a:rPr lang="en" sz="1800"/>
                        <a:t>309702.7</a:t>
                      </a:r>
                      <a:endParaRPr sz="1800"/>
                    </a:p>
                  </a:txBody>
                  <a:tcPr marT="63500" marB="63500" marR="63500" marL="63500" anchor="ctr"/>
                </a:tc>
              </a:tr>
              <a:tr h="12700">
                <a:tc>
                  <a:txBody>
                    <a:bodyPr>
                      <a:noAutofit/>
                    </a:bodyPr>
                    <a:lstStyle/>
                    <a:p>
                      <a:pPr indent="0" lvl="0" marL="0" rtl="0" algn="ctr">
                        <a:lnSpc>
                          <a:spcPct val="100000"/>
                        </a:lnSpc>
                        <a:spcBef>
                          <a:spcPts val="0"/>
                        </a:spcBef>
                        <a:spcAft>
                          <a:spcPts val="0"/>
                        </a:spcAft>
                        <a:buNone/>
                      </a:pPr>
                      <a:r>
                        <a:rPr lang="en" sz="1800"/>
                        <a:t>By Education</a:t>
                      </a:r>
                      <a:endParaRPr sz="1800"/>
                    </a:p>
                    <a:p>
                      <a:pPr indent="0" lvl="0" marL="0" rtl="0" algn="ctr">
                        <a:lnSpc>
                          <a:spcPct val="100000"/>
                        </a:lnSpc>
                        <a:spcBef>
                          <a:spcPts val="0"/>
                        </a:spcBef>
                        <a:spcAft>
                          <a:spcPts val="0"/>
                        </a:spcAft>
                        <a:buNone/>
                      </a:pPr>
                      <a:r>
                        <a:rPr lang="en" sz="1800"/>
                        <a:t>k=5</a:t>
                      </a:r>
                      <a:endParaRPr sz="1800"/>
                    </a:p>
                  </a:txBody>
                  <a:tcPr marT="63500" marB="63500" marR="63500" marL="63500" anchor="ctr"/>
                </a:tc>
                <a:tc rowSpan="2">
                  <a:txBody>
                    <a:bodyPr>
                      <a:noAutofit/>
                    </a:bodyPr>
                    <a:lstStyle/>
                    <a:p>
                      <a:pPr indent="0" lvl="0" marL="0" rtl="0" algn="ctr">
                        <a:lnSpc>
                          <a:spcPct val="100000"/>
                        </a:lnSpc>
                        <a:spcBef>
                          <a:spcPts val="0"/>
                        </a:spcBef>
                        <a:spcAft>
                          <a:spcPts val="0"/>
                        </a:spcAft>
                        <a:buNone/>
                      </a:pPr>
                      <a:r>
                        <a:rPr lang="en" sz="1800"/>
                        <a:t>cigarette tax, </a:t>
                      </a:r>
                      <a:br>
                        <a:rPr lang="en" sz="1800"/>
                      </a:br>
                      <a:r>
                        <a:rPr lang="en" sz="1800"/>
                        <a:t>little cigar tax, </a:t>
                      </a:r>
                      <a:br>
                        <a:rPr lang="en" sz="1800"/>
                      </a:br>
                      <a:r>
                        <a:rPr lang="en" sz="1800"/>
                        <a:t>funding per capita, </a:t>
                      </a:r>
                      <a:br>
                        <a:rPr lang="en" sz="1800"/>
                      </a:br>
                      <a:r>
                        <a:rPr lang="en" sz="1800"/>
                        <a:t>age groups, </a:t>
                      </a:r>
                      <a:br>
                        <a:rPr lang="en" sz="1800"/>
                      </a:br>
                      <a:r>
                        <a:rPr lang="en" sz="1800"/>
                        <a:t>cluster assignments</a:t>
                      </a:r>
                      <a:endParaRPr sz="1800"/>
                    </a:p>
                  </a:txBody>
                  <a:tcPr marT="63500" marB="63500" marR="63500" marL="63500" anchor="ctr"/>
                </a:tc>
                <a:tc rowSpan="2">
                  <a:txBody>
                    <a:bodyPr>
                      <a:noAutofit/>
                    </a:bodyPr>
                    <a:lstStyle/>
                    <a:p>
                      <a:pPr indent="0" lvl="0" marL="0" rtl="0" algn="ctr">
                        <a:lnSpc>
                          <a:spcPct val="100000"/>
                        </a:lnSpc>
                        <a:spcBef>
                          <a:spcPts val="0"/>
                        </a:spcBef>
                        <a:spcAft>
                          <a:spcPts val="0"/>
                        </a:spcAft>
                        <a:buNone/>
                      </a:pPr>
                      <a:r>
                        <a:rPr lang="en" sz="1800"/>
                        <a:t>cigarette tax, </a:t>
                      </a:r>
                      <a:br>
                        <a:rPr lang="en" sz="1800"/>
                      </a:br>
                      <a:r>
                        <a:rPr lang="en" sz="1800"/>
                        <a:t>age groups, cluster assignments </a:t>
                      </a:r>
                      <a:endParaRPr sz="1800"/>
                    </a:p>
                  </a:txBody>
                  <a:tcPr marT="63500" marB="63500" marR="63500" marL="63500" anchor="ctr"/>
                </a:tc>
                <a:tc>
                  <a:txBody>
                    <a:bodyPr>
                      <a:noAutofit/>
                    </a:bodyPr>
                    <a:lstStyle/>
                    <a:p>
                      <a:pPr indent="0" lvl="0" marL="0" rtl="0" algn="ctr">
                        <a:lnSpc>
                          <a:spcPct val="100000"/>
                        </a:lnSpc>
                        <a:spcBef>
                          <a:spcPts val="0"/>
                        </a:spcBef>
                        <a:spcAft>
                          <a:spcPts val="0"/>
                        </a:spcAft>
                        <a:buNone/>
                      </a:pPr>
                      <a:r>
                        <a:rPr lang="en" sz="1800"/>
                        <a:t>0.6833</a:t>
                      </a:r>
                      <a:endParaRPr sz="1800"/>
                    </a:p>
                  </a:txBody>
                  <a:tcPr marT="63500" marB="63500" marR="63500" marL="63500" anchor="ctr"/>
                </a:tc>
                <a:tc>
                  <a:txBody>
                    <a:bodyPr>
                      <a:noAutofit/>
                    </a:bodyPr>
                    <a:lstStyle/>
                    <a:p>
                      <a:pPr indent="0" lvl="0" marL="0" rtl="0" algn="ctr">
                        <a:lnSpc>
                          <a:spcPct val="100000"/>
                        </a:lnSpc>
                        <a:spcBef>
                          <a:spcPts val="0"/>
                        </a:spcBef>
                        <a:spcAft>
                          <a:spcPts val="0"/>
                        </a:spcAft>
                        <a:buNone/>
                      </a:pPr>
                      <a:r>
                        <a:rPr lang="en" sz="1800"/>
                        <a:t>309508.4</a:t>
                      </a:r>
                      <a:endParaRPr sz="1800"/>
                    </a:p>
                  </a:txBody>
                  <a:tcPr marT="63500" marB="63500" marR="63500" marL="63500" anchor="ctr"/>
                </a:tc>
              </a:tr>
              <a:tr h="820700">
                <a:tc>
                  <a:txBody>
                    <a:bodyPr>
                      <a:noAutofit/>
                    </a:bodyPr>
                    <a:lstStyle/>
                    <a:p>
                      <a:pPr indent="0" lvl="0" marL="0" rtl="0" algn="ctr">
                        <a:lnSpc>
                          <a:spcPct val="100000"/>
                        </a:lnSpc>
                        <a:spcBef>
                          <a:spcPts val="0"/>
                        </a:spcBef>
                        <a:spcAft>
                          <a:spcPts val="0"/>
                        </a:spcAft>
                        <a:buNone/>
                      </a:pPr>
                      <a:r>
                        <a:rPr lang="en" sz="1800"/>
                        <a:t>By Education</a:t>
                      </a:r>
                      <a:endParaRPr sz="1800"/>
                    </a:p>
                    <a:p>
                      <a:pPr indent="0" lvl="0" marL="0" rtl="0" algn="ctr">
                        <a:lnSpc>
                          <a:spcPct val="100000"/>
                        </a:lnSpc>
                        <a:spcBef>
                          <a:spcPts val="0"/>
                        </a:spcBef>
                        <a:spcAft>
                          <a:spcPts val="0"/>
                        </a:spcAft>
                        <a:buNone/>
                      </a:pPr>
                      <a:r>
                        <a:rPr lang="en" sz="1800"/>
                        <a:t>k=15</a:t>
                      </a:r>
                      <a:endParaRPr sz="1800"/>
                    </a:p>
                  </a:txBody>
                  <a:tcPr marT="63500" marB="63500" marR="63500" marL="63500" anchor="ctr"/>
                </a:tc>
                <a:tc vMerge="1"/>
                <a:tc vMerge="1"/>
                <a:tc>
                  <a:txBody>
                    <a:bodyPr>
                      <a:noAutofit/>
                    </a:bodyPr>
                    <a:lstStyle/>
                    <a:p>
                      <a:pPr indent="0" lvl="0" marL="0" rtl="0" algn="ctr">
                        <a:lnSpc>
                          <a:spcPct val="100000"/>
                        </a:lnSpc>
                        <a:spcBef>
                          <a:spcPts val="0"/>
                        </a:spcBef>
                        <a:spcAft>
                          <a:spcPts val="0"/>
                        </a:spcAft>
                        <a:buNone/>
                      </a:pPr>
                      <a:r>
                        <a:rPr lang="en" sz="1800"/>
                        <a:t>0.6838</a:t>
                      </a:r>
                      <a:endParaRPr sz="1800"/>
                    </a:p>
                  </a:txBody>
                  <a:tcPr marT="63500" marB="63500" marR="63500" marL="63500" anchor="ctr"/>
                </a:tc>
                <a:tc>
                  <a:txBody>
                    <a:bodyPr>
                      <a:noAutofit/>
                    </a:bodyPr>
                    <a:lstStyle/>
                    <a:p>
                      <a:pPr indent="0" lvl="0" marL="0" rtl="0" algn="ctr">
                        <a:lnSpc>
                          <a:spcPct val="100000"/>
                        </a:lnSpc>
                        <a:spcBef>
                          <a:spcPts val="0"/>
                        </a:spcBef>
                        <a:spcAft>
                          <a:spcPts val="0"/>
                        </a:spcAft>
                        <a:buNone/>
                      </a:pPr>
                      <a:r>
                        <a:rPr lang="en" sz="1800"/>
                        <a:t>309376.3</a:t>
                      </a:r>
                      <a:endParaRPr sz="1800"/>
                    </a:p>
                  </a:txBody>
                  <a:tcPr marT="63500" marB="63500" marR="63500" marL="63500" anchor="ct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0"/>
          <p:cNvSpPr txBox="1"/>
          <p:nvPr>
            <p:ph type="title"/>
          </p:nvPr>
        </p:nvSpPr>
        <p:spPr>
          <a:xfrm>
            <a:off x="457200" y="246578"/>
            <a:ext cx="8229600" cy="8574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sz="3200"/>
              <a:t>PCA &amp; Regression</a:t>
            </a:r>
            <a:endParaRPr sz="3200"/>
          </a:p>
        </p:txBody>
      </p:sp>
      <p:sp>
        <p:nvSpPr>
          <p:cNvPr id="260" name="Google Shape;260;p40"/>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aphicFrame>
        <p:nvGraphicFramePr>
          <p:cNvPr id="261" name="Google Shape;261;p40"/>
          <p:cNvGraphicFramePr/>
          <p:nvPr/>
        </p:nvGraphicFramePr>
        <p:xfrm>
          <a:off x="594850" y="1168125"/>
          <a:ext cx="3000000" cy="3000000"/>
        </p:xfrm>
        <a:graphic>
          <a:graphicData uri="http://schemas.openxmlformats.org/drawingml/2006/table">
            <a:tbl>
              <a:tblPr>
                <a:noFill/>
                <a:tableStyleId>{CE95721B-A84F-42B4-A0F4-7F1D1CB6C808}</a:tableStyleId>
              </a:tblPr>
              <a:tblGrid>
                <a:gridCol w="1026950"/>
                <a:gridCol w="2668500"/>
                <a:gridCol w="1860550"/>
                <a:gridCol w="1142000"/>
                <a:gridCol w="1256300"/>
              </a:tblGrid>
              <a:tr h="12700">
                <a:tc>
                  <a:txBody>
                    <a:bodyPr>
                      <a:noAutofit/>
                    </a:bodyPr>
                    <a:lstStyle/>
                    <a:p>
                      <a:pPr indent="0" lvl="0" marL="0" rtl="0" algn="ctr">
                        <a:lnSpc>
                          <a:spcPct val="100000"/>
                        </a:lnSpc>
                        <a:spcBef>
                          <a:spcPts val="0"/>
                        </a:spcBef>
                        <a:spcAft>
                          <a:spcPts val="0"/>
                        </a:spcAft>
                        <a:buNone/>
                      </a:pPr>
                      <a:r>
                        <a:rPr b="1" lang="en" sz="1800"/>
                        <a:t>Dataset</a:t>
                      </a:r>
                      <a:endParaRPr b="1" sz="1800"/>
                    </a:p>
                  </a:txBody>
                  <a:tcPr marT="63500" marB="63500" marR="63500" marL="63500" anchor="ctr"/>
                </a:tc>
                <a:tc>
                  <a:txBody>
                    <a:bodyPr>
                      <a:noAutofit/>
                    </a:bodyPr>
                    <a:lstStyle/>
                    <a:p>
                      <a:pPr indent="0" lvl="0" marL="0" rtl="0" algn="ctr">
                        <a:lnSpc>
                          <a:spcPct val="100000"/>
                        </a:lnSpc>
                        <a:spcBef>
                          <a:spcPts val="0"/>
                        </a:spcBef>
                        <a:spcAft>
                          <a:spcPts val="0"/>
                        </a:spcAft>
                        <a:buNone/>
                      </a:pPr>
                      <a:r>
                        <a:rPr b="1" lang="en" sz="1800"/>
                        <a:t>Input</a:t>
                      </a:r>
                      <a:endParaRPr b="1" sz="1800"/>
                    </a:p>
                  </a:txBody>
                  <a:tcPr marT="63500" marB="63500" marR="63500" marL="63500" anchor="ctr"/>
                </a:tc>
                <a:tc>
                  <a:txBody>
                    <a:bodyPr>
                      <a:noAutofit/>
                    </a:bodyPr>
                    <a:lstStyle/>
                    <a:p>
                      <a:pPr indent="0" lvl="0" marL="0" rtl="0" algn="ctr">
                        <a:lnSpc>
                          <a:spcPct val="100000"/>
                        </a:lnSpc>
                        <a:spcBef>
                          <a:spcPts val="0"/>
                        </a:spcBef>
                        <a:spcAft>
                          <a:spcPts val="0"/>
                        </a:spcAft>
                        <a:buNone/>
                      </a:pPr>
                      <a:r>
                        <a:rPr b="1" lang="en" sz="1800"/>
                        <a:t>Significant Variables</a:t>
                      </a:r>
                      <a:endParaRPr b="1" sz="1800"/>
                    </a:p>
                  </a:txBody>
                  <a:tcPr marT="63500" marB="63500" marR="63500" marL="63500" anchor="ctr"/>
                </a:tc>
                <a:tc>
                  <a:txBody>
                    <a:bodyPr>
                      <a:noAutofit/>
                    </a:bodyPr>
                    <a:lstStyle/>
                    <a:p>
                      <a:pPr indent="0" lvl="0" marL="0" rtl="0" algn="ctr">
                        <a:lnSpc>
                          <a:spcPct val="100000"/>
                        </a:lnSpc>
                        <a:spcBef>
                          <a:spcPts val="0"/>
                        </a:spcBef>
                        <a:spcAft>
                          <a:spcPts val="0"/>
                        </a:spcAft>
                        <a:buNone/>
                      </a:pPr>
                      <a:r>
                        <a:rPr b="1" lang="en" sz="1800"/>
                        <a:t>Adj.R-Sq</a:t>
                      </a:r>
                      <a:endParaRPr b="1" sz="1800"/>
                    </a:p>
                  </a:txBody>
                  <a:tcPr marT="63500" marB="63500" marR="63500" marL="63500" anchor="ctr"/>
                </a:tc>
                <a:tc>
                  <a:txBody>
                    <a:bodyPr>
                      <a:noAutofit/>
                    </a:bodyPr>
                    <a:lstStyle/>
                    <a:p>
                      <a:pPr indent="0" lvl="0" marL="0" rtl="0" algn="ctr">
                        <a:lnSpc>
                          <a:spcPct val="100000"/>
                        </a:lnSpc>
                        <a:spcBef>
                          <a:spcPts val="0"/>
                        </a:spcBef>
                        <a:spcAft>
                          <a:spcPts val="0"/>
                        </a:spcAft>
                        <a:buNone/>
                      </a:pPr>
                      <a:r>
                        <a:rPr b="1" lang="en" sz="1800"/>
                        <a:t>AIC</a:t>
                      </a:r>
                      <a:endParaRPr b="1" sz="1800"/>
                    </a:p>
                  </a:txBody>
                  <a:tcPr marT="63500" marB="63500" marR="63500" marL="63500" anchor="ctr"/>
                </a:tc>
              </a:tr>
              <a:tr h="12700">
                <a:tc>
                  <a:txBody>
                    <a:bodyPr>
                      <a:noAutofit/>
                    </a:bodyPr>
                    <a:lstStyle/>
                    <a:p>
                      <a:pPr indent="0" lvl="0" marL="0" rtl="0" algn="ctr">
                        <a:lnSpc>
                          <a:spcPct val="100000"/>
                        </a:lnSpc>
                        <a:spcBef>
                          <a:spcPts val="0"/>
                        </a:spcBef>
                        <a:spcAft>
                          <a:spcPts val="0"/>
                        </a:spcAft>
                        <a:buNone/>
                      </a:pPr>
                      <a:r>
                        <a:rPr lang="en" sz="1800"/>
                        <a:t>By Age</a:t>
                      </a:r>
                      <a:endParaRPr sz="1800"/>
                    </a:p>
                  </a:txBody>
                  <a:tcPr marT="63500" marB="63500" marR="63500" marL="63500" anchor="ctr"/>
                </a:tc>
                <a:tc>
                  <a:txBody>
                    <a:bodyPr>
                      <a:noAutofit/>
                    </a:bodyPr>
                    <a:lstStyle/>
                    <a:p>
                      <a:pPr indent="0" lvl="0" marL="0" rtl="0" algn="ctr">
                        <a:lnSpc>
                          <a:spcPct val="100000"/>
                        </a:lnSpc>
                        <a:spcBef>
                          <a:spcPts val="0"/>
                        </a:spcBef>
                        <a:spcAft>
                          <a:spcPts val="0"/>
                        </a:spcAft>
                        <a:buNone/>
                      </a:pPr>
                      <a:r>
                        <a:rPr lang="en" sz="1600"/>
                        <a:t>cigarette tax, little cigar tax, funding per capita, </a:t>
                      </a:r>
                      <a:br>
                        <a:rPr lang="en" sz="1600"/>
                      </a:br>
                      <a:r>
                        <a:rPr lang="en" sz="1600"/>
                        <a:t>and age groups</a:t>
                      </a:r>
                      <a:endParaRPr sz="1600"/>
                    </a:p>
                  </a:txBody>
                  <a:tcPr marT="63500" marB="63500" marR="63500" marL="63500" anchor="ctr"/>
                </a:tc>
                <a:tc>
                  <a:txBody>
                    <a:bodyPr>
                      <a:noAutofit/>
                    </a:bodyPr>
                    <a:lstStyle/>
                    <a:p>
                      <a:pPr indent="0" lvl="0" marL="0" rtl="0" algn="ctr">
                        <a:lnSpc>
                          <a:spcPct val="100000"/>
                        </a:lnSpc>
                        <a:spcBef>
                          <a:spcPts val="0"/>
                        </a:spcBef>
                        <a:spcAft>
                          <a:spcPts val="0"/>
                        </a:spcAft>
                        <a:buNone/>
                      </a:pPr>
                      <a:r>
                        <a:rPr lang="en" sz="1800"/>
                        <a:t>cigarette tax, age groups</a:t>
                      </a:r>
                      <a:endParaRPr sz="1800"/>
                    </a:p>
                  </a:txBody>
                  <a:tcPr marT="63500" marB="63500" marR="63500" marL="63500" anchor="ctr"/>
                </a:tc>
                <a:tc>
                  <a:txBody>
                    <a:bodyPr>
                      <a:noAutofit/>
                    </a:bodyPr>
                    <a:lstStyle/>
                    <a:p>
                      <a:pPr indent="0" lvl="0" marL="0" rtl="0" algn="ctr">
                        <a:lnSpc>
                          <a:spcPct val="100000"/>
                        </a:lnSpc>
                        <a:spcBef>
                          <a:spcPts val="0"/>
                        </a:spcBef>
                        <a:spcAft>
                          <a:spcPts val="0"/>
                        </a:spcAft>
                        <a:buNone/>
                      </a:pPr>
                      <a:r>
                        <a:rPr lang="en" sz="1800"/>
                        <a:t>0.7376</a:t>
                      </a:r>
                      <a:endParaRPr sz="1800"/>
                    </a:p>
                  </a:txBody>
                  <a:tcPr marT="63500" marB="63500" marR="63500" marL="63500" anchor="ctr"/>
                </a:tc>
                <a:tc>
                  <a:txBody>
                    <a:bodyPr>
                      <a:noAutofit/>
                    </a:bodyPr>
                    <a:lstStyle/>
                    <a:p>
                      <a:pPr indent="0" lvl="0" marL="0" rtl="0" algn="ctr">
                        <a:lnSpc>
                          <a:spcPct val="100000"/>
                        </a:lnSpc>
                        <a:spcBef>
                          <a:spcPts val="0"/>
                        </a:spcBef>
                        <a:spcAft>
                          <a:spcPts val="0"/>
                        </a:spcAft>
                        <a:buNone/>
                      </a:pPr>
                      <a:r>
                        <a:rPr lang="en" sz="1800"/>
                        <a:t>7334.4</a:t>
                      </a:r>
                      <a:endParaRPr sz="1800"/>
                    </a:p>
                  </a:txBody>
                  <a:tcPr marT="63500" marB="63500" marR="63500" marL="63500" anchor="ctr"/>
                </a:tc>
              </a:tr>
              <a:tr h="266700">
                <a:tc>
                  <a:txBody>
                    <a:bodyPr>
                      <a:noAutofit/>
                    </a:bodyPr>
                    <a:lstStyle/>
                    <a:p>
                      <a:pPr indent="0" lvl="0" marL="0" rtl="0" algn="ctr">
                        <a:lnSpc>
                          <a:spcPct val="100000"/>
                        </a:lnSpc>
                        <a:spcBef>
                          <a:spcPts val="0"/>
                        </a:spcBef>
                        <a:spcAft>
                          <a:spcPts val="0"/>
                        </a:spcAft>
                        <a:buNone/>
                      </a:pPr>
                      <a:r>
                        <a:rPr lang="en" sz="1800"/>
                        <a:t>By Age</a:t>
                      </a:r>
                      <a:endParaRPr sz="1800"/>
                    </a:p>
                    <a:p>
                      <a:pPr indent="0" lvl="0" marL="0" rtl="0" algn="ctr">
                        <a:lnSpc>
                          <a:spcPct val="100000"/>
                        </a:lnSpc>
                        <a:spcBef>
                          <a:spcPts val="0"/>
                        </a:spcBef>
                        <a:spcAft>
                          <a:spcPts val="0"/>
                        </a:spcAft>
                        <a:buNone/>
                      </a:pPr>
                      <a:r>
                        <a:rPr lang="en" sz="1800"/>
                        <a:t>k=5</a:t>
                      </a:r>
                      <a:endParaRPr sz="1800"/>
                    </a:p>
                  </a:txBody>
                  <a:tcPr marT="63500" marB="63500" marR="63500" marL="63500" anchor="ctr"/>
                </a:tc>
                <a:tc rowSpan="2">
                  <a:txBody>
                    <a:bodyPr>
                      <a:noAutofit/>
                    </a:bodyPr>
                    <a:lstStyle/>
                    <a:p>
                      <a:pPr indent="0" lvl="0" marL="0" rtl="0" algn="ctr">
                        <a:lnSpc>
                          <a:spcPct val="100000"/>
                        </a:lnSpc>
                        <a:spcBef>
                          <a:spcPts val="0"/>
                        </a:spcBef>
                        <a:spcAft>
                          <a:spcPts val="0"/>
                        </a:spcAft>
                        <a:buNone/>
                      </a:pPr>
                      <a:r>
                        <a:rPr lang="en" sz="1600"/>
                        <a:t>cigarette tax, little cigar tax, funding per capita, </a:t>
                      </a:r>
                      <a:br>
                        <a:rPr lang="en" sz="1600"/>
                      </a:br>
                      <a:r>
                        <a:rPr lang="en" sz="1600"/>
                        <a:t>age groups, </a:t>
                      </a:r>
                      <a:br>
                        <a:rPr lang="en" sz="1600"/>
                      </a:br>
                      <a:r>
                        <a:rPr lang="en" sz="1600"/>
                        <a:t>cluster assignments</a:t>
                      </a:r>
                      <a:endParaRPr sz="1600"/>
                    </a:p>
                  </a:txBody>
                  <a:tcPr marT="63500" marB="63500" marR="63500" marL="63500" anchor="ctr"/>
                </a:tc>
                <a:tc rowSpan="2">
                  <a:txBody>
                    <a:bodyPr>
                      <a:noAutofit/>
                    </a:bodyPr>
                    <a:lstStyle/>
                    <a:p>
                      <a:pPr indent="0" lvl="0" marL="0" rtl="0" algn="ctr">
                        <a:lnSpc>
                          <a:spcPct val="100000"/>
                        </a:lnSpc>
                        <a:spcBef>
                          <a:spcPts val="0"/>
                        </a:spcBef>
                        <a:spcAft>
                          <a:spcPts val="0"/>
                        </a:spcAft>
                        <a:buNone/>
                      </a:pPr>
                      <a:r>
                        <a:rPr lang="en" sz="1800"/>
                        <a:t>cigarette tax, age groups, cluster assignments </a:t>
                      </a:r>
                      <a:endParaRPr sz="1800"/>
                    </a:p>
                  </a:txBody>
                  <a:tcPr marT="63500" marB="63500" marR="63500" marL="63500" anchor="ctr"/>
                </a:tc>
                <a:tc>
                  <a:txBody>
                    <a:bodyPr>
                      <a:noAutofit/>
                    </a:bodyPr>
                    <a:lstStyle/>
                    <a:p>
                      <a:pPr indent="0" lvl="0" marL="0" rtl="0" algn="ctr">
                        <a:lnSpc>
                          <a:spcPct val="100000"/>
                        </a:lnSpc>
                        <a:spcBef>
                          <a:spcPts val="0"/>
                        </a:spcBef>
                        <a:spcAft>
                          <a:spcPts val="0"/>
                        </a:spcAft>
                        <a:buNone/>
                      </a:pPr>
                      <a:r>
                        <a:rPr lang="en" sz="1800"/>
                        <a:t>0.7409</a:t>
                      </a:r>
                      <a:endParaRPr sz="1800"/>
                    </a:p>
                  </a:txBody>
                  <a:tcPr marT="63500" marB="63500" marR="63500" marL="63500" anchor="ctr"/>
                </a:tc>
                <a:tc>
                  <a:txBody>
                    <a:bodyPr>
                      <a:noAutofit/>
                    </a:bodyPr>
                    <a:lstStyle/>
                    <a:p>
                      <a:pPr indent="0" lvl="0" marL="0" rtl="0" algn="ctr">
                        <a:lnSpc>
                          <a:spcPct val="100000"/>
                        </a:lnSpc>
                        <a:spcBef>
                          <a:spcPts val="0"/>
                        </a:spcBef>
                        <a:spcAft>
                          <a:spcPts val="0"/>
                        </a:spcAft>
                        <a:buNone/>
                      </a:pPr>
                      <a:r>
                        <a:rPr lang="en" sz="1800"/>
                        <a:t>7194.09</a:t>
                      </a:r>
                      <a:endParaRPr sz="1800"/>
                    </a:p>
                  </a:txBody>
                  <a:tcPr marT="63500" marB="63500" marR="63500" marL="63500" anchor="ctr"/>
                </a:tc>
              </a:tr>
              <a:tr h="266700">
                <a:tc>
                  <a:txBody>
                    <a:bodyPr>
                      <a:noAutofit/>
                    </a:bodyPr>
                    <a:lstStyle/>
                    <a:p>
                      <a:pPr indent="0" lvl="0" marL="0" rtl="0" algn="ctr">
                        <a:lnSpc>
                          <a:spcPct val="100000"/>
                        </a:lnSpc>
                        <a:spcBef>
                          <a:spcPts val="0"/>
                        </a:spcBef>
                        <a:spcAft>
                          <a:spcPts val="0"/>
                        </a:spcAft>
                        <a:buNone/>
                      </a:pPr>
                      <a:r>
                        <a:rPr lang="en" sz="1800"/>
                        <a:t>By Age</a:t>
                      </a:r>
                      <a:endParaRPr sz="1800"/>
                    </a:p>
                    <a:p>
                      <a:pPr indent="0" lvl="0" marL="0" rtl="0" algn="ctr">
                        <a:lnSpc>
                          <a:spcPct val="100000"/>
                        </a:lnSpc>
                        <a:spcBef>
                          <a:spcPts val="0"/>
                        </a:spcBef>
                        <a:spcAft>
                          <a:spcPts val="0"/>
                        </a:spcAft>
                        <a:buNone/>
                      </a:pPr>
                      <a:r>
                        <a:rPr lang="en" sz="1800"/>
                        <a:t>k=15</a:t>
                      </a:r>
                      <a:endParaRPr sz="1800"/>
                    </a:p>
                  </a:txBody>
                  <a:tcPr marT="63500" marB="63500" marR="63500" marL="63500" anchor="ctr"/>
                </a:tc>
                <a:tc vMerge="1"/>
                <a:tc vMerge="1"/>
                <a:tc>
                  <a:txBody>
                    <a:bodyPr>
                      <a:noAutofit/>
                    </a:bodyPr>
                    <a:lstStyle/>
                    <a:p>
                      <a:pPr indent="0" lvl="0" marL="0" rtl="0" algn="ctr">
                        <a:lnSpc>
                          <a:spcPct val="100000"/>
                        </a:lnSpc>
                        <a:spcBef>
                          <a:spcPts val="0"/>
                        </a:spcBef>
                        <a:spcAft>
                          <a:spcPts val="0"/>
                        </a:spcAft>
                        <a:buNone/>
                      </a:pPr>
                      <a:r>
                        <a:rPr lang="en" sz="1800"/>
                        <a:t>0.7527</a:t>
                      </a:r>
                      <a:endParaRPr sz="1800"/>
                    </a:p>
                  </a:txBody>
                  <a:tcPr marT="63500" marB="63500" marR="63500" marL="63500" anchor="ctr"/>
                </a:tc>
                <a:tc>
                  <a:txBody>
                    <a:bodyPr>
                      <a:noAutofit/>
                    </a:bodyPr>
                    <a:lstStyle/>
                    <a:p>
                      <a:pPr indent="0" lvl="0" marL="0" rtl="0" algn="ctr">
                        <a:lnSpc>
                          <a:spcPct val="100000"/>
                        </a:lnSpc>
                        <a:spcBef>
                          <a:spcPts val="0"/>
                        </a:spcBef>
                        <a:spcAft>
                          <a:spcPts val="0"/>
                        </a:spcAft>
                        <a:buNone/>
                      </a:pPr>
                      <a:r>
                        <a:rPr lang="en" sz="1800"/>
                        <a:t>7084.2</a:t>
                      </a:r>
                      <a:endParaRPr sz="1800"/>
                    </a:p>
                  </a:txBody>
                  <a:tcPr marT="63500" marB="63500" marR="63500" marL="63500" anchor="ctr"/>
                </a:tc>
              </a:tr>
              <a:tr h="266700">
                <a:tc>
                  <a:txBody>
                    <a:bodyPr>
                      <a:noAutofit/>
                    </a:bodyPr>
                    <a:lstStyle/>
                    <a:p>
                      <a:pPr indent="0" lvl="0" marL="0" rtl="0" algn="ctr">
                        <a:lnSpc>
                          <a:spcPct val="100000"/>
                        </a:lnSpc>
                        <a:spcBef>
                          <a:spcPts val="0"/>
                        </a:spcBef>
                        <a:spcAft>
                          <a:spcPts val="0"/>
                        </a:spcAft>
                        <a:buNone/>
                      </a:pPr>
                      <a:r>
                        <a:rPr lang="en" sz="1800"/>
                        <a:t>By Age using  PCA </a:t>
                      </a:r>
                      <a:endParaRPr sz="1800"/>
                    </a:p>
                  </a:txBody>
                  <a:tcPr marT="63500" marB="63500" marR="63500" marL="63500" anchor="ctr"/>
                </a:tc>
                <a:tc>
                  <a:txBody>
                    <a:bodyPr>
                      <a:noAutofit/>
                    </a:bodyPr>
                    <a:lstStyle/>
                    <a:p>
                      <a:pPr indent="0" lvl="0" marL="0" rtl="0" algn="ctr">
                        <a:lnSpc>
                          <a:spcPct val="100000"/>
                        </a:lnSpc>
                        <a:spcBef>
                          <a:spcPts val="0"/>
                        </a:spcBef>
                        <a:spcAft>
                          <a:spcPts val="0"/>
                        </a:spcAft>
                        <a:buNone/>
                      </a:pPr>
                      <a:r>
                        <a:rPr lang="en" sz="1800"/>
                        <a:t>Components 1-12</a:t>
                      </a:r>
                      <a:endParaRPr sz="1800"/>
                    </a:p>
                  </a:txBody>
                  <a:tcPr marT="63500" marB="63500" marR="63500" marL="63500" anchor="ctr"/>
                </a:tc>
                <a:tc>
                  <a:txBody>
                    <a:bodyPr>
                      <a:noAutofit/>
                    </a:bodyPr>
                    <a:lstStyle/>
                    <a:p>
                      <a:pPr indent="0" lvl="0" marL="0" rtl="0" algn="ctr">
                        <a:lnSpc>
                          <a:spcPct val="100000"/>
                        </a:lnSpc>
                        <a:spcBef>
                          <a:spcPts val="0"/>
                        </a:spcBef>
                        <a:spcAft>
                          <a:spcPts val="0"/>
                        </a:spcAft>
                        <a:buNone/>
                      </a:pPr>
                      <a:r>
                        <a:rPr lang="en" sz="1800"/>
                        <a:t>Components </a:t>
                      </a:r>
                      <a:endParaRPr sz="1800"/>
                    </a:p>
                    <a:p>
                      <a:pPr indent="0" lvl="0" marL="0" rtl="0" algn="ctr">
                        <a:lnSpc>
                          <a:spcPct val="100000"/>
                        </a:lnSpc>
                        <a:spcBef>
                          <a:spcPts val="0"/>
                        </a:spcBef>
                        <a:spcAft>
                          <a:spcPts val="0"/>
                        </a:spcAft>
                        <a:buNone/>
                      </a:pPr>
                      <a:r>
                        <a:rPr lang="en" sz="1600"/>
                        <a:t>1,8-Leg. &amp; Funding</a:t>
                      </a:r>
                      <a:endParaRPr sz="1600"/>
                    </a:p>
                    <a:p>
                      <a:pPr indent="0" lvl="0" marL="0" rtl="0" algn="ctr">
                        <a:spcBef>
                          <a:spcPts val="0"/>
                        </a:spcBef>
                        <a:spcAft>
                          <a:spcPts val="0"/>
                        </a:spcAft>
                        <a:buClr>
                          <a:schemeClr val="dk1"/>
                        </a:buClr>
                        <a:buSzPts val="1100"/>
                        <a:buFont typeface="Arial"/>
                        <a:buNone/>
                      </a:pPr>
                      <a:r>
                        <a:rPr lang="en" sz="1600">
                          <a:solidFill>
                            <a:schemeClr val="dk1"/>
                          </a:solidFill>
                        </a:rPr>
                        <a:t>5,6-Age</a:t>
                      </a:r>
                      <a:endParaRPr sz="1600"/>
                    </a:p>
                  </a:txBody>
                  <a:tcPr marT="63500" marB="63500" marR="63500" marL="63500" anchor="ctr"/>
                </a:tc>
                <a:tc>
                  <a:txBody>
                    <a:bodyPr>
                      <a:noAutofit/>
                    </a:bodyPr>
                    <a:lstStyle/>
                    <a:p>
                      <a:pPr indent="0" lvl="0" marL="0" rtl="0" algn="ctr">
                        <a:lnSpc>
                          <a:spcPct val="100000"/>
                        </a:lnSpc>
                        <a:spcBef>
                          <a:spcPts val="0"/>
                        </a:spcBef>
                        <a:spcAft>
                          <a:spcPts val="0"/>
                        </a:spcAft>
                        <a:buNone/>
                      </a:pPr>
                      <a:r>
                        <a:rPr lang="en" sz="1800"/>
                        <a:t>0.7366</a:t>
                      </a:r>
                      <a:endParaRPr sz="1800"/>
                    </a:p>
                  </a:txBody>
                  <a:tcPr marT="63500" marB="63500" marR="63500" marL="63500" anchor="ctr"/>
                </a:tc>
                <a:tc>
                  <a:txBody>
                    <a:bodyPr>
                      <a:noAutofit/>
                    </a:bodyPr>
                    <a:lstStyle/>
                    <a:p>
                      <a:pPr indent="0" lvl="0" marL="0" rtl="0" algn="ctr">
                        <a:lnSpc>
                          <a:spcPct val="100000"/>
                        </a:lnSpc>
                        <a:spcBef>
                          <a:spcPts val="0"/>
                        </a:spcBef>
                        <a:spcAft>
                          <a:spcPts val="0"/>
                        </a:spcAft>
                        <a:buNone/>
                      </a:pPr>
                      <a:r>
                        <a:rPr lang="en" sz="1800"/>
                        <a:t>7232.0</a:t>
                      </a:r>
                      <a:endParaRPr sz="1800"/>
                    </a:p>
                  </a:txBody>
                  <a:tcPr marT="63500" marB="63500" marR="63500" marL="63500" anchor="ctr"/>
                </a:tc>
              </a:tr>
            </a:tbl>
          </a:graphicData>
        </a:graphic>
      </p:graphicFrame>
      <p:sp>
        <p:nvSpPr>
          <p:cNvPr id="262" name="Google Shape;262;p40"/>
          <p:cNvSpPr/>
          <p:nvPr/>
        </p:nvSpPr>
        <p:spPr>
          <a:xfrm>
            <a:off x="504100" y="3349250"/>
            <a:ext cx="8182800" cy="7776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1"/>
          <p:cNvSpPr txBox="1"/>
          <p:nvPr>
            <p:ph type="title"/>
          </p:nvPr>
        </p:nvSpPr>
        <p:spPr>
          <a:xfrm>
            <a:off x="457200" y="400700"/>
            <a:ext cx="8229600" cy="7995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sz="3200"/>
              <a:t>Insights</a:t>
            </a:r>
            <a:endParaRPr sz="3200"/>
          </a:p>
        </p:txBody>
      </p:sp>
      <p:sp>
        <p:nvSpPr>
          <p:cNvPr id="268" name="Google Shape;268;p41"/>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406400" lvl="0" marL="457200" rtl="0">
              <a:lnSpc>
                <a:spcPct val="115000"/>
              </a:lnSpc>
              <a:spcBef>
                <a:spcPts val="0"/>
              </a:spcBef>
              <a:spcAft>
                <a:spcPts val="0"/>
              </a:spcAft>
              <a:buSzPts val="2800"/>
              <a:buChar char="●"/>
            </a:pPr>
            <a:r>
              <a:rPr lang="en" sz="2800"/>
              <a:t>Higher cigarette taxes decrease the odds that an individual will smoke</a:t>
            </a:r>
            <a:endParaRPr sz="2800"/>
          </a:p>
          <a:p>
            <a:pPr indent="-406400" lvl="0" marL="457200" rtl="0">
              <a:lnSpc>
                <a:spcPct val="115000"/>
              </a:lnSpc>
              <a:spcBef>
                <a:spcPts val="0"/>
              </a:spcBef>
              <a:spcAft>
                <a:spcPts val="0"/>
              </a:spcAft>
              <a:buSzPts val="2800"/>
              <a:buChar char="●"/>
            </a:pPr>
            <a:r>
              <a:rPr lang="en" sz="2800"/>
              <a:t>Smokefree legislation restricting smoking in restaurants, bars, and hotels reduces the odds of an individual choosing to smoke</a:t>
            </a:r>
            <a:endParaRPr sz="2800"/>
          </a:p>
          <a:p>
            <a:pPr indent="-381000" lvl="0" marL="457200" rtl="0">
              <a:lnSpc>
                <a:spcPct val="115000"/>
              </a:lnSpc>
              <a:spcBef>
                <a:spcPts val="0"/>
              </a:spcBef>
              <a:spcAft>
                <a:spcPts val="0"/>
              </a:spcAft>
              <a:buSzPts val="2400"/>
              <a:buChar char="●"/>
            </a:pPr>
            <a:r>
              <a:rPr lang="en" sz="2800"/>
              <a:t>Policy funding has no significant impact on smoking rates.</a:t>
            </a:r>
            <a:r>
              <a:rPr lang="en" sz="2400"/>
              <a:t> </a:t>
            </a:r>
            <a:endParaRPr sz="2400"/>
          </a:p>
        </p:txBody>
      </p:sp>
      <p:sp>
        <p:nvSpPr>
          <p:cNvPr id="269" name="Google Shape;269;p41"/>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2"/>
          <p:cNvSpPr txBox="1"/>
          <p:nvPr>
            <p:ph type="title"/>
          </p:nvPr>
        </p:nvSpPr>
        <p:spPr>
          <a:xfrm>
            <a:off x="457200" y="426975"/>
            <a:ext cx="8229600" cy="8391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sz="3200"/>
              <a:t>Recommendations</a:t>
            </a:r>
            <a:endParaRPr sz="3200"/>
          </a:p>
        </p:txBody>
      </p:sp>
      <p:sp>
        <p:nvSpPr>
          <p:cNvPr id="275" name="Google Shape;275;p42"/>
          <p:cNvSpPr txBox="1"/>
          <p:nvPr>
            <p:ph idx="1" type="body"/>
          </p:nvPr>
        </p:nvSpPr>
        <p:spPr>
          <a:xfrm>
            <a:off x="457200" y="1266050"/>
            <a:ext cx="8229600" cy="3659700"/>
          </a:xfrm>
          <a:prstGeom prst="rect">
            <a:avLst/>
          </a:prstGeom>
        </p:spPr>
        <p:txBody>
          <a:bodyPr anchorCtr="0" anchor="t" bIns="91425" lIns="91425" spcFirstLastPara="1" rIns="91425" wrap="square" tIns="91425">
            <a:noAutofit/>
          </a:bodyPr>
          <a:lstStyle/>
          <a:p>
            <a:pPr indent="-406400" lvl="0" marL="457200" rtl="0">
              <a:lnSpc>
                <a:spcPct val="115000"/>
              </a:lnSpc>
              <a:spcBef>
                <a:spcPts val="0"/>
              </a:spcBef>
              <a:spcAft>
                <a:spcPts val="0"/>
              </a:spcAft>
              <a:buSzPts val="2800"/>
              <a:buChar char="●"/>
            </a:pPr>
            <a:r>
              <a:rPr lang="en" sz="2800"/>
              <a:t>States should maintain high taxes on cigarettes to reduce smoking rates</a:t>
            </a:r>
            <a:endParaRPr sz="2800"/>
          </a:p>
          <a:p>
            <a:pPr indent="-406400" lvl="0" marL="457200" rtl="0">
              <a:lnSpc>
                <a:spcPct val="115000"/>
              </a:lnSpc>
              <a:spcBef>
                <a:spcPts val="0"/>
              </a:spcBef>
              <a:spcAft>
                <a:spcPts val="0"/>
              </a:spcAft>
              <a:buSzPts val="2800"/>
              <a:buChar char="●"/>
            </a:pPr>
            <a:r>
              <a:rPr lang="en" sz="2800"/>
              <a:t>States should continue to explore smokefree indoors policies</a:t>
            </a:r>
            <a:endParaRPr sz="2800"/>
          </a:p>
          <a:p>
            <a:pPr indent="-406400" lvl="0" marL="457200" rtl="0">
              <a:lnSpc>
                <a:spcPct val="115000"/>
              </a:lnSpc>
              <a:spcBef>
                <a:spcPts val="0"/>
              </a:spcBef>
              <a:spcAft>
                <a:spcPts val="0"/>
              </a:spcAft>
              <a:buSzPts val="2800"/>
              <a:buChar char="●"/>
            </a:pPr>
            <a:r>
              <a:rPr lang="en" sz="2800"/>
              <a:t>States should carefully analyze the success of funding for tobacco programs</a:t>
            </a:r>
            <a:endParaRPr sz="2800"/>
          </a:p>
        </p:txBody>
      </p:sp>
      <p:sp>
        <p:nvSpPr>
          <p:cNvPr id="276" name="Google Shape;276;p42"/>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3"/>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Thank you!</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4"/>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Appendix</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5"/>
          <p:cNvSpPr txBox="1"/>
          <p:nvPr>
            <p:ph type="ctrTitle"/>
          </p:nvPr>
        </p:nvSpPr>
        <p:spPr>
          <a:xfrm>
            <a:off x="685800" y="595172"/>
            <a:ext cx="7772400" cy="776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4600"/>
              <a:t>Principal Component 1</a:t>
            </a:r>
            <a:endParaRPr sz="4600"/>
          </a:p>
        </p:txBody>
      </p:sp>
      <p:sp>
        <p:nvSpPr>
          <p:cNvPr id="292" name="Google Shape;292;p45"/>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293" name="Google Shape;293;p45"/>
          <p:cNvPicPr preferRelativeResize="0"/>
          <p:nvPr/>
        </p:nvPicPr>
        <p:blipFill rotWithShape="1">
          <a:blip r:embed="rId3">
            <a:alphaModFix/>
          </a:blip>
          <a:srcRect b="0" l="0" r="0" t="0"/>
          <a:stretch/>
        </p:blipFill>
        <p:spPr>
          <a:xfrm>
            <a:off x="519400" y="1371850"/>
            <a:ext cx="8037401" cy="3524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6"/>
          <p:cNvSpPr txBox="1"/>
          <p:nvPr>
            <p:ph type="ctrTitle"/>
          </p:nvPr>
        </p:nvSpPr>
        <p:spPr>
          <a:xfrm>
            <a:off x="685800" y="595175"/>
            <a:ext cx="7772400" cy="684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4600"/>
              <a:t>Principal Component 5</a:t>
            </a:r>
            <a:endParaRPr sz="4600"/>
          </a:p>
        </p:txBody>
      </p:sp>
      <p:sp>
        <p:nvSpPr>
          <p:cNvPr id="299" name="Google Shape;299;p4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300" name="Google Shape;300;p46"/>
          <p:cNvPicPr preferRelativeResize="0"/>
          <p:nvPr/>
        </p:nvPicPr>
        <p:blipFill rotWithShape="1">
          <a:blip r:embed="rId3">
            <a:alphaModFix/>
          </a:blip>
          <a:srcRect b="0" l="0" r="0" t="0"/>
          <a:stretch/>
        </p:blipFill>
        <p:spPr>
          <a:xfrm>
            <a:off x="715425" y="1380900"/>
            <a:ext cx="7837899" cy="3460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7"/>
          <p:cNvSpPr txBox="1"/>
          <p:nvPr>
            <p:ph type="ctrTitle"/>
          </p:nvPr>
        </p:nvSpPr>
        <p:spPr>
          <a:xfrm>
            <a:off x="685800" y="595175"/>
            <a:ext cx="7772400" cy="684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4600"/>
              <a:t>Principal Component 6</a:t>
            </a:r>
            <a:endParaRPr sz="4600"/>
          </a:p>
        </p:txBody>
      </p:sp>
      <p:sp>
        <p:nvSpPr>
          <p:cNvPr id="306" name="Google Shape;306;p4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307" name="Google Shape;307;p47"/>
          <p:cNvPicPr preferRelativeResize="0"/>
          <p:nvPr/>
        </p:nvPicPr>
        <p:blipFill rotWithShape="1">
          <a:blip r:embed="rId3">
            <a:alphaModFix/>
          </a:blip>
          <a:srcRect b="0" l="0" r="0" t="8357"/>
          <a:stretch/>
        </p:blipFill>
        <p:spPr>
          <a:xfrm>
            <a:off x="762000" y="1355675"/>
            <a:ext cx="7750850" cy="339890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8"/>
          <p:cNvSpPr txBox="1"/>
          <p:nvPr>
            <p:ph type="ctrTitle"/>
          </p:nvPr>
        </p:nvSpPr>
        <p:spPr>
          <a:xfrm>
            <a:off x="685800" y="595175"/>
            <a:ext cx="7772400" cy="684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4600"/>
              <a:t>Principal Component 8</a:t>
            </a:r>
            <a:endParaRPr sz="4600"/>
          </a:p>
        </p:txBody>
      </p:sp>
      <p:sp>
        <p:nvSpPr>
          <p:cNvPr id="313" name="Google Shape;313;p48"/>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314" name="Google Shape;314;p48"/>
          <p:cNvPicPr preferRelativeResize="0"/>
          <p:nvPr/>
        </p:nvPicPr>
        <p:blipFill rotWithShape="1">
          <a:blip r:embed="rId3">
            <a:alphaModFix/>
          </a:blip>
          <a:srcRect b="0" l="0" r="0" t="8307"/>
          <a:stretch/>
        </p:blipFill>
        <p:spPr>
          <a:xfrm>
            <a:off x="589900" y="1308925"/>
            <a:ext cx="7944501" cy="350214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22"/>
          <p:cNvSpPr txBox="1"/>
          <p:nvPr>
            <p:ph type="title"/>
          </p:nvPr>
        </p:nvSpPr>
        <p:spPr>
          <a:xfrm>
            <a:off x="0" y="308125"/>
            <a:ext cx="9105600" cy="7590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sz="3200"/>
              <a:t>U.S. Smoking Trends</a:t>
            </a:r>
            <a:endParaRPr sz="3200"/>
          </a:p>
        </p:txBody>
      </p:sp>
      <p:sp>
        <p:nvSpPr>
          <p:cNvPr id="92" name="Google Shape;92;p22"/>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93" name="Google Shape;93;p22"/>
          <p:cNvPicPr preferRelativeResize="0"/>
          <p:nvPr/>
        </p:nvPicPr>
        <p:blipFill>
          <a:blip r:embed="rId3">
            <a:alphaModFix/>
          </a:blip>
          <a:stretch>
            <a:fillRect/>
          </a:stretch>
        </p:blipFill>
        <p:spPr>
          <a:xfrm>
            <a:off x="1082800" y="1152675"/>
            <a:ext cx="5931406" cy="3725700"/>
          </a:xfrm>
          <a:prstGeom prst="rect">
            <a:avLst/>
          </a:prstGeom>
          <a:noFill/>
          <a:ln cap="flat" cmpd="sng" w="25400">
            <a:solidFill>
              <a:srgbClr val="000000"/>
            </a:solidFill>
            <a:prstDash val="solid"/>
            <a:miter lim="8000"/>
            <a:headEnd len="sm" w="sm" type="none"/>
            <a:tailEnd len="sm" w="sm" type="none"/>
          </a:ln>
        </p:spPr>
      </p:pic>
      <p:sp>
        <p:nvSpPr>
          <p:cNvPr id="94" name="Google Shape;94;p22"/>
          <p:cNvSpPr txBox="1"/>
          <p:nvPr/>
        </p:nvSpPr>
        <p:spPr>
          <a:xfrm>
            <a:off x="6948525" y="3760400"/>
            <a:ext cx="1103100" cy="6609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t>Smokefree Indoors Legislation</a:t>
            </a:r>
            <a:endParaRPr/>
          </a:p>
        </p:txBody>
      </p:sp>
      <p:sp>
        <p:nvSpPr>
          <p:cNvPr id="95" name="Google Shape;95;p22"/>
          <p:cNvSpPr txBox="1"/>
          <p:nvPr/>
        </p:nvSpPr>
        <p:spPr>
          <a:xfrm>
            <a:off x="6466125" y="2453538"/>
            <a:ext cx="1304400" cy="5364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Cigarette Tax Increases</a:t>
            </a:r>
            <a:endParaRPr/>
          </a:p>
        </p:txBody>
      </p:sp>
      <p:sp>
        <p:nvSpPr>
          <p:cNvPr id="96" name="Google Shape;96;p22"/>
          <p:cNvSpPr txBox="1"/>
          <p:nvPr/>
        </p:nvSpPr>
        <p:spPr>
          <a:xfrm>
            <a:off x="6744850" y="3055075"/>
            <a:ext cx="1061400" cy="6402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Tobacco Program Funding</a:t>
            </a:r>
            <a:endParaRPr/>
          </a:p>
        </p:txBody>
      </p:sp>
      <p:sp>
        <p:nvSpPr>
          <p:cNvPr id="97" name="Google Shape;97;p22"/>
          <p:cNvSpPr/>
          <p:nvPr/>
        </p:nvSpPr>
        <p:spPr>
          <a:xfrm>
            <a:off x="5792400" y="3287800"/>
            <a:ext cx="1103221" cy="549268"/>
          </a:xfrm>
          <a:custGeom>
            <a:rect b="b" l="l" r="r" t="t"/>
            <a:pathLst>
              <a:path extrusionOk="0" h="17874" w="102032">
                <a:moveTo>
                  <a:pt x="0" y="0"/>
                </a:moveTo>
                <a:cubicBezTo>
                  <a:pt x="34181" y="4884"/>
                  <a:pt x="67503" y="17874"/>
                  <a:pt x="102032" y="17874"/>
                </a:cubicBezTo>
              </a:path>
            </a:pathLst>
          </a:custGeom>
          <a:noFill/>
          <a:ln cap="flat" cmpd="sng" w="28575">
            <a:solidFill>
              <a:srgbClr val="E06666"/>
            </a:solidFill>
            <a:prstDash val="dash"/>
            <a:round/>
            <a:headEnd len="med" w="med" type="none"/>
            <a:tailEnd len="med" w="med" type="none"/>
          </a:ln>
        </p:spPr>
      </p:sp>
      <p:cxnSp>
        <p:nvCxnSpPr>
          <p:cNvPr id="98" name="Google Shape;98;p22"/>
          <p:cNvCxnSpPr/>
          <p:nvPr/>
        </p:nvCxnSpPr>
        <p:spPr>
          <a:xfrm flipH="1" rot="10800000">
            <a:off x="5857575" y="4228075"/>
            <a:ext cx="1061400" cy="9300"/>
          </a:xfrm>
          <a:prstGeom prst="straightConnector1">
            <a:avLst/>
          </a:prstGeom>
          <a:noFill/>
          <a:ln cap="flat" cmpd="sng" w="9525">
            <a:solidFill>
              <a:srgbClr val="E06666"/>
            </a:solidFill>
            <a:prstDash val="solid"/>
            <a:round/>
            <a:headEnd len="med" w="med" type="none"/>
            <a:tailEnd len="med" w="med" type="none"/>
          </a:ln>
        </p:spPr>
      </p:cxnSp>
      <p:sp>
        <p:nvSpPr>
          <p:cNvPr id="99" name="Google Shape;99;p22"/>
          <p:cNvSpPr txBox="1"/>
          <p:nvPr/>
        </p:nvSpPr>
        <p:spPr>
          <a:xfrm>
            <a:off x="5980425" y="4228075"/>
            <a:ext cx="968100" cy="2421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 sz="1000">
                <a:solidFill>
                  <a:srgbClr val="FF0000"/>
                </a:solidFill>
              </a:rPr>
              <a:t>2000   2010 </a:t>
            </a:r>
            <a:endParaRPr sz="1000">
              <a:solidFill>
                <a:srgbClr val="FF0000"/>
              </a:solidFill>
            </a:endParaRPr>
          </a:p>
        </p:txBody>
      </p:sp>
      <p:cxnSp>
        <p:nvCxnSpPr>
          <p:cNvPr id="100" name="Google Shape;100;p22"/>
          <p:cNvCxnSpPr>
            <a:stCxn id="95" idx="1"/>
          </p:cNvCxnSpPr>
          <p:nvPr/>
        </p:nvCxnSpPr>
        <p:spPr>
          <a:xfrm flipH="1">
            <a:off x="6225225" y="2721738"/>
            <a:ext cx="240900" cy="724200"/>
          </a:xfrm>
          <a:prstGeom prst="straightConnector1">
            <a:avLst/>
          </a:prstGeom>
          <a:noFill/>
          <a:ln cap="flat" cmpd="sng" w="9525">
            <a:solidFill>
              <a:schemeClr val="dk2"/>
            </a:solidFill>
            <a:prstDash val="solid"/>
            <a:round/>
            <a:headEnd len="med" w="med" type="none"/>
            <a:tailEnd len="med" w="med" type="triangle"/>
          </a:ln>
        </p:spPr>
      </p:cxnSp>
      <p:cxnSp>
        <p:nvCxnSpPr>
          <p:cNvPr id="101" name="Google Shape;101;p22"/>
          <p:cNvCxnSpPr>
            <a:stCxn id="96" idx="1"/>
          </p:cNvCxnSpPr>
          <p:nvPr/>
        </p:nvCxnSpPr>
        <p:spPr>
          <a:xfrm flipH="1">
            <a:off x="6341650" y="3375175"/>
            <a:ext cx="403200" cy="122100"/>
          </a:xfrm>
          <a:prstGeom prst="straightConnector1">
            <a:avLst/>
          </a:prstGeom>
          <a:noFill/>
          <a:ln cap="flat" cmpd="sng" w="9525">
            <a:solidFill>
              <a:schemeClr val="dk2"/>
            </a:solidFill>
            <a:prstDash val="solid"/>
            <a:round/>
            <a:headEnd len="med" w="med" type="none"/>
            <a:tailEnd len="med" w="med" type="triangle"/>
          </a:ln>
        </p:spPr>
      </p:cxnSp>
      <p:cxnSp>
        <p:nvCxnSpPr>
          <p:cNvPr id="102" name="Google Shape;102;p22"/>
          <p:cNvCxnSpPr>
            <a:stCxn id="94" idx="1"/>
          </p:cNvCxnSpPr>
          <p:nvPr/>
        </p:nvCxnSpPr>
        <p:spPr>
          <a:xfrm rot="10800000">
            <a:off x="6485925" y="3790550"/>
            <a:ext cx="462600" cy="300300"/>
          </a:xfrm>
          <a:prstGeom prst="straightConnector1">
            <a:avLst/>
          </a:prstGeom>
          <a:noFill/>
          <a:ln cap="flat" cmpd="sng" w="9525">
            <a:solidFill>
              <a:schemeClr val="dk2"/>
            </a:solidFill>
            <a:prstDash val="solid"/>
            <a:round/>
            <a:headEnd len="med" w="med" type="none"/>
            <a:tailEnd len="med" w="med" type="triangle"/>
          </a:ln>
        </p:spPr>
      </p:cxnSp>
      <p:cxnSp>
        <p:nvCxnSpPr>
          <p:cNvPr id="103" name="Google Shape;103;p22"/>
          <p:cNvCxnSpPr>
            <a:stCxn id="95" idx="1"/>
          </p:cNvCxnSpPr>
          <p:nvPr/>
        </p:nvCxnSpPr>
        <p:spPr>
          <a:xfrm>
            <a:off x="6466125" y="2721738"/>
            <a:ext cx="132900" cy="994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3"/>
          <p:cNvSpPr txBox="1"/>
          <p:nvPr>
            <p:ph type="title"/>
          </p:nvPr>
        </p:nvSpPr>
        <p:spPr>
          <a:xfrm>
            <a:off x="457200" y="481200"/>
            <a:ext cx="8229600" cy="6951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sz="3200"/>
              <a:t>Project Goal</a:t>
            </a:r>
            <a:endParaRPr sz="3200"/>
          </a:p>
        </p:txBody>
      </p:sp>
      <p:sp>
        <p:nvSpPr>
          <p:cNvPr id="109" name="Google Shape;109;p23"/>
          <p:cNvSpPr txBox="1"/>
          <p:nvPr>
            <p:ph idx="1" type="body"/>
          </p:nvPr>
        </p:nvSpPr>
        <p:spPr>
          <a:xfrm>
            <a:off x="457200" y="1252800"/>
            <a:ext cx="8229600" cy="3630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800"/>
              <a:t>Determine how </a:t>
            </a:r>
            <a:endParaRPr sz="2800"/>
          </a:p>
          <a:p>
            <a:pPr indent="-406400" lvl="0" marL="914400" marR="0" rtl="0" algn="l">
              <a:lnSpc>
                <a:spcPct val="100000"/>
              </a:lnSpc>
              <a:spcBef>
                <a:spcPts val="600"/>
              </a:spcBef>
              <a:spcAft>
                <a:spcPts val="0"/>
              </a:spcAft>
              <a:buSzPts val="2800"/>
              <a:buChar char="●"/>
            </a:pPr>
            <a:r>
              <a:rPr lang="en" sz="2800"/>
              <a:t>smokefree indoors legislation, </a:t>
            </a:r>
            <a:endParaRPr sz="2800"/>
          </a:p>
          <a:p>
            <a:pPr indent="-406400" lvl="0" marL="914400" marR="0" rtl="0" algn="l">
              <a:lnSpc>
                <a:spcPct val="100000"/>
              </a:lnSpc>
              <a:spcBef>
                <a:spcPts val="0"/>
              </a:spcBef>
              <a:spcAft>
                <a:spcPts val="0"/>
              </a:spcAft>
              <a:buSzPts val="2800"/>
              <a:buChar char="●"/>
            </a:pPr>
            <a:r>
              <a:rPr lang="en" sz="2800"/>
              <a:t>tobacco tax legislation, </a:t>
            </a:r>
            <a:endParaRPr sz="2800"/>
          </a:p>
          <a:p>
            <a:pPr indent="-406400" lvl="0" marL="914400" marR="0" rtl="0" algn="l">
              <a:lnSpc>
                <a:spcPct val="100000"/>
              </a:lnSpc>
              <a:spcBef>
                <a:spcPts val="0"/>
              </a:spcBef>
              <a:spcAft>
                <a:spcPts val="0"/>
              </a:spcAft>
              <a:buSzPts val="2800"/>
              <a:buChar char="●"/>
            </a:pPr>
            <a:r>
              <a:rPr lang="en" sz="2800"/>
              <a:t>and tobacco health policy funding </a:t>
            </a:r>
            <a:endParaRPr sz="2800"/>
          </a:p>
          <a:p>
            <a:pPr indent="0" lvl="0" marL="0" marR="0" rtl="0" algn="l">
              <a:lnSpc>
                <a:spcPct val="100000"/>
              </a:lnSpc>
              <a:spcBef>
                <a:spcPts val="600"/>
              </a:spcBef>
              <a:spcAft>
                <a:spcPts val="0"/>
              </a:spcAft>
              <a:buNone/>
            </a:pPr>
            <a:r>
              <a:rPr lang="en" sz="2800"/>
              <a:t>from 1996 to 2013 have impacted tobacco usage rates by State in the United States. </a:t>
            </a:r>
            <a:endParaRPr sz="2800"/>
          </a:p>
        </p:txBody>
      </p:sp>
      <p:sp>
        <p:nvSpPr>
          <p:cNvPr id="110" name="Google Shape;110;p23"/>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16" name="Google Shape;116;p24"/>
          <p:cNvSpPr txBox="1"/>
          <p:nvPr>
            <p:ph type="title"/>
          </p:nvPr>
        </p:nvSpPr>
        <p:spPr>
          <a:xfrm>
            <a:off x="0" y="1957425"/>
            <a:ext cx="9105600" cy="857400"/>
          </a:xfrm>
          <a:prstGeom prst="rect">
            <a:avLst/>
          </a:prstGeom>
        </p:spPr>
        <p:txBody>
          <a:bodyPr anchorCtr="0" anchor="b" bIns="91425" lIns="91425" spcFirstLastPara="1" rIns="91425" wrap="square" tIns="91425">
            <a:noAutofit/>
          </a:bodyPr>
          <a:lstStyle/>
          <a:p>
            <a:pPr indent="457200" lvl="0" marL="1828800" rtl="0" algn="l">
              <a:spcBef>
                <a:spcPts val="0"/>
              </a:spcBef>
              <a:spcAft>
                <a:spcPts val="0"/>
              </a:spcAft>
              <a:buNone/>
            </a:pPr>
            <a:r>
              <a:rPr lang="en"/>
              <a:t>Data Understanding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5"/>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22" name="Google Shape;122;p25"/>
          <p:cNvSpPr/>
          <p:nvPr/>
        </p:nvSpPr>
        <p:spPr>
          <a:xfrm>
            <a:off x="3796150" y="2196652"/>
            <a:ext cx="1604400" cy="1216500"/>
          </a:xfrm>
          <a:prstGeom prst="roundRect">
            <a:avLst>
              <a:gd fmla="val 16667" name="adj"/>
            </a:avLst>
          </a:prstGeom>
          <a:noFill/>
          <a:ln cap="flat" cmpd="sng" w="28575">
            <a:solidFill>
              <a:srgbClr val="1845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State</a:t>
            </a:r>
            <a:endParaRPr b="1" sz="2400"/>
          </a:p>
          <a:p>
            <a:pPr indent="0" lvl="0" marL="0" algn="ctr">
              <a:spcBef>
                <a:spcPts val="0"/>
              </a:spcBef>
              <a:spcAft>
                <a:spcPts val="0"/>
              </a:spcAft>
              <a:buNone/>
            </a:pPr>
            <a:r>
              <a:rPr b="1" lang="en" sz="2400"/>
              <a:t>Year</a:t>
            </a:r>
            <a:endParaRPr b="1" sz="2400"/>
          </a:p>
        </p:txBody>
      </p:sp>
      <p:sp>
        <p:nvSpPr>
          <p:cNvPr id="123" name="Google Shape;123;p25"/>
          <p:cNvSpPr/>
          <p:nvPr/>
        </p:nvSpPr>
        <p:spPr>
          <a:xfrm>
            <a:off x="6035725" y="2196650"/>
            <a:ext cx="1926300" cy="1216500"/>
          </a:xfrm>
          <a:prstGeom prst="roundRect">
            <a:avLst>
              <a:gd fmla="val 16667" name="adj"/>
            </a:avLst>
          </a:prstGeom>
          <a:solidFill>
            <a:schemeClr val="lt2"/>
          </a:solidFill>
          <a:ln cap="flat" cmpd="sng" w="28575">
            <a:solidFill>
              <a:srgbClr val="1845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Cigarette Tax </a:t>
            </a:r>
            <a:endParaRPr sz="2400"/>
          </a:p>
          <a:p>
            <a:pPr indent="0" lvl="0" marL="0" rtl="0" algn="ctr">
              <a:spcBef>
                <a:spcPts val="0"/>
              </a:spcBef>
              <a:spcAft>
                <a:spcPts val="0"/>
              </a:spcAft>
              <a:buNone/>
            </a:pPr>
            <a:r>
              <a:rPr lang="en" sz="2400"/>
              <a:t>/ pack</a:t>
            </a:r>
            <a:endParaRPr sz="2400"/>
          </a:p>
        </p:txBody>
      </p:sp>
      <p:sp>
        <p:nvSpPr>
          <p:cNvPr id="124" name="Google Shape;124;p25"/>
          <p:cNvSpPr/>
          <p:nvPr/>
        </p:nvSpPr>
        <p:spPr>
          <a:xfrm>
            <a:off x="3635200" y="3685750"/>
            <a:ext cx="1926300" cy="1216500"/>
          </a:xfrm>
          <a:prstGeom prst="roundRect">
            <a:avLst>
              <a:gd fmla="val 16667" name="adj"/>
            </a:avLst>
          </a:prstGeom>
          <a:solidFill>
            <a:schemeClr val="lt2"/>
          </a:solidFill>
          <a:ln cap="flat" cmpd="sng" w="28575">
            <a:solidFill>
              <a:srgbClr val="1845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Funding Per Capita</a:t>
            </a:r>
            <a:endParaRPr sz="2400"/>
          </a:p>
        </p:txBody>
      </p:sp>
      <p:sp>
        <p:nvSpPr>
          <p:cNvPr id="125" name="Google Shape;125;p25"/>
          <p:cNvSpPr/>
          <p:nvPr/>
        </p:nvSpPr>
        <p:spPr>
          <a:xfrm>
            <a:off x="2222675" y="720000"/>
            <a:ext cx="1926300" cy="1216500"/>
          </a:xfrm>
          <a:prstGeom prst="roundRect">
            <a:avLst>
              <a:gd fmla="val 16667" name="adj"/>
            </a:avLst>
          </a:prstGeom>
          <a:solidFill>
            <a:srgbClr val="18453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rPr>
              <a:t>% Smokers</a:t>
            </a:r>
            <a:endParaRPr sz="2400">
              <a:solidFill>
                <a:schemeClr val="lt1"/>
              </a:solidFill>
            </a:endParaRPr>
          </a:p>
          <a:p>
            <a:pPr indent="0" lvl="0" marL="0" rtl="0" algn="ctr">
              <a:spcBef>
                <a:spcPts val="0"/>
              </a:spcBef>
              <a:spcAft>
                <a:spcPts val="0"/>
              </a:spcAft>
              <a:buNone/>
            </a:pPr>
            <a:r>
              <a:rPr lang="en" sz="2400">
                <a:solidFill>
                  <a:schemeClr val="lt1"/>
                </a:solidFill>
              </a:rPr>
              <a:t>by </a:t>
            </a:r>
            <a:endParaRPr sz="2400">
              <a:solidFill>
                <a:schemeClr val="lt1"/>
              </a:solidFill>
            </a:endParaRPr>
          </a:p>
          <a:p>
            <a:pPr indent="0" lvl="0" marL="0" rtl="0" algn="ctr">
              <a:spcBef>
                <a:spcPts val="0"/>
              </a:spcBef>
              <a:spcAft>
                <a:spcPts val="0"/>
              </a:spcAft>
              <a:buNone/>
            </a:pPr>
            <a:r>
              <a:rPr lang="en" sz="2400">
                <a:solidFill>
                  <a:schemeClr val="lt1"/>
                </a:solidFill>
              </a:rPr>
              <a:t>Age Group</a:t>
            </a:r>
            <a:endParaRPr sz="2400">
              <a:solidFill>
                <a:schemeClr val="lt1"/>
              </a:solidFill>
            </a:endParaRPr>
          </a:p>
        </p:txBody>
      </p:sp>
      <p:sp>
        <p:nvSpPr>
          <p:cNvPr id="126" name="Google Shape;126;p25"/>
          <p:cNvSpPr/>
          <p:nvPr/>
        </p:nvSpPr>
        <p:spPr>
          <a:xfrm>
            <a:off x="1181975" y="2196650"/>
            <a:ext cx="1926300" cy="1216500"/>
          </a:xfrm>
          <a:prstGeom prst="roundRect">
            <a:avLst>
              <a:gd fmla="val 16667" name="adj"/>
            </a:avLst>
          </a:prstGeom>
          <a:solidFill>
            <a:schemeClr val="lt2"/>
          </a:solidFill>
          <a:ln cap="flat" cmpd="sng" w="28575">
            <a:solidFill>
              <a:srgbClr val="1845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t>Smokefree Indoors Restrictions</a:t>
            </a:r>
            <a:endParaRPr sz="2200"/>
          </a:p>
        </p:txBody>
      </p:sp>
      <p:sp>
        <p:nvSpPr>
          <p:cNvPr id="127" name="Google Shape;127;p25"/>
          <p:cNvSpPr/>
          <p:nvPr/>
        </p:nvSpPr>
        <p:spPr>
          <a:xfrm>
            <a:off x="1181975" y="3685750"/>
            <a:ext cx="1926300" cy="1216500"/>
          </a:xfrm>
          <a:prstGeom prst="roundRect">
            <a:avLst>
              <a:gd fmla="val 16667" name="adj"/>
            </a:avLst>
          </a:prstGeom>
          <a:solidFill>
            <a:schemeClr val="lt2"/>
          </a:solidFill>
          <a:ln cap="flat" cmpd="sng" w="28575">
            <a:solidFill>
              <a:srgbClr val="1845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t>Smokefree Indoors Penalties </a:t>
            </a:r>
            <a:endParaRPr sz="2200"/>
          </a:p>
        </p:txBody>
      </p:sp>
      <p:sp>
        <p:nvSpPr>
          <p:cNvPr id="128" name="Google Shape;128;p25"/>
          <p:cNvSpPr/>
          <p:nvPr/>
        </p:nvSpPr>
        <p:spPr>
          <a:xfrm>
            <a:off x="6035725" y="3685750"/>
            <a:ext cx="1926300" cy="1216500"/>
          </a:xfrm>
          <a:prstGeom prst="roundRect">
            <a:avLst>
              <a:gd fmla="val 9962" name="adj"/>
            </a:avLst>
          </a:prstGeom>
          <a:solidFill>
            <a:schemeClr val="lt2"/>
          </a:solidFill>
          <a:ln cap="flat" cmpd="sng" w="28575">
            <a:solidFill>
              <a:srgbClr val="1845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Little Cigar Tax</a:t>
            </a:r>
            <a:endParaRPr sz="2400"/>
          </a:p>
          <a:p>
            <a:pPr indent="0" lvl="0" marL="0" rtl="0" algn="ctr">
              <a:spcBef>
                <a:spcPts val="0"/>
              </a:spcBef>
              <a:spcAft>
                <a:spcPts val="0"/>
              </a:spcAft>
              <a:buNone/>
            </a:pPr>
            <a:r>
              <a:rPr lang="en" sz="2400"/>
              <a:t>/ pack</a:t>
            </a:r>
            <a:endParaRPr sz="2400"/>
          </a:p>
        </p:txBody>
      </p:sp>
      <p:sp>
        <p:nvSpPr>
          <p:cNvPr id="129" name="Google Shape;129;p25"/>
          <p:cNvSpPr/>
          <p:nvPr/>
        </p:nvSpPr>
        <p:spPr>
          <a:xfrm>
            <a:off x="4881100" y="707550"/>
            <a:ext cx="1926300" cy="1216500"/>
          </a:xfrm>
          <a:prstGeom prst="roundRect">
            <a:avLst>
              <a:gd fmla="val 16667" name="adj"/>
            </a:avLst>
          </a:prstGeom>
          <a:solidFill>
            <a:srgbClr val="18453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rPr>
              <a:t>% Smokers</a:t>
            </a:r>
            <a:endParaRPr sz="2400">
              <a:solidFill>
                <a:schemeClr val="lt1"/>
              </a:solidFill>
            </a:endParaRPr>
          </a:p>
          <a:p>
            <a:pPr indent="0" lvl="0" marL="0" rtl="0" algn="ctr">
              <a:spcBef>
                <a:spcPts val="0"/>
              </a:spcBef>
              <a:spcAft>
                <a:spcPts val="0"/>
              </a:spcAft>
              <a:buNone/>
            </a:pPr>
            <a:r>
              <a:rPr lang="en" sz="2400">
                <a:solidFill>
                  <a:schemeClr val="lt1"/>
                </a:solidFill>
              </a:rPr>
              <a:t>by Education</a:t>
            </a:r>
            <a:endParaRPr sz="2400">
              <a:solidFill>
                <a:schemeClr val="lt1"/>
              </a:solidFill>
            </a:endParaRPr>
          </a:p>
        </p:txBody>
      </p:sp>
      <p:cxnSp>
        <p:nvCxnSpPr>
          <p:cNvPr id="130" name="Google Shape;130;p25"/>
          <p:cNvCxnSpPr>
            <a:stCxn id="125" idx="2"/>
            <a:endCxn id="122" idx="0"/>
          </p:cNvCxnSpPr>
          <p:nvPr/>
        </p:nvCxnSpPr>
        <p:spPr>
          <a:xfrm>
            <a:off x="3185825" y="1936500"/>
            <a:ext cx="1412400" cy="260100"/>
          </a:xfrm>
          <a:prstGeom prst="straightConnector1">
            <a:avLst/>
          </a:prstGeom>
          <a:noFill/>
          <a:ln cap="flat" cmpd="sng" w="19050">
            <a:solidFill>
              <a:srgbClr val="18453B"/>
            </a:solidFill>
            <a:prstDash val="solid"/>
            <a:round/>
            <a:headEnd len="med" w="med" type="none"/>
            <a:tailEnd len="med" w="med" type="none"/>
          </a:ln>
        </p:spPr>
      </p:cxnSp>
      <p:cxnSp>
        <p:nvCxnSpPr>
          <p:cNvPr id="131" name="Google Shape;131;p25"/>
          <p:cNvCxnSpPr>
            <a:stCxn id="129" idx="2"/>
            <a:endCxn id="122" idx="0"/>
          </p:cNvCxnSpPr>
          <p:nvPr/>
        </p:nvCxnSpPr>
        <p:spPr>
          <a:xfrm flipH="1">
            <a:off x="4598350" y="1924050"/>
            <a:ext cx="1245900" cy="272700"/>
          </a:xfrm>
          <a:prstGeom prst="straightConnector1">
            <a:avLst/>
          </a:prstGeom>
          <a:noFill/>
          <a:ln cap="flat" cmpd="sng" w="19050">
            <a:solidFill>
              <a:srgbClr val="18453B"/>
            </a:solidFill>
            <a:prstDash val="solid"/>
            <a:round/>
            <a:headEnd len="med" w="med" type="none"/>
            <a:tailEnd len="med" w="med" type="none"/>
          </a:ln>
        </p:spPr>
      </p:cxnSp>
      <p:cxnSp>
        <p:nvCxnSpPr>
          <p:cNvPr id="132" name="Google Shape;132;p25"/>
          <p:cNvCxnSpPr>
            <a:stCxn id="126" idx="3"/>
            <a:endCxn id="122" idx="1"/>
          </p:cNvCxnSpPr>
          <p:nvPr/>
        </p:nvCxnSpPr>
        <p:spPr>
          <a:xfrm>
            <a:off x="3108275" y="2804900"/>
            <a:ext cx="687900" cy="0"/>
          </a:xfrm>
          <a:prstGeom prst="straightConnector1">
            <a:avLst/>
          </a:prstGeom>
          <a:noFill/>
          <a:ln cap="flat" cmpd="sng" w="19050">
            <a:solidFill>
              <a:srgbClr val="18453B"/>
            </a:solidFill>
            <a:prstDash val="solid"/>
            <a:round/>
            <a:headEnd len="med" w="med" type="none"/>
            <a:tailEnd len="med" w="med" type="none"/>
          </a:ln>
        </p:spPr>
      </p:cxnSp>
      <p:cxnSp>
        <p:nvCxnSpPr>
          <p:cNvPr id="133" name="Google Shape;133;p25"/>
          <p:cNvCxnSpPr>
            <a:stCxn id="122" idx="3"/>
            <a:endCxn id="123" idx="1"/>
          </p:cNvCxnSpPr>
          <p:nvPr/>
        </p:nvCxnSpPr>
        <p:spPr>
          <a:xfrm>
            <a:off x="5400550" y="2804902"/>
            <a:ext cx="635100" cy="0"/>
          </a:xfrm>
          <a:prstGeom prst="straightConnector1">
            <a:avLst/>
          </a:prstGeom>
          <a:noFill/>
          <a:ln cap="flat" cmpd="sng" w="19050">
            <a:solidFill>
              <a:srgbClr val="18453B"/>
            </a:solidFill>
            <a:prstDash val="solid"/>
            <a:round/>
            <a:headEnd len="med" w="med" type="none"/>
            <a:tailEnd len="med" w="med" type="none"/>
          </a:ln>
        </p:spPr>
      </p:cxnSp>
      <p:cxnSp>
        <p:nvCxnSpPr>
          <p:cNvPr id="134" name="Google Shape;134;p25"/>
          <p:cNvCxnSpPr>
            <a:stCxn id="127" idx="3"/>
            <a:endCxn id="122" idx="1"/>
          </p:cNvCxnSpPr>
          <p:nvPr/>
        </p:nvCxnSpPr>
        <p:spPr>
          <a:xfrm flipH="1" rot="10800000">
            <a:off x="3108275" y="2804800"/>
            <a:ext cx="687900" cy="1489200"/>
          </a:xfrm>
          <a:prstGeom prst="straightConnector1">
            <a:avLst/>
          </a:prstGeom>
          <a:noFill/>
          <a:ln cap="flat" cmpd="sng" w="19050">
            <a:solidFill>
              <a:srgbClr val="18453B"/>
            </a:solidFill>
            <a:prstDash val="solid"/>
            <a:round/>
            <a:headEnd len="med" w="med" type="none"/>
            <a:tailEnd len="med" w="med" type="none"/>
          </a:ln>
        </p:spPr>
      </p:cxnSp>
      <p:cxnSp>
        <p:nvCxnSpPr>
          <p:cNvPr id="135" name="Google Shape;135;p25"/>
          <p:cNvCxnSpPr>
            <a:stCxn id="124" idx="0"/>
            <a:endCxn id="122" idx="2"/>
          </p:cNvCxnSpPr>
          <p:nvPr/>
        </p:nvCxnSpPr>
        <p:spPr>
          <a:xfrm rot="10800000">
            <a:off x="4598350" y="3413050"/>
            <a:ext cx="0" cy="272700"/>
          </a:xfrm>
          <a:prstGeom prst="straightConnector1">
            <a:avLst/>
          </a:prstGeom>
          <a:noFill/>
          <a:ln cap="flat" cmpd="sng" w="19050">
            <a:solidFill>
              <a:srgbClr val="18453B"/>
            </a:solidFill>
            <a:prstDash val="solid"/>
            <a:round/>
            <a:headEnd len="med" w="med" type="none"/>
            <a:tailEnd len="med" w="med" type="none"/>
          </a:ln>
        </p:spPr>
      </p:cxnSp>
      <p:cxnSp>
        <p:nvCxnSpPr>
          <p:cNvPr id="136" name="Google Shape;136;p25"/>
          <p:cNvCxnSpPr>
            <a:stCxn id="128" idx="1"/>
            <a:endCxn id="122" idx="3"/>
          </p:cNvCxnSpPr>
          <p:nvPr/>
        </p:nvCxnSpPr>
        <p:spPr>
          <a:xfrm rot="10800000">
            <a:off x="5400625" y="2804800"/>
            <a:ext cx="635100" cy="1489200"/>
          </a:xfrm>
          <a:prstGeom prst="straightConnector1">
            <a:avLst/>
          </a:prstGeom>
          <a:noFill/>
          <a:ln cap="flat" cmpd="sng" w="19050">
            <a:solidFill>
              <a:srgbClr val="18453B"/>
            </a:solidFill>
            <a:prstDash val="solid"/>
            <a:round/>
            <a:headEnd len="med" w="med" type="none"/>
            <a:tailEnd len="med" w="med" type="none"/>
          </a:ln>
        </p:spPr>
      </p:cxnSp>
      <p:cxnSp>
        <p:nvCxnSpPr>
          <p:cNvPr id="137" name="Google Shape;137;p25"/>
          <p:cNvCxnSpPr>
            <a:stCxn id="128" idx="0"/>
            <a:endCxn id="123" idx="2"/>
          </p:cNvCxnSpPr>
          <p:nvPr/>
        </p:nvCxnSpPr>
        <p:spPr>
          <a:xfrm rot="10800000">
            <a:off x="6998875" y="3413050"/>
            <a:ext cx="0" cy="272700"/>
          </a:xfrm>
          <a:prstGeom prst="straightConnector1">
            <a:avLst/>
          </a:prstGeom>
          <a:noFill/>
          <a:ln cap="flat" cmpd="sng" w="19050">
            <a:solidFill>
              <a:srgbClr val="18453B"/>
            </a:solidFill>
            <a:prstDash val="solid"/>
            <a:round/>
            <a:headEnd len="med" w="med" type="none"/>
            <a:tailEnd len="med" w="med" type="none"/>
          </a:ln>
        </p:spPr>
      </p:cxnSp>
      <p:cxnSp>
        <p:nvCxnSpPr>
          <p:cNvPr id="138" name="Google Shape;138;p25"/>
          <p:cNvCxnSpPr>
            <a:stCxn id="127" idx="0"/>
            <a:endCxn id="126" idx="2"/>
          </p:cNvCxnSpPr>
          <p:nvPr/>
        </p:nvCxnSpPr>
        <p:spPr>
          <a:xfrm rot="10800000">
            <a:off x="2145125" y="3413050"/>
            <a:ext cx="0" cy="272700"/>
          </a:xfrm>
          <a:prstGeom prst="straightConnector1">
            <a:avLst/>
          </a:prstGeom>
          <a:noFill/>
          <a:ln cap="flat" cmpd="sng" w="19050">
            <a:solidFill>
              <a:srgbClr val="18453B"/>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0" y="342750"/>
            <a:ext cx="9105600" cy="857400"/>
          </a:xfrm>
          <a:prstGeom prst="rect">
            <a:avLst/>
          </a:prstGeom>
        </p:spPr>
        <p:txBody>
          <a:bodyPr anchorCtr="0" anchor="b" bIns="91425" lIns="91425" spcFirstLastPara="1" rIns="91425" wrap="square" tIns="91425">
            <a:noAutofit/>
          </a:bodyPr>
          <a:lstStyle/>
          <a:p>
            <a:pPr indent="0" lvl="0" marL="0" algn="ctr">
              <a:lnSpc>
                <a:spcPct val="115000"/>
              </a:lnSpc>
              <a:spcBef>
                <a:spcPts val="0"/>
              </a:spcBef>
              <a:spcAft>
                <a:spcPts val="0"/>
              </a:spcAft>
              <a:buClr>
                <a:schemeClr val="dk1"/>
              </a:buClr>
              <a:buSzPts val="1100"/>
              <a:buFont typeface="Arial"/>
              <a:buNone/>
            </a:pPr>
            <a:r>
              <a:rPr lang="en" sz="3200"/>
              <a:t> Percent Smokers by Age</a:t>
            </a:r>
            <a:endParaRPr sz="3200"/>
          </a:p>
        </p:txBody>
      </p:sp>
      <p:sp>
        <p:nvSpPr>
          <p:cNvPr id="144" name="Google Shape;144;p2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45" name="Google Shape;145;p26"/>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 </a:t>
            </a:r>
            <a:endParaRPr/>
          </a:p>
        </p:txBody>
      </p:sp>
      <p:pic>
        <p:nvPicPr>
          <p:cNvPr id="146" name="Google Shape;146;p26"/>
          <p:cNvPicPr preferRelativeResize="0"/>
          <p:nvPr/>
        </p:nvPicPr>
        <p:blipFill>
          <a:blip r:embed="rId3">
            <a:alphaModFix/>
          </a:blip>
          <a:stretch>
            <a:fillRect/>
          </a:stretch>
        </p:blipFill>
        <p:spPr>
          <a:xfrm>
            <a:off x="2329075" y="1315275"/>
            <a:ext cx="6319621" cy="3434575"/>
          </a:xfrm>
          <a:prstGeom prst="rect">
            <a:avLst/>
          </a:prstGeom>
          <a:noFill/>
          <a:ln cap="flat" cmpd="sng" w="28575">
            <a:solidFill>
              <a:srgbClr val="000000"/>
            </a:solidFill>
            <a:prstDash val="solid"/>
            <a:miter lim="8000"/>
            <a:headEnd len="sm" w="sm" type="none"/>
            <a:tailEnd len="sm" w="sm" type="none"/>
          </a:ln>
        </p:spPr>
      </p:pic>
      <p:sp>
        <p:nvSpPr>
          <p:cNvPr id="147" name="Google Shape;147;p26"/>
          <p:cNvSpPr txBox="1"/>
          <p:nvPr/>
        </p:nvSpPr>
        <p:spPr>
          <a:xfrm>
            <a:off x="216775" y="1593000"/>
            <a:ext cx="2069400" cy="19575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000" u="sng"/>
              <a:t>Age Groups</a:t>
            </a:r>
            <a:endParaRPr sz="2000" u="sng"/>
          </a:p>
          <a:p>
            <a:pPr indent="-355600" lvl="0" marL="457200" rtl="0">
              <a:lnSpc>
                <a:spcPct val="115000"/>
              </a:lnSpc>
              <a:spcBef>
                <a:spcPts val="0"/>
              </a:spcBef>
              <a:spcAft>
                <a:spcPts val="0"/>
              </a:spcAft>
              <a:buClr>
                <a:srgbClr val="FF9900"/>
              </a:buClr>
              <a:buSzPts val="2000"/>
              <a:buChar char="●"/>
            </a:pPr>
            <a:r>
              <a:rPr lang="en" sz="2000"/>
              <a:t>18-24 Years</a:t>
            </a:r>
            <a:endParaRPr sz="2000"/>
          </a:p>
          <a:p>
            <a:pPr indent="-355600" lvl="0" marL="457200" rtl="0">
              <a:lnSpc>
                <a:spcPct val="115000"/>
              </a:lnSpc>
              <a:spcBef>
                <a:spcPts val="0"/>
              </a:spcBef>
              <a:spcAft>
                <a:spcPts val="0"/>
              </a:spcAft>
              <a:buClr>
                <a:srgbClr val="3C78D8"/>
              </a:buClr>
              <a:buSzPts val="2000"/>
              <a:buChar char="●"/>
            </a:pPr>
            <a:r>
              <a:rPr lang="en" sz="2000"/>
              <a:t>25-44 Years</a:t>
            </a:r>
            <a:endParaRPr sz="2000"/>
          </a:p>
          <a:p>
            <a:pPr indent="-355600" lvl="0" marL="457200" rtl="0">
              <a:lnSpc>
                <a:spcPct val="115000"/>
              </a:lnSpc>
              <a:spcBef>
                <a:spcPts val="0"/>
              </a:spcBef>
              <a:spcAft>
                <a:spcPts val="0"/>
              </a:spcAft>
              <a:buClr>
                <a:srgbClr val="38761D"/>
              </a:buClr>
              <a:buSzPts val="2000"/>
              <a:buChar char="●"/>
            </a:pPr>
            <a:r>
              <a:rPr lang="en" sz="2000"/>
              <a:t>45-64 Years</a:t>
            </a:r>
            <a:endParaRPr sz="2000"/>
          </a:p>
          <a:p>
            <a:pPr indent="-355600" lvl="0" marL="457200">
              <a:lnSpc>
                <a:spcPct val="115000"/>
              </a:lnSpc>
              <a:spcBef>
                <a:spcPts val="0"/>
              </a:spcBef>
              <a:spcAft>
                <a:spcPts val="0"/>
              </a:spcAft>
              <a:buClr>
                <a:srgbClr val="980000"/>
              </a:buClr>
              <a:buSzPts val="2000"/>
              <a:buChar char="●"/>
            </a:pPr>
            <a:r>
              <a:rPr lang="en" sz="2000"/>
              <a:t>65+ Years</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8400" y="502575"/>
            <a:ext cx="9144000" cy="560700"/>
          </a:xfrm>
          <a:prstGeom prst="rect">
            <a:avLst/>
          </a:prstGeom>
        </p:spPr>
        <p:txBody>
          <a:bodyPr anchorCtr="0" anchor="b" bIns="91425" lIns="91425" spcFirstLastPara="1" rIns="91425" wrap="square" tIns="91425">
            <a:noAutofit/>
          </a:bodyPr>
          <a:lstStyle/>
          <a:p>
            <a:pPr indent="457200" lvl="0" marL="914400" algn="l">
              <a:spcBef>
                <a:spcPts val="0"/>
              </a:spcBef>
              <a:spcAft>
                <a:spcPts val="0"/>
              </a:spcAft>
              <a:buNone/>
            </a:pPr>
            <a:r>
              <a:rPr lang="en" sz="3200"/>
              <a:t>Average Percent Smokers by Age</a:t>
            </a:r>
            <a:endParaRPr sz="3200"/>
          </a:p>
        </p:txBody>
      </p:sp>
      <p:sp>
        <p:nvSpPr>
          <p:cNvPr id="153" name="Google Shape;153;p27"/>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 </a:t>
            </a:r>
            <a:endParaRPr/>
          </a:p>
        </p:txBody>
      </p:sp>
      <p:sp>
        <p:nvSpPr>
          <p:cNvPr id="154" name="Google Shape;154;p2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55" name="Google Shape;155;p27"/>
          <p:cNvPicPr preferRelativeResize="0"/>
          <p:nvPr/>
        </p:nvPicPr>
        <p:blipFill>
          <a:blip r:embed="rId3">
            <a:alphaModFix/>
          </a:blip>
          <a:stretch>
            <a:fillRect/>
          </a:stretch>
        </p:blipFill>
        <p:spPr>
          <a:xfrm>
            <a:off x="1408375" y="1063275"/>
            <a:ext cx="6366286" cy="3862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0" y="342750"/>
            <a:ext cx="9105600" cy="8574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3200"/>
              <a:t>Percent Smokers by Education Level</a:t>
            </a:r>
            <a:endParaRPr sz="3200"/>
          </a:p>
        </p:txBody>
      </p:sp>
      <p:sp>
        <p:nvSpPr>
          <p:cNvPr id="161" name="Google Shape;161;p28"/>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62" name="Google Shape;162;p28"/>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 </a:t>
            </a:r>
            <a:endParaRPr/>
          </a:p>
        </p:txBody>
      </p:sp>
      <p:pic>
        <p:nvPicPr>
          <p:cNvPr id="163" name="Google Shape;163;p28"/>
          <p:cNvPicPr preferRelativeResize="0"/>
          <p:nvPr/>
        </p:nvPicPr>
        <p:blipFill>
          <a:blip r:embed="rId3">
            <a:alphaModFix/>
          </a:blip>
          <a:stretch>
            <a:fillRect/>
          </a:stretch>
        </p:blipFill>
        <p:spPr>
          <a:xfrm>
            <a:off x="2319275" y="1360750"/>
            <a:ext cx="6445999" cy="3504725"/>
          </a:xfrm>
          <a:prstGeom prst="rect">
            <a:avLst/>
          </a:prstGeom>
          <a:noFill/>
          <a:ln cap="flat" cmpd="sng" w="28575">
            <a:solidFill>
              <a:srgbClr val="000000"/>
            </a:solidFill>
            <a:prstDash val="solid"/>
            <a:miter lim="8000"/>
            <a:headEnd len="sm" w="sm" type="none"/>
            <a:tailEnd len="sm" w="sm" type="none"/>
          </a:ln>
        </p:spPr>
      </p:pic>
      <p:sp>
        <p:nvSpPr>
          <p:cNvPr id="164" name="Google Shape;164;p28"/>
          <p:cNvSpPr txBox="1"/>
          <p:nvPr/>
        </p:nvSpPr>
        <p:spPr>
          <a:xfrm>
            <a:off x="118275" y="2039675"/>
            <a:ext cx="2305800" cy="16521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000" u="sng"/>
              <a:t>Education Levels</a:t>
            </a:r>
            <a:endParaRPr sz="2000" u="sng"/>
          </a:p>
          <a:p>
            <a:pPr indent="-355600" lvl="0" marL="457200" rtl="0">
              <a:lnSpc>
                <a:spcPct val="115000"/>
              </a:lnSpc>
              <a:spcBef>
                <a:spcPts val="0"/>
              </a:spcBef>
              <a:spcAft>
                <a:spcPts val="0"/>
              </a:spcAft>
              <a:buClr>
                <a:srgbClr val="980000"/>
              </a:buClr>
              <a:buSzPts val="2000"/>
              <a:buChar char="●"/>
            </a:pPr>
            <a:r>
              <a:rPr lang="en" sz="2000"/>
              <a:t>&lt; 12th Grade</a:t>
            </a:r>
            <a:endParaRPr sz="2000"/>
          </a:p>
          <a:p>
            <a:pPr indent="-355600" lvl="0" marL="457200" rtl="0">
              <a:lnSpc>
                <a:spcPct val="115000"/>
              </a:lnSpc>
              <a:spcBef>
                <a:spcPts val="0"/>
              </a:spcBef>
              <a:spcAft>
                <a:spcPts val="0"/>
              </a:spcAft>
              <a:buClr>
                <a:srgbClr val="FF9900"/>
              </a:buClr>
              <a:buSzPts val="2000"/>
              <a:buChar char="●"/>
            </a:pPr>
            <a:r>
              <a:rPr lang="en" sz="2000"/>
              <a:t>12th Grade</a:t>
            </a:r>
            <a:endParaRPr sz="2000"/>
          </a:p>
          <a:p>
            <a:pPr indent="-355600" lvl="0" marL="457200" rtl="0">
              <a:lnSpc>
                <a:spcPct val="115000"/>
              </a:lnSpc>
              <a:spcBef>
                <a:spcPts val="0"/>
              </a:spcBef>
              <a:spcAft>
                <a:spcPts val="0"/>
              </a:spcAft>
              <a:buClr>
                <a:srgbClr val="38761D"/>
              </a:buClr>
              <a:buSzPts val="2000"/>
              <a:buChar char="●"/>
            </a:pPr>
            <a:r>
              <a:rPr lang="en" sz="2000"/>
              <a:t>&gt; 12th Grade</a:t>
            </a:r>
            <a:endParaRPr sz="2000"/>
          </a:p>
          <a:p>
            <a:pPr indent="0" lvl="0" marL="0" rtl="0">
              <a:lnSpc>
                <a:spcPct val="115000"/>
              </a:lnSpc>
              <a:spcBef>
                <a:spcPts val="0"/>
              </a:spcBef>
              <a:spcAft>
                <a:spcPts val="0"/>
              </a:spcAft>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