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441" r:id="rId5"/>
    <p:sldId id="442" r:id="rId6"/>
    <p:sldId id="343" r:id="rId7"/>
    <p:sldId id="443" r:id="rId8"/>
    <p:sldId id="444" r:id="rId9"/>
    <p:sldId id="445" r:id="rId10"/>
    <p:sldId id="380" r:id="rId11"/>
    <p:sldId id="547" r:id="rId12"/>
    <p:sldId id="548" r:id="rId13"/>
    <p:sldId id="549" r:id="rId14"/>
    <p:sldId id="546" r:id="rId15"/>
    <p:sldId id="545" r:id="rId16"/>
    <p:sldId id="551" r:id="rId17"/>
    <p:sldId id="55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guide id="3" orient="horz" pos="1620" userDrawn="1">
          <p15:clr>
            <a:srgbClr val="A4A3A4"/>
          </p15:clr>
        </p15:guide>
        <p15:guide id="4" orient="horz" pos="66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B757"/>
    <a:srgbClr val="FFC475"/>
    <a:srgbClr val="FFB44F"/>
    <a:srgbClr val="FFC679"/>
    <a:srgbClr val="FFCD8B"/>
    <a:srgbClr val="FFC981"/>
    <a:srgbClr val="FFD9A7"/>
    <a:srgbClr val="223366"/>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65" autoAdjust="0"/>
  </p:normalViewPr>
  <p:slideViewPr>
    <p:cSldViewPr snapToGrid="0">
      <p:cViewPr varScale="1">
        <p:scale>
          <a:sx n="101" d="100"/>
          <a:sy n="101" d="100"/>
        </p:scale>
        <p:origin x="922" y="72"/>
      </p:cViewPr>
      <p:guideLst>
        <p:guide orient="horz" pos="540"/>
        <p:guide pos="144"/>
        <p:guide orient="horz" pos="1620"/>
        <p:guide orient="horz" pos="66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51" Type="http://schemas.openxmlformats.org/officeDocument/2006/relationships/tableStyles" Target="tableStyles.xml" /><Relationship Id="rId3" Type="http://schemas.openxmlformats.org/officeDocument/2006/relationships/customXml" Target="../customXml/item3.xml" /><Relationship Id="rId47" Type="http://customschemas.google.com/relationships/presentationmetadata" Target="metadata" /><Relationship Id="rId50"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49"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4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10</a:t>
            </a:fld>
            <a:endParaRPr lang="en-US" sz="1200" b="0" strike="noStrike" spc="-1">
              <a:latin typeface="Times New Roman"/>
            </a:endParaRPr>
          </a:p>
        </p:txBody>
      </p:sp>
    </p:spTree>
    <p:extLst>
      <p:ext uri="{BB962C8B-B14F-4D97-AF65-F5344CB8AC3E}">
        <p14:creationId xmlns:p14="http://schemas.microsoft.com/office/powerpoint/2010/main" val="2089285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3730953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4006298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394454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75503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952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5051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5919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534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7</a:t>
            </a:fld>
            <a:endParaRPr lang="en-US" sz="1200" b="0" strike="noStrike" spc="-1">
              <a:latin typeface="Times New Roman"/>
            </a:endParaRPr>
          </a:p>
        </p:txBody>
      </p:sp>
    </p:spTree>
    <p:extLst>
      <p:ext uri="{BB962C8B-B14F-4D97-AF65-F5344CB8AC3E}">
        <p14:creationId xmlns:p14="http://schemas.microsoft.com/office/powerpoint/2010/main" val="115836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8</a:t>
            </a:fld>
            <a:endParaRPr lang="en-US" sz="1200" b="0" strike="noStrike" spc="-1">
              <a:latin typeface="Times New Roman"/>
            </a:endParaRPr>
          </a:p>
        </p:txBody>
      </p:sp>
    </p:spTree>
    <p:extLst>
      <p:ext uri="{BB962C8B-B14F-4D97-AF65-F5344CB8AC3E}">
        <p14:creationId xmlns:p14="http://schemas.microsoft.com/office/powerpoint/2010/main" val="4039119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9</a:t>
            </a:fld>
            <a:endParaRPr lang="en-US" sz="1200" b="0" strike="noStrike" spc="-1">
              <a:latin typeface="Times New Roman"/>
            </a:endParaRPr>
          </a:p>
        </p:txBody>
      </p:sp>
    </p:spTree>
    <p:extLst>
      <p:ext uri="{BB962C8B-B14F-4D97-AF65-F5344CB8AC3E}">
        <p14:creationId xmlns:p14="http://schemas.microsoft.com/office/powerpoint/2010/main" val="200593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AE0B35B3-AEBD-92A2-58E3-D360531C0DA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678B11-4E35-E2A0-7DE6-D1FFCEA29473}"/>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9B46862-33CE-BD86-2719-518AEFE5FD57}"/>
              </a:ext>
            </a:extLst>
          </p:cNvPr>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a:extLst>
              <a:ext uri="{FF2B5EF4-FFF2-40B4-BE49-F238E27FC236}">
                <a16:creationId xmlns:a16="http://schemas.microsoft.com/office/drawing/2014/main" id="{8A2643DE-8290-F9D8-54E3-D7B0F9AB8369}"/>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688529A-B419-DA4B-5F2D-19BE77562210}"/>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59" r:id="rId10"/>
    <p:sldLayoutId id="2147483674"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jpg" /><Relationship Id="rId7"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13.tmp" /><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8.tmp"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9.tmp"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10.tmp"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1.tmp"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5211D9-145E-FE38-EA91-7A1CD272EA45}"/>
              </a:ext>
            </a:extLst>
          </p:cNvPr>
          <p:cNvGrpSpPr/>
          <p:nvPr/>
        </p:nvGrpSpPr>
        <p:grpSpPr>
          <a:xfrm>
            <a:off x="-35562" y="-8731"/>
            <a:ext cx="9215120" cy="5230225"/>
            <a:chOff x="-13525" y="-66567"/>
            <a:chExt cx="9215120" cy="5230225"/>
          </a:xfrm>
        </p:grpSpPr>
        <p:pic>
          <p:nvPicPr>
            <p:cNvPr id="4" name="Picture 3" descr="A blue circle with icons and circles&#10;&#10;Description automatically generated with medium confidence">
              <a:extLst>
                <a:ext uri="{FF2B5EF4-FFF2-40B4-BE49-F238E27FC236}">
                  <a16:creationId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a16="http://schemas.microsoft.com/office/drawing/2014/main" id="{20348CE6-A880-CAA1-F07C-92917E10344B}"/>
                </a:ext>
              </a:extLst>
            </p:cNvPr>
            <p:cNvSpPr/>
            <p:nvPr/>
          </p:nvSpPr>
          <p:spPr>
            <a:xfrm>
              <a:off x="-13525" y="-60578"/>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id="{8C818BBF-2EBD-9F55-EA9F-5999A4D1C95B}"/>
              </a:ext>
            </a:extLst>
          </p:cNvPr>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id="{36719900-D0D9-09E3-CF83-B953F66E3009}"/>
              </a:ext>
            </a:extLst>
          </p:cNvPr>
          <p:cNvGrpSpPr/>
          <p:nvPr/>
        </p:nvGrpSpPr>
        <p:grpSpPr>
          <a:xfrm>
            <a:off x="1548292" y="982176"/>
            <a:ext cx="6047412" cy="601034"/>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id="{B8BCF8B7-52AB-B3FB-BD62-ABF520369315}"/>
              </a:ext>
            </a:extLst>
          </p:cNvPr>
          <p:cNvSpPr/>
          <p:nvPr/>
        </p:nvSpPr>
        <p:spPr>
          <a:xfrm>
            <a:off x="1656296" y="2892457"/>
            <a:ext cx="5831404" cy="814804"/>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27" name="TextBox 26">
            <a:extLst>
              <a:ext uri="{FF2B5EF4-FFF2-40B4-BE49-F238E27FC236}">
                <a16:creationId xmlns:a16="http://schemas.microsoft.com/office/drawing/2014/main" id="{243F787A-C1B9-4A5B-C50F-502754DD3886}"/>
              </a:ext>
            </a:extLst>
          </p:cNvPr>
          <p:cNvSpPr txBox="1"/>
          <p:nvPr/>
        </p:nvSpPr>
        <p:spPr>
          <a:xfrm>
            <a:off x="1281241" y="4231479"/>
            <a:ext cx="2102278" cy="990015"/>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a:t>
            </a:r>
            <a:r>
              <a:rPr lang="tam" sz="1100" dirty="0">
                <a:solidFill>
                  <a:schemeClr val="bg1"/>
                </a:solidFill>
              </a:rPr>
              <a:t>DEEPTHI G</a:t>
            </a:r>
            <a:endParaRPr lang="en-US" sz="1100" dirty="0">
              <a:solidFill>
                <a:schemeClr val="bg1"/>
              </a:solidFill>
            </a:endParaRP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NM Id:</a:t>
            </a:r>
            <a:r>
              <a:rPr lang="tam" sz="1100" b="0" i="0" u="none" strike="noStrike" cap="none" dirty="0">
                <a:solidFill>
                  <a:schemeClr val="bg1"/>
                </a:solidFill>
                <a:latin typeface="Arial"/>
                <a:ea typeface="Arial"/>
                <a:cs typeface="Arial"/>
                <a:sym typeface="Arial"/>
              </a:rPr>
              <a:t>au61772111015</a:t>
            </a:r>
            <a:endParaRPr lang="en-US" sz="1100" b="0" i="0" u="none" strike="noStrike" cap="none" dirty="0">
              <a:solidFill>
                <a:schemeClr val="bg1"/>
              </a:solidFill>
              <a:latin typeface="Arial"/>
              <a:ea typeface="Arial"/>
              <a:cs typeface="Arial"/>
              <a:sym typeface="Arial"/>
            </a:endParaRPr>
          </a:p>
          <a:p>
            <a:pPr marR="0" lvl="0" rtl="0">
              <a:lnSpc>
                <a:spcPct val="100000"/>
              </a:lnSpc>
              <a:spcBef>
                <a:spcPts val="0"/>
              </a:spcBef>
              <a:spcAft>
                <a:spcPts val="200"/>
              </a:spcAft>
            </a:pPr>
            <a:r>
              <a:rPr lang="en-US" sz="1100" dirty="0">
                <a:solidFill>
                  <a:schemeClr val="bg1"/>
                </a:solidFill>
              </a:rPr>
              <a:t>College Name</a:t>
            </a:r>
            <a:r>
              <a:rPr lang="tam" sz="1100" dirty="0">
                <a:solidFill>
                  <a:schemeClr val="bg1"/>
                </a:solidFill>
              </a:rPr>
              <a:t>: GOVERNMENT COLLEGE OF ENGINEERING SALEM .</a:t>
            </a:r>
            <a:endParaRPr lang="en-US" sz="1100" b="0" i="0" u="none" strike="noStrike" cap="none" dirty="0">
              <a:solidFill>
                <a:schemeClr val="bg1"/>
              </a:solidFill>
              <a:latin typeface="Arial"/>
              <a:ea typeface="Arial"/>
              <a:cs typeface="Arial"/>
              <a:sym typeface="Arial"/>
            </a:endParaRPr>
          </a:p>
        </p:txBody>
      </p:sp>
      <p:cxnSp>
        <p:nvCxnSpPr>
          <p:cNvPr id="29" name="Straight Connector 28">
            <a:extLst>
              <a:ext uri="{FF2B5EF4-FFF2-40B4-BE49-F238E27FC236}">
                <a16:creationId xmlns:a16="http://schemas.microsoft.com/office/drawing/2014/main" id="{56FB6AFA-8395-5671-A976-DC0A7C9493C3}"/>
              </a:ext>
            </a:extLst>
          </p:cNvPr>
          <p:cNvCxnSpPr>
            <a:cxnSpLocks/>
          </p:cNvCxnSpPr>
          <p:nvPr/>
        </p:nvCxnSpPr>
        <p:spPr>
          <a:xfrm flipV="1">
            <a:off x="1122744" y="4194903"/>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436A02F-1B73-4A21-43B2-A472DD02A911}"/>
              </a:ext>
            </a:extLst>
          </p:cNvPr>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7" name="Rectangle: Rounded Corners 6">
            <a:extLst>
              <a:ext uri="{FF2B5EF4-FFF2-40B4-BE49-F238E27FC236}">
                <a16:creationId xmlns:a16="http://schemas.microsoft.com/office/drawing/2014/main" id="{6A8053BE-C4F5-4AE7-BFF1-955393F73110}"/>
              </a:ext>
            </a:extLst>
          </p:cNvPr>
          <p:cNvSpPr/>
          <p:nvPr/>
        </p:nvSpPr>
        <p:spPr>
          <a:xfrm>
            <a:off x="0" y="-10226"/>
            <a:ext cx="7218017" cy="487304"/>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6" name="TextBox 5">
            <a:extLst>
              <a:ext uri="{FF2B5EF4-FFF2-40B4-BE49-F238E27FC236}">
                <a16:creationId xmlns:a16="http://schemas.microsoft.com/office/drawing/2014/main" id="{B6BF188B-3356-4D17-DAA1-5EAD76B709F1}"/>
              </a:ext>
            </a:extLst>
          </p:cNvPr>
          <p:cNvSpPr txBox="1"/>
          <p:nvPr/>
        </p:nvSpPr>
        <p:spPr>
          <a:xfrm>
            <a:off x="123208" y="1388094"/>
            <a:ext cx="6043469" cy="1169551"/>
          </a:xfrm>
          <a:prstGeom prst="rect">
            <a:avLst/>
          </a:prstGeom>
          <a:noFill/>
        </p:spPr>
        <p:txBody>
          <a:bodyPr wrap="square">
            <a:spAutoFit/>
          </a:bodyPr>
          <a:lstStyle/>
          <a:p>
            <a:pPr marL="285750" indent="-285750">
              <a:buFont typeface="Arial" panose="020B0604020202020204" pitchFamily="34" charset="0"/>
              <a:buChar char="•"/>
            </a:pPr>
            <a:r>
              <a:rPr lang="en-US" dirty="0"/>
              <a:t>Soil-Structure Interaction (SSI) Models: Incorporate SSI models to account for the interaction between soil and buildings, considering factors such as soil stiffness, foundation types, and building characteristics. This helps capture the influence of local soil conditions on building responses to seismic waves.</a:t>
            </a:r>
          </a:p>
        </p:txBody>
      </p:sp>
    </p:spTree>
    <p:extLst>
      <p:ext uri="{BB962C8B-B14F-4D97-AF65-F5344CB8AC3E}">
        <p14:creationId xmlns:p14="http://schemas.microsoft.com/office/powerpoint/2010/main" val="49053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6" name="Rectangle: Rounded Corners 5">
            <a:extLst>
              <a:ext uri="{FF2B5EF4-FFF2-40B4-BE49-F238E27FC236}">
                <a16:creationId xmlns:a16="http://schemas.microsoft.com/office/drawing/2014/main" id="{161C6F97-2DA2-B29D-CA23-4888D925CAF4}"/>
              </a:ext>
            </a:extLst>
          </p:cNvPr>
          <p:cNvSpPr/>
          <p:nvPr/>
        </p:nvSpPr>
        <p:spPr>
          <a:xfrm>
            <a:off x="-1" y="0"/>
            <a:ext cx="7094331" cy="573001"/>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4" name="TextBox 3">
            <a:extLst>
              <a:ext uri="{FF2B5EF4-FFF2-40B4-BE49-F238E27FC236}">
                <a16:creationId xmlns:a16="http://schemas.microsoft.com/office/drawing/2014/main" id="{2583F652-5514-6232-8F33-319B5E191778}"/>
              </a:ext>
            </a:extLst>
          </p:cNvPr>
          <p:cNvSpPr txBox="1"/>
          <p:nvPr/>
        </p:nvSpPr>
        <p:spPr>
          <a:xfrm>
            <a:off x="371062" y="1493078"/>
            <a:ext cx="5716104" cy="1169551"/>
          </a:xfrm>
          <a:prstGeom prst="rect">
            <a:avLst/>
          </a:prstGeom>
          <a:noFill/>
        </p:spPr>
        <p:txBody>
          <a:bodyPr wrap="square">
            <a:spAutoFit/>
          </a:bodyPr>
          <a:lstStyle/>
          <a:p>
            <a:pPr marL="285750" indent="-285750">
              <a:buFont typeface="Arial" panose="020B0604020202020204" pitchFamily="34" charset="0"/>
              <a:buChar char="•"/>
            </a:pPr>
            <a:r>
              <a:rPr lang="en-US" dirty="0"/>
              <a:t>Building Vulnerability Assessment: Integrate building vulnerability assessment models to estimate the potential damage to structures based on their seismic performance characteristics. This includes factors such as building materials, construction quality, and structural design.</a:t>
            </a:r>
          </a:p>
        </p:txBody>
      </p:sp>
    </p:spTree>
    <p:extLst>
      <p:ext uri="{BB962C8B-B14F-4D97-AF65-F5344CB8AC3E}">
        <p14:creationId xmlns:p14="http://schemas.microsoft.com/office/powerpoint/2010/main" val="2850782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Result</a:t>
            </a:r>
          </a:p>
        </p:txBody>
      </p:sp>
      <p:sp>
        <p:nvSpPr>
          <p:cNvPr id="8" name="Rectangle: Rounded Corners 7">
            <a:extLst>
              <a:ext uri="{FF2B5EF4-FFF2-40B4-BE49-F238E27FC236}">
                <a16:creationId xmlns:a16="http://schemas.microsoft.com/office/drawing/2014/main" id="{5486B886-AAFE-CEFC-B102-E5A3CCE7CEB8}"/>
              </a:ext>
            </a:extLst>
          </p:cNvPr>
          <p:cNvSpPr/>
          <p:nvPr/>
        </p:nvSpPr>
        <p:spPr>
          <a:xfrm>
            <a:off x="0" y="-77590"/>
            <a:ext cx="7112000" cy="504310"/>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7" name="TextBox 6">
            <a:extLst>
              <a:ext uri="{FF2B5EF4-FFF2-40B4-BE49-F238E27FC236}">
                <a16:creationId xmlns:a16="http://schemas.microsoft.com/office/drawing/2014/main" id="{92625F56-C950-92DD-3440-9C851D13413C}"/>
              </a:ext>
            </a:extLst>
          </p:cNvPr>
          <p:cNvSpPr txBox="1"/>
          <p:nvPr/>
        </p:nvSpPr>
        <p:spPr>
          <a:xfrm rot="10800000" flipV="1">
            <a:off x="123208" y="1344347"/>
            <a:ext cx="5778792" cy="954107"/>
          </a:xfrm>
          <a:prstGeom prst="rect">
            <a:avLst/>
          </a:prstGeom>
          <a:noFill/>
        </p:spPr>
        <p:txBody>
          <a:bodyPr wrap="square">
            <a:spAutoFit/>
          </a:bodyPr>
          <a:lstStyle/>
          <a:p>
            <a:pPr marL="285750" indent="-285750">
              <a:buFont typeface="Arial" panose="020B0604020202020204" pitchFamily="34" charset="0"/>
              <a:buChar char="•"/>
            </a:pPr>
            <a:r>
              <a:rPr lang="en-IN" dirty="0"/>
              <a:t>T</a:t>
            </a:r>
            <a:r>
              <a:rPr lang="en-US" dirty="0"/>
              <a:t>he result would be a comprehensive and adaptable tool that empowers stakeholders to understand, mitigate, and respond effectively to seismic hazards in urban environments, ultimately enhancing the resilience of communities to earthquakes.</a:t>
            </a:r>
          </a:p>
        </p:txBody>
      </p:sp>
    </p:spTree>
    <p:extLst>
      <p:ext uri="{BB962C8B-B14F-4D97-AF65-F5344CB8AC3E}">
        <p14:creationId xmlns:p14="http://schemas.microsoft.com/office/powerpoint/2010/main" val="200802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Future Scope</a:t>
            </a:r>
          </a:p>
        </p:txBody>
      </p:sp>
      <p:pic>
        <p:nvPicPr>
          <p:cNvPr id="4" name="Picture 2">
            <a:extLst>
              <a:ext uri="{FF2B5EF4-FFF2-40B4-BE49-F238E27FC236}">
                <a16:creationId xmlns:a16="http://schemas.microsoft.com/office/drawing/2014/main" id="{2DFFDD78-8193-B6B6-8529-33E2B45BE7CA}"/>
              </a:ext>
            </a:extLst>
          </p:cNvPr>
          <p:cNvPicPr>
            <a:picLocks noChangeAspect="1" noChangeArrowheads="1"/>
          </p:cNvPicPr>
          <p:nvPr/>
        </p:nvPicPr>
        <p:blipFill>
          <a:blip r:embed="rId3"/>
          <a:srcRect/>
          <a:stretch/>
        </p:blipFill>
        <p:spPr bwMode="auto">
          <a:xfrm>
            <a:off x="4364617" y="1133767"/>
            <a:ext cx="4238472" cy="34367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8ABC023C-DF3A-3913-5D69-1EAB05AFB1A5}"/>
              </a:ext>
            </a:extLst>
          </p:cNvPr>
          <p:cNvSpPr/>
          <p:nvPr/>
        </p:nvSpPr>
        <p:spPr>
          <a:xfrm>
            <a:off x="0" y="-82309"/>
            <a:ext cx="7315200" cy="572338"/>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9" name="TextBox 8">
            <a:extLst>
              <a:ext uri="{FF2B5EF4-FFF2-40B4-BE49-F238E27FC236}">
                <a16:creationId xmlns:a16="http://schemas.microsoft.com/office/drawing/2014/main" id="{0201F547-AC3F-BC7D-E896-6A01E333439A}"/>
              </a:ext>
            </a:extLst>
          </p:cNvPr>
          <p:cNvSpPr txBox="1"/>
          <p:nvPr/>
        </p:nvSpPr>
        <p:spPr>
          <a:xfrm>
            <a:off x="0" y="1133767"/>
            <a:ext cx="4571999" cy="2462213"/>
          </a:xfrm>
          <a:prstGeom prst="rect">
            <a:avLst/>
          </a:prstGeom>
          <a:noFill/>
        </p:spPr>
        <p:txBody>
          <a:bodyPr wrap="square">
            <a:spAutoFit/>
          </a:bodyPr>
          <a:lstStyle/>
          <a:p>
            <a:pPr marL="285750" indent="-285750">
              <a:buFont typeface="Arial" panose="020B0604020202020204" pitchFamily="34" charset="0"/>
              <a:buChar char="•"/>
            </a:pPr>
            <a:r>
              <a:rPr lang="en-US" dirty="0"/>
              <a:t>Enhanced Spatial Resolution: Further refine the system to achieve even higher spatial resolution in simulations and assessments, allowing for more precise identification of localized earthquake hazards within urban areas.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Incorporation of New Data Sources: Continuously integrate new data sources, such as satellite imagery, remote sensing technologies, and crowdsourced data, to enhance the accuracy and comprehensiveness of the assessment models.</a:t>
            </a:r>
            <a:endParaRPr lang="en-US" dirty="0"/>
          </a:p>
        </p:txBody>
      </p:sp>
    </p:spTree>
    <p:extLst>
      <p:ext uri="{BB962C8B-B14F-4D97-AF65-F5344CB8AC3E}">
        <p14:creationId xmlns:p14="http://schemas.microsoft.com/office/powerpoint/2010/main" val="2776158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9" y="573002"/>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Conclusion</a:t>
            </a:r>
            <a:endParaRPr lang="en-US" sz="1600" dirty="0">
              <a:solidFill>
                <a:srgbClr val="213163"/>
              </a:solidFill>
            </a:endParaRPr>
          </a:p>
        </p:txBody>
      </p:sp>
      <p:pic>
        <p:nvPicPr>
          <p:cNvPr id="3074" name="Picture 2">
            <a:extLst>
              <a:ext uri="{FF2B5EF4-FFF2-40B4-BE49-F238E27FC236}">
                <a16:creationId xmlns:a16="http://schemas.microsoft.com/office/drawing/2014/main" id="{FDC453B0-C424-D95C-6012-33EEA3EB0DB3}"/>
              </a:ext>
            </a:extLst>
          </p:cNvPr>
          <p:cNvPicPr>
            <a:picLocks noChangeAspect="1" noChangeArrowheads="1"/>
          </p:cNvPicPr>
          <p:nvPr/>
        </p:nvPicPr>
        <p:blipFill>
          <a:blip r:embed="rId3"/>
          <a:srcRect/>
          <a:stretch/>
        </p:blipFill>
        <p:spPr bwMode="auto">
          <a:xfrm>
            <a:off x="5000487" y="1061211"/>
            <a:ext cx="3675258" cy="26245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38B20A4E-0EEB-0589-A582-2F0330AEF238}"/>
              </a:ext>
            </a:extLst>
          </p:cNvPr>
          <p:cNvSpPr/>
          <p:nvPr/>
        </p:nvSpPr>
        <p:spPr>
          <a:xfrm>
            <a:off x="0" y="-82310"/>
            <a:ext cx="7279861" cy="585893"/>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8" name="TextBox 7">
            <a:extLst>
              <a:ext uri="{FF2B5EF4-FFF2-40B4-BE49-F238E27FC236}">
                <a16:creationId xmlns:a16="http://schemas.microsoft.com/office/drawing/2014/main" id="{B2116DB6-DFD7-D7C9-3782-BC9895624C5F}"/>
              </a:ext>
            </a:extLst>
          </p:cNvPr>
          <p:cNvSpPr txBox="1"/>
          <p:nvPr/>
        </p:nvSpPr>
        <p:spPr>
          <a:xfrm rot="10800000" flipV="1">
            <a:off x="468254" y="1354231"/>
            <a:ext cx="2827120" cy="2462213"/>
          </a:xfrm>
          <a:prstGeom prst="rect">
            <a:avLst/>
          </a:prstGeom>
          <a:noFill/>
        </p:spPr>
        <p:txBody>
          <a:bodyPr wrap="square">
            <a:spAutoFit/>
          </a:bodyPr>
          <a:lstStyle/>
          <a:p>
            <a:pPr marL="285750" indent="-285750">
              <a:buFont typeface="Arial" panose="020B0604020202020204" pitchFamily="34" charset="0"/>
              <a:buChar char="•"/>
            </a:pPr>
            <a:r>
              <a:rPr lang="en-IN" dirty="0" err="1"/>
              <a:t>Th</a:t>
            </a:r>
            <a:r>
              <a:rPr lang="en-US" dirty="0"/>
              <a:t>e advanced seismic hazard assessment system represents a critical investment in safeguarding urban communities against the devastating impacts of earthquakes, and its continued development and deployment are essential for building a safer and more resilient future.</a:t>
            </a:r>
          </a:p>
        </p:txBody>
      </p:sp>
    </p:spTree>
    <p:extLst>
      <p:ext uri="{BB962C8B-B14F-4D97-AF65-F5344CB8AC3E}">
        <p14:creationId xmlns:p14="http://schemas.microsoft.com/office/powerpoint/2010/main" val="177970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2410886"/>
          </a:xfrm>
          <a:prstGeom prst="rect">
            <a:avLst/>
          </a:prstGeom>
          <a:noFill/>
          <a:ln>
            <a:noFill/>
          </a:ln>
        </p:spPr>
        <p:txBody>
          <a:bodyPr spcFirstLastPara="1" wrap="square" lIns="91425" tIns="91425" rIns="91425" bIns="91425" anchor="t" anchorCtr="0">
            <a:spAutoFit/>
          </a:bodyPr>
          <a:lstStyle/>
          <a:p>
            <a:pPr marL="173736" indent="-173736">
              <a:spcAft>
                <a:spcPts val="800"/>
              </a:spcAft>
              <a:buClr>
                <a:srgbClr val="213163"/>
              </a:buClr>
              <a:buFont typeface="Arial" panose="020B0604020202020204" pitchFamily="34" charset="0"/>
              <a:buChar char="•"/>
            </a:pPr>
            <a:r>
              <a:rPr lang="en-US" dirty="0"/>
              <a:t>Abstract</a:t>
            </a:r>
          </a:p>
          <a:p>
            <a:pPr marL="173736" indent="-173736">
              <a:spcAft>
                <a:spcPts val="800"/>
              </a:spcAft>
              <a:buClr>
                <a:srgbClr val="213163"/>
              </a:buClr>
              <a:buFont typeface="Arial" panose="020B0604020202020204" pitchFamily="34" charset="0"/>
              <a:buChar char="•"/>
            </a:pPr>
            <a:r>
              <a:rPr lang="en-US" dirty="0"/>
              <a:t>Problem Statement</a:t>
            </a:r>
          </a:p>
          <a:p>
            <a:pPr marL="173736" indent="-173736">
              <a:spcAft>
                <a:spcPts val="800"/>
              </a:spcAft>
              <a:buClr>
                <a:srgbClr val="213163"/>
              </a:buClr>
              <a:buFont typeface="Arial" panose="020B0604020202020204" pitchFamily="34" charset="0"/>
              <a:buChar char="•"/>
            </a:pPr>
            <a:r>
              <a:rPr lang="en-US" dirty="0"/>
              <a:t>Aims, Objective &amp; Proposed System/Solution </a:t>
            </a:r>
          </a:p>
          <a:p>
            <a:pPr marL="173736" indent="-173736">
              <a:spcAft>
                <a:spcPts val="800"/>
              </a:spcAft>
              <a:buClr>
                <a:srgbClr val="213163"/>
              </a:buClr>
              <a:buFont typeface="Arial" panose="020B0604020202020204" pitchFamily="34" charset="0"/>
              <a:buChar char="•"/>
            </a:pPr>
            <a:r>
              <a:rPr lang="en-US" dirty="0"/>
              <a:t>System Deployment Approach</a:t>
            </a:r>
          </a:p>
          <a:p>
            <a:pPr marL="173736" indent="-173736">
              <a:spcAft>
                <a:spcPts val="800"/>
              </a:spcAft>
              <a:buClr>
                <a:srgbClr val="213163"/>
              </a:buClr>
              <a:buFont typeface="Arial" panose="020B0604020202020204" pitchFamily="34" charset="0"/>
              <a:buChar char="•"/>
            </a:pPr>
            <a:r>
              <a:rPr lang="en-US" dirty="0"/>
              <a:t>Model Development &amp; Algorithm</a:t>
            </a:r>
          </a:p>
          <a:p>
            <a:pPr marL="173736" indent="-173736">
              <a:spcAft>
                <a:spcPts val="800"/>
              </a:spcAft>
              <a:buClr>
                <a:srgbClr val="213163"/>
              </a:buClr>
              <a:buFont typeface="Arial" panose="020B0604020202020204" pitchFamily="34" charset="0"/>
              <a:buChar char="•"/>
            </a:pPr>
            <a:r>
              <a:rPr lang="en-US" dirty="0"/>
              <a:t>Future Scope</a:t>
            </a:r>
          </a:p>
          <a:p>
            <a:pPr marL="173736" indent="-173736">
              <a:spcAft>
                <a:spcPts val="800"/>
              </a:spcAft>
              <a:buClr>
                <a:srgbClr val="213163"/>
              </a:buClr>
              <a:buFont typeface="Arial" panose="020B0604020202020204" pitchFamily="34" charset="0"/>
              <a:buChar char="•"/>
            </a:pPr>
            <a:r>
              <a:rPr lang="en-US" dirty="0"/>
              <a:t>Conclusion</a:t>
            </a:r>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rcRect/>
          <a:stretch/>
        </p:blipFill>
        <p:spPr>
          <a:xfrm>
            <a:off x="5413790" y="1379982"/>
            <a:ext cx="3194940" cy="2530475"/>
          </a:xfrm>
          <a:prstGeom prst="rect">
            <a:avLst/>
          </a:prstGeom>
          <a:effectLst>
            <a:outerShdw blurRad="50800" dist="38100" dir="5400000" algn="t" rotWithShape="0">
              <a:prstClr val="black">
                <a:alpha val="40000"/>
              </a:prstClr>
            </a:outerShdw>
          </a:effectLst>
        </p:spPr>
      </p:pic>
      <p:sp>
        <p:nvSpPr>
          <p:cNvPr id="3" name="Rectangle: Rounded Corners 2">
            <a:extLst>
              <a:ext uri="{FF2B5EF4-FFF2-40B4-BE49-F238E27FC236}">
                <a16:creationId xmlns:a16="http://schemas.microsoft.com/office/drawing/2014/main" id="{773A3167-C6D6-1C28-5402-39C23F28E789}"/>
              </a:ext>
            </a:extLst>
          </p:cNvPr>
          <p:cNvSpPr/>
          <p:nvPr/>
        </p:nvSpPr>
        <p:spPr>
          <a:xfrm>
            <a:off x="0" y="0"/>
            <a:ext cx="7182678" cy="485368"/>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E – COMMERCE SALES ANALYSIS</a:t>
            </a:r>
            <a:endParaRPr lang="en-US" sz="2000" b="1" dirty="0">
              <a:solidFill>
                <a:schemeClr val="bg1">
                  <a:lumMod val="95000"/>
                </a:schemeClr>
              </a:solidFill>
            </a:endParaRPr>
          </a:p>
        </p:txBody>
      </p:sp>
      <p:sp>
        <p:nvSpPr>
          <p:cNvPr id="5" name="Rectangle: Rounded Corners 4">
            <a:extLst>
              <a:ext uri="{FF2B5EF4-FFF2-40B4-BE49-F238E27FC236}">
                <a16:creationId xmlns:a16="http://schemas.microsoft.com/office/drawing/2014/main" id="{D39150D0-0A53-12B7-FA18-4B27D0ACEB97}"/>
              </a:ext>
            </a:extLst>
          </p:cNvPr>
          <p:cNvSpPr/>
          <p:nvPr/>
        </p:nvSpPr>
        <p:spPr>
          <a:xfrm>
            <a:off x="0" y="-2132"/>
            <a:ext cx="7041323" cy="485368"/>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DETECTING SPAM EMAILS</a:t>
            </a:r>
            <a:endParaRPr lang="en-US" sz="2000" b="1" dirty="0">
              <a:solidFill>
                <a:schemeClr val="bg1">
                  <a:lumMod val="95000"/>
                </a:schemeClr>
              </a:solidFill>
            </a:endParaRPr>
          </a:p>
        </p:txBody>
      </p:sp>
      <p:sp>
        <p:nvSpPr>
          <p:cNvPr id="6" name="Rectangle: Rounded Corners 5">
            <a:extLst>
              <a:ext uri="{FF2B5EF4-FFF2-40B4-BE49-F238E27FC236}">
                <a16:creationId xmlns:a16="http://schemas.microsoft.com/office/drawing/2014/main" id="{549E11E2-7E8F-48BC-914E-CB730265591D}"/>
              </a:ext>
            </a:extLst>
          </p:cNvPr>
          <p:cNvSpPr/>
          <p:nvPr/>
        </p:nvSpPr>
        <p:spPr>
          <a:xfrm>
            <a:off x="-265860" y="-4264"/>
            <a:ext cx="7307183" cy="485367"/>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Tree>
    <p:extLst>
      <p:ext uri="{BB962C8B-B14F-4D97-AF65-F5344CB8AC3E}">
        <p14:creationId xmlns:p14="http://schemas.microsoft.com/office/powerpoint/2010/main" val="85706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Abstract</a:t>
            </a:r>
          </a:p>
        </p:txBody>
      </p:sp>
      <p:pic>
        <p:nvPicPr>
          <p:cNvPr id="8" name="Picture 7">
            <a:extLst>
              <a:ext uri="{FF2B5EF4-FFF2-40B4-BE49-F238E27FC236}">
                <a16:creationId xmlns:a16="http://schemas.microsoft.com/office/drawing/2014/main" id="{9E5893E1-B894-EA83-246C-0776C3A7B4CE}"/>
              </a:ext>
            </a:extLst>
          </p:cNvPr>
          <p:cNvPicPr>
            <a:picLocks noChangeAspect="1"/>
          </p:cNvPicPr>
          <p:nvPr/>
        </p:nvPicPr>
        <p:blipFill>
          <a:blip r:embed="rId3"/>
          <a:srcRect/>
          <a:stretch/>
        </p:blipFill>
        <p:spPr>
          <a:xfrm>
            <a:off x="5405833" y="892840"/>
            <a:ext cx="2590494" cy="3480377"/>
          </a:xfrm>
          <a:prstGeom prst="rect">
            <a:avLst/>
          </a:prstGeom>
        </p:spPr>
      </p:pic>
      <p:sp>
        <p:nvSpPr>
          <p:cNvPr id="10" name="Rectangle: Rounded Corners 9">
            <a:extLst>
              <a:ext uri="{FF2B5EF4-FFF2-40B4-BE49-F238E27FC236}">
                <a16:creationId xmlns:a16="http://schemas.microsoft.com/office/drawing/2014/main" id="{DE1380A4-960E-2DCF-75ED-3B83CD63850C}"/>
              </a:ext>
            </a:extLst>
          </p:cNvPr>
          <p:cNvSpPr/>
          <p:nvPr/>
        </p:nvSpPr>
        <p:spPr>
          <a:xfrm>
            <a:off x="0" y="-32781"/>
            <a:ext cx="7165010" cy="540920"/>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5" name="TextBox 4">
            <a:extLst>
              <a:ext uri="{FF2B5EF4-FFF2-40B4-BE49-F238E27FC236}">
                <a16:creationId xmlns:a16="http://schemas.microsoft.com/office/drawing/2014/main" id="{9F694790-3B8F-B7A0-946E-506A9F2F4E4D}"/>
              </a:ext>
            </a:extLst>
          </p:cNvPr>
          <p:cNvSpPr txBox="1"/>
          <p:nvPr/>
        </p:nvSpPr>
        <p:spPr>
          <a:xfrm>
            <a:off x="362227" y="1070341"/>
            <a:ext cx="4390886" cy="1815882"/>
          </a:xfrm>
          <a:prstGeom prst="rect">
            <a:avLst/>
          </a:prstGeom>
          <a:noFill/>
        </p:spPr>
        <p:txBody>
          <a:bodyPr wrap="square">
            <a:spAutoFit/>
          </a:bodyPr>
          <a:lstStyle/>
          <a:p>
            <a:r>
              <a:rPr lang="en-US" dirty="0"/>
              <a:t>A seismic hazard assessment system abstract would likely summarize the methodology, data sources, and findings of a system designed to evaluate earthquake risks in a particular region. It might detail factors such as historical seismic activity, geological characteristics, and structural vulnerabilities to produce maps or models indicating the likelihood and potential impact of future earthquakes.</a:t>
            </a:r>
          </a:p>
        </p:txBody>
      </p:sp>
    </p:spTree>
    <p:extLst>
      <p:ext uri="{BB962C8B-B14F-4D97-AF65-F5344CB8AC3E}">
        <p14:creationId xmlns:p14="http://schemas.microsoft.com/office/powerpoint/2010/main" val="422898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Problem Statement</a:t>
            </a:r>
          </a:p>
        </p:txBody>
      </p:sp>
      <p:pic>
        <p:nvPicPr>
          <p:cNvPr id="13" name="Picture 12">
            <a:extLst>
              <a:ext uri="{FF2B5EF4-FFF2-40B4-BE49-F238E27FC236}">
                <a16:creationId xmlns:a16="http://schemas.microsoft.com/office/drawing/2014/main" id="{FCD19DDD-24D1-9DFA-7326-7D3292B3EA2E}"/>
              </a:ext>
            </a:extLst>
          </p:cNvPr>
          <p:cNvPicPr>
            <a:picLocks noChangeAspect="1"/>
          </p:cNvPicPr>
          <p:nvPr/>
        </p:nvPicPr>
        <p:blipFill rotWithShape="1">
          <a:blip r:embed="rId3"/>
          <a:srcRect l="12254" r="12254"/>
          <a:stretch/>
        </p:blipFill>
        <p:spPr>
          <a:xfrm>
            <a:off x="4622803" y="1070342"/>
            <a:ext cx="3142971" cy="3161352"/>
          </a:xfrm>
          <a:prstGeom prst="rect">
            <a:avLst/>
          </a:prstGeom>
        </p:spPr>
      </p:pic>
      <p:sp>
        <p:nvSpPr>
          <p:cNvPr id="4" name="Rectangle: Rounded Corners 3">
            <a:extLst>
              <a:ext uri="{FF2B5EF4-FFF2-40B4-BE49-F238E27FC236}">
                <a16:creationId xmlns:a16="http://schemas.microsoft.com/office/drawing/2014/main" id="{72CD5BEA-601A-EF03-1BA5-134B0826755A}"/>
              </a:ext>
            </a:extLst>
          </p:cNvPr>
          <p:cNvSpPr/>
          <p:nvPr/>
        </p:nvSpPr>
        <p:spPr>
          <a:xfrm>
            <a:off x="-1" y="0"/>
            <a:ext cx="7173844" cy="528004"/>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5" name="TextBox 4">
            <a:extLst>
              <a:ext uri="{FF2B5EF4-FFF2-40B4-BE49-F238E27FC236}">
                <a16:creationId xmlns:a16="http://schemas.microsoft.com/office/drawing/2014/main" id="{17368802-DF84-5FE9-C3C8-FBDBF07408D1}"/>
              </a:ext>
            </a:extLst>
          </p:cNvPr>
          <p:cNvSpPr txBox="1"/>
          <p:nvPr/>
        </p:nvSpPr>
        <p:spPr>
          <a:xfrm>
            <a:off x="185738" y="1210364"/>
            <a:ext cx="3860592" cy="1600438"/>
          </a:xfrm>
          <a:prstGeom prst="rect">
            <a:avLst/>
          </a:prstGeom>
          <a:noFill/>
        </p:spPr>
        <p:txBody>
          <a:bodyPr wrap="square">
            <a:spAutoFit/>
          </a:bodyPr>
          <a:lstStyle/>
          <a:p>
            <a:r>
              <a:rPr lang="en-US" dirty="0"/>
              <a:t>problem in seismic hazard assessment systems is the accurate prediction of ground motion amplification in urban areas due to complex geological conditions and infrastructure interactions, leading to potential underestimation of earthquake risk in densely populated regions."</a:t>
            </a:r>
          </a:p>
        </p:txBody>
      </p:sp>
    </p:spTree>
    <p:extLst>
      <p:ext uri="{BB962C8B-B14F-4D97-AF65-F5344CB8AC3E}">
        <p14:creationId xmlns:p14="http://schemas.microsoft.com/office/powerpoint/2010/main" val="63371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Aim and Objective</a:t>
            </a:r>
          </a:p>
        </p:txBody>
      </p:sp>
      <p:sp>
        <p:nvSpPr>
          <p:cNvPr id="4" name="Rectangle: Rounded Corners 3">
            <a:extLst>
              <a:ext uri="{FF2B5EF4-FFF2-40B4-BE49-F238E27FC236}">
                <a16:creationId xmlns:a16="http://schemas.microsoft.com/office/drawing/2014/main" id="{1718BA84-43FA-4582-F730-8756A8A75578}"/>
              </a:ext>
            </a:extLst>
          </p:cNvPr>
          <p:cNvSpPr/>
          <p:nvPr/>
        </p:nvSpPr>
        <p:spPr>
          <a:xfrm>
            <a:off x="-1" y="-41747"/>
            <a:ext cx="7146623" cy="550506"/>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5" name="TextBox 4">
            <a:extLst>
              <a:ext uri="{FF2B5EF4-FFF2-40B4-BE49-F238E27FC236}">
                <a16:creationId xmlns:a16="http://schemas.microsoft.com/office/drawing/2014/main" id="{82A33330-E702-BE0F-58AE-D10ABB97F408}"/>
              </a:ext>
            </a:extLst>
          </p:cNvPr>
          <p:cNvSpPr txBox="1"/>
          <p:nvPr/>
        </p:nvSpPr>
        <p:spPr>
          <a:xfrm>
            <a:off x="291549" y="1341799"/>
            <a:ext cx="4629426" cy="1384995"/>
          </a:xfrm>
          <a:prstGeom prst="rect">
            <a:avLst/>
          </a:prstGeom>
          <a:noFill/>
        </p:spPr>
        <p:txBody>
          <a:bodyPr wrap="square">
            <a:spAutoFit/>
          </a:bodyPr>
          <a:lstStyle/>
          <a:p>
            <a:r>
              <a:rPr lang="en-IN" dirty="0"/>
              <a:t>Aim:</a:t>
            </a:r>
            <a:r>
              <a:rPr lang="en-US" dirty="0"/>
              <a:t>To develop a comprehensive seismic hazard assessment system capable of accurately predicting earthquake risks in urban environments, considering the influence of complex geological conditions and infrastructure interactions.</a:t>
            </a:r>
            <a:endParaRPr lang="en-IN" dirty="0"/>
          </a:p>
          <a:p>
            <a:endParaRPr lang="en-US" dirty="0"/>
          </a:p>
        </p:txBody>
      </p:sp>
    </p:spTree>
    <p:extLst>
      <p:ext uri="{BB962C8B-B14F-4D97-AF65-F5344CB8AC3E}">
        <p14:creationId xmlns:p14="http://schemas.microsoft.com/office/powerpoint/2010/main" val="124273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Objectives</a:t>
            </a:r>
          </a:p>
        </p:txBody>
      </p:sp>
      <p:sp>
        <p:nvSpPr>
          <p:cNvPr id="4" name="Rectangle: Rounded Corners 3">
            <a:extLst>
              <a:ext uri="{FF2B5EF4-FFF2-40B4-BE49-F238E27FC236}">
                <a16:creationId xmlns:a16="http://schemas.microsoft.com/office/drawing/2014/main" id="{727CE85F-040A-00B8-DA29-75496B9332BB}"/>
              </a:ext>
            </a:extLst>
          </p:cNvPr>
          <p:cNvSpPr/>
          <p:nvPr/>
        </p:nvSpPr>
        <p:spPr>
          <a:xfrm>
            <a:off x="1" y="-85588"/>
            <a:ext cx="7112000" cy="562666"/>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5" name="TextBox 4">
            <a:extLst>
              <a:ext uri="{FF2B5EF4-FFF2-40B4-BE49-F238E27FC236}">
                <a16:creationId xmlns:a16="http://schemas.microsoft.com/office/drawing/2014/main" id="{1EC1A6E2-3A81-1D0E-9D3A-3F02194D8F53}"/>
              </a:ext>
            </a:extLst>
          </p:cNvPr>
          <p:cNvSpPr txBox="1"/>
          <p:nvPr/>
        </p:nvSpPr>
        <p:spPr>
          <a:xfrm>
            <a:off x="494632" y="1356971"/>
            <a:ext cx="4910765" cy="2462213"/>
          </a:xfrm>
          <a:prstGeom prst="rect">
            <a:avLst/>
          </a:prstGeom>
          <a:noFill/>
        </p:spPr>
        <p:txBody>
          <a:bodyPr wrap="square">
            <a:spAutoFit/>
          </a:bodyPr>
          <a:lstStyle/>
          <a:p>
            <a:pPr marL="285750" indent="-285750">
              <a:buFont typeface="Arial" panose="020B0604020202020204" pitchFamily="34" charset="0"/>
              <a:buChar char="•"/>
            </a:pPr>
            <a:r>
              <a:rPr lang="en-US" dirty="0"/>
              <a:t>Objectives</a:t>
            </a:r>
            <a:r>
              <a:rPr lang="en-IN" dirty="0"/>
              <a:t> : </a:t>
            </a:r>
            <a:r>
              <a:rPr lang="en-US" dirty="0"/>
              <a:t>Collect and analyze historical seismic data to understand past earthquake occurrences in the target region</a:t>
            </a:r>
            <a:r>
              <a:rPr lang="en-IN" dirty="0"/>
              <a:t>.</a:t>
            </a:r>
          </a:p>
          <a:p>
            <a:pPr marL="285750" indent="-285750">
              <a:buFont typeface="Arial" panose="020B0604020202020204" pitchFamily="34" charset="0"/>
              <a:buChar char="•"/>
            </a:pPr>
            <a:r>
              <a:rPr lang="en-US" dirty="0"/>
              <a:t>Characterize the geological and tectonic features of the area to identify potential seismic sources and fault lines.</a:t>
            </a:r>
            <a:endParaRPr lang="en-IN" dirty="0"/>
          </a:p>
          <a:p>
            <a:pPr marL="285750" indent="-285750">
              <a:buFont typeface="Arial" panose="020B0604020202020204" pitchFamily="34" charset="0"/>
              <a:buChar char="•"/>
            </a:pPr>
            <a:r>
              <a:rPr lang="en-IN" dirty="0"/>
              <a:t>Develop</a:t>
            </a:r>
            <a:r>
              <a:rPr lang="en-US" dirty="0"/>
              <a:t> models to simulate ground motion amplification in urban settings, considering factors such as soil types, building density, and infrastructure characteristics.</a:t>
            </a:r>
            <a:endParaRPr lang="en-IN" dirty="0"/>
          </a:p>
          <a:p>
            <a:pPr marL="285750" indent="-285750">
              <a:buFont typeface="Arial" panose="020B0604020202020204" pitchFamily="34" charset="0"/>
              <a:buChar char="•"/>
            </a:pPr>
            <a:r>
              <a:rPr lang="en-IN" dirty="0"/>
              <a:t>Validates</a:t>
            </a:r>
            <a:r>
              <a:rPr lang="en-US" dirty="0"/>
              <a:t> the predictive capabilities of the system through comparison with observed seismic events and ground motion measurements.</a:t>
            </a:r>
          </a:p>
        </p:txBody>
      </p:sp>
    </p:spTree>
    <p:extLst>
      <p:ext uri="{BB962C8B-B14F-4D97-AF65-F5344CB8AC3E}">
        <p14:creationId xmlns:p14="http://schemas.microsoft.com/office/powerpoint/2010/main" val="317471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Proposed Solution</a:t>
            </a:r>
          </a:p>
        </p:txBody>
      </p:sp>
      <p:grpSp>
        <p:nvGrpSpPr>
          <p:cNvPr id="5" name="Group 4">
            <a:extLst>
              <a:ext uri="{FF2B5EF4-FFF2-40B4-BE49-F238E27FC236}">
                <a16:creationId xmlns:a16="http://schemas.microsoft.com/office/drawing/2014/main" id="{EA4B871A-A451-AA35-F02E-4525E153968D}"/>
              </a:ext>
            </a:extLst>
          </p:cNvPr>
          <p:cNvGrpSpPr/>
          <p:nvPr/>
        </p:nvGrpSpPr>
        <p:grpSpPr>
          <a:xfrm>
            <a:off x="5583583" y="734133"/>
            <a:ext cx="3173944" cy="5034980"/>
            <a:chOff x="5319730" y="1172566"/>
            <a:chExt cx="3689335" cy="1905914"/>
          </a:xfrm>
        </p:grpSpPr>
        <p:pic>
          <p:nvPicPr>
            <p:cNvPr id="6" name="Picture 2">
              <a:extLst>
                <a:ext uri="{FF2B5EF4-FFF2-40B4-BE49-F238E27FC236}">
                  <a16:creationId xmlns:a16="http://schemas.microsoft.com/office/drawing/2014/main" id="{B4B5C301-F6A3-621F-01C5-1E3138ED5FA3}"/>
                </a:ext>
              </a:extLst>
            </p:cNvPr>
            <p:cNvPicPr>
              <a:picLocks noChangeAspect="1" noChangeArrowheads="1"/>
            </p:cNvPicPr>
            <p:nvPr/>
          </p:nvPicPr>
          <p:blipFill>
            <a:blip r:embed="rId3"/>
            <a:srcRect/>
            <a:stretch/>
          </p:blipFill>
          <p:spPr bwMode="auto">
            <a:xfrm>
              <a:off x="5319730" y="1172566"/>
              <a:ext cx="3689335" cy="138848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87CF4CCF-4508-C5B8-888E-A00EAFB28F43}"/>
                </a:ext>
              </a:extLst>
            </p:cNvPr>
            <p:cNvCxnSpPr/>
            <p:nvPr/>
          </p:nvCxnSpPr>
          <p:spPr>
            <a:xfrm>
              <a:off x="5586259" y="1310640"/>
              <a:ext cx="0" cy="176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3348EB-5D34-68E2-8CB1-10E23365BC55}"/>
                </a:ext>
              </a:extLst>
            </p:cNvPr>
            <p:cNvCxnSpPr/>
            <p:nvPr/>
          </p:nvCxnSpPr>
          <p:spPr>
            <a:xfrm>
              <a:off x="9009065" y="1310640"/>
              <a:ext cx="0" cy="176784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B7A93A5E-53C8-89E8-FFD0-3F9D791C1A04}"/>
              </a:ext>
            </a:extLst>
          </p:cNvPr>
          <p:cNvSpPr/>
          <p:nvPr/>
        </p:nvSpPr>
        <p:spPr>
          <a:xfrm>
            <a:off x="0" y="-41857"/>
            <a:ext cx="7244521" cy="61485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10" name="TextBox 9">
            <a:extLst>
              <a:ext uri="{FF2B5EF4-FFF2-40B4-BE49-F238E27FC236}">
                <a16:creationId xmlns:a16="http://schemas.microsoft.com/office/drawing/2014/main" id="{F9C79D6D-6035-6F6A-24AE-76BE96F3C744}"/>
              </a:ext>
            </a:extLst>
          </p:cNvPr>
          <p:cNvSpPr txBox="1"/>
          <p:nvPr/>
        </p:nvSpPr>
        <p:spPr>
          <a:xfrm>
            <a:off x="123209" y="1187861"/>
            <a:ext cx="5460374" cy="3108543"/>
          </a:xfrm>
          <a:prstGeom prst="rect">
            <a:avLst/>
          </a:prstGeom>
          <a:noFill/>
        </p:spPr>
        <p:txBody>
          <a:bodyPr wrap="square">
            <a:spAutoFit/>
          </a:bodyPr>
          <a:lstStyle/>
          <a:p>
            <a:pPr marL="285750" indent="-285750">
              <a:buFont typeface="Arial" panose="020B0604020202020204" pitchFamily="34" charset="0"/>
              <a:buChar char="•"/>
            </a:pPr>
            <a:r>
              <a:rPr lang="en-US" dirty="0"/>
              <a:t>Advanced Modeling Techniques: Utilizing state-of-the-art computational methods, such as finite element analysis or machine learning algorithms, to simulate the complex interactions between seismic waves, geological structures, and urban infrastructure</a:t>
            </a:r>
            <a:endParaRPr lang="en-IN" dirty="0"/>
          </a:p>
          <a:p>
            <a:pPr marL="285750" indent="-285750">
              <a:buFont typeface="Arial" panose="020B0604020202020204" pitchFamily="34" charset="0"/>
              <a:buChar char="•"/>
            </a:pPr>
            <a:r>
              <a:rPr lang="en-IN" dirty="0"/>
              <a:t>High-Resolution Data: Acquiring and incorporating detailed geological and geophysical data, including subsurface imaging, soil properties, building inventories, and infrastructure networks, to improve the accuracy of hazard assessments.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Lti</a:t>
            </a:r>
            <a:r>
              <a:rPr lang="en-IN" dirty="0"/>
              <a:t>-Hazard Approach: Considering not only earthquake hazards but also other related hazards such as liquefaction, landslides, and tsunamis, to provide a more comprehensive understanding of overall seismic risk.</a:t>
            </a:r>
            <a:endParaRPr lang="en-US" dirty="0"/>
          </a:p>
        </p:txBody>
      </p:sp>
    </p:spTree>
    <p:extLst>
      <p:ext uri="{BB962C8B-B14F-4D97-AF65-F5344CB8AC3E}">
        <p14:creationId xmlns:p14="http://schemas.microsoft.com/office/powerpoint/2010/main" val="59842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System Deployment Approach</a:t>
            </a:r>
          </a:p>
        </p:txBody>
      </p:sp>
      <p:sp>
        <p:nvSpPr>
          <p:cNvPr id="7" name="Rectangle: Rounded Corners 6">
            <a:extLst>
              <a:ext uri="{FF2B5EF4-FFF2-40B4-BE49-F238E27FC236}">
                <a16:creationId xmlns:a16="http://schemas.microsoft.com/office/drawing/2014/main" id="{E8918D6F-68E8-4716-B6E9-8669109CAD6E}"/>
              </a:ext>
            </a:extLst>
          </p:cNvPr>
          <p:cNvSpPr/>
          <p:nvPr/>
        </p:nvSpPr>
        <p:spPr>
          <a:xfrm>
            <a:off x="0" y="0"/>
            <a:ext cx="7112000" cy="477077"/>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8" name="TextBox 7">
            <a:extLst>
              <a:ext uri="{FF2B5EF4-FFF2-40B4-BE49-F238E27FC236}">
                <a16:creationId xmlns:a16="http://schemas.microsoft.com/office/drawing/2014/main" id="{B18818AF-54AE-74EA-596F-DBE2C1917D8C}"/>
              </a:ext>
            </a:extLst>
          </p:cNvPr>
          <p:cNvSpPr txBox="1"/>
          <p:nvPr/>
        </p:nvSpPr>
        <p:spPr>
          <a:xfrm>
            <a:off x="123208" y="991190"/>
            <a:ext cx="5274844" cy="2246769"/>
          </a:xfrm>
          <a:prstGeom prst="rect">
            <a:avLst/>
          </a:prstGeom>
          <a:noFill/>
        </p:spPr>
        <p:txBody>
          <a:bodyPr wrap="square">
            <a:spAutoFit/>
          </a:bodyPr>
          <a:lstStyle/>
          <a:p>
            <a:pPr marL="285750" indent="-285750">
              <a:buFont typeface="Arial" panose="020B0604020202020204" pitchFamily="34" charset="0"/>
              <a:buChar char="•"/>
            </a:pPr>
            <a:r>
              <a:rPr lang="en-US" dirty="0"/>
              <a:t>Pilot Testing: Begin with a pilot phase in a specific urban area or region to test the functionality and performance of the system. This allows for refinement and optimization based on real-world feedback.</a:t>
            </a:r>
            <a:endParaRPr lang="en-IN" dirty="0"/>
          </a:p>
          <a:p>
            <a:pPr marL="285750" indent="-285750">
              <a:buFont typeface="Arial" panose="020B0604020202020204" pitchFamily="34" charset="0"/>
              <a:buChar char="•"/>
            </a:pPr>
            <a:r>
              <a:rPr lang="en-IN" dirty="0"/>
              <a:t>Data Acquisition and Integration: Gather and integrate high-resolution geological, geophysical, and infrastructure data for the target area. This may involve collaboration with relevant government agencies, research institutions, and private organizations.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1379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Model Development &amp; Algorithm</a:t>
            </a:r>
          </a:p>
        </p:txBody>
      </p:sp>
      <p:sp>
        <p:nvSpPr>
          <p:cNvPr id="21" name="Rectangle: Rounded Corners 20">
            <a:extLst>
              <a:ext uri="{FF2B5EF4-FFF2-40B4-BE49-F238E27FC236}">
                <a16:creationId xmlns:a16="http://schemas.microsoft.com/office/drawing/2014/main" id="{FF709EB3-22EC-A8FE-394C-36C6251EDDD8}"/>
              </a:ext>
            </a:extLst>
          </p:cNvPr>
          <p:cNvSpPr/>
          <p:nvPr/>
        </p:nvSpPr>
        <p:spPr>
          <a:xfrm>
            <a:off x="0" y="6591"/>
            <a:ext cx="7377043" cy="476748"/>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SEISMIC HAZARD ASSESSMENT SYSTEM</a:t>
            </a:r>
            <a:endParaRPr lang="en-US" sz="2000" b="1" dirty="0">
              <a:solidFill>
                <a:schemeClr val="bg1">
                  <a:lumMod val="95000"/>
                </a:schemeClr>
              </a:solidFill>
            </a:endParaRPr>
          </a:p>
        </p:txBody>
      </p:sp>
      <p:sp>
        <p:nvSpPr>
          <p:cNvPr id="20" name="TextBox 19">
            <a:extLst>
              <a:ext uri="{FF2B5EF4-FFF2-40B4-BE49-F238E27FC236}">
                <a16:creationId xmlns:a16="http://schemas.microsoft.com/office/drawing/2014/main" id="{77859AB8-3314-66D5-A41B-3AD5EE02170F}"/>
              </a:ext>
            </a:extLst>
          </p:cNvPr>
          <p:cNvSpPr txBox="1"/>
          <p:nvPr/>
        </p:nvSpPr>
        <p:spPr>
          <a:xfrm>
            <a:off x="368996" y="1239832"/>
            <a:ext cx="6186412" cy="2031325"/>
          </a:xfrm>
          <a:prstGeom prst="rect">
            <a:avLst/>
          </a:prstGeom>
          <a:noFill/>
        </p:spPr>
        <p:txBody>
          <a:bodyPr wrap="square">
            <a:spAutoFit/>
          </a:bodyPr>
          <a:lstStyle/>
          <a:p>
            <a:pPr marL="285750" indent="-285750">
              <a:buFont typeface="Arial" panose="020B0604020202020204" pitchFamily="34" charset="0"/>
              <a:buChar char="•"/>
            </a:pPr>
            <a:r>
              <a:rPr lang="en-US" dirty="0"/>
              <a:t>Finite Element Method (FEM): Utilize FEM to model the complex interactions between seismic waves, geological structures, and urban infrastructure. FEM divides the area into small elements, allowing for detailed analysis of local variations in soil properties and structural responses.</a:t>
            </a:r>
            <a:endParaRPr lang="en-IN" dirty="0"/>
          </a:p>
          <a:p>
            <a:pPr marL="285750" indent="-285750">
              <a:buFont typeface="Arial" panose="020B0604020202020204" pitchFamily="34" charset="0"/>
              <a:buChar char="•"/>
            </a:pPr>
            <a:r>
              <a:rPr lang="en-IN" dirty="0"/>
              <a:t>Real-Time Data Integration: Incorporate real-time data streams, such as seismic sensor networks and GPS monitoring systems, to update the assessment in near real-time during seismic events. This enables timely decision-making and emergency response actions.</a:t>
            </a:r>
            <a:endParaRPr lang="en-US" dirty="0"/>
          </a:p>
        </p:txBody>
      </p:sp>
    </p:spTree>
    <p:extLst>
      <p:ext uri="{BB962C8B-B14F-4D97-AF65-F5344CB8AC3E}">
        <p14:creationId xmlns:p14="http://schemas.microsoft.com/office/powerpoint/2010/main" val="354368187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519</TotalTime>
  <Words>765</Words>
  <Application>Microsoft Office PowerPoint</Application>
  <PresentationFormat>On-screen Show (16:9)</PresentationFormat>
  <Paragraphs>91</Paragraphs>
  <Slides>14</Slides>
  <Notes>14</Notes>
  <HiddenSlides>0</HiddenSlides>
  <MMClips>1</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deepthi10062004@gmail.com</cp:lastModifiedBy>
  <cp:revision>170</cp:revision>
  <dcterms:modified xsi:type="dcterms:W3CDTF">2024-04-19T11:00:24Z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