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325" r:id="rId3"/>
    <p:sldId id="317" r:id="rId4"/>
    <p:sldId id="301" r:id="rId5"/>
    <p:sldId id="295" r:id="rId6"/>
    <p:sldId id="306" r:id="rId7"/>
    <p:sldId id="319" r:id="rId8"/>
    <p:sldId id="305" r:id="rId9"/>
    <p:sldId id="318" r:id="rId10"/>
    <p:sldId id="320" r:id="rId11"/>
    <p:sldId id="307" r:id="rId12"/>
    <p:sldId id="311" r:id="rId13"/>
    <p:sldId id="312" r:id="rId14"/>
    <p:sldId id="310" r:id="rId15"/>
    <p:sldId id="302" r:id="rId16"/>
    <p:sldId id="313" r:id="rId17"/>
    <p:sldId id="315" r:id="rId18"/>
    <p:sldId id="316" r:id="rId19"/>
    <p:sldId id="303" r:id="rId20"/>
    <p:sldId id="314" r:id="rId21"/>
    <p:sldId id="32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286498"/>
    <a:srgbClr val="A6A6A6"/>
    <a:srgbClr val="235888"/>
    <a:srgbClr val="7F7F7F"/>
    <a:srgbClr val="4D9CD7"/>
    <a:srgbClr val="2AB7FF"/>
    <a:srgbClr val="5095D1"/>
    <a:srgbClr val="8D8787"/>
    <a:srgbClr val="9791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5" autoAdjust="0"/>
    <p:restoredTop sz="46470" autoAdjust="0"/>
  </p:normalViewPr>
  <p:slideViewPr>
    <p:cSldViewPr snapToGrid="0">
      <p:cViewPr varScale="1">
        <p:scale>
          <a:sx n="66" d="100"/>
          <a:sy n="66" d="100"/>
        </p:scale>
        <p:origin x="48" y="15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734A3B-78D4-48EC-BD61-D795A3AB54CF}" type="doc">
      <dgm:prSet loTypeId="urn:microsoft.com/office/officeart/2005/8/layout/chevron1" loCatId="process" qsTypeId="urn:microsoft.com/office/officeart/2005/8/quickstyle/simple1" qsCatId="simple" csTypeId="urn:microsoft.com/office/officeart/2005/8/colors/accent1_2" csCatId="accent1" phldr="1"/>
      <dgm:spPr/>
    </dgm:pt>
    <dgm:pt modelId="{7CC863D9-C40A-481B-BE9A-8943B068AEFD}">
      <dgm:prSet phldrT="[Text]"/>
      <dgm:spPr>
        <a:solidFill>
          <a:srgbClr val="4472C4"/>
        </a:solidFill>
      </dgm:spPr>
      <dgm:t>
        <a:bodyPr/>
        <a:lstStyle/>
        <a:p>
          <a:r>
            <a:rPr lang="en-US" dirty="0"/>
            <a:t>Prior Real Data</a:t>
          </a:r>
        </a:p>
      </dgm:t>
    </dgm:pt>
    <dgm:pt modelId="{19DB3EFD-CB62-4EC5-9B20-36C6EA791EF9}" type="parTrans" cxnId="{6D12B254-8232-44CA-AAA9-8A7C56EAA414}">
      <dgm:prSet/>
      <dgm:spPr/>
      <dgm:t>
        <a:bodyPr/>
        <a:lstStyle/>
        <a:p>
          <a:endParaRPr lang="en-US"/>
        </a:p>
      </dgm:t>
    </dgm:pt>
    <dgm:pt modelId="{4A83E17A-5445-4AE0-8033-B06D70DE01E1}" type="sibTrans" cxnId="{6D12B254-8232-44CA-AAA9-8A7C56EAA414}">
      <dgm:prSet/>
      <dgm:spPr/>
      <dgm:t>
        <a:bodyPr/>
        <a:lstStyle/>
        <a:p>
          <a:endParaRPr lang="en-US"/>
        </a:p>
      </dgm:t>
    </dgm:pt>
    <dgm:pt modelId="{6B962AA2-EFEC-4FFF-8DF9-EE77A3B6FA62}">
      <dgm:prSet phldrT="[Text]"/>
      <dgm:spPr>
        <a:solidFill>
          <a:srgbClr val="4472C4"/>
        </a:solidFill>
      </dgm:spPr>
      <dgm:t>
        <a:bodyPr/>
        <a:lstStyle/>
        <a:p>
          <a:r>
            <a:rPr lang="en-US" dirty="0"/>
            <a:t>Training</a:t>
          </a:r>
        </a:p>
        <a:p>
          <a:r>
            <a:rPr lang="en-US" dirty="0"/>
            <a:t>Algorithm</a:t>
          </a:r>
        </a:p>
      </dgm:t>
    </dgm:pt>
    <dgm:pt modelId="{CA484F1E-B59A-4B0D-BE61-1A2FB68ED798}" type="parTrans" cxnId="{3980B935-A675-4A42-BB40-4E2579820C9C}">
      <dgm:prSet/>
      <dgm:spPr/>
      <dgm:t>
        <a:bodyPr/>
        <a:lstStyle/>
        <a:p>
          <a:endParaRPr lang="en-US"/>
        </a:p>
      </dgm:t>
    </dgm:pt>
    <dgm:pt modelId="{8D2C6A76-855D-4D26-9037-2AA7F95FFA23}" type="sibTrans" cxnId="{3980B935-A675-4A42-BB40-4E2579820C9C}">
      <dgm:prSet/>
      <dgm:spPr/>
      <dgm:t>
        <a:bodyPr/>
        <a:lstStyle/>
        <a:p>
          <a:endParaRPr lang="en-US"/>
        </a:p>
      </dgm:t>
    </dgm:pt>
    <dgm:pt modelId="{A588D6E1-52E5-4238-B914-3B4B5DC5D0E0}">
      <dgm:prSet phldrT="[Text]"/>
      <dgm:spPr>
        <a:solidFill>
          <a:schemeClr val="tx1"/>
        </a:solidFill>
      </dgm:spPr>
      <dgm:t>
        <a:bodyPr/>
        <a:lstStyle/>
        <a:p>
          <a:r>
            <a:rPr lang="en-US" dirty="0"/>
            <a:t>Trained</a:t>
          </a:r>
        </a:p>
        <a:p>
          <a:r>
            <a:rPr lang="en-US" dirty="0"/>
            <a:t>Model</a:t>
          </a:r>
        </a:p>
      </dgm:t>
    </dgm:pt>
    <dgm:pt modelId="{9C5AD279-C42F-4FE6-AA01-93E3FB6B25D0}" type="parTrans" cxnId="{48F486EB-C32F-4FFA-A13C-3244FCAAEE36}">
      <dgm:prSet/>
      <dgm:spPr/>
      <dgm:t>
        <a:bodyPr/>
        <a:lstStyle/>
        <a:p>
          <a:endParaRPr lang="en-US"/>
        </a:p>
      </dgm:t>
    </dgm:pt>
    <dgm:pt modelId="{A0FE42D8-94C1-49CF-BCB8-0BF13FA02AC6}" type="sibTrans" cxnId="{48F486EB-C32F-4FFA-A13C-3244FCAAEE36}">
      <dgm:prSet/>
      <dgm:spPr/>
      <dgm:t>
        <a:bodyPr/>
        <a:lstStyle/>
        <a:p>
          <a:endParaRPr lang="en-US"/>
        </a:p>
      </dgm:t>
    </dgm:pt>
    <dgm:pt modelId="{78539979-99E9-48DE-BF4D-967ADBE9FEC0}" type="pres">
      <dgm:prSet presAssocID="{13734A3B-78D4-48EC-BD61-D795A3AB54CF}" presName="Name0" presStyleCnt="0">
        <dgm:presLayoutVars>
          <dgm:dir/>
          <dgm:animLvl val="lvl"/>
          <dgm:resizeHandles val="exact"/>
        </dgm:presLayoutVars>
      </dgm:prSet>
      <dgm:spPr/>
    </dgm:pt>
    <dgm:pt modelId="{A0F72586-D9C3-4E38-BFC3-8D6D1A0B2903}" type="pres">
      <dgm:prSet presAssocID="{7CC863D9-C40A-481B-BE9A-8943B068AEFD}" presName="parTxOnly" presStyleLbl="node1" presStyleIdx="0" presStyleCnt="3">
        <dgm:presLayoutVars>
          <dgm:chMax val="0"/>
          <dgm:chPref val="0"/>
          <dgm:bulletEnabled val="1"/>
        </dgm:presLayoutVars>
      </dgm:prSet>
      <dgm:spPr/>
    </dgm:pt>
    <dgm:pt modelId="{B95D5858-6A0D-4508-B681-9388D72258C4}" type="pres">
      <dgm:prSet presAssocID="{4A83E17A-5445-4AE0-8033-B06D70DE01E1}" presName="parTxOnlySpace" presStyleCnt="0"/>
      <dgm:spPr/>
    </dgm:pt>
    <dgm:pt modelId="{8F0EF122-0B35-495A-9A8F-385FE5CB8CE9}" type="pres">
      <dgm:prSet presAssocID="{6B962AA2-EFEC-4FFF-8DF9-EE77A3B6FA62}" presName="parTxOnly" presStyleLbl="node1" presStyleIdx="1" presStyleCnt="3">
        <dgm:presLayoutVars>
          <dgm:chMax val="0"/>
          <dgm:chPref val="0"/>
          <dgm:bulletEnabled val="1"/>
        </dgm:presLayoutVars>
      </dgm:prSet>
      <dgm:spPr/>
    </dgm:pt>
    <dgm:pt modelId="{EC7001D9-05EC-42E2-A8EE-0DC1F08447E8}" type="pres">
      <dgm:prSet presAssocID="{8D2C6A76-855D-4D26-9037-2AA7F95FFA23}" presName="parTxOnlySpace" presStyleCnt="0"/>
      <dgm:spPr/>
    </dgm:pt>
    <dgm:pt modelId="{FAB2B1A5-BFF5-4149-B1CF-A8CFAF463F0B}" type="pres">
      <dgm:prSet presAssocID="{A588D6E1-52E5-4238-B914-3B4B5DC5D0E0}" presName="parTxOnly" presStyleLbl="node1" presStyleIdx="2" presStyleCnt="3">
        <dgm:presLayoutVars>
          <dgm:chMax val="0"/>
          <dgm:chPref val="0"/>
          <dgm:bulletEnabled val="1"/>
        </dgm:presLayoutVars>
      </dgm:prSet>
      <dgm:spPr/>
    </dgm:pt>
  </dgm:ptLst>
  <dgm:cxnLst>
    <dgm:cxn modelId="{83229232-8FD6-4064-8C68-8BD8C1A90D27}" type="presOf" srcId="{7CC863D9-C40A-481B-BE9A-8943B068AEFD}" destId="{A0F72586-D9C3-4E38-BFC3-8D6D1A0B2903}" srcOrd="0" destOrd="0" presId="urn:microsoft.com/office/officeart/2005/8/layout/chevron1"/>
    <dgm:cxn modelId="{3980B935-A675-4A42-BB40-4E2579820C9C}" srcId="{13734A3B-78D4-48EC-BD61-D795A3AB54CF}" destId="{6B962AA2-EFEC-4FFF-8DF9-EE77A3B6FA62}" srcOrd="1" destOrd="0" parTransId="{CA484F1E-B59A-4B0D-BE61-1A2FB68ED798}" sibTransId="{8D2C6A76-855D-4D26-9037-2AA7F95FFA23}"/>
    <dgm:cxn modelId="{6D12B254-8232-44CA-AAA9-8A7C56EAA414}" srcId="{13734A3B-78D4-48EC-BD61-D795A3AB54CF}" destId="{7CC863D9-C40A-481B-BE9A-8943B068AEFD}" srcOrd="0" destOrd="0" parTransId="{19DB3EFD-CB62-4EC5-9B20-36C6EA791EF9}" sibTransId="{4A83E17A-5445-4AE0-8033-B06D70DE01E1}"/>
    <dgm:cxn modelId="{6ADD067E-167E-448A-9D73-459C602A7E37}" type="presOf" srcId="{13734A3B-78D4-48EC-BD61-D795A3AB54CF}" destId="{78539979-99E9-48DE-BF4D-967ADBE9FEC0}" srcOrd="0" destOrd="0" presId="urn:microsoft.com/office/officeart/2005/8/layout/chevron1"/>
    <dgm:cxn modelId="{C73B99B2-4D4B-4E68-9270-72F8F9D67D81}" type="presOf" srcId="{6B962AA2-EFEC-4FFF-8DF9-EE77A3B6FA62}" destId="{8F0EF122-0B35-495A-9A8F-385FE5CB8CE9}" srcOrd="0" destOrd="0" presId="urn:microsoft.com/office/officeart/2005/8/layout/chevron1"/>
    <dgm:cxn modelId="{DD8E39BA-AD2C-475B-860F-2F44C17695B1}" type="presOf" srcId="{A588D6E1-52E5-4238-B914-3B4B5DC5D0E0}" destId="{FAB2B1A5-BFF5-4149-B1CF-A8CFAF463F0B}" srcOrd="0" destOrd="0" presId="urn:microsoft.com/office/officeart/2005/8/layout/chevron1"/>
    <dgm:cxn modelId="{48F486EB-C32F-4FFA-A13C-3244FCAAEE36}" srcId="{13734A3B-78D4-48EC-BD61-D795A3AB54CF}" destId="{A588D6E1-52E5-4238-B914-3B4B5DC5D0E0}" srcOrd="2" destOrd="0" parTransId="{9C5AD279-C42F-4FE6-AA01-93E3FB6B25D0}" sibTransId="{A0FE42D8-94C1-49CF-BCB8-0BF13FA02AC6}"/>
    <dgm:cxn modelId="{67021A6C-9BA6-42ED-AA7F-B0AC3C6FE071}" type="presParOf" srcId="{78539979-99E9-48DE-BF4D-967ADBE9FEC0}" destId="{A0F72586-D9C3-4E38-BFC3-8D6D1A0B2903}" srcOrd="0" destOrd="0" presId="urn:microsoft.com/office/officeart/2005/8/layout/chevron1"/>
    <dgm:cxn modelId="{6130BE70-5189-44C8-BE49-F0A1C970944F}" type="presParOf" srcId="{78539979-99E9-48DE-BF4D-967ADBE9FEC0}" destId="{B95D5858-6A0D-4508-B681-9388D72258C4}" srcOrd="1" destOrd="0" presId="urn:microsoft.com/office/officeart/2005/8/layout/chevron1"/>
    <dgm:cxn modelId="{D697E4B9-EBA5-434E-871B-D128486C8266}" type="presParOf" srcId="{78539979-99E9-48DE-BF4D-967ADBE9FEC0}" destId="{8F0EF122-0B35-495A-9A8F-385FE5CB8CE9}" srcOrd="2" destOrd="0" presId="urn:microsoft.com/office/officeart/2005/8/layout/chevron1"/>
    <dgm:cxn modelId="{D9BEDC3C-16B7-4928-BA86-5B070F73E846}" type="presParOf" srcId="{78539979-99E9-48DE-BF4D-967ADBE9FEC0}" destId="{EC7001D9-05EC-42E2-A8EE-0DC1F08447E8}" srcOrd="3" destOrd="0" presId="urn:microsoft.com/office/officeart/2005/8/layout/chevron1"/>
    <dgm:cxn modelId="{C2849321-1911-48DA-BD3B-3887D8B8FD8F}" type="presParOf" srcId="{78539979-99E9-48DE-BF4D-967ADBE9FEC0}" destId="{FAB2B1A5-BFF5-4149-B1CF-A8CFAF463F0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734A3B-78D4-48EC-BD61-D795A3AB54CF}" type="doc">
      <dgm:prSet loTypeId="urn:microsoft.com/office/officeart/2005/8/layout/chevron1" loCatId="process" qsTypeId="urn:microsoft.com/office/officeart/2005/8/quickstyle/simple1" qsCatId="simple" csTypeId="urn:microsoft.com/office/officeart/2005/8/colors/accent1_2" csCatId="accent1" phldr="1"/>
      <dgm:spPr/>
    </dgm:pt>
    <dgm:pt modelId="{7CC863D9-C40A-481B-BE9A-8943B068AEFD}">
      <dgm:prSet phldrT="[Text]"/>
      <dgm:spPr>
        <a:solidFill>
          <a:srgbClr val="4472C4"/>
        </a:solidFill>
      </dgm:spPr>
      <dgm:t>
        <a:bodyPr/>
        <a:lstStyle/>
        <a:p>
          <a:r>
            <a:rPr lang="en-US" dirty="0"/>
            <a:t>Live Real Data</a:t>
          </a:r>
        </a:p>
      </dgm:t>
    </dgm:pt>
    <dgm:pt modelId="{19DB3EFD-CB62-4EC5-9B20-36C6EA791EF9}" type="parTrans" cxnId="{6D12B254-8232-44CA-AAA9-8A7C56EAA414}">
      <dgm:prSet/>
      <dgm:spPr/>
      <dgm:t>
        <a:bodyPr/>
        <a:lstStyle/>
        <a:p>
          <a:endParaRPr lang="en-US"/>
        </a:p>
      </dgm:t>
    </dgm:pt>
    <dgm:pt modelId="{4A83E17A-5445-4AE0-8033-B06D70DE01E1}" type="sibTrans" cxnId="{6D12B254-8232-44CA-AAA9-8A7C56EAA414}">
      <dgm:prSet/>
      <dgm:spPr/>
      <dgm:t>
        <a:bodyPr/>
        <a:lstStyle/>
        <a:p>
          <a:endParaRPr lang="en-US"/>
        </a:p>
      </dgm:t>
    </dgm:pt>
    <dgm:pt modelId="{6B962AA2-EFEC-4FFF-8DF9-EE77A3B6FA62}">
      <dgm:prSet phldrT="[Text]"/>
      <dgm:spPr>
        <a:solidFill>
          <a:schemeClr val="tx1"/>
        </a:solidFill>
      </dgm:spPr>
      <dgm:t>
        <a:bodyPr/>
        <a:lstStyle/>
        <a:p>
          <a:r>
            <a:rPr lang="en-US" dirty="0"/>
            <a:t>Training</a:t>
          </a:r>
        </a:p>
        <a:p>
          <a:r>
            <a:rPr lang="en-US" dirty="0"/>
            <a:t>Model</a:t>
          </a:r>
        </a:p>
      </dgm:t>
    </dgm:pt>
    <dgm:pt modelId="{CA484F1E-B59A-4B0D-BE61-1A2FB68ED798}" type="parTrans" cxnId="{3980B935-A675-4A42-BB40-4E2579820C9C}">
      <dgm:prSet/>
      <dgm:spPr/>
      <dgm:t>
        <a:bodyPr/>
        <a:lstStyle/>
        <a:p>
          <a:endParaRPr lang="en-US"/>
        </a:p>
      </dgm:t>
    </dgm:pt>
    <dgm:pt modelId="{8D2C6A76-855D-4D26-9037-2AA7F95FFA23}" type="sibTrans" cxnId="{3980B935-A675-4A42-BB40-4E2579820C9C}">
      <dgm:prSet/>
      <dgm:spPr/>
      <dgm:t>
        <a:bodyPr/>
        <a:lstStyle/>
        <a:p>
          <a:endParaRPr lang="en-US"/>
        </a:p>
      </dgm:t>
    </dgm:pt>
    <dgm:pt modelId="{A588D6E1-52E5-4238-B914-3B4B5DC5D0E0}">
      <dgm:prSet phldrT="[Text]"/>
      <dgm:spPr>
        <a:solidFill>
          <a:srgbClr val="4472C4"/>
        </a:solidFill>
      </dgm:spPr>
      <dgm:t>
        <a:bodyPr/>
        <a:lstStyle/>
        <a:p>
          <a:r>
            <a:rPr lang="en-US" dirty="0"/>
            <a:t>Result</a:t>
          </a:r>
        </a:p>
      </dgm:t>
    </dgm:pt>
    <dgm:pt modelId="{9C5AD279-C42F-4FE6-AA01-93E3FB6B25D0}" type="parTrans" cxnId="{48F486EB-C32F-4FFA-A13C-3244FCAAEE36}">
      <dgm:prSet/>
      <dgm:spPr/>
      <dgm:t>
        <a:bodyPr/>
        <a:lstStyle/>
        <a:p>
          <a:endParaRPr lang="en-US"/>
        </a:p>
      </dgm:t>
    </dgm:pt>
    <dgm:pt modelId="{A0FE42D8-94C1-49CF-BCB8-0BF13FA02AC6}" type="sibTrans" cxnId="{48F486EB-C32F-4FFA-A13C-3244FCAAEE36}">
      <dgm:prSet/>
      <dgm:spPr/>
      <dgm:t>
        <a:bodyPr/>
        <a:lstStyle/>
        <a:p>
          <a:endParaRPr lang="en-US"/>
        </a:p>
      </dgm:t>
    </dgm:pt>
    <dgm:pt modelId="{78539979-99E9-48DE-BF4D-967ADBE9FEC0}" type="pres">
      <dgm:prSet presAssocID="{13734A3B-78D4-48EC-BD61-D795A3AB54CF}" presName="Name0" presStyleCnt="0">
        <dgm:presLayoutVars>
          <dgm:dir/>
          <dgm:animLvl val="lvl"/>
          <dgm:resizeHandles val="exact"/>
        </dgm:presLayoutVars>
      </dgm:prSet>
      <dgm:spPr/>
    </dgm:pt>
    <dgm:pt modelId="{A0F72586-D9C3-4E38-BFC3-8D6D1A0B2903}" type="pres">
      <dgm:prSet presAssocID="{7CC863D9-C40A-481B-BE9A-8943B068AEFD}" presName="parTxOnly" presStyleLbl="node1" presStyleIdx="0" presStyleCnt="3">
        <dgm:presLayoutVars>
          <dgm:chMax val="0"/>
          <dgm:chPref val="0"/>
          <dgm:bulletEnabled val="1"/>
        </dgm:presLayoutVars>
      </dgm:prSet>
      <dgm:spPr/>
    </dgm:pt>
    <dgm:pt modelId="{B95D5858-6A0D-4508-B681-9388D72258C4}" type="pres">
      <dgm:prSet presAssocID="{4A83E17A-5445-4AE0-8033-B06D70DE01E1}" presName="parTxOnlySpace" presStyleCnt="0"/>
      <dgm:spPr/>
    </dgm:pt>
    <dgm:pt modelId="{8F0EF122-0B35-495A-9A8F-385FE5CB8CE9}" type="pres">
      <dgm:prSet presAssocID="{6B962AA2-EFEC-4FFF-8DF9-EE77A3B6FA62}" presName="parTxOnly" presStyleLbl="node1" presStyleIdx="1" presStyleCnt="3">
        <dgm:presLayoutVars>
          <dgm:chMax val="0"/>
          <dgm:chPref val="0"/>
          <dgm:bulletEnabled val="1"/>
        </dgm:presLayoutVars>
      </dgm:prSet>
      <dgm:spPr/>
    </dgm:pt>
    <dgm:pt modelId="{EC7001D9-05EC-42E2-A8EE-0DC1F08447E8}" type="pres">
      <dgm:prSet presAssocID="{8D2C6A76-855D-4D26-9037-2AA7F95FFA23}" presName="parTxOnlySpace" presStyleCnt="0"/>
      <dgm:spPr/>
    </dgm:pt>
    <dgm:pt modelId="{FAB2B1A5-BFF5-4149-B1CF-A8CFAF463F0B}" type="pres">
      <dgm:prSet presAssocID="{A588D6E1-52E5-4238-B914-3B4B5DC5D0E0}" presName="parTxOnly" presStyleLbl="node1" presStyleIdx="2" presStyleCnt="3">
        <dgm:presLayoutVars>
          <dgm:chMax val="0"/>
          <dgm:chPref val="0"/>
          <dgm:bulletEnabled val="1"/>
        </dgm:presLayoutVars>
      </dgm:prSet>
      <dgm:spPr/>
    </dgm:pt>
  </dgm:ptLst>
  <dgm:cxnLst>
    <dgm:cxn modelId="{83229232-8FD6-4064-8C68-8BD8C1A90D27}" type="presOf" srcId="{7CC863D9-C40A-481B-BE9A-8943B068AEFD}" destId="{A0F72586-D9C3-4E38-BFC3-8D6D1A0B2903}" srcOrd="0" destOrd="0" presId="urn:microsoft.com/office/officeart/2005/8/layout/chevron1"/>
    <dgm:cxn modelId="{3980B935-A675-4A42-BB40-4E2579820C9C}" srcId="{13734A3B-78D4-48EC-BD61-D795A3AB54CF}" destId="{6B962AA2-EFEC-4FFF-8DF9-EE77A3B6FA62}" srcOrd="1" destOrd="0" parTransId="{CA484F1E-B59A-4B0D-BE61-1A2FB68ED798}" sibTransId="{8D2C6A76-855D-4D26-9037-2AA7F95FFA23}"/>
    <dgm:cxn modelId="{6D12B254-8232-44CA-AAA9-8A7C56EAA414}" srcId="{13734A3B-78D4-48EC-BD61-D795A3AB54CF}" destId="{7CC863D9-C40A-481B-BE9A-8943B068AEFD}" srcOrd="0" destOrd="0" parTransId="{19DB3EFD-CB62-4EC5-9B20-36C6EA791EF9}" sibTransId="{4A83E17A-5445-4AE0-8033-B06D70DE01E1}"/>
    <dgm:cxn modelId="{6ADD067E-167E-448A-9D73-459C602A7E37}" type="presOf" srcId="{13734A3B-78D4-48EC-BD61-D795A3AB54CF}" destId="{78539979-99E9-48DE-BF4D-967ADBE9FEC0}" srcOrd="0" destOrd="0" presId="urn:microsoft.com/office/officeart/2005/8/layout/chevron1"/>
    <dgm:cxn modelId="{C73B99B2-4D4B-4E68-9270-72F8F9D67D81}" type="presOf" srcId="{6B962AA2-EFEC-4FFF-8DF9-EE77A3B6FA62}" destId="{8F0EF122-0B35-495A-9A8F-385FE5CB8CE9}" srcOrd="0" destOrd="0" presId="urn:microsoft.com/office/officeart/2005/8/layout/chevron1"/>
    <dgm:cxn modelId="{DD8E39BA-AD2C-475B-860F-2F44C17695B1}" type="presOf" srcId="{A588D6E1-52E5-4238-B914-3B4B5DC5D0E0}" destId="{FAB2B1A5-BFF5-4149-B1CF-A8CFAF463F0B}" srcOrd="0" destOrd="0" presId="urn:microsoft.com/office/officeart/2005/8/layout/chevron1"/>
    <dgm:cxn modelId="{48F486EB-C32F-4FFA-A13C-3244FCAAEE36}" srcId="{13734A3B-78D4-48EC-BD61-D795A3AB54CF}" destId="{A588D6E1-52E5-4238-B914-3B4B5DC5D0E0}" srcOrd="2" destOrd="0" parTransId="{9C5AD279-C42F-4FE6-AA01-93E3FB6B25D0}" sibTransId="{A0FE42D8-94C1-49CF-BCB8-0BF13FA02AC6}"/>
    <dgm:cxn modelId="{67021A6C-9BA6-42ED-AA7F-B0AC3C6FE071}" type="presParOf" srcId="{78539979-99E9-48DE-BF4D-967ADBE9FEC0}" destId="{A0F72586-D9C3-4E38-BFC3-8D6D1A0B2903}" srcOrd="0" destOrd="0" presId="urn:microsoft.com/office/officeart/2005/8/layout/chevron1"/>
    <dgm:cxn modelId="{6130BE70-5189-44C8-BE49-F0A1C970944F}" type="presParOf" srcId="{78539979-99E9-48DE-BF4D-967ADBE9FEC0}" destId="{B95D5858-6A0D-4508-B681-9388D72258C4}" srcOrd="1" destOrd="0" presId="urn:microsoft.com/office/officeart/2005/8/layout/chevron1"/>
    <dgm:cxn modelId="{D697E4B9-EBA5-434E-871B-D128486C8266}" type="presParOf" srcId="{78539979-99E9-48DE-BF4D-967ADBE9FEC0}" destId="{8F0EF122-0B35-495A-9A8F-385FE5CB8CE9}" srcOrd="2" destOrd="0" presId="urn:microsoft.com/office/officeart/2005/8/layout/chevron1"/>
    <dgm:cxn modelId="{D9BEDC3C-16B7-4928-BA86-5B070F73E846}" type="presParOf" srcId="{78539979-99E9-48DE-BF4D-967ADBE9FEC0}" destId="{EC7001D9-05EC-42E2-A8EE-0DC1F08447E8}" srcOrd="3" destOrd="0" presId="urn:microsoft.com/office/officeart/2005/8/layout/chevron1"/>
    <dgm:cxn modelId="{C2849321-1911-48DA-BD3B-3887D8B8FD8F}" type="presParOf" srcId="{78539979-99E9-48DE-BF4D-967ADBE9FEC0}" destId="{FAB2B1A5-BFF5-4149-B1CF-A8CFAF463F0B}"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72586-D9C3-4E38-BFC3-8D6D1A0B2903}">
      <dsp:nvSpPr>
        <dsp:cNvPr id="0" name=""/>
        <dsp:cNvSpPr/>
      </dsp:nvSpPr>
      <dsp:spPr>
        <a:xfrm>
          <a:off x="2381" y="145483"/>
          <a:ext cx="2901156" cy="1160462"/>
        </a:xfrm>
        <a:prstGeom prst="chevron">
          <a:avLst/>
        </a:prstGeom>
        <a:solidFill>
          <a:srgbClr val="4472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Prior Real Data</a:t>
          </a:r>
        </a:p>
      </dsp:txBody>
      <dsp:txXfrm>
        <a:off x="582612" y="145483"/>
        <a:ext cx="1740694" cy="1160462"/>
      </dsp:txXfrm>
    </dsp:sp>
    <dsp:sp modelId="{8F0EF122-0B35-495A-9A8F-385FE5CB8CE9}">
      <dsp:nvSpPr>
        <dsp:cNvPr id="0" name=""/>
        <dsp:cNvSpPr/>
      </dsp:nvSpPr>
      <dsp:spPr>
        <a:xfrm>
          <a:off x="2613421" y="145483"/>
          <a:ext cx="2901156" cy="1160462"/>
        </a:xfrm>
        <a:prstGeom prst="chevron">
          <a:avLst/>
        </a:prstGeom>
        <a:solidFill>
          <a:srgbClr val="4472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Training</a:t>
          </a:r>
        </a:p>
        <a:p>
          <a:pPr marL="0" lvl="0" indent="0" algn="ctr" defTabSz="1244600">
            <a:lnSpc>
              <a:spcPct val="90000"/>
            </a:lnSpc>
            <a:spcBef>
              <a:spcPct val="0"/>
            </a:spcBef>
            <a:spcAft>
              <a:spcPct val="35000"/>
            </a:spcAft>
            <a:buNone/>
          </a:pPr>
          <a:r>
            <a:rPr lang="en-US" sz="2800" kern="1200" dirty="0"/>
            <a:t>Algorithm</a:t>
          </a:r>
        </a:p>
      </dsp:txBody>
      <dsp:txXfrm>
        <a:off x="3193652" y="145483"/>
        <a:ext cx="1740694" cy="1160462"/>
      </dsp:txXfrm>
    </dsp:sp>
    <dsp:sp modelId="{FAB2B1A5-BFF5-4149-B1CF-A8CFAF463F0B}">
      <dsp:nvSpPr>
        <dsp:cNvPr id="0" name=""/>
        <dsp:cNvSpPr/>
      </dsp:nvSpPr>
      <dsp:spPr>
        <a:xfrm>
          <a:off x="5224462" y="145483"/>
          <a:ext cx="2901156" cy="1160462"/>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Trained</a:t>
          </a:r>
        </a:p>
        <a:p>
          <a:pPr marL="0" lvl="0" indent="0" algn="ctr" defTabSz="1244600">
            <a:lnSpc>
              <a:spcPct val="90000"/>
            </a:lnSpc>
            <a:spcBef>
              <a:spcPct val="0"/>
            </a:spcBef>
            <a:spcAft>
              <a:spcPct val="35000"/>
            </a:spcAft>
            <a:buNone/>
          </a:pPr>
          <a:r>
            <a:rPr lang="en-US" sz="2800" kern="1200" dirty="0"/>
            <a:t>Model</a:t>
          </a:r>
        </a:p>
      </dsp:txBody>
      <dsp:txXfrm>
        <a:off x="5804693" y="145483"/>
        <a:ext cx="1740694" cy="1160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72586-D9C3-4E38-BFC3-8D6D1A0B2903}">
      <dsp:nvSpPr>
        <dsp:cNvPr id="0" name=""/>
        <dsp:cNvSpPr/>
      </dsp:nvSpPr>
      <dsp:spPr>
        <a:xfrm>
          <a:off x="2381" y="145483"/>
          <a:ext cx="2901156" cy="1160462"/>
        </a:xfrm>
        <a:prstGeom prst="chevron">
          <a:avLst/>
        </a:prstGeom>
        <a:solidFill>
          <a:srgbClr val="4472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Live Real Data</a:t>
          </a:r>
        </a:p>
      </dsp:txBody>
      <dsp:txXfrm>
        <a:off x="582612" y="145483"/>
        <a:ext cx="1740694" cy="1160462"/>
      </dsp:txXfrm>
    </dsp:sp>
    <dsp:sp modelId="{8F0EF122-0B35-495A-9A8F-385FE5CB8CE9}">
      <dsp:nvSpPr>
        <dsp:cNvPr id="0" name=""/>
        <dsp:cNvSpPr/>
      </dsp:nvSpPr>
      <dsp:spPr>
        <a:xfrm>
          <a:off x="2613421" y="145483"/>
          <a:ext cx="2901156" cy="1160462"/>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Training</a:t>
          </a:r>
        </a:p>
        <a:p>
          <a:pPr marL="0" lvl="0" indent="0" algn="ctr" defTabSz="1289050">
            <a:lnSpc>
              <a:spcPct val="90000"/>
            </a:lnSpc>
            <a:spcBef>
              <a:spcPct val="0"/>
            </a:spcBef>
            <a:spcAft>
              <a:spcPct val="35000"/>
            </a:spcAft>
            <a:buNone/>
          </a:pPr>
          <a:r>
            <a:rPr lang="en-US" sz="2900" kern="1200" dirty="0"/>
            <a:t>Model</a:t>
          </a:r>
        </a:p>
      </dsp:txBody>
      <dsp:txXfrm>
        <a:off x="3193652" y="145483"/>
        <a:ext cx="1740694" cy="1160462"/>
      </dsp:txXfrm>
    </dsp:sp>
    <dsp:sp modelId="{FAB2B1A5-BFF5-4149-B1CF-A8CFAF463F0B}">
      <dsp:nvSpPr>
        <dsp:cNvPr id="0" name=""/>
        <dsp:cNvSpPr/>
      </dsp:nvSpPr>
      <dsp:spPr>
        <a:xfrm>
          <a:off x="5224462" y="145483"/>
          <a:ext cx="2901156" cy="1160462"/>
        </a:xfrm>
        <a:prstGeom prst="chevron">
          <a:avLst/>
        </a:prstGeom>
        <a:solidFill>
          <a:srgbClr val="4472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Result</a:t>
          </a:r>
        </a:p>
      </dsp:txBody>
      <dsp:txXfrm>
        <a:off x="5804693" y="145483"/>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Script:</a:t>
            </a:r>
          </a:p>
          <a:p>
            <a:r>
              <a:rPr lang="en-US" b="1" baseline="0" dirty="0"/>
              <a:t>Proliferation</a:t>
            </a:r>
          </a:p>
          <a:p>
            <a:r>
              <a:rPr lang="en-US" b="0" baseline="0" dirty="0"/>
              <a:t>If you’ve been to a mall, through airport security or even a public bathroom lately you may have seen a device like this for quickly giving customer service feedback.  These kinds of simple devices are showing up – and sometimes not visibly -  more and more and they provide valuable data that in some cases can produce actionable results in real-time</a:t>
            </a:r>
          </a:p>
          <a:p>
            <a:r>
              <a:rPr lang="en-US" b="1" baseline="0" dirty="0"/>
              <a:t>How it works</a:t>
            </a:r>
          </a:p>
          <a:p>
            <a:r>
              <a:rPr lang="en-US" b="0" baseline="0" dirty="0"/>
              <a:t>This device doesn’t require much compute power, and in fact a single button is likely bigger than the control board inside.  Such a device can easily collect a large volume of data and with a simple </a:t>
            </a:r>
            <a:r>
              <a:rPr lang="en-US" b="0" baseline="0" dirty="0" err="1"/>
              <a:t>wifi</a:t>
            </a:r>
            <a:r>
              <a:rPr lang="en-US" b="0" baseline="0" dirty="0"/>
              <a:t> connection, sent the data to a back end for data processing.</a:t>
            </a:r>
          </a:p>
          <a:p>
            <a:r>
              <a:rPr lang="en-US" b="1" baseline="0" dirty="0"/>
              <a:t>Where the data goes</a:t>
            </a:r>
          </a:p>
          <a:p>
            <a:r>
              <a:rPr lang="en-US" b="0" baseline="0" dirty="0"/>
              <a:t>The data may only be stored in local storage, but for real leverage, the data will go live – perhaps with an offline buffer – to a server on premise or in the cloud.  Again, not much processing power is necessary to make this happen.</a:t>
            </a:r>
          </a:p>
          <a:p>
            <a:r>
              <a:rPr lang="en-US" b="1" baseline="0" dirty="0"/>
              <a:t>Live results -&gt; actions</a:t>
            </a:r>
          </a:p>
          <a:p>
            <a:r>
              <a:rPr lang="en-US" b="0" baseline="0" dirty="0"/>
              <a:t>What if many people in a row click the angry button?  Will this be noticed?  Will someone know why this has happened or even could have anticipated it?  If the device stops sending data, will some system be automatically checking to see if the device is up and running vs. being the victim of a smash from a big angry-green guy.</a:t>
            </a:r>
          </a:p>
          <a:p>
            <a:r>
              <a:rPr lang="en-US" b="1" baseline="0" dirty="0"/>
              <a:t>Connected insights</a:t>
            </a:r>
          </a:p>
          <a:p>
            <a:r>
              <a:rPr lang="en-US" baseline="0" dirty="0"/>
              <a:t>Is there is a link between nearby resource levels (perhaps in the number of employees working) and the current stream of results coming from this device?  Can we automatically alert the resource manager once the back end system sees a string of negativity or even automatically request and re-allocate additional resources?</a:t>
            </a:r>
          </a:p>
          <a:p>
            <a:endParaRPr lang="en-US" baseline="0" dirty="0"/>
          </a:p>
          <a:p>
            <a:r>
              <a:rPr lang="en-US" baseline="0" dirty="0"/>
              <a:t>A simple thing can become part of a powerful connected thing.</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736005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Devices</a:t>
            </a:r>
          </a:p>
          <a:p>
            <a:r>
              <a:rPr lang="en-US" b="0" baseline="0" dirty="0"/>
              <a:t>As we’ve seen with the web browser case many things can be a device, or perhaps the </a:t>
            </a:r>
            <a:r>
              <a:rPr lang="en-US" b="0" baseline="0" dirty="0" err="1"/>
              <a:t>IoT</a:t>
            </a:r>
            <a:r>
              <a:rPr lang="en-US" b="0" baseline="0" dirty="0"/>
              <a:t> device is a sub-system of, or attachment to a device. Devices may be placed in a variety of locations therefore having a variety of potential size, weight and environmental constraints.  </a:t>
            </a:r>
            <a:endParaRPr lang="en-US" b="0" dirty="0"/>
          </a:p>
          <a:p>
            <a:r>
              <a:rPr lang="en-US" b="1" dirty="0"/>
              <a:t>CLICK – Operating Systems</a:t>
            </a:r>
          </a:p>
          <a:p>
            <a:r>
              <a:rPr lang="en-US" b="0" dirty="0"/>
              <a:t>Perhaps as a result of placement constraints, or</a:t>
            </a:r>
            <a:r>
              <a:rPr lang="en-US" b="0" baseline="0" dirty="0"/>
              <a:t> because of organizational or vendor knowledge, a specific operating system may be chosen for the device.  A solution therefore needs to find a way to provide the same feature or capabilities across that range of operating systems.  It’s possible that a device does not have any of these operating systems, but perhaps a very low-level SoC with limited processing.  Such a device would still need some form of communication, though it may not be full-blown TCP/IP.</a:t>
            </a:r>
            <a:endParaRPr lang="en-US" b="0" dirty="0"/>
          </a:p>
          <a:p>
            <a:r>
              <a:rPr lang="en-US" b="1" dirty="0"/>
              <a:t>CLICK – Languages</a:t>
            </a:r>
          </a:p>
          <a:p>
            <a:r>
              <a:rPr lang="en-US" b="0" dirty="0"/>
              <a:t>On any given operating system, there may</a:t>
            </a:r>
            <a:r>
              <a:rPr lang="en-US" b="0" baseline="0" dirty="0"/>
              <a:t> be a choice of framework or languages and we need to be able to support as many of these as possible.  Having SDKs for these development platforms is extremely important to enable a range of skillsets to be able to participate in </a:t>
            </a:r>
            <a:r>
              <a:rPr lang="en-US" b="0" baseline="0" dirty="0" err="1"/>
              <a:t>IoT</a:t>
            </a:r>
            <a:r>
              <a:rPr lang="en-US" b="0" baseline="0" dirty="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491889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Turning to the part of the solution that runs in the cloud, the underlying platform needs to provide key traits.</a:t>
            </a:r>
          </a:p>
          <a:p>
            <a:r>
              <a:rPr lang="en-US" b="1" dirty="0"/>
              <a:t>Security</a:t>
            </a:r>
          </a:p>
          <a:p>
            <a:r>
              <a:rPr lang="en-US" b="0" dirty="0"/>
              <a:t>Security</a:t>
            </a:r>
            <a:r>
              <a:rPr lang="en-US" b="0" baseline="0" dirty="0"/>
              <a:t> is an important aspect of </a:t>
            </a:r>
            <a:r>
              <a:rPr lang="en-US" b="0" baseline="0" dirty="0" err="1"/>
              <a:t>IoT</a:t>
            </a:r>
            <a:r>
              <a:rPr lang="en-US" b="0" baseline="0" dirty="0"/>
              <a:t>.  As well as physically securing the devices, the data in transit and at rest needs the highest possible level of protection.  Establishing identity is equally important so we can be sure that the correct data only comes from registered devices and know exactly which devices is sending the data – we don’t want data being attributed to the wrong device.</a:t>
            </a:r>
            <a:endParaRPr lang="en-US" b="0" dirty="0"/>
          </a:p>
          <a:p>
            <a:r>
              <a:rPr lang="en-US" b="1" dirty="0"/>
              <a:t>Availability</a:t>
            </a:r>
          </a:p>
          <a:p>
            <a:r>
              <a:rPr lang="en-US" b="0" dirty="0"/>
              <a:t>The</a:t>
            </a:r>
            <a:r>
              <a:rPr lang="en-US" b="0" baseline="0" dirty="0"/>
              <a:t> cloud platform may need a high degree of availability and reliability, at least in terms of being available to receive and store messages with minimal data loss.  Ideally any data store used, possesses the standard database attributes of Atomicity, Concurrency, Isolation &amp; Durability.</a:t>
            </a:r>
            <a:endParaRPr lang="en-US" b="0" dirty="0"/>
          </a:p>
          <a:p>
            <a:r>
              <a:rPr lang="en-US" b="1" dirty="0"/>
              <a:t>Maintenance</a:t>
            </a:r>
          </a:p>
          <a:p>
            <a:r>
              <a:rPr lang="en-US" b="0" dirty="0"/>
              <a:t>The cloud</a:t>
            </a:r>
            <a:r>
              <a:rPr lang="en-US" b="0" baseline="0" dirty="0"/>
              <a:t> platform should keep records of the level of functionality available on each device and ideally have the remote ability to update the application code, and perhaps firmware code running on devices connected to the cloud.</a:t>
            </a:r>
            <a:endParaRPr lang="en-US" b="0" dirty="0"/>
          </a:p>
          <a:p>
            <a:r>
              <a:rPr lang="en-US" b="1" dirty="0"/>
              <a:t>Support for low-power &amp; legacy devices</a:t>
            </a:r>
          </a:p>
          <a:p>
            <a:r>
              <a:rPr lang="en-US" b="0" dirty="0"/>
              <a:t>Not every device or thing will have</a:t>
            </a:r>
            <a:r>
              <a:rPr lang="en-US" b="0" baseline="0" dirty="0"/>
              <a:t> TCP/IP connectivity.  For example a tiny system-on-chip device may be able to read basic sensor input, but only have Bluetooth or other low-power wireless networking.  We need a way to bridge that gap.</a:t>
            </a:r>
            <a:endParaRPr lang="en-US" b="0" dirty="0"/>
          </a:p>
          <a:p>
            <a:r>
              <a:rPr lang="en-US" b="1" dirty="0"/>
              <a:t>Support for key messaging formats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Legacy code or formats may not be readily compatible with the cloud platform.  A solution is needed in this case too.</a:t>
            </a:r>
            <a:endParaRPr lang="en-US" b="0" dirty="0"/>
          </a:p>
          <a:p>
            <a:r>
              <a:rPr lang="en-US" b="1" dirty="0"/>
              <a:t>Scale</a:t>
            </a:r>
          </a:p>
          <a:p>
            <a:r>
              <a:rPr lang="en-US" b="0" dirty="0"/>
              <a:t>A</a:t>
            </a:r>
            <a:r>
              <a:rPr lang="en-US" b="0" baseline="0" dirty="0"/>
              <a:t> platform may need to handle 10s, 100s, 1000s or perhaps millions of devices all sending many messages per second.</a:t>
            </a:r>
            <a:endParaRPr lang="en-US" b="0" dirty="0"/>
          </a:p>
          <a:p>
            <a:r>
              <a:rPr lang="en-US" b="1" dirty="0"/>
              <a:t>Additive</a:t>
            </a:r>
          </a:p>
          <a:p>
            <a:r>
              <a:rPr lang="en-US" b="0" dirty="0"/>
              <a:t>Ideally, the introduction of </a:t>
            </a:r>
            <a:r>
              <a:rPr lang="en-US" b="0" dirty="0" err="1"/>
              <a:t>IoT</a:t>
            </a:r>
            <a:r>
              <a:rPr lang="en-US" b="0" dirty="0"/>
              <a:t> should be additive,</a:t>
            </a:r>
            <a:r>
              <a:rPr lang="en-US" b="0" baseline="0" dirty="0"/>
              <a:t> in that it can be added incrementally while complementing and co-operating well with existing systems.  The initial introduction should start to reap organizational benefits which may then guide future </a:t>
            </a:r>
            <a:r>
              <a:rPr lang="en-US" b="0" baseline="0" dirty="0" err="1"/>
              <a:t>IoT</a:t>
            </a:r>
            <a:r>
              <a:rPr lang="en-US" b="0" baseline="0" dirty="0"/>
              <a:t> incorporation.</a:t>
            </a:r>
            <a:endParaRPr lang="en-US" b="0" dirty="0"/>
          </a:p>
          <a:p>
            <a:r>
              <a:rPr lang="en-US" b="1" dirty="0"/>
              <a:t>Templates &amp; Building Blocks</a:t>
            </a:r>
          </a:p>
          <a:p>
            <a:r>
              <a:rPr lang="en-US" b="0" dirty="0"/>
              <a:t>Getting started with a platform can be a learning-curve.  Having starting templates upon</a:t>
            </a:r>
            <a:r>
              <a:rPr lang="en-US" b="0" baseline="0" dirty="0"/>
              <a:t> which to build and flexible building blocks will help move along the implementation.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735473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components </a:t>
            </a:r>
            <a:r>
              <a:rPr lang="en-US" baseline="0" dirty="0"/>
              <a:t>in a general solution for remote monitoring.</a:t>
            </a:r>
          </a:p>
          <a:p>
            <a:endParaRPr lang="en-US" baseline="0" dirty="0"/>
          </a:p>
          <a:p>
            <a:r>
              <a:rPr lang="en-US" b="1" baseline="0" dirty="0"/>
              <a:t>Devices</a:t>
            </a:r>
          </a:p>
          <a:p>
            <a:r>
              <a:rPr lang="en-US" b="0" baseline="0" dirty="0"/>
              <a:t>We start with our devices.  Each one needs to communicate with the cloud components.</a:t>
            </a:r>
          </a:p>
          <a:p>
            <a:r>
              <a:rPr lang="en-US" b="1" baseline="0" dirty="0"/>
              <a:t>Device Hub</a:t>
            </a:r>
          </a:p>
          <a:p>
            <a:r>
              <a:rPr lang="en-US" b="0" baseline="0" dirty="0"/>
              <a:t>All devices ultimately connect to this component which must be able to handle large scaling in some scenarios.  It knows the bare minimum for each device.  It can identify each device and knows how to find the connection to send messages back to individual device.</a:t>
            </a:r>
          </a:p>
          <a:p>
            <a:r>
              <a:rPr lang="en-US" b="1" baseline="0" dirty="0"/>
              <a:t>Device Gateway – field &amp; cloud</a:t>
            </a:r>
          </a:p>
          <a:p>
            <a:r>
              <a:rPr lang="en-US" b="0" baseline="0" dirty="0"/>
              <a:t>For those devices that do not have TCP/IP connectivity or cannot use compatible formats, there are Device Gateways which sit between a device and the Device Hub.  An example field-gateway is one that sits on premise with a device and converts Bluetooth to TCP/IP.  An example cloud-gateway may be one that translates messaging formats between a device that doesn’t use a compatible message format, and the Device Hub.</a:t>
            </a:r>
          </a:p>
          <a:p>
            <a:r>
              <a:rPr lang="en-US" b="1" baseline="0" dirty="0"/>
              <a:t>Live Analytics</a:t>
            </a:r>
          </a:p>
          <a:p>
            <a:r>
              <a:rPr lang="en-US" b="0" baseline="0" dirty="0"/>
              <a:t>Data is taken from the device hub (and possibly other stores) and rolled-up over a sliding window, examined, and one or more streams of data emerge.  Example streams may include: an aggregate of the live data or ‘telemetry’ sent from devices; specific metadata or notifications from a device; the results of a command running on a device or the results of comparing incoming data to alerting rules.  This component may need to scale up as more and more data comes in, but can be buffered.</a:t>
            </a:r>
          </a:p>
          <a:p>
            <a:r>
              <a:rPr lang="en-US" b="1" baseline="0" dirty="0"/>
              <a:t>Storage</a:t>
            </a:r>
          </a:p>
          <a:p>
            <a:r>
              <a:rPr lang="en-US" b="0" baseline="0" dirty="0"/>
              <a:t>Live or aggregated data may be stored for historic reporting or for use with other organizational systems.  This data in table orientated and design for rapid I/O.</a:t>
            </a:r>
          </a:p>
          <a:p>
            <a:r>
              <a:rPr lang="en-US" b="1" baseline="0" dirty="0"/>
              <a:t>Event Pub-Sub</a:t>
            </a:r>
          </a:p>
          <a:p>
            <a:r>
              <a:rPr lang="en-US" b="0" baseline="0" dirty="0"/>
              <a:t>Certain output stream of the analytics components will form events to be processed further.  These events can be published to the Event Pub-Sub component.  Multiple other components can then subscribe to perform further tasks.  </a:t>
            </a:r>
          </a:p>
          <a:p>
            <a:r>
              <a:rPr lang="en-US" b="1" baseline="0" dirty="0"/>
              <a:t>Event Routing Jobs</a:t>
            </a:r>
          </a:p>
          <a:p>
            <a:r>
              <a:rPr lang="en-US" b="0" baseline="0" dirty="0"/>
              <a:t>Processing events can subscribe to and handle various events to do things like complete a device registration or signal an alert to another system.  This component will also help buffer high-demand and can be scaled up if necessary.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along with alerts.</a:t>
            </a:r>
          </a:p>
          <a:p>
            <a:r>
              <a:rPr lang="en-US" b="1" baseline="0" dirty="0"/>
              <a:t>Device Metadata</a:t>
            </a:r>
          </a:p>
          <a:p>
            <a:r>
              <a:rPr lang="en-US" b="0" baseline="0" dirty="0"/>
              <a:t>Data about a device and command interactions with the device are stored here.  This is more of a traditional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Control &amp; Reporting UI</a:t>
            </a:r>
          </a:p>
          <a:p>
            <a:r>
              <a:rPr lang="en-US" b="0" baseline="0" dirty="0"/>
              <a:t>A web application provides UI to manage and control devices, as well as a dashboard to the show live and historical results, </a:t>
            </a:r>
            <a:r>
              <a:rPr lang="en-US" b="1" baseline="0" dirty="0"/>
              <a:t>LOB integration</a:t>
            </a:r>
          </a:p>
          <a:p>
            <a:r>
              <a:rPr lang="en-US" baseline="0" dirty="0"/>
              <a:t>The solution provide hooks to connect to other systems when certain data monitoring rules are met.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791416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1.2 - 10-15 min</a:t>
            </a:r>
          </a:p>
          <a:p>
            <a:endParaRPr lang="en-US" dirty="0"/>
          </a:p>
          <a:p>
            <a:r>
              <a:rPr lang="en-US" dirty="0"/>
              <a:t>Let’s see what the remote monitoring</a:t>
            </a:r>
            <a:r>
              <a:rPr lang="en-US" baseline="0" dirty="0"/>
              <a:t> solutions look like in reality.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882854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two addition features that can deeply enhance</a:t>
            </a:r>
            <a:r>
              <a:rPr lang="en-US" baseline="0" dirty="0"/>
              <a:t> an </a:t>
            </a:r>
            <a:r>
              <a:rPr lang="en-US" baseline="0" dirty="0" err="1"/>
              <a:t>IoT</a:t>
            </a:r>
            <a:r>
              <a:rPr lang="en-US" baseline="0" dirty="0"/>
              <a:t> solution.</a:t>
            </a:r>
          </a:p>
          <a:p>
            <a:r>
              <a:rPr lang="en-US" b="1" baseline="0" dirty="0"/>
              <a:t>Prediction</a:t>
            </a:r>
          </a:p>
          <a:p>
            <a:r>
              <a:rPr lang="en-US" b="0" baseline="0" dirty="0"/>
              <a:t>With a remote monitoring solution we can observe issues almost in real-time.  However, it would be better to prevent those issues occurring.  One approach is to do preventative maintenance.  Based on the known age of field components we may decide to perform regular services.  For example, both cars and aircraft undergo regular scheduled maintenance to help avoid issues.  However, this is a potentially unnecessary expense in some cases, and may still not prevent earlier-than-anticipated failures.  If we can find a relationship between the data from a monitored system and the likelihood of behavior, then we can predict imminent failure or the likelihood of it within a certain window. </a:t>
            </a:r>
          </a:p>
          <a:p>
            <a:r>
              <a:rPr lang="en-US" b="1" baseline="0" dirty="0"/>
              <a:t>Cognition</a:t>
            </a:r>
          </a:p>
          <a:p>
            <a:r>
              <a:rPr lang="en-US" b="0" dirty="0"/>
              <a:t>The data from a device may be coming from or about a human,</a:t>
            </a:r>
            <a:r>
              <a:rPr lang="en-US" b="0" baseline="0" dirty="0"/>
              <a:t> or taking in data based on the behavior of a human or the objects in the world around us.  If the </a:t>
            </a:r>
            <a:r>
              <a:rPr lang="en-US" b="0" baseline="0" dirty="0" err="1"/>
              <a:t>IoT</a:t>
            </a:r>
            <a:r>
              <a:rPr lang="en-US" b="0" baseline="0" dirty="0"/>
              <a:t> solution is able to be somewhat cognizant of this type of data by deriving machine-understandable values, we can bring semantics to the data which become machine-actionable.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090994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do predictive analytics we using machine learning to build a trained model.</a:t>
            </a:r>
          </a:p>
          <a:p>
            <a:r>
              <a:rPr lang="en-US" b="1" baseline="0" dirty="0"/>
              <a:t>CLICK</a:t>
            </a:r>
          </a:p>
          <a:p>
            <a:r>
              <a:rPr lang="en-US" baseline="0" dirty="0"/>
              <a:t>This works be taking real data in which there may be a determinable connection between some portion of the data and a specific part of the data that indicates an outcome of importance, e.g. the data set may include multiple measurements for parts of a refrigeration system as well as a indicator of when the temperature has become unusable.  Given a suitable training algorithm, we can constructed a trained model.</a:t>
            </a:r>
          </a:p>
          <a:p>
            <a:r>
              <a:rPr lang="en-US" b="1" baseline="0" dirty="0"/>
              <a:t>CLICK</a:t>
            </a:r>
          </a:p>
          <a:p>
            <a:r>
              <a:rPr lang="en-US" baseline="0" dirty="0"/>
              <a:t>We can then take live real data, asses it against the training model, and determine a useful prediction such as when the temperature will soon reach an unacceptable level, long before it does.  Different models and algorithms may be suited for different patterns of data or different results to be predicted.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64790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set of cognitive</a:t>
            </a:r>
            <a:r>
              <a:rPr lang="en-US" baseline="0" dirty="0"/>
              <a:t> services we can determine and extend upon, machine-readable output in these areas.</a:t>
            </a:r>
          </a:p>
          <a:p>
            <a:r>
              <a:rPr lang="en-US" b="1" baseline="0" dirty="0"/>
              <a:t>Click - Vision – READ  LIST</a:t>
            </a:r>
          </a:p>
          <a:p>
            <a:r>
              <a:rPr lang="en-US" b="1" baseline="0" dirty="0"/>
              <a:t>Click – Speech – READ LIST</a:t>
            </a:r>
          </a:p>
          <a:p>
            <a:r>
              <a:rPr lang="en-US" b="1" baseline="0" dirty="0"/>
              <a:t>Click – Language – READ LIST</a:t>
            </a:r>
          </a:p>
          <a:p>
            <a:r>
              <a:rPr lang="en-US" b="1" baseline="0" dirty="0"/>
              <a:t>Click – Knowledge – READ LIST</a:t>
            </a:r>
          </a:p>
          <a:p>
            <a:r>
              <a:rPr lang="en-US" b="1" baseline="0" dirty="0"/>
              <a:t>Click – Search – READ LIST</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642216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1.3</a:t>
            </a:r>
            <a:r>
              <a:rPr lang="en-US" baseline="0" dirty="0"/>
              <a:t> – 10 min</a:t>
            </a:r>
          </a:p>
          <a:p>
            <a:endParaRPr lang="en-US" baseline="0" dirty="0"/>
          </a:p>
          <a:p>
            <a:r>
              <a:rPr lang="en-US" baseline="0" dirty="0"/>
              <a:t>So let’s add some cognitive services to the first demo…</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23455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Example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Devices increasing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a:t>
            </a:r>
            <a:r>
              <a:rPr lang="en-US" sz="1200" b="0" kern="1200" baseline="0" dirty="0">
                <a:solidFill>
                  <a:schemeClr val="tx1"/>
                </a:solidFill>
                <a:effectLst/>
                <a:latin typeface="+mn-lt"/>
                <a:ea typeface="+mn-ea"/>
                <a:cs typeface="+mn-cs"/>
              </a:rPr>
              <a:t>evices in our world are becoming increasingly connected, and showing up in all aspects of our lives</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Retail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Stores</a:t>
            </a:r>
            <a:r>
              <a:rPr lang="en-US" sz="1200" b="0" kern="1200" baseline="0" dirty="0">
                <a:solidFill>
                  <a:schemeClr val="tx1"/>
                </a:solidFill>
                <a:effectLst/>
                <a:latin typeface="+mn-lt"/>
                <a:ea typeface="+mn-ea"/>
                <a:cs typeface="+mn-cs"/>
              </a:rPr>
              <a:t> can now use devices to for example, price check, monitor stock levels, to manage palette deliveries, and keep track of customer activities.</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Transport/Logistics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Devices</a:t>
            </a:r>
            <a:r>
              <a:rPr lang="en-US" sz="1200" b="0" kern="1200" baseline="0" dirty="0">
                <a:solidFill>
                  <a:schemeClr val="tx1"/>
                </a:solidFill>
                <a:effectLst/>
                <a:latin typeface="+mn-lt"/>
                <a:ea typeface="+mn-ea"/>
                <a:cs typeface="+mn-cs"/>
              </a:rPr>
              <a:t> on vehicles can monitor tire pressure, ensure refrigerators work, use GPS to capture and relay vehicle position or plug into the vehicle management system to relay a large amount of data that may help manage maintenance.</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Manufacturing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 manufacturing line can use connected device to ensure the efficiency, ongoing operations and quality of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Smart</a:t>
            </a:r>
            <a:r>
              <a:rPr lang="en-US" sz="1200" b="1" kern="1200" baseline="0" dirty="0">
                <a:solidFill>
                  <a:schemeClr val="tx1"/>
                </a:solidFill>
                <a:effectLst/>
                <a:latin typeface="+mn-lt"/>
                <a:ea typeface="+mn-ea"/>
                <a:cs typeface="+mn-cs"/>
              </a:rPr>
              <a:t> buildings/homes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The ability to lower costs, help the environment and feedback into more efficient future designs is changing the future of our cities.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Energy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From our national power grid to plug-in energy monitors in our homes, the data collected can improve the economics of supply energy and our understanding of how it’s used in different environments.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Healthcare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A fitness band can be considered part of healthcare </a:t>
            </a:r>
            <a:r>
              <a:rPr lang="en-US" sz="1200" b="0" kern="1200" baseline="0" dirty="0" err="1">
                <a:solidFill>
                  <a:schemeClr val="tx1"/>
                </a:solidFill>
                <a:effectLst/>
                <a:latin typeface="+mn-lt"/>
                <a:ea typeface="+mn-ea"/>
                <a:cs typeface="+mn-cs"/>
              </a:rPr>
              <a:t>IoT</a:t>
            </a:r>
            <a:r>
              <a:rPr lang="en-US" sz="1200" b="0" kern="1200" baseline="0" dirty="0">
                <a:solidFill>
                  <a:schemeClr val="tx1"/>
                </a:solidFill>
                <a:effectLst/>
                <a:latin typeface="+mn-lt"/>
                <a:ea typeface="+mn-ea"/>
                <a:cs typeface="+mn-cs"/>
              </a:rPr>
              <a:t>, in addition to more traditional devices now turning into connected devices in hospitals.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Vendor appliances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Grocery stores can use connected refrigerators to help ensure their produce remains fresh. Vending machine suppliers can optimize their deliveries by using connected machines.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Mobile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Clearly the mobile phone is one of the most visible connected devices, and we’re seeing more and more personal and wearable connected devices and it’s not about to slow down.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More devices than people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There are now more connected devices than people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25 billion by 2020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By 2020 Gartner predicts there will be more than 25 billion connected devices.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$1.7 trillion by 2020</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by</a:t>
            </a:r>
            <a:r>
              <a:rPr lang="en-US" sz="1200" kern="1200" baseline="0" dirty="0">
                <a:solidFill>
                  <a:schemeClr val="tx1"/>
                </a:solidFill>
                <a:effectLst/>
                <a:latin typeface="+mn-lt"/>
                <a:ea typeface="+mn-ea"/>
                <a:cs typeface="+mn-cs"/>
              </a:rPr>
              <a:t> the same year, according to IDC’s report, the </a:t>
            </a:r>
            <a:r>
              <a:rPr lang="en-US" sz="1200" kern="1200" baseline="0" dirty="0" err="1">
                <a:solidFill>
                  <a:schemeClr val="tx1"/>
                </a:solidFill>
                <a:effectLst/>
                <a:latin typeface="+mn-lt"/>
                <a:ea typeface="+mn-ea"/>
                <a:cs typeface="+mn-cs"/>
              </a:rPr>
              <a:t>IoT</a:t>
            </a:r>
            <a:r>
              <a:rPr lang="en-US" sz="1200" kern="1200" baseline="0" dirty="0">
                <a:solidFill>
                  <a:schemeClr val="tx1"/>
                </a:solidFill>
                <a:effectLst/>
                <a:latin typeface="+mn-lt"/>
                <a:ea typeface="+mn-ea"/>
                <a:cs typeface="+mn-cs"/>
              </a:rPr>
              <a:t> market will grow to $1.7 trillion.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min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show how you can use your</a:t>
            </a:r>
            <a:r>
              <a:rPr lang="en-US" sz="1200" b="0" kern="1200" baseline="0" dirty="0">
                <a:solidFill>
                  <a:schemeClr val="tx1"/>
                </a:solidFill>
                <a:effectLst/>
                <a:latin typeface="+mn-lt"/>
                <a:ea typeface="+mn-ea"/>
                <a:cs typeface="+mn-cs"/>
              </a:rPr>
              <a:t> browser as a device in the Internet of Things…</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17440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a:p>
            <a:r>
              <a:rPr lang="en-US" b="1" dirty="0"/>
              <a:t>CLICK - Things</a:t>
            </a:r>
          </a:p>
          <a:p>
            <a:r>
              <a:rPr lang="en-US" b="0" baseline="0" dirty="0"/>
              <a:t>These are physical things – which may sometimes be simulated in software – that may be business assets, gadgets or perhaps just a sensor with some compute power – maybe a programmable System-on-a-Chip.  In essence that are one or more variable characteristics that we can monitor or some function we want to control.</a:t>
            </a:r>
            <a:endParaRPr lang="en-US" b="0" dirty="0"/>
          </a:p>
          <a:p>
            <a:r>
              <a:rPr lang="en-US" b="1" dirty="0"/>
              <a:t>CLICK - I/O</a:t>
            </a:r>
          </a:p>
          <a:p>
            <a:r>
              <a:rPr lang="en-US" b="0" dirty="0"/>
              <a:t>The</a:t>
            </a:r>
            <a:r>
              <a:rPr lang="en-US" b="0" baseline="0" dirty="0"/>
              <a:t> physical thing needs a connection to the Internet.  It may have it’s own TCP/IP stack or need help to make that connection.  It could also talk with other attached components like sensors, other devices or with humans.  Ultimately, it connects to an endpoint on the Internet.</a:t>
            </a:r>
            <a:endParaRPr lang="en-US" b="0" dirty="0"/>
          </a:p>
          <a:p>
            <a:r>
              <a:rPr lang="en-US" b="1" dirty="0"/>
              <a:t>CLICK - Data</a:t>
            </a:r>
          </a:p>
          <a:p>
            <a:r>
              <a:rPr lang="en-US" b="0" dirty="0"/>
              <a:t>There are various data</a:t>
            </a:r>
            <a:r>
              <a:rPr lang="en-US" b="0" baseline="0" dirty="0"/>
              <a:t> values being communicated.  While a solution within the Internet of Things may collectively capture billions of bytes of data in a short period of time from perhaps millions of sensors, individual things typically only capture and transmit small quantities of data, with the exception that a large batch may be sent when a device comes back on line.</a:t>
            </a:r>
            <a:endParaRPr lang="en-US" b="0" dirty="0"/>
          </a:p>
          <a:p>
            <a:r>
              <a:rPr lang="en-US" b="1" dirty="0"/>
              <a:t>CLICK - Analysis</a:t>
            </a:r>
          </a:p>
          <a:p>
            <a:r>
              <a:rPr lang="en-US" b="0" dirty="0"/>
              <a:t>Analysis of the data can range through various levels of sophistication: a flat list file, an aggregated report, live data monitoring, live aggregation,</a:t>
            </a:r>
            <a:r>
              <a:rPr lang="en-US" b="0" baseline="0" dirty="0"/>
              <a:t> processing by machine intelligence, or in combination with other available data to present important conclusions.  Ultimately the point of analysis is to be able to make actionable decisions.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73485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CLICK</a:t>
            </a:r>
            <a:r>
              <a:rPr lang="en-US" sz="1200" b="1" kern="1200" baseline="0" dirty="0">
                <a:solidFill>
                  <a:schemeClr val="tx1"/>
                </a:solidFill>
                <a:effectLst/>
                <a:latin typeface="+mn-lt"/>
                <a:ea typeface="+mn-ea"/>
                <a:cs typeface="+mn-cs"/>
              </a:rPr>
              <a:t> – READ</a:t>
            </a:r>
          </a:p>
          <a:p>
            <a:r>
              <a:rPr lang="en-US" dirty="0"/>
              <a:t>New data and real-time insights &amp; analysis can lead to competitive advantage through</a:t>
            </a:r>
            <a:r>
              <a:rPr lang="en-US" sz="1200" b="0" kern="1200" baseline="0" dirty="0">
                <a:solidFill>
                  <a:schemeClr val="tx1"/>
                </a:solidFill>
                <a:effectLst/>
                <a:latin typeface="+mn-lt"/>
                <a:ea typeface="+mn-ea"/>
                <a:cs typeface="+mn-cs"/>
              </a:rPr>
              <a:t>:</a:t>
            </a:r>
          </a:p>
          <a:p>
            <a:r>
              <a:rPr lang="en-US" sz="1200" b="1" kern="1200" baseline="0" dirty="0">
                <a:solidFill>
                  <a:schemeClr val="tx1"/>
                </a:solidFill>
                <a:effectLst/>
                <a:latin typeface="+mn-lt"/>
                <a:ea typeface="+mn-ea"/>
                <a:cs typeface="+mn-cs"/>
              </a:rPr>
              <a:t>CLICK – Quick reactions</a:t>
            </a:r>
          </a:p>
          <a:p>
            <a:r>
              <a:rPr lang="en-US" sz="1200" b="0" kern="1200" baseline="0" dirty="0">
                <a:solidFill>
                  <a:schemeClr val="tx1"/>
                </a:solidFill>
                <a:effectLst/>
                <a:latin typeface="+mn-lt"/>
                <a:ea typeface="+mn-ea"/>
                <a:cs typeface="+mn-cs"/>
              </a:rPr>
              <a:t>Having additional data about your systems and optionally performing some analysis can help you react to issues as quickly as possible.  Combining the current stream of data in the context of historical data may allow you to predict potentially imminent issues.  This could apply to customer interactions in retail, items on a production line, traffic or many other scenarios.  Where you see things go well, you can work on discovering the contributing factors and amplify that.</a:t>
            </a:r>
          </a:p>
          <a:p>
            <a:r>
              <a:rPr lang="en-US" sz="1200" b="1" kern="1200" baseline="0" dirty="0">
                <a:solidFill>
                  <a:schemeClr val="tx1"/>
                </a:solidFill>
                <a:effectLst/>
                <a:latin typeface="+mn-lt"/>
                <a:ea typeface="+mn-ea"/>
                <a:cs typeface="+mn-cs"/>
              </a:rPr>
              <a:t>CLICK – Increased efficiency</a:t>
            </a:r>
          </a:p>
          <a:p>
            <a:r>
              <a:rPr lang="en-US" sz="1200" b="0" kern="1200" baseline="0" dirty="0">
                <a:solidFill>
                  <a:schemeClr val="tx1"/>
                </a:solidFill>
                <a:effectLst/>
                <a:latin typeface="+mn-lt"/>
                <a:ea typeface="+mn-ea"/>
                <a:cs typeface="+mn-cs"/>
              </a:rPr>
              <a:t>By gathering data and aggregating it, you may be able to discover areas for improvement.  This in turn may lead to lower costs and increased profits.</a:t>
            </a:r>
          </a:p>
          <a:p>
            <a:r>
              <a:rPr lang="en-US" sz="1200" b="1" kern="1200" baseline="0" dirty="0">
                <a:solidFill>
                  <a:schemeClr val="tx1"/>
                </a:solidFill>
                <a:effectLst/>
                <a:latin typeface="+mn-lt"/>
                <a:ea typeface="+mn-ea"/>
                <a:cs typeface="+mn-cs"/>
              </a:rPr>
              <a:t>CLICK – New opportunities</a:t>
            </a:r>
          </a:p>
          <a:p>
            <a:r>
              <a:rPr lang="en-US" sz="1200" b="0" kern="1200" baseline="0" dirty="0">
                <a:solidFill>
                  <a:schemeClr val="tx1"/>
                </a:solidFill>
                <a:effectLst/>
                <a:latin typeface="+mn-lt"/>
                <a:ea typeface="+mn-ea"/>
                <a:cs typeface="+mn-cs"/>
              </a:rPr>
              <a:t>The data you collect may reveal key success factors or a trending behavior which may be unseen to your competitors</a:t>
            </a:r>
          </a:p>
          <a:p>
            <a:r>
              <a:rPr lang="en-US" sz="1200" b="1" kern="1200" baseline="0" dirty="0">
                <a:solidFill>
                  <a:schemeClr val="tx1"/>
                </a:solidFill>
                <a:effectLst/>
                <a:latin typeface="+mn-lt"/>
                <a:ea typeface="+mn-ea"/>
                <a:cs typeface="+mn-cs"/>
              </a:rPr>
              <a:t>CLICK – Improved customer services</a:t>
            </a:r>
          </a:p>
          <a:p>
            <a:r>
              <a:rPr lang="en-US" sz="1200" b="0" kern="1200" dirty="0">
                <a:solidFill>
                  <a:schemeClr val="tx1"/>
                </a:solidFill>
                <a:effectLst/>
                <a:latin typeface="+mn-lt"/>
                <a:ea typeface="+mn-ea"/>
                <a:cs typeface="+mn-cs"/>
              </a:rPr>
              <a:t>Having</a:t>
            </a:r>
            <a:r>
              <a:rPr lang="en-US" sz="1200" b="0" kern="1200" baseline="0" dirty="0">
                <a:solidFill>
                  <a:schemeClr val="tx1"/>
                </a:solidFill>
                <a:effectLst/>
                <a:latin typeface="+mn-lt"/>
                <a:ea typeface="+mn-ea"/>
                <a:cs typeface="+mn-cs"/>
              </a:rPr>
              <a:t> more data available from the lives of your customers, e.g. location or feedback, or from the components of the service you are offering, e.g. stock levels, may enable you to provide a more informative, detailed or personalized approach. </a:t>
            </a:r>
            <a:endParaRPr lang="en-US" sz="1200" b="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679433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look at examples of how</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IoT</a:t>
            </a:r>
            <a:r>
              <a:rPr lang="en-US" sz="1200" kern="1200" baseline="0" dirty="0">
                <a:solidFill>
                  <a:schemeClr val="tx1"/>
                </a:solidFill>
                <a:effectLst/>
                <a:latin typeface="+mn-lt"/>
                <a:ea typeface="+mn-ea"/>
                <a:cs typeface="+mn-cs"/>
              </a:rPr>
              <a:t> is being used in various industries</a:t>
            </a:r>
          </a:p>
          <a:p>
            <a:r>
              <a:rPr lang="en-US" sz="1200" b="1" kern="1200" baseline="0" dirty="0">
                <a:solidFill>
                  <a:schemeClr val="tx1"/>
                </a:solidFill>
                <a:effectLst/>
                <a:latin typeface="+mn-lt"/>
                <a:ea typeface="+mn-ea"/>
                <a:cs typeface="+mn-cs"/>
              </a:rPr>
              <a:t>CLICK - Jabil - Manufacturing</a:t>
            </a:r>
          </a:p>
          <a:p>
            <a:r>
              <a:rPr lang="en-US" sz="1200" kern="1200" baseline="0" dirty="0">
                <a:solidFill>
                  <a:schemeClr val="tx1"/>
                </a:solidFill>
                <a:effectLst/>
                <a:latin typeface="+mn-lt"/>
                <a:ea typeface="+mn-ea"/>
                <a:cs typeface="+mn-cs"/>
              </a:rPr>
              <a:t>Jabil is </a:t>
            </a:r>
            <a:r>
              <a:rPr lang="en-CA" dirty="0"/>
              <a:t>a provider of manufacturing, design engineering, and supply chain management technologies and services.</a:t>
            </a:r>
          </a:p>
          <a:p>
            <a:r>
              <a:rPr lang="en-CA" dirty="0"/>
              <a:t>They used an</a:t>
            </a:r>
            <a:r>
              <a:rPr lang="en-CA" baseline="0" dirty="0"/>
              <a:t> IoT solution</a:t>
            </a:r>
            <a:r>
              <a:rPr lang="en-CA" dirty="0"/>
              <a:t> to increase the throughput of products while simultaneously decreasing the need for human touch.</a:t>
            </a:r>
          </a:p>
          <a:p>
            <a:r>
              <a:rPr lang="en-CA" dirty="0"/>
              <a:t>They connected an electronics manufacturing production line to the cloud, using it to collect more than 1 million data points from each assembly across a 32-step, four-hour manufacturing process.</a:t>
            </a:r>
            <a:r>
              <a:rPr lang="en-CA" baseline="0" dirty="0"/>
              <a:t>  This enabled them to </a:t>
            </a:r>
            <a:r>
              <a:rPr lang="en-CA" dirty="0"/>
              <a:t>anticipate and avert more than half of circuit board failures at the second step in the process, and the remaining 45 percent at step 6. The end results are a reduction in scrapped materials and warranty costs, and an increase in customer satisfaction.</a:t>
            </a:r>
          </a:p>
          <a:p>
            <a:r>
              <a:rPr lang="en-CA" b="1" dirty="0"/>
              <a:t>CLICK - Ford – Transport</a:t>
            </a:r>
          </a:p>
          <a:p>
            <a:r>
              <a:rPr lang="en-CA" dirty="0"/>
              <a:t>Ford unveiled</a:t>
            </a:r>
            <a:r>
              <a:rPr lang="en-CA" baseline="0" dirty="0"/>
              <a:t> their Service Delivery Network to deliver over the air updates for vehicle performance, previously done via USB.  The network also allows owners to keep tab on their vehicles and the status of components like tires, fuel level, and battery, while providing remote start options.  Owners have timely information and Ford gains insights into owner usage.</a:t>
            </a:r>
          </a:p>
          <a:p>
            <a:r>
              <a:rPr lang="en-CA" b="1" baseline="0" dirty="0"/>
              <a:t>CLICK – Kroger – Retail</a:t>
            </a:r>
          </a:p>
          <a:p>
            <a:r>
              <a:rPr lang="en-CA" b="0" dirty="0"/>
              <a:t>Kroger has</a:t>
            </a:r>
            <a:r>
              <a:rPr lang="en-CA" b="0" baseline="0" dirty="0"/>
              <a:t> reduced </a:t>
            </a:r>
            <a:r>
              <a:rPr lang="en-CA" b="0" dirty="0"/>
              <a:t>its average check-out line wait time from 4 minutes to 26 seconds.  They added infrared sensors to count</a:t>
            </a:r>
            <a:r>
              <a:rPr lang="en-CA" b="0" baseline="0" dirty="0"/>
              <a:t> customers so they can monitor and anticipate checkout staffing needs.  Transactions and sales both immediately rose.</a:t>
            </a:r>
          </a:p>
          <a:p>
            <a:r>
              <a:rPr lang="en-CA" b="1" dirty="0"/>
              <a:t>CLICK – Rockwell Automation</a:t>
            </a:r>
            <a:r>
              <a:rPr lang="en-CA" b="1" baseline="0" dirty="0"/>
              <a:t> – Energy</a:t>
            </a:r>
          </a:p>
          <a:p>
            <a:r>
              <a:rPr lang="en-CA" b="0" dirty="0"/>
              <a:t>Rockwell Automation is using IoT to track</a:t>
            </a:r>
            <a:r>
              <a:rPr lang="en-CA" b="0" baseline="0" dirty="0"/>
              <a:t> equipment performance in real-time, predict failures, and help with future designs.</a:t>
            </a:r>
          </a:p>
          <a:p>
            <a:r>
              <a:rPr lang="en-CA" b="0" baseline="0" dirty="0"/>
              <a:t>Oil drilling pumps are constantly monitored to help prevent expensive production stalls costing $100,000s.</a:t>
            </a:r>
          </a:p>
          <a:p>
            <a:r>
              <a:rPr lang="en-CA" b="0" baseline="0" dirty="0"/>
              <a:t>Product transfer units are monitored and enabled for remote service and maintenance, monitoring for correct product transfer</a:t>
            </a:r>
          </a:p>
          <a:p>
            <a:r>
              <a:rPr lang="en-CA" b="0" baseline="0" dirty="0"/>
              <a:t>Liquid natural gas pumps are being installed to deliver this alternative fuel for delivery trucks, and are cloud-connected for monitoring.</a:t>
            </a:r>
          </a:p>
          <a:p>
            <a:r>
              <a:rPr lang="en-CA" b="0" baseline="0" dirty="0"/>
              <a:t>Stakeholders across the entire supply line gain useful insights.</a:t>
            </a:r>
          </a:p>
          <a:p>
            <a:r>
              <a:rPr lang="en-CA" b="1" baseline="0" dirty="0"/>
              <a:t>CLICK – ThyssenKrupp Elevator – Smart buildings</a:t>
            </a:r>
          </a:p>
          <a:p>
            <a:r>
              <a:rPr lang="en-CA" b="0" baseline="0" dirty="0"/>
              <a:t>ThyssenKrupp Elevator installed elevators in the new One World Trade Center building in New York, the CMA Tower in Saudi Arabia, and Bayshore Hotel in Dalian, China.  New elevators are cloud connected to go beyond preventative maintenance to pre-emptive maintenance based on the data captured, offering higher uptime.</a:t>
            </a:r>
          </a:p>
          <a:p>
            <a:r>
              <a:rPr lang="en-CA" b="1" baseline="0" dirty="0"/>
              <a:t>CLICK – Weka Health Solutions – Healthcare</a:t>
            </a:r>
          </a:p>
          <a:p>
            <a:r>
              <a:rPr lang="en-CA" b="0" baseline="0" dirty="0"/>
              <a:t>Weka Health Solutions has a small and portable smart fridge with remote monitoring of vaccine storage temperature and dispensing quantities.  Shortages and storage issues can be remotely tracked, predicted and alerted.</a:t>
            </a:r>
          </a:p>
          <a:p>
            <a:endParaRPr lang="en-CA" b="0" baseline="0" dirty="0"/>
          </a:p>
          <a:p>
            <a:endParaRPr lang="en-CA" b="0" dirty="0"/>
          </a:p>
          <a:p>
            <a:endParaRPr lang="en-CA"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483505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Considering</a:t>
            </a:r>
            <a:r>
              <a:rPr lang="en-US" b="0" baseline="0" dirty="0"/>
              <a:t> those kinds of industry solutions, we can generalize problems that can be solved by an Internet of Things solution</a:t>
            </a:r>
            <a:endParaRPr lang="en-US" b="0" dirty="0"/>
          </a:p>
          <a:p>
            <a:r>
              <a:rPr lang="en-US" b="1" dirty="0"/>
              <a:t>CLICK - Uncollected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Organizations</a:t>
            </a:r>
            <a:r>
              <a:rPr lang="en-US" baseline="0" dirty="0"/>
              <a:t> may have measurable physical properties throughout their operations which if collected may provide a source of increased efficiencies and commercial competitive advantage.  For example, it could be the flow of people, assets or goods or perhaps physical measurements such as temperature, pressure, light or position.  Having this data could improve operations and profits.</a:t>
            </a:r>
          </a:p>
          <a:p>
            <a:r>
              <a:rPr lang="en-US" b="1" baseline="0" dirty="0"/>
              <a:t>CLICK - Dispersed collection</a:t>
            </a:r>
          </a:p>
          <a:p>
            <a:r>
              <a:rPr lang="en-US" b="0" baseline="0" dirty="0"/>
              <a:t>Once useful data is identified for collection, those points may be available at physically dispersed locations (for example. different retail location, or equipment across a factory floor), and needs to be brought to a reliable central location for storage and processing.</a:t>
            </a:r>
          </a:p>
          <a:p>
            <a:r>
              <a:rPr lang="en-US" b="1" baseline="0" dirty="0"/>
              <a:t>CLICK - Mass raw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 so much data coming in, it can be difficult</a:t>
            </a:r>
            <a:r>
              <a:rPr lang="en-US" b="0" baseline="0" dirty="0"/>
              <a:t> to see problems arising, discover common factors or spot trends.  </a:t>
            </a:r>
            <a:endParaRPr lang="en-US" b="0" dirty="0"/>
          </a:p>
          <a:p>
            <a:r>
              <a:rPr lang="en-US" b="0" baseline="0" dirty="0"/>
              <a:t>Once data is collected, it needs to be aggregated, grouped or clustered in a meaningful way.</a:t>
            </a:r>
          </a:p>
          <a:p>
            <a:r>
              <a:rPr lang="en-US" b="1" dirty="0"/>
              <a:t>CLICK - Lack of live data</a:t>
            </a:r>
          </a:p>
          <a:p>
            <a:r>
              <a:rPr lang="en-US" b="0" baseline="0" dirty="0"/>
              <a:t>In many industries, having live data can be critical to minimizing down time or providing a satisfactory response to issues.</a:t>
            </a:r>
          </a:p>
          <a:p>
            <a:r>
              <a:rPr lang="en-US" b="1" dirty="0"/>
              <a:t>CLICK - Reactionary approach</a:t>
            </a:r>
            <a:endParaRPr lang="en-US" b="1" baseline="0" dirty="0"/>
          </a:p>
          <a:p>
            <a:r>
              <a:rPr lang="en-US" b="0" baseline="0" dirty="0"/>
              <a:t>Reactionary responses typically occur when part of a system has failed.  The parts and </a:t>
            </a:r>
            <a:r>
              <a:rPr lang="en-US" b="0" baseline="0" dirty="0" err="1"/>
              <a:t>labour</a:t>
            </a:r>
            <a:r>
              <a:rPr lang="en-US" b="0" baseline="0" dirty="0"/>
              <a:t> needed to effect a repair may be expensive and there may also be a cost (e.g. loss of revenue) for downtime incurred until the situation is remedied.  Looking at data over time may lead to a plan for routine preventative maintenance.</a:t>
            </a:r>
            <a:endParaRPr lang="en-US" b="0" dirty="0"/>
          </a:p>
          <a:p>
            <a:r>
              <a:rPr lang="en-US" b="1" baseline="0" dirty="0"/>
              <a:t>CLICK - Preventative maintenance costs</a:t>
            </a:r>
          </a:p>
          <a:p>
            <a:r>
              <a:rPr lang="en-US" b="0" baseline="0" dirty="0"/>
              <a:t>While regular preventative maintenance may help prevent failures, perhaps arranged according to an examined or published mean time between failures, it’s not exact and incurs a regular cost.  If a solution is able to alert an organization to impending issues based on incoming data, or otherwise predict an imminent failure before it occurs, there are costs savings to be had, </a:t>
            </a:r>
          </a:p>
          <a:p>
            <a:r>
              <a:rPr lang="en-US" b="1" dirty="0"/>
              <a:t>CLICK - Lack</a:t>
            </a:r>
            <a:r>
              <a:rPr lang="en-US" b="1" baseline="0" dirty="0"/>
              <a:t> of remote control</a:t>
            </a:r>
          </a:p>
          <a:p>
            <a:r>
              <a:rPr lang="en-US" baseline="0" dirty="0"/>
              <a:t>Even with these problems solved, it may become apparent that an asset or piece of equipment needs to be adjusted.  Sending out a technician or other operative can be costly.  Also if data collected or other findings lead to the need to update the firmware of some equipment, it could also be expensive to achieve an update without local human intervention.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7581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a:t>
            </a:r>
            <a:r>
              <a:rPr lang="en-US" b="0" baseline="0" dirty="0"/>
              <a:t> now this leads us to the common features of an </a:t>
            </a:r>
            <a:r>
              <a:rPr lang="en-US" b="0" baseline="0" dirty="0" err="1"/>
              <a:t>IoT</a:t>
            </a:r>
            <a:r>
              <a:rPr lang="en-US" b="0" baseline="0" dirty="0"/>
              <a:t> solution</a:t>
            </a:r>
            <a:endParaRPr lang="en-US" b="0" dirty="0"/>
          </a:p>
          <a:p>
            <a:r>
              <a:rPr lang="en-US" b="1" dirty="0"/>
              <a:t>CLICK - Data collection</a:t>
            </a:r>
          </a:p>
          <a:p>
            <a:r>
              <a:rPr lang="en-US" b="0" dirty="0"/>
              <a:t>We need the ability to first locally</a:t>
            </a:r>
            <a:r>
              <a:rPr lang="en-US" b="0" baseline="0" dirty="0"/>
              <a:t> </a:t>
            </a:r>
            <a:r>
              <a:rPr lang="en-US" b="0" dirty="0"/>
              <a:t>collect data from</a:t>
            </a:r>
            <a:r>
              <a:rPr lang="en-US" b="0" baseline="0" dirty="0"/>
              <a:t> humans or sensors using appropriate devices.  </a:t>
            </a:r>
            <a:endParaRPr lang="en-US" b="1" dirty="0"/>
          </a:p>
          <a:p>
            <a:r>
              <a:rPr lang="en-US" b="1" dirty="0"/>
              <a:t>CLICK - Device registration</a:t>
            </a:r>
          </a:p>
          <a:p>
            <a:r>
              <a:rPr lang="en-US" b="0" baseline="0" dirty="0"/>
              <a:t>It must be possible to add devices to the solution and there may be millions of such devices.  There will likely need to be a registration process whereby each device has a configured identity and the solution is set to accept data from the device with the new identity.</a:t>
            </a:r>
            <a:endParaRPr lang="en-US" b="0" dirty="0"/>
          </a:p>
          <a:p>
            <a:r>
              <a:rPr lang="en-US" b="1" dirty="0"/>
              <a:t>CLICK - Data upload</a:t>
            </a:r>
          </a:p>
          <a:p>
            <a:r>
              <a:rPr lang="en-US" b="0" baseline="0" dirty="0"/>
              <a:t>A registered device must be able to upload the data it collects.  This may happen continuously or in batches.  It’s possible that data from multiple devices may be uploaded through a gateway or proxy device.</a:t>
            </a:r>
            <a:endParaRPr lang="en-US" b="0" dirty="0"/>
          </a:p>
          <a:p>
            <a:r>
              <a:rPr lang="en-US" b="1" dirty="0"/>
              <a:t>CLICK - Mass data storage</a:t>
            </a:r>
          </a:p>
          <a:p>
            <a:r>
              <a:rPr lang="en-US" b="0" dirty="0"/>
              <a:t>Given the large amount of data that may be collected, either over time or in a short space of time from many devices,</a:t>
            </a:r>
            <a:r>
              <a:rPr lang="en-US" b="0" baseline="0" dirty="0"/>
              <a:t> a solution will need to be able to store or at least buffer an appropriate amount of incoming data.</a:t>
            </a:r>
            <a:endParaRPr lang="en-US" b="0" dirty="0"/>
          </a:p>
          <a:p>
            <a:r>
              <a:rPr lang="en-US" b="1" dirty="0"/>
              <a:t>CLICK - Data routing</a:t>
            </a:r>
          </a:p>
          <a:p>
            <a:r>
              <a:rPr lang="en-US" b="0" dirty="0"/>
              <a:t>As</a:t>
            </a:r>
            <a:r>
              <a:rPr lang="en-US" b="0" baseline="0" dirty="0"/>
              <a:t> data is processed, perhaps aggregated or filtered, it is necessary to decide where the data should be stored or processed next.  For example, data from a device, could be generally collected data, or it could be the response to a specific query send to the device.</a:t>
            </a:r>
            <a:endParaRPr lang="en-US" b="0" dirty="0"/>
          </a:p>
          <a:p>
            <a:r>
              <a:rPr lang="en-US" b="1" dirty="0"/>
              <a:t>CLICK - (Live) analysis</a:t>
            </a:r>
          </a:p>
          <a:p>
            <a:r>
              <a:rPr lang="en-US" b="0" baseline="0" dirty="0"/>
              <a:t>Collected data may be processed to transform it, aggregate or roll it up, or compare it against specific patterns.  This kind of analysis may happen on historical data or continuously on a window of live data.</a:t>
            </a:r>
            <a:endParaRPr lang="en-US" b="0" dirty="0"/>
          </a:p>
          <a:p>
            <a:r>
              <a:rPr lang="en-US" b="1" dirty="0"/>
              <a:t>CLICK - Reporting</a:t>
            </a:r>
          </a:p>
          <a:p>
            <a:r>
              <a:rPr lang="en-US" b="0" dirty="0"/>
              <a:t>Once the data is suitably processed, it needs to</a:t>
            </a:r>
            <a:r>
              <a:rPr lang="en-US" b="0" baseline="0" dirty="0"/>
              <a:t> be reported for human consumption as displayable data or specific notifications, or perhaps formatted for use by another system.</a:t>
            </a:r>
            <a:endParaRPr lang="en-US" b="0" dirty="0"/>
          </a:p>
          <a:p>
            <a:r>
              <a:rPr lang="en-US" b="1" dirty="0"/>
              <a:t>CLICK - Device management/control</a:t>
            </a:r>
          </a:p>
          <a:p>
            <a:r>
              <a:rPr lang="en-US" b="0" dirty="0"/>
              <a:t>There’s usually an interface to do things like see the</a:t>
            </a:r>
            <a:r>
              <a:rPr lang="en-US" b="0" baseline="0" dirty="0"/>
              <a:t> reported data, send commands to one or more devices (including specific actions to upgrade firmware) or to remove devices.</a:t>
            </a:r>
            <a:endParaRPr lang="en-US" b="0" dirty="0"/>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257175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support those features at the high level we need the following broad components</a:t>
            </a:r>
          </a:p>
          <a:p>
            <a:r>
              <a:rPr lang="en-US" b="1" baseline="0" dirty="0"/>
              <a:t>CLICK – Devices/Things</a:t>
            </a:r>
          </a:p>
          <a:p>
            <a:r>
              <a:rPr lang="en-US" b="0" baseline="0" dirty="0"/>
              <a:t>So we start with a set of devices or things which may be incredibly diverse.  We’ll talk in more detail about this shortly.</a:t>
            </a:r>
          </a:p>
          <a:p>
            <a:r>
              <a:rPr lang="en-US" b="1" baseline="0" dirty="0"/>
              <a:t>CLICK – Cloud Gateway</a:t>
            </a:r>
          </a:p>
          <a:p>
            <a:r>
              <a:rPr lang="en-US" b="0" baseline="0" dirty="0"/>
              <a:t>From there we move to the cloud where we need a gateway that can receive messages from devices and provide a way to get messages back to the devices.</a:t>
            </a:r>
          </a:p>
          <a:p>
            <a:r>
              <a:rPr lang="en-US" b="1" baseline="0" dirty="0"/>
              <a:t>CLICK – Analytics, Storage &amp; Routing</a:t>
            </a:r>
          </a:p>
          <a:p>
            <a:r>
              <a:rPr lang="en-US" b="0" baseline="0" dirty="0"/>
              <a:t>We then come to the core analytics, storage and processing.  Here we perform aggregation on the incoming data, store data and results and then decide how the data will be routed for further use.</a:t>
            </a:r>
            <a:endParaRPr lang="en-US" b="1" baseline="0" dirty="0"/>
          </a:p>
          <a:p>
            <a:r>
              <a:rPr lang="en-US" b="1" baseline="0" dirty="0"/>
              <a:t>CLICK – UI</a:t>
            </a:r>
          </a:p>
          <a:p>
            <a:r>
              <a:rPr lang="en-US" b="0" baseline="0" dirty="0"/>
              <a:t>Most likely we’ll have a user interface through which we can manage device registration, view data, send commands to devices, see rolled-up views and the results of analyzing the data.</a:t>
            </a:r>
          </a:p>
          <a:p>
            <a:r>
              <a:rPr lang="en-US" b="1" baseline="0" dirty="0"/>
              <a:t>CLICK – LOB Connectivity</a:t>
            </a:r>
          </a:p>
          <a:p>
            <a:r>
              <a:rPr lang="en-US" b="0" baseline="0" dirty="0"/>
              <a:t>Based on the pattern of behavior observed there’s further value in connecting to a broad range of line of business systems, perhaps e-commerce, inventory management, resource management, etc.</a:t>
            </a:r>
          </a:p>
          <a:p>
            <a:endParaRPr lang="en-US" b="1"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83769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12/18/2017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en-us/cloud-platform/internet-of-things" TargetMode="External"/><Relationship Id="rId2" Type="http://schemas.openxmlformats.org/officeDocument/2006/relationships/hyperlink" Target="http://azureiotsuite.com/" TargetMode="External"/><Relationship Id="rId1" Type="http://schemas.openxmlformats.org/officeDocument/2006/relationships/slideLayout" Target="../slideLayouts/slideLayout2.xml"/><Relationship Id="rId4" Type="http://schemas.openxmlformats.org/officeDocument/2006/relationships/hyperlink" Target="https://azure.microsoft.com/en-us/documentation/suites/iot-suit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Agenda:</a:t>
            </a:r>
          </a:p>
        </p:txBody>
      </p:sp>
      <p:sp>
        <p:nvSpPr>
          <p:cNvPr id="3" name="Content Placeholder 2"/>
          <p:cNvSpPr>
            <a:spLocks noGrp="1"/>
          </p:cNvSpPr>
          <p:nvPr>
            <p:ph idx="1"/>
          </p:nvPr>
        </p:nvSpPr>
        <p:spPr/>
        <p:txBody>
          <a:bodyPr/>
          <a:lstStyle/>
          <a:p>
            <a:r>
              <a:rPr lang="en-IN" dirty="0">
                <a:solidFill>
                  <a:schemeClr val="bg1"/>
                </a:solidFill>
              </a:rPr>
              <a:t>Introduction to </a:t>
            </a:r>
            <a:r>
              <a:rPr lang="en-IN" dirty="0" err="1">
                <a:solidFill>
                  <a:schemeClr val="bg1"/>
                </a:solidFill>
              </a:rPr>
              <a:t>IoT</a:t>
            </a:r>
            <a:r>
              <a:rPr lang="en-IN" dirty="0">
                <a:solidFill>
                  <a:schemeClr val="bg1"/>
                </a:solidFill>
              </a:rPr>
              <a:t> – Azure – Azure </a:t>
            </a:r>
            <a:r>
              <a:rPr lang="en-IN" dirty="0" err="1">
                <a:solidFill>
                  <a:schemeClr val="bg1"/>
                </a:solidFill>
              </a:rPr>
              <a:t>IoT</a:t>
            </a:r>
            <a:r>
              <a:rPr lang="en-IN" dirty="0">
                <a:solidFill>
                  <a:schemeClr val="bg1"/>
                </a:solidFill>
              </a:rPr>
              <a:t> Hub</a:t>
            </a:r>
          </a:p>
          <a:p>
            <a:r>
              <a:rPr lang="en-IN" dirty="0">
                <a:solidFill>
                  <a:schemeClr val="bg1"/>
                </a:solidFill>
              </a:rPr>
              <a:t>Importance &amp; process of planning </a:t>
            </a:r>
          </a:p>
          <a:p>
            <a:r>
              <a:rPr lang="en-IN" dirty="0">
                <a:solidFill>
                  <a:schemeClr val="bg1"/>
                </a:solidFill>
              </a:rPr>
              <a:t>Get started with Azure </a:t>
            </a:r>
            <a:r>
              <a:rPr lang="en-IN" dirty="0" err="1">
                <a:solidFill>
                  <a:schemeClr val="bg1"/>
                </a:solidFill>
              </a:rPr>
              <a:t>IoT</a:t>
            </a:r>
            <a:r>
              <a:rPr lang="en-IN" dirty="0">
                <a:solidFill>
                  <a:schemeClr val="bg1"/>
                </a:solidFill>
              </a:rPr>
              <a:t> Hub</a:t>
            </a:r>
          </a:p>
          <a:p>
            <a:r>
              <a:rPr lang="en-IN" dirty="0" err="1">
                <a:solidFill>
                  <a:schemeClr val="bg1"/>
                </a:solidFill>
              </a:rPr>
              <a:t>IoT</a:t>
            </a:r>
            <a:r>
              <a:rPr lang="en-IN" dirty="0">
                <a:solidFill>
                  <a:schemeClr val="bg1"/>
                </a:solidFill>
              </a:rPr>
              <a:t> Solutions</a:t>
            </a:r>
          </a:p>
          <a:p>
            <a:r>
              <a:rPr lang="en-IN" dirty="0">
                <a:solidFill>
                  <a:schemeClr val="bg1"/>
                </a:solidFill>
              </a:rPr>
              <a:t>Managing the devices</a:t>
            </a:r>
          </a:p>
          <a:p>
            <a:endParaRPr lang="en-IN" dirty="0">
              <a:solidFill>
                <a:schemeClr val="bg1"/>
              </a:solidFill>
            </a:endParaRPr>
          </a:p>
        </p:txBody>
      </p:sp>
    </p:spTree>
    <p:extLst>
      <p:ext uri="{BB962C8B-B14F-4D97-AF65-F5344CB8AC3E}">
        <p14:creationId xmlns:p14="http://schemas.microsoft.com/office/powerpoint/2010/main" val="688278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a:t>High-Level Components</a:t>
            </a:r>
            <a:endParaRPr lang="en-US" dirty="0"/>
          </a:p>
        </p:txBody>
      </p:sp>
      <p:sp>
        <p:nvSpPr>
          <p:cNvPr id="4" name="VEHICLE TRACKING"/>
          <p:cNvSpPr>
            <a:spLocks noChangeAspect="1"/>
          </p:cNvSpPr>
          <p:nvPr/>
        </p:nvSpPr>
        <p:spPr bwMode="auto">
          <a:xfrm>
            <a:off x="945590" y="3196910"/>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grpSp>
        <p:nvGrpSpPr>
          <p:cNvPr id="5" name="Group 4"/>
          <p:cNvGrpSpPr/>
          <p:nvPr/>
        </p:nvGrpSpPr>
        <p:grpSpPr>
          <a:xfrm>
            <a:off x="893192" y="1969059"/>
            <a:ext cx="1023568" cy="860951"/>
            <a:chOff x="2939243" y="4947133"/>
            <a:chExt cx="3545174" cy="2682142"/>
          </a:xfrm>
          <a:solidFill>
            <a:schemeClr val="accent5"/>
          </a:solidFill>
        </p:grpSpPr>
        <p:sp>
          <p:nvSpPr>
            <p:cNvPr id="6"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7" name="Oval 6"/>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8"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9" name="Oval 8"/>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0"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2"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3"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4"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15" name="Rectangle 25"/>
          <p:cNvSpPr>
            <a:spLocks noChangeAspect="1"/>
          </p:cNvSpPr>
          <p:nvPr/>
        </p:nvSpPr>
        <p:spPr bwMode="auto">
          <a:xfrm>
            <a:off x="880628" y="4249242"/>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grpSp>
        <p:nvGrpSpPr>
          <p:cNvPr id="16" name="Group 15"/>
          <p:cNvGrpSpPr/>
          <p:nvPr/>
        </p:nvGrpSpPr>
        <p:grpSpPr>
          <a:xfrm>
            <a:off x="1144122" y="5388564"/>
            <a:ext cx="561237" cy="1006869"/>
            <a:chOff x="3949121" y="2042711"/>
            <a:chExt cx="1813999" cy="2783594"/>
          </a:xfrm>
          <a:solidFill>
            <a:schemeClr val="accent5"/>
          </a:solidFill>
        </p:grpSpPr>
        <p:sp>
          <p:nvSpPr>
            <p:cNvPr id="17" name="Rectangle: Rounded Corners 16"/>
            <p:cNvSpPr/>
            <p:nvPr/>
          </p:nvSpPr>
          <p:spPr>
            <a:xfrm>
              <a:off x="3949121" y="2042711"/>
              <a:ext cx="1813999" cy="27835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Rounded Corners 17"/>
            <p:cNvSpPr/>
            <p:nvPr/>
          </p:nvSpPr>
          <p:spPr>
            <a:xfrm>
              <a:off x="4133874" y="2183676"/>
              <a:ext cx="1437984" cy="2482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p:cNvSpPr/>
            <p:nvPr/>
          </p:nvSpPr>
          <p:spPr>
            <a:xfrm>
              <a:off x="4705718" y="4238693"/>
              <a:ext cx="294295" cy="33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4" name="Rectangle 33"/>
          <p:cNvSpPr/>
          <p:nvPr/>
        </p:nvSpPr>
        <p:spPr>
          <a:xfrm>
            <a:off x="3151735" y="1906312"/>
            <a:ext cx="1420964" cy="448912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Cloud Gateway</a:t>
            </a:r>
          </a:p>
        </p:txBody>
      </p:sp>
      <p:sp>
        <p:nvSpPr>
          <p:cNvPr id="37" name="Rectangle 36"/>
          <p:cNvSpPr/>
          <p:nvPr/>
        </p:nvSpPr>
        <p:spPr>
          <a:xfrm>
            <a:off x="5403599" y="1906311"/>
            <a:ext cx="3313014" cy="448912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Analytics, Storage &amp; Routing</a:t>
            </a:r>
          </a:p>
        </p:txBody>
      </p:sp>
      <p:sp>
        <p:nvSpPr>
          <p:cNvPr id="38" name="Rectangle 37"/>
          <p:cNvSpPr/>
          <p:nvPr/>
        </p:nvSpPr>
        <p:spPr>
          <a:xfrm>
            <a:off x="9565081" y="1907422"/>
            <a:ext cx="2123329" cy="205829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UI</a:t>
            </a:r>
          </a:p>
        </p:txBody>
      </p:sp>
      <p:sp>
        <p:nvSpPr>
          <p:cNvPr id="39" name="Rectangle 38"/>
          <p:cNvSpPr/>
          <p:nvPr/>
        </p:nvSpPr>
        <p:spPr>
          <a:xfrm>
            <a:off x="9565081" y="4274447"/>
            <a:ext cx="2123329" cy="206135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LOB Connectivity</a:t>
            </a:r>
          </a:p>
        </p:txBody>
      </p:sp>
      <p:sp>
        <p:nvSpPr>
          <p:cNvPr id="40" name="Arrow: Left-Right 39"/>
          <p:cNvSpPr/>
          <p:nvPr/>
        </p:nvSpPr>
        <p:spPr>
          <a:xfrm>
            <a:off x="4541376" y="3826564"/>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Arrow: Left-Right 40"/>
          <p:cNvSpPr/>
          <p:nvPr/>
        </p:nvSpPr>
        <p:spPr>
          <a:xfrm>
            <a:off x="2289512" y="3812013"/>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Arrow: Left-Right 41"/>
          <p:cNvSpPr/>
          <p:nvPr/>
        </p:nvSpPr>
        <p:spPr>
          <a:xfrm>
            <a:off x="8716613" y="2751350"/>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Arrow: Left-Right 42"/>
          <p:cNvSpPr/>
          <p:nvPr/>
        </p:nvSpPr>
        <p:spPr>
          <a:xfrm>
            <a:off x="8685290" y="4866496"/>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58548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34" grpId="0" animBg="1"/>
      <p:bldP spid="37" grpId="0" animBg="1"/>
      <p:bldP spid="38" grpId="0" animBg="1"/>
      <p:bldP spid="39" grpId="0" animBg="1"/>
      <p:bldP spid="40" grpId="0" animBg="1"/>
      <p:bldP spid="41"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Devices -</a:t>
            </a:r>
            <a:r>
              <a:rPr lang="en-US" baseline="0" dirty="0"/>
              <a:t> OS</a:t>
            </a:r>
            <a:r>
              <a:rPr lang="en-US" dirty="0"/>
              <a:t> &amp; Languages</a:t>
            </a:r>
          </a:p>
        </p:txBody>
      </p:sp>
      <p:sp>
        <p:nvSpPr>
          <p:cNvPr id="4" name="Freeform 40"/>
          <p:cNvSpPr>
            <a:spLocks noChangeAspect="1" noEditPoints="1"/>
          </p:cNvSpPr>
          <p:nvPr/>
        </p:nvSpPr>
        <p:spPr bwMode="black">
          <a:xfrm>
            <a:off x="5426802" y="1991322"/>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5" name="Group 4"/>
          <p:cNvGrpSpPr>
            <a:grpSpLocks noChangeAspect="1"/>
          </p:cNvGrpSpPr>
          <p:nvPr/>
        </p:nvGrpSpPr>
        <p:grpSpPr bwMode="black">
          <a:xfrm>
            <a:off x="5392738" y="5207989"/>
            <a:ext cx="834266" cy="973308"/>
            <a:chOff x="396875" y="1300163"/>
            <a:chExt cx="1162051" cy="1355725"/>
          </a:xfrm>
          <a:solidFill>
            <a:schemeClr val="tx1"/>
          </a:solidFill>
        </p:grpSpPr>
        <p:sp>
          <p:nvSpPr>
            <p:cNvPr id="6"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7"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8" name="Freeform 44"/>
          <p:cNvSpPr>
            <a:spLocks noEditPoints="1"/>
          </p:cNvSpPr>
          <p:nvPr/>
        </p:nvSpPr>
        <p:spPr bwMode="black">
          <a:xfrm>
            <a:off x="5461867" y="4223136"/>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pic>
        <p:nvPicPr>
          <p:cNvPr id="9" name="Picture 8"/>
          <p:cNvPicPr>
            <a:picLocks noChangeAspect="1"/>
          </p:cNvPicPr>
          <p:nvPr/>
        </p:nvPicPr>
        <p:blipFill>
          <a:blip r:embed="rId3" cstate="print">
            <a:duotone>
              <a:prstClr val="black"/>
              <a:schemeClr val="tx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373242" y="2923577"/>
            <a:ext cx="939933" cy="1072758"/>
          </a:xfrm>
          <a:prstGeom prst="rect">
            <a:avLst/>
          </a:prstGeom>
        </p:spPr>
      </p:pic>
      <p:sp>
        <p:nvSpPr>
          <p:cNvPr id="10" name="VEHICLE TRACKING"/>
          <p:cNvSpPr>
            <a:spLocks noChangeAspect="1"/>
          </p:cNvSpPr>
          <p:nvPr/>
        </p:nvSpPr>
        <p:spPr bwMode="auto">
          <a:xfrm>
            <a:off x="945598" y="3196910"/>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grpSp>
        <p:nvGrpSpPr>
          <p:cNvPr id="11" name="Group 10"/>
          <p:cNvGrpSpPr/>
          <p:nvPr/>
        </p:nvGrpSpPr>
        <p:grpSpPr>
          <a:xfrm>
            <a:off x="893200" y="1969059"/>
            <a:ext cx="1023568" cy="860951"/>
            <a:chOff x="2939243" y="4947133"/>
            <a:chExt cx="3545174" cy="2682142"/>
          </a:xfrm>
          <a:solidFill>
            <a:schemeClr val="accent5"/>
          </a:solidFill>
        </p:grpSpPr>
        <p:sp>
          <p:nvSpPr>
            <p:cNvPr id="12"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3" name="Oval 12"/>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4"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5" name="Oval 14"/>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6"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7"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8"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9"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20"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21" name="Rectangle 25"/>
          <p:cNvSpPr>
            <a:spLocks noChangeAspect="1"/>
          </p:cNvSpPr>
          <p:nvPr/>
        </p:nvSpPr>
        <p:spPr bwMode="auto">
          <a:xfrm>
            <a:off x="880636" y="4249242"/>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grpSp>
        <p:nvGrpSpPr>
          <p:cNvPr id="22" name="Group 21"/>
          <p:cNvGrpSpPr/>
          <p:nvPr/>
        </p:nvGrpSpPr>
        <p:grpSpPr>
          <a:xfrm>
            <a:off x="1144130" y="5388564"/>
            <a:ext cx="561237" cy="1006869"/>
            <a:chOff x="3949121" y="2042711"/>
            <a:chExt cx="1813999" cy="2783594"/>
          </a:xfrm>
          <a:solidFill>
            <a:schemeClr val="accent5"/>
          </a:solidFill>
        </p:grpSpPr>
        <p:sp>
          <p:nvSpPr>
            <p:cNvPr id="23" name="Rectangle: Rounded Corners 22"/>
            <p:cNvSpPr/>
            <p:nvPr/>
          </p:nvSpPr>
          <p:spPr>
            <a:xfrm>
              <a:off x="3949121" y="2042711"/>
              <a:ext cx="1813999" cy="27835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Rectangle: Rounded Corners 23"/>
            <p:cNvSpPr/>
            <p:nvPr/>
          </p:nvSpPr>
          <p:spPr>
            <a:xfrm>
              <a:off x="4133874" y="2183676"/>
              <a:ext cx="1437984" cy="2482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Oval 24"/>
            <p:cNvSpPr/>
            <p:nvPr/>
          </p:nvSpPr>
          <p:spPr>
            <a:xfrm>
              <a:off x="4705718" y="4238693"/>
              <a:ext cx="294295" cy="33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 name="TextBox 2"/>
          <p:cNvSpPr txBox="1"/>
          <p:nvPr/>
        </p:nvSpPr>
        <p:spPr>
          <a:xfrm>
            <a:off x="8658995" y="1938725"/>
            <a:ext cx="2768900" cy="4401205"/>
          </a:xfrm>
          <a:prstGeom prst="rect">
            <a:avLst/>
          </a:prstGeom>
          <a:noFill/>
        </p:spPr>
        <p:txBody>
          <a:bodyPr wrap="none" rtlCol="0">
            <a:spAutoFit/>
          </a:bodyPr>
          <a:lstStyle/>
          <a:p>
            <a:r>
              <a:rPr lang="en-US" sz="4000" dirty="0"/>
              <a:t>C</a:t>
            </a:r>
          </a:p>
          <a:p>
            <a:r>
              <a:rPr lang="en-US" sz="4000" dirty="0"/>
              <a:t>C++</a:t>
            </a:r>
          </a:p>
          <a:p>
            <a:r>
              <a:rPr lang="en-US" sz="4000" dirty="0"/>
              <a:t>C#</a:t>
            </a:r>
          </a:p>
          <a:p>
            <a:r>
              <a:rPr lang="en-US" sz="4000" dirty="0"/>
              <a:t>Node.js</a:t>
            </a:r>
          </a:p>
          <a:p>
            <a:r>
              <a:rPr lang="en-US" sz="4000" dirty="0"/>
              <a:t>Java</a:t>
            </a:r>
          </a:p>
          <a:p>
            <a:r>
              <a:rPr lang="en-US" sz="4000" dirty="0"/>
              <a:t>Objective C</a:t>
            </a:r>
          </a:p>
          <a:p>
            <a:r>
              <a:rPr lang="en-US" sz="4000" dirty="0"/>
              <a:t>Swift</a:t>
            </a:r>
          </a:p>
        </p:txBody>
      </p:sp>
    </p:spTree>
    <p:extLst>
      <p:ext uri="{BB962C8B-B14F-4D97-AF65-F5344CB8AC3E}">
        <p14:creationId xmlns:p14="http://schemas.microsoft.com/office/powerpoint/2010/main" val="58505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21"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Traits of </a:t>
            </a:r>
            <a:r>
              <a:rPr lang="en-US" baseline="0" dirty="0"/>
              <a:t>an </a:t>
            </a:r>
            <a:r>
              <a:rPr lang="en-US" baseline="0" dirty="0" err="1"/>
              <a:t>IoT</a:t>
            </a:r>
            <a:r>
              <a:rPr lang="en-US" baseline="0" dirty="0"/>
              <a:t> Cloud Platform</a:t>
            </a:r>
            <a:endParaRPr lang="en-US" dirty="0"/>
          </a:p>
        </p:txBody>
      </p:sp>
      <p:sp>
        <p:nvSpPr>
          <p:cNvPr id="3" name="Content Placeholder 2"/>
          <p:cNvSpPr>
            <a:spLocks noGrp="1"/>
          </p:cNvSpPr>
          <p:nvPr>
            <p:ph idx="1"/>
          </p:nvPr>
        </p:nvSpPr>
        <p:spPr>
          <a:xfrm>
            <a:off x="838200" y="1825625"/>
            <a:ext cx="6948714" cy="4351338"/>
          </a:xfrm>
        </p:spPr>
        <p:txBody>
          <a:bodyPr/>
          <a:lstStyle/>
          <a:p>
            <a:r>
              <a:rPr lang="en-US" dirty="0"/>
              <a:t>Security</a:t>
            </a:r>
          </a:p>
          <a:p>
            <a:r>
              <a:rPr lang="en-US" dirty="0"/>
              <a:t>Availability</a:t>
            </a:r>
          </a:p>
          <a:p>
            <a:r>
              <a:rPr lang="en-US" dirty="0"/>
              <a:t>Maintenance</a:t>
            </a:r>
          </a:p>
          <a:p>
            <a:r>
              <a:rPr lang="en-US" dirty="0"/>
              <a:t>Support for low-power devices</a:t>
            </a:r>
          </a:p>
          <a:p>
            <a:r>
              <a:rPr lang="en-US" dirty="0"/>
              <a:t>Support for key messaging formats</a:t>
            </a:r>
          </a:p>
          <a:p>
            <a:r>
              <a:rPr lang="en-US" dirty="0"/>
              <a:t>Scale</a:t>
            </a:r>
          </a:p>
          <a:p>
            <a:r>
              <a:rPr lang="en-US" dirty="0"/>
              <a:t>Additive</a:t>
            </a:r>
          </a:p>
          <a:p>
            <a:r>
              <a:rPr lang="en-US" dirty="0"/>
              <a:t>Templates &amp; Building Blocks</a:t>
            </a:r>
          </a:p>
        </p:txBody>
      </p:sp>
      <p:grpSp>
        <p:nvGrpSpPr>
          <p:cNvPr id="11" name="Group 10"/>
          <p:cNvGrpSpPr/>
          <p:nvPr/>
        </p:nvGrpSpPr>
        <p:grpSpPr>
          <a:xfrm>
            <a:off x="5050971" y="1825625"/>
            <a:ext cx="6419724" cy="1226683"/>
            <a:chOff x="3151735" y="1906311"/>
            <a:chExt cx="8536675" cy="4489122"/>
          </a:xfrm>
        </p:grpSpPr>
        <p:sp>
          <p:nvSpPr>
            <p:cNvPr id="4" name="Rectangle 3"/>
            <p:cNvSpPr/>
            <p:nvPr/>
          </p:nvSpPr>
          <p:spPr>
            <a:xfrm>
              <a:off x="3151735" y="1906312"/>
              <a:ext cx="1420964" cy="448912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Cloud Gateway</a:t>
              </a:r>
            </a:p>
          </p:txBody>
        </p:sp>
        <p:sp>
          <p:nvSpPr>
            <p:cNvPr id="5" name="Rectangle 4"/>
            <p:cNvSpPr/>
            <p:nvPr/>
          </p:nvSpPr>
          <p:spPr>
            <a:xfrm>
              <a:off x="5403599" y="1906311"/>
              <a:ext cx="3313015" cy="4489122"/>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Analytics, Storage &amp; Processing</a:t>
              </a:r>
            </a:p>
          </p:txBody>
        </p:sp>
        <p:sp>
          <p:nvSpPr>
            <p:cNvPr id="6" name="Rectangle 5"/>
            <p:cNvSpPr/>
            <p:nvPr/>
          </p:nvSpPr>
          <p:spPr>
            <a:xfrm>
              <a:off x="9565081" y="1907422"/>
              <a:ext cx="2123329" cy="205829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Presentation</a:t>
              </a:r>
            </a:p>
          </p:txBody>
        </p:sp>
        <p:sp>
          <p:nvSpPr>
            <p:cNvPr id="7" name="Rectangle 6"/>
            <p:cNvSpPr/>
            <p:nvPr/>
          </p:nvSpPr>
          <p:spPr>
            <a:xfrm>
              <a:off x="9565081" y="4274447"/>
              <a:ext cx="2123329" cy="206135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LOB Connectivity</a:t>
              </a:r>
            </a:p>
          </p:txBody>
        </p:sp>
        <p:sp>
          <p:nvSpPr>
            <p:cNvPr id="8" name="Arrow: Left-Right 7"/>
            <p:cNvSpPr/>
            <p:nvPr/>
          </p:nvSpPr>
          <p:spPr>
            <a:xfrm>
              <a:off x="4541376" y="3826564"/>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Arrow: Left-Right 8"/>
            <p:cNvSpPr/>
            <p:nvPr/>
          </p:nvSpPr>
          <p:spPr>
            <a:xfrm>
              <a:off x="8716613" y="2751350"/>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Arrow: Left-Right 9"/>
            <p:cNvSpPr/>
            <p:nvPr/>
          </p:nvSpPr>
          <p:spPr>
            <a:xfrm>
              <a:off x="8685290" y="4866496"/>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63184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Monitoring Components</a:t>
            </a:r>
          </a:p>
        </p:txBody>
      </p:sp>
      <p:sp>
        <p:nvSpPr>
          <p:cNvPr id="4" name="Rectangle 3"/>
          <p:cNvSpPr/>
          <p:nvPr/>
        </p:nvSpPr>
        <p:spPr>
          <a:xfrm>
            <a:off x="2777381" y="3223494"/>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Device Hub</a:t>
            </a:r>
          </a:p>
        </p:txBody>
      </p:sp>
      <p:sp>
        <p:nvSpPr>
          <p:cNvPr id="6" name="Rectangle 5"/>
          <p:cNvSpPr/>
          <p:nvPr/>
        </p:nvSpPr>
        <p:spPr>
          <a:xfrm>
            <a:off x="10026180" y="4878005"/>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LOB Integration</a:t>
            </a:r>
          </a:p>
        </p:txBody>
      </p:sp>
      <p:sp>
        <p:nvSpPr>
          <p:cNvPr id="7" name="Rectangle 6"/>
          <p:cNvSpPr/>
          <p:nvPr/>
        </p:nvSpPr>
        <p:spPr>
          <a:xfrm>
            <a:off x="4648675" y="3223494"/>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Live Analytics</a:t>
            </a:r>
          </a:p>
        </p:txBody>
      </p:sp>
      <p:sp>
        <p:nvSpPr>
          <p:cNvPr id="8" name="Rectangle 7"/>
          <p:cNvSpPr/>
          <p:nvPr/>
        </p:nvSpPr>
        <p:spPr>
          <a:xfrm>
            <a:off x="10026180" y="3200943"/>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Device Metadata</a:t>
            </a:r>
          </a:p>
        </p:txBody>
      </p:sp>
      <p:sp>
        <p:nvSpPr>
          <p:cNvPr id="9" name="Rectangle 8"/>
          <p:cNvSpPr/>
          <p:nvPr/>
        </p:nvSpPr>
        <p:spPr>
          <a:xfrm>
            <a:off x="6401781" y="3196910"/>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Event</a:t>
            </a:r>
          </a:p>
          <a:p>
            <a:pPr algn="ctr"/>
            <a:r>
              <a:rPr lang="en-US" dirty="0">
                <a:solidFill>
                  <a:schemeClr val="bg1"/>
                </a:solidFill>
              </a:rPr>
              <a:t>Pub-Sub</a:t>
            </a:r>
          </a:p>
        </p:txBody>
      </p:sp>
      <p:sp>
        <p:nvSpPr>
          <p:cNvPr id="10" name="Rectangle 9"/>
          <p:cNvSpPr/>
          <p:nvPr/>
        </p:nvSpPr>
        <p:spPr>
          <a:xfrm>
            <a:off x="4648675" y="1594192"/>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sp>
        <p:nvSpPr>
          <p:cNvPr id="11" name="Rectangle 10"/>
          <p:cNvSpPr/>
          <p:nvPr/>
        </p:nvSpPr>
        <p:spPr>
          <a:xfrm>
            <a:off x="8291157" y="1497695"/>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Control &amp; Reporting UI</a:t>
            </a:r>
          </a:p>
        </p:txBody>
      </p:sp>
      <p:sp>
        <p:nvSpPr>
          <p:cNvPr id="12" name="VEHICLE TRACKING"/>
          <p:cNvSpPr>
            <a:spLocks noChangeAspect="1"/>
          </p:cNvSpPr>
          <p:nvPr/>
        </p:nvSpPr>
        <p:spPr bwMode="auto">
          <a:xfrm>
            <a:off x="945590" y="3196910"/>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grpSp>
        <p:nvGrpSpPr>
          <p:cNvPr id="13" name="Group 12"/>
          <p:cNvGrpSpPr/>
          <p:nvPr/>
        </p:nvGrpSpPr>
        <p:grpSpPr>
          <a:xfrm>
            <a:off x="893192" y="1969059"/>
            <a:ext cx="1023568" cy="860951"/>
            <a:chOff x="2939243" y="4947133"/>
            <a:chExt cx="3545174" cy="2682142"/>
          </a:xfrm>
          <a:solidFill>
            <a:schemeClr val="accent5"/>
          </a:solidFill>
        </p:grpSpPr>
        <p:sp>
          <p:nvSpPr>
            <p:cNvPr id="14"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5" name="Oval 14"/>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6"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7" name="Oval 16"/>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8"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9"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20"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21"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22"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23" name="Rectangle 25"/>
          <p:cNvSpPr>
            <a:spLocks noChangeAspect="1"/>
          </p:cNvSpPr>
          <p:nvPr/>
        </p:nvSpPr>
        <p:spPr bwMode="auto">
          <a:xfrm>
            <a:off x="880628" y="4249242"/>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grpSp>
        <p:nvGrpSpPr>
          <p:cNvPr id="24" name="Group 23"/>
          <p:cNvGrpSpPr/>
          <p:nvPr/>
        </p:nvGrpSpPr>
        <p:grpSpPr>
          <a:xfrm>
            <a:off x="1144122" y="5388564"/>
            <a:ext cx="561237" cy="1006869"/>
            <a:chOff x="3949121" y="2042711"/>
            <a:chExt cx="1813999" cy="2783594"/>
          </a:xfrm>
          <a:solidFill>
            <a:schemeClr val="accent5"/>
          </a:solidFill>
        </p:grpSpPr>
        <p:sp>
          <p:nvSpPr>
            <p:cNvPr id="25" name="Rectangle: Rounded Corners 24"/>
            <p:cNvSpPr/>
            <p:nvPr/>
          </p:nvSpPr>
          <p:spPr>
            <a:xfrm>
              <a:off x="3949121" y="2042711"/>
              <a:ext cx="1813999" cy="27835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Rounded Corners 25"/>
            <p:cNvSpPr/>
            <p:nvPr/>
          </p:nvSpPr>
          <p:spPr>
            <a:xfrm>
              <a:off x="4133874" y="2183676"/>
              <a:ext cx="1437984" cy="2482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Oval 26"/>
            <p:cNvSpPr/>
            <p:nvPr/>
          </p:nvSpPr>
          <p:spPr>
            <a:xfrm>
              <a:off x="4705718" y="4238693"/>
              <a:ext cx="294295" cy="33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8" name="Rectangle 27"/>
          <p:cNvSpPr/>
          <p:nvPr/>
        </p:nvSpPr>
        <p:spPr>
          <a:xfrm>
            <a:off x="8291157" y="3219407"/>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Event Routing</a:t>
            </a:r>
          </a:p>
          <a:p>
            <a:pPr algn="ctr"/>
            <a:r>
              <a:rPr lang="en-US" dirty="0">
                <a:solidFill>
                  <a:schemeClr val="bg1"/>
                </a:solidFill>
              </a:rPr>
              <a:t>Jobs</a:t>
            </a:r>
          </a:p>
        </p:txBody>
      </p:sp>
      <p:sp>
        <p:nvSpPr>
          <p:cNvPr id="30" name="Rectangle 29"/>
          <p:cNvSpPr/>
          <p:nvPr/>
        </p:nvSpPr>
        <p:spPr>
          <a:xfrm>
            <a:off x="2770196" y="4952542"/>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Device Gateway</a:t>
            </a:r>
          </a:p>
        </p:txBody>
      </p:sp>
    </p:spTree>
    <p:extLst>
      <p:ext uri="{BB962C8B-B14F-4D97-AF65-F5344CB8AC3E}">
        <p14:creationId xmlns:p14="http://schemas.microsoft.com/office/powerpoint/2010/main" val="380881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28"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Walkthrough of a Remote Monitoring Solution</a:t>
            </a:r>
          </a:p>
        </p:txBody>
      </p:sp>
    </p:spTree>
    <p:extLst>
      <p:ext uri="{BB962C8B-B14F-4D97-AF65-F5344CB8AC3E}">
        <p14:creationId xmlns:p14="http://schemas.microsoft.com/office/powerpoint/2010/main" val="148243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Desirable Features</a:t>
            </a:r>
          </a:p>
        </p:txBody>
      </p:sp>
      <p:sp>
        <p:nvSpPr>
          <p:cNvPr id="3" name="Content Placeholder 2"/>
          <p:cNvSpPr>
            <a:spLocks noGrp="1"/>
          </p:cNvSpPr>
          <p:nvPr>
            <p:ph idx="1"/>
          </p:nvPr>
        </p:nvSpPr>
        <p:spPr/>
        <p:txBody>
          <a:bodyPr/>
          <a:lstStyle/>
          <a:p>
            <a:r>
              <a:rPr lang="en-US" dirty="0"/>
              <a:t>Prediction</a:t>
            </a:r>
          </a:p>
          <a:p>
            <a:r>
              <a:rPr lang="en-US" dirty="0"/>
              <a:t>Cognition</a:t>
            </a:r>
          </a:p>
        </p:txBody>
      </p:sp>
    </p:spTree>
    <p:extLst>
      <p:ext uri="{BB962C8B-B14F-4D97-AF65-F5344CB8AC3E}">
        <p14:creationId xmlns:p14="http://schemas.microsoft.com/office/powerpoint/2010/main" val="163259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 Machine Learning</a:t>
            </a:r>
          </a:p>
        </p:txBody>
      </p:sp>
      <p:graphicFrame>
        <p:nvGraphicFramePr>
          <p:cNvPr id="4" name="Diagram 3"/>
          <p:cNvGraphicFramePr/>
          <p:nvPr>
            <p:extLst>
              <p:ext uri="{D42A27DB-BD31-4B8C-83A1-F6EECF244321}">
                <p14:modId xmlns:p14="http://schemas.microsoft.com/office/powerpoint/2010/main" val="2643523842"/>
              </p:ext>
            </p:extLst>
          </p:nvPr>
        </p:nvGraphicFramePr>
        <p:xfrm>
          <a:off x="2032000" y="1872343"/>
          <a:ext cx="8128000" cy="1451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362444264"/>
              </p:ext>
            </p:extLst>
          </p:nvPr>
        </p:nvGraphicFramePr>
        <p:xfrm>
          <a:off x="2032000" y="4383315"/>
          <a:ext cx="8128000" cy="14514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TextBox 8"/>
          <p:cNvSpPr txBox="1"/>
          <p:nvPr/>
        </p:nvSpPr>
        <p:spPr>
          <a:xfrm>
            <a:off x="3701143" y="1456231"/>
            <a:ext cx="4384277" cy="369332"/>
          </a:xfrm>
          <a:prstGeom prst="rect">
            <a:avLst/>
          </a:prstGeom>
          <a:noFill/>
        </p:spPr>
        <p:txBody>
          <a:bodyPr wrap="none" rtlCol="0">
            <a:spAutoFit/>
          </a:bodyPr>
          <a:lstStyle/>
          <a:p>
            <a:r>
              <a:rPr lang="en-US" dirty="0"/>
              <a:t>What set of data leads to a certain result?</a:t>
            </a:r>
          </a:p>
        </p:txBody>
      </p:sp>
      <p:sp>
        <p:nvSpPr>
          <p:cNvPr id="10" name="TextBox 9"/>
          <p:cNvSpPr txBox="1"/>
          <p:nvPr/>
        </p:nvSpPr>
        <p:spPr>
          <a:xfrm>
            <a:off x="3875314" y="4013983"/>
            <a:ext cx="4145174" cy="369332"/>
          </a:xfrm>
          <a:prstGeom prst="rect">
            <a:avLst/>
          </a:prstGeom>
          <a:noFill/>
        </p:spPr>
        <p:txBody>
          <a:bodyPr wrap="none" rtlCol="0">
            <a:spAutoFit/>
          </a:bodyPr>
          <a:lstStyle/>
          <a:p>
            <a:r>
              <a:rPr lang="en-US" dirty="0"/>
              <a:t>Will any of this data lead to that result?</a:t>
            </a:r>
          </a:p>
        </p:txBody>
      </p:sp>
    </p:spTree>
    <p:extLst>
      <p:ext uri="{BB962C8B-B14F-4D97-AF65-F5344CB8AC3E}">
        <p14:creationId xmlns:p14="http://schemas.microsoft.com/office/powerpoint/2010/main" val="162137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8" grpId="0">
        <p:bldAsOne/>
      </p:bldGraphic>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Cognition – Cognitive Services</a:t>
            </a:r>
          </a:p>
        </p:txBody>
      </p:sp>
      <p:sp>
        <p:nvSpPr>
          <p:cNvPr id="3" name="Content Placeholder 2"/>
          <p:cNvSpPr>
            <a:spLocks noGrp="1"/>
          </p:cNvSpPr>
          <p:nvPr>
            <p:ph idx="1"/>
          </p:nvPr>
        </p:nvSpPr>
        <p:spPr/>
        <p:txBody>
          <a:bodyPr>
            <a:normAutofit lnSpcReduction="10000"/>
          </a:bodyPr>
          <a:lstStyle/>
          <a:p>
            <a:r>
              <a:rPr lang="en-US" dirty="0"/>
              <a:t>Vision – recognize objects, moderate content, recognize faces &amp; emotion, and analyze/process video.</a:t>
            </a:r>
          </a:p>
          <a:p>
            <a:r>
              <a:rPr lang="en-US" dirty="0"/>
              <a:t>Speech – text&lt;-&gt;speech, do custom recognition, recognize speakers</a:t>
            </a:r>
          </a:p>
          <a:p>
            <a:r>
              <a:rPr lang="en-US" dirty="0"/>
              <a:t>Language – spell check, analyze text, understand &amp; analyze language, translate, use web language models</a:t>
            </a:r>
          </a:p>
          <a:p>
            <a:r>
              <a:rPr lang="en-US" dirty="0"/>
              <a:t>Knowledge – use academic knowledge, explore linked entities, interactively search data, find recommendations</a:t>
            </a:r>
          </a:p>
          <a:p>
            <a:r>
              <a:rPr lang="en-US" dirty="0"/>
              <a:t>Search – autosuggest, search the web, search for images, news, video</a:t>
            </a:r>
          </a:p>
        </p:txBody>
      </p:sp>
    </p:spTree>
    <p:extLst>
      <p:ext uri="{BB962C8B-B14F-4D97-AF65-F5344CB8AC3E}">
        <p14:creationId xmlns:p14="http://schemas.microsoft.com/office/powerpoint/2010/main" val="383097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Apply cognitive services to device data</a:t>
            </a:r>
          </a:p>
        </p:txBody>
      </p:sp>
    </p:spTree>
    <p:extLst>
      <p:ext uri="{BB962C8B-B14F-4D97-AF65-F5344CB8AC3E}">
        <p14:creationId xmlns:p14="http://schemas.microsoft.com/office/powerpoint/2010/main" val="298924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t>Further sessions in this series:</a:t>
            </a:r>
          </a:p>
          <a:p>
            <a:pPr lvl="1"/>
            <a:r>
              <a:rPr lang="en-US" dirty="0"/>
              <a:t>Starting </a:t>
            </a:r>
            <a:r>
              <a:rPr lang="en-US" dirty="0" err="1"/>
              <a:t>IoT</a:t>
            </a:r>
            <a:r>
              <a:rPr lang="en-US" dirty="0"/>
              <a:t> Solutions – deeper on a remote monitoring solution and connecting devices</a:t>
            </a:r>
          </a:p>
          <a:p>
            <a:pPr lvl="1"/>
            <a:r>
              <a:rPr lang="en-US" dirty="0"/>
              <a:t>Building Practical </a:t>
            </a:r>
            <a:r>
              <a:rPr lang="en-US" dirty="0" err="1"/>
              <a:t>IoT</a:t>
            </a:r>
            <a:r>
              <a:rPr lang="en-US" dirty="0"/>
              <a:t> Solutions – more on predictive maintenance solution, building a solution and customizing an existing template</a:t>
            </a:r>
          </a:p>
          <a:p>
            <a:r>
              <a:rPr lang="en-US" dirty="0"/>
              <a:t>Try a solution – </a:t>
            </a:r>
            <a:r>
              <a:rPr lang="en-US" dirty="0">
                <a:hlinkClick r:id="rId2"/>
              </a:rPr>
              <a:t>http://azureiotsuite.com/</a:t>
            </a:r>
            <a:r>
              <a:rPr lang="en-US" dirty="0"/>
              <a:t> </a:t>
            </a:r>
          </a:p>
          <a:p>
            <a:r>
              <a:rPr lang="en-US" dirty="0" err="1"/>
              <a:t>IoT</a:t>
            </a:r>
            <a:r>
              <a:rPr lang="en-US" dirty="0"/>
              <a:t> Resources - </a:t>
            </a:r>
            <a:r>
              <a:rPr lang="en-US" dirty="0">
                <a:hlinkClick r:id="rId3"/>
              </a:rPr>
              <a:t>https://www.microsoft.com/en-us/cloud-platform/internet-of-things</a:t>
            </a:r>
            <a:r>
              <a:rPr lang="en-US" dirty="0"/>
              <a:t> </a:t>
            </a:r>
            <a:endParaRPr lang="en-US" dirty="0">
              <a:hlinkClick r:id="rId4"/>
            </a:endParaRPr>
          </a:p>
          <a:p>
            <a:endParaRPr lang="en-US" dirty="0"/>
          </a:p>
          <a:p>
            <a:endParaRPr lang="en-US" dirty="0"/>
          </a:p>
          <a:p>
            <a:endParaRPr lang="en-US" dirty="0"/>
          </a:p>
        </p:txBody>
      </p:sp>
    </p:spTree>
    <p:extLst>
      <p:ext uri="{BB962C8B-B14F-4D97-AF65-F5344CB8AC3E}">
        <p14:creationId xmlns:p14="http://schemas.microsoft.com/office/powerpoint/2010/main" val="24266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baseline="0" dirty="0"/>
              <a:t> Simple Thing</a:t>
            </a:r>
            <a:endParaRPr lang="en-US" dirty="0"/>
          </a:p>
        </p:txBody>
      </p:sp>
      <p:grpSp>
        <p:nvGrpSpPr>
          <p:cNvPr id="10" name="Group 9"/>
          <p:cNvGrpSpPr/>
          <p:nvPr/>
        </p:nvGrpSpPr>
        <p:grpSpPr>
          <a:xfrm>
            <a:off x="1456004" y="2827606"/>
            <a:ext cx="2074985" cy="2074985"/>
            <a:chOff x="1512277" y="2862775"/>
            <a:chExt cx="2074985" cy="2074985"/>
          </a:xfrm>
        </p:grpSpPr>
        <p:sp>
          <p:nvSpPr>
            <p:cNvPr id="4" name="Oval 3"/>
            <p:cNvSpPr/>
            <p:nvPr/>
          </p:nvSpPr>
          <p:spPr>
            <a:xfrm>
              <a:off x="1512277" y="2862775"/>
              <a:ext cx="2074985" cy="20749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 name="Group 6"/>
            <p:cNvGrpSpPr/>
            <p:nvPr/>
          </p:nvGrpSpPr>
          <p:grpSpPr>
            <a:xfrm>
              <a:off x="1902655" y="3397347"/>
              <a:ext cx="1294227" cy="372794"/>
              <a:chOff x="4508695" y="2961249"/>
              <a:chExt cx="1294227" cy="372794"/>
            </a:xfrm>
          </p:grpSpPr>
          <p:sp>
            <p:nvSpPr>
              <p:cNvPr id="5" name="Oval 4"/>
              <p:cNvSpPr/>
              <p:nvPr/>
            </p:nvSpPr>
            <p:spPr>
              <a:xfrm>
                <a:off x="4508695"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Oval 5"/>
              <p:cNvSpPr/>
              <p:nvPr/>
            </p:nvSpPr>
            <p:spPr>
              <a:xfrm>
                <a:off x="5430128"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9" name="Block Arc 8"/>
            <p:cNvSpPr/>
            <p:nvPr/>
          </p:nvSpPr>
          <p:spPr>
            <a:xfrm flipV="1">
              <a:off x="1918484" y="3699803"/>
              <a:ext cx="1252024" cy="889781"/>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 name="Group 10"/>
          <p:cNvGrpSpPr/>
          <p:nvPr/>
        </p:nvGrpSpPr>
        <p:grpSpPr>
          <a:xfrm>
            <a:off x="3788895" y="2185182"/>
            <a:ext cx="2074985" cy="2074985"/>
            <a:chOff x="1512277" y="2862775"/>
            <a:chExt cx="2074985" cy="2074985"/>
          </a:xfrm>
        </p:grpSpPr>
        <p:sp>
          <p:nvSpPr>
            <p:cNvPr id="12" name="Oval 11"/>
            <p:cNvSpPr/>
            <p:nvPr/>
          </p:nvSpPr>
          <p:spPr>
            <a:xfrm>
              <a:off x="1512277" y="2862775"/>
              <a:ext cx="2074985" cy="207498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p:cNvGrpSpPr/>
            <p:nvPr/>
          </p:nvGrpSpPr>
          <p:grpSpPr>
            <a:xfrm>
              <a:off x="1902655" y="3397347"/>
              <a:ext cx="1294227" cy="372794"/>
              <a:chOff x="4508695" y="2961249"/>
              <a:chExt cx="1294227" cy="372794"/>
            </a:xfrm>
          </p:grpSpPr>
          <p:sp>
            <p:nvSpPr>
              <p:cNvPr id="15" name="Oval 14"/>
              <p:cNvSpPr/>
              <p:nvPr/>
            </p:nvSpPr>
            <p:spPr>
              <a:xfrm>
                <a:off x="4508695"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Oval 15"/>
              <p:cNvSpPr/>
              <p:nvPr/>
            </p:nvSpPr>
            <p:spPr>
              <a:xfrm>
                <a:off x="5430128"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4" name="Block Arc 13"/>
            <p:cNvSpPr/>
            <p:nvPr/>
          </p:nvSpPr>
          <p:spPr>
            <a:xfrm flipV="1">
              <a:off x="1925518" y="4089006"/>
              <a:ext cx="1252024" cy="437270"/>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7" name="Group 16"/>
          <p:cNvGrpSpPr/>
          <p:nvPr/>
        </p:nvGrpSpPr>
        <p:grpSpPr>
          <a:xfrm>
            <a:off x="6248986" y="2185182"/>
            <a:ext cx="2074985" cy="2074985"/>
            <a:chOff x="1512277" y="2862775"/>
            <a:chExt cx="2074985" cy="2074985"/>
          </a:xfrm>
        </p:grpSpPr>
        <p:sp>
          <p:nvSpPr>
            <p:cNvPr id="18" name="Oval 17"/>
            <p:cNvSpPr/>
            <p:nvPr/>
          </p:nvSpPr>
          <p:spPr>
            <a:xfrm>
              <a:off x="1512277" y="2862775"/>
              <a:ext cx="2074985" cy="207498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 name="Group 18"/>
            <p:cNvGrpSpPr/>
            <p:nvPr/>
          </p:nvGrpSpPr>
          <p:grpSpPr>
            <a:xfrm>
              <a:off x="1902655" y="3397347"/>
              <a:ext cx="1294227" cy="372794"/>
              <a:chOff x="4508695" y="2961249"/>
              <a:chExt cx="1294227" cy="372794"/>
            </a:xfrm>
          </p:grpSpPr>
          <p:sp>
            <p:nvSpPr>
              <p:cNvPr id="21" name="Oval 20"/>
              <p:cNvSpPr/>
              <p:nvPr/>
            </p:nvSpPr>
            <p:spPr>
              <a:xfrm>
                <a:off x="4508695"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Oval 21"/>
              <p:cNvSpPr/>
              <p:nvPr/>
            </p:nvSpPr>
            <p:spPr>
              <a:xfrm>
                <a:off x="5430128"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0" name="Block Arc 19"/>
            <p:cNvSpPr/>
            <p:nvPr/>
          </p:nvSpPr>
          <p:spPr>
            <a:xfrm>
              <a:off x="1923757" y="4243757"/>
              <a:ext cx="1252024" cy="372794"/>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3" name="Group 22"/>
          <p:cNvGrpSpPr/>
          <p:nvPr/>
        </p:nvGrpSpPr>
        <p:grpSpPr>
          <a:xfrm>
            <a:off x="8649284" y="2827606"/>
            <a:ext cx="2074985" cy="2074985"/>
            <a:chOff x="1512277" y="2862775"/>
            <a:chExt cx="2074985" cy="2074985"/>
          </a:xfrm>
        </p:grpSpPr>
        <p:sp>
          <p:nvSpPr>
            <p:cNvPr id="24" name="Oval 23"/>
            <p:cNvSpPr/>
            <p:nvPr/>
          </p:nvSpPr>
          <p:spPr>
            <a:xfrm>
              <a:off x="1512277" y="2862775"/>
              <a:ext cx="2074985" cy="20749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5" name="Group 24"/>
            <p:cNvGrpSpPr/>
            <p:nvPr/>
          </p:nvGrpSpPr>
          <p:grpSpPr>
            <a:xfrm>
              <a:off x="1902655" y="3397347"/>
              <a:ext cx="1294227" cy="372794"/>
              <a:chOff x="4508695" y="2961249"/>
              <a:chExt cx="1294227" cy="372794"/>
            </a:xfrm>
          </p:grpSpPr>
          <p:sp>
            <p:nvSpPr>
              <p:cNvPr id="27" name="Oval 26"/>
              <p:cNvSpPr/>
              <p:nvPr/>
            </p:nvSpPr>
            <p:spPr>
              <a:xfrm>
                <a:off x="4508695"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p:cNvSpPr/>
              <p:nvPr/>
            </p:nvSpPr>
            <p:spPr>
              <a:xfrm>
                <a:off x="5430128"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6" name="Block Arc 25"/>
            <p:cNvSpPr/>
            <p:nvPr/>
          </p:nvSpPr>
          <p:spPr>
            <a:xfrm>
              <a:off x="1923757" y="4008119"/>
              <a:ext cx="1252024" cy="810065"/>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2765891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6298292"/>
            <a:ext cx="12192000"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solidFill>
                  <a:schemeClr val="bg1"/>
                </a:solidFill>
                <a:ea typeface="Segoe UI" pitchFamily="34" charset="0"/>
                <a:cs typeface="Segoe UI" pitchFamily="34" charset="0"/>
              </a:rPr>
              <a:t> Author &amp; validation approval – </a:t>
            </a:r>
            <a:r>
              <a:rPr lang="en-IN" sz="2200" dirty="0" err="1">
                <a:solidFill>
                  <a:schemeClr val="bg1"/>
                </a:solidFill>
                <a:ea typeface="Segoe UI" pitchFamily="34" charset="0"/>
                <a:cs typeface="Segoe UI" pitchFamily="34" charset="0"/>
              </a:rPr>
              <a:t>CodeSizzler</a:t>
            </a:r>
            <a:r>
              <a:rPr lang="en-IN" sz="2200" dirty="0">
                <a:solidFill>
                  <a:schemeClr val="bg1"/>
                </a:solidFill>
                <a:ea typeface="Segoe UI" pitchFamily="34" charset="0"/>
                <a:cs typeface="Segoe UI" pitchFamily="34" charset="0"/>
              </a:rPr>
              <a:t> India Private Limited (MPN)</a:t>
            </a:r>
          </a:p>
        </p:txBody>
      </p:sp>
    </p:spTree>
    <p:extLst>
      <p:ext uri="{BB962C8B-B14F-4D97-AF65-F5344CB8AC3E}">
        <p14:creationId xmlns:p14="http://schemas.microsoft.com/office/powerpoint/2010/main" val="485080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VEHICLE TRACKING"/>
          <p:cNvSpPr>
            <a:spLocks noChangeAspect="1"/>
          </p:cNvSpPr>
          <p:nvPr/>
        </p:nvSpPr>
        <p:spPr bwMode="auto">
          <a:xfrm>
            <a:off x="1195347" y="3745845"/>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103" name="Oval 1233"/>
          <p:cNvSpPr>
            <a:spLocks noChangeAspect="1"/>
          </p:cNvSpPr>
          <p:nvPr/>
        </p:nvSpPr>
        <p:spPr bwMode="auto">
          <a:xfrm>
            <a:off x="8286411" y="2192883"/>
            <a:ext cx="691197" cy="919216"/>
          </a:xfrm>
          <a:custGeom>
            <a:avLst/>
            <a:gdLst/>
            <a:ahLst/>
            <a:cxnLst/>
            <a:rect l="l" t="t" r="r" b="b"/>
            <a:pathLst>
              <a:path w="2680859" h="3566160">
                <a:moveTo>
                  <a:pt x="1957649" y="860371"/>
                </a:moveTo>
                <a:lnTo>
                  <a:pt x="1957649" y="1895309"/>
                </a:lnTo>
                <a:lnTo>
                  <a:pt x="2581106" y="1895309"/>
                </a:lnTo>
                <a:lnTo>
                  <a:pt x="2581106" y="860371"/>
                </a:lnTo>
                <a:close/>
                <a:moveTo>
                  <a:pt x="99753" y="860371"/>
                </a:moveTo>
                <a:lnTo>
                  <a:pt x="99753" y="1895309"/>
                </a:lnTo>
                <a:lnTo>
                  <a:pt x="685798" y="1895309"/>
                </a:lnTo>
                <a:lnTo>
                  <a:pt x="685798" y="860371"/>
                </a:lnTo>
                <a:close/>
                <a:moveTo>
                  <a:pt x="810490" y="760618"/>
                </a:moveTo>
                <a:lnTo>
                  <a:pt x="810490" y="2057403"/>
                </a:lnTo>
                <a:lnTo>
                  <a:pt x="1832959" y="2057403"/>
                </a:lnTo>
                <a:lnTo>
                  <a:pt x="1832959" y="760618"/>
                </a:lnTo>
                <a:close/>
                <a:moveTo>
                  <a:pt x="453879" y="381745"/>
                </a:moveTo>
                <a:lnTo>
                  <a:pt x="481311" y="381745"/>
                </a:lnTo>
                <a:lnTo>
                  <a:pt x="481311" y="519818"/>
                </a:lnTo>
                <a:lnTo>
                  <a:pt x="453879" y="519818"/>
                </a:lnTo>
                <a:close/>
                <a:moveTo>
                  <a:pt x="2115864" y="366658"/>
                </a:moveTo>
                <a:lnTo>
                  <a:pt x="2148572" y="366658"/>
                </a:lnTo>
                <a:lnTo>
                  <a:pt x="2148572" y="512147"/>
                </a:lnTo>
                <a:lnTo>
                  <a:pt x="2115864" y="512147"/>
                </a:lnTo>
                <a:close/>
                <a:moveTo>
                  <a:pt x="467594" y="328088"/>
                </a:moveTo>
                <a:cubicBezTo>
                  <a:pt x="475169" y="328088"/>
                  <a:pt x="481310" y="334229"/>
                  <a:pt x="481310" y="341804"/>
                </a:cubicBezTo>
                <a:cubicBezTo>
                  <a:pt x="481310" y="349379"/>
                  <a:pt x="475169" y="355520"/>
                  <a:pt x="467594" y="355520"/>
                </a:cubicBezTo>
                <a:cubicBezTo>
                  <a:pt x="460019" y="355520"/>
                  <a:pt x="453878" y="349379"/>
                  <a:pt x="453878" y="341804"/>
                </a:cubicBezTo>
                <a:cubicBezTo>
                  <a:pt x="453878" y="334229"/>
                  <a:pt x="460019" y="328088"/>
                  <a:pt x="467594" y="328088"/>
                </a:cubicBezTo>
                <a:close/>
                <a:moveTo>
                  <a:pt x="2132217" y="302683"/>
                </a:moveTo>
                <a:cubicBezTo>
                  <a:pt x="2141249" y="302683"/>
                  <a:pt x="2148571" y="310005"/>
                  <a:pt x="2148571" y="319037"/>
                </a:cubicBezTo>
                <a:cubicBezTo>
                  <a:pt x="2148571" y="328068"/>
                  <a:pt x="2141249" y="335390"/>
                  <a:pt x="2132217" y="335390"/>
                </a:cubicBezTo>
                <a:cubicBezTo>
                  <a:pt x="2123185" y="335390"/>
                  <a:pt x="2115863" y="328068"/>
                  <a:pt x="2115863" y="319037"/>
                </a:cubicBezTo>
                <a:cubicBezTo>
                  <a:pt x="2115863" y="310005"/>
                  <a:pt x="2123185" y="302683"/>
                  <a:pt x="2132217" y="302683"/>
                </a:cubicBezTo>
                <a:close/>
                <a:moveTo>
                  <a:pt x="2007526" y="267982"/>
                </a:moveTo>
                <a:lnTo>
                  <a:pt x="2007526" y="592178"/>
                </a:lnTo>
                <a:lnTo>
                  <a:pt x="2256909" y="592178"/>
                </a:lnTo>
                <a:lnTo>
                  <a:pt x="2256909" y="267982"/>
                </a:lnTo>
                <a:close/>
                <a:moveTo>
                  <a:pt x="349136" y="261855"/>
                </a:moveTo>
                <a:lnTo>
                  <a:pt x="349136" y="586051"/>
                </a:lnTo>
                <a:lnTo>
                  <a:pt x="586053" y="586051"/>
                </a:lnTo>
                <a:lnTo>
                  <a:pt x="586053" y="261855"/>
                </a:lnTo>
                <a:close/>
                <a:moveTo>
                  <a:pt x="1253132" y="178857"/>
                </a:moveTo>
                <a:lnTo>
                  <a:pt x="1303044" y="178857"/>
                </a:lnTo>
                <a:lnTo>
                  <a:pt x="1303044" y="349143"/>
                </a:lnTo>
                <a:lnTo>
                  <a:pt x="1253132" y="349143"/>
                </a:lnTo>
                <a:close/>
                <a:moveTo>
                  <a:pt x="1278086" y="81229"/>
                </a:moveTo>
                <a:cubicBezTo>
                  <a:pt x="1291869" y="81229"/>
                  <a:pt x="1303042" y="92403"/>
                  <a:pt x="1303042" y="106185"/>
                </a:cubicBezTo>
                <a:cubicBezTo>
                  <a:pt x="1303042" y="119968"/>
                  <a:pt x="1291869" y="131141"/>
                  <a:pt x="1278086" y="131141"/>
                </a:cubicBezTo>
                <a:cubicBezTo>
                  <a:pt x="1264304" y="131141"/>
                  <a:pt x="1253130" y="119968"/>
                  <a:pt x="1253130" y="106185"/>
                </a:cubicBezTo>
                <a:cubicBezTo>
                  <a:pt x="1253130" y="92403"/>
                  <a:pt x="1264304" y="81229"/>
                  <a:pt x="1278086" y="81229"/>
                </a:cubicBezTo>
                <a:close/>
                <a:moveTo>
                  <a:pt x="1134687" y="37411"/>
                </a:moveTo>
                <a:lnTo>
                  <a:pt x="1134687" y="436422"/>
                </a:lnTo>
                <a:lnTo>
                  <a:pt x="1421481" y="436422"/>
                </a:lnTo>
                <a:lnTo>
                  <a:pt x="1421481" y="37411"/>
                </a:lnTo>
                <a:close/>
                <a:moveTo>
                  <a:pt x="1097283" y="0"/>
                </a:moveTo>
                <a:lnTo>
                  <a:pt x="1458892" y="0"/>
                </a:lnTo>
                <a:lnTo>
                  <a:pt x="1458892" y="473825"/>
                </a:lnTo>
                <a:lnTo>
                  <a:pt x="1346666" y="473825"/>
                </a:lnTo>
                <a:lnTo>
                  <a:pt x="1346666" y="610989"/>
                </a:lnTo>
                <a:lnTo>
                  <a:pt x="1957649" y="610989"/>
                </a:lnTo>
                <a:lnTo>
                  <a:pt x="1957649" y="723207"/>
                </a:lnTo>
                <a:lnTo>
                  <a:pt x="2057403" y="723207"/>
                </a:lnTo>
                <a:lnTo>
                  <a:pt x="2057403" y="617117"/>
                </a:lnTo>
                <a:lnTo>
                  <a:pt x="1982588" y="617117"/>
                </a:lnTo>
                <a:lnTo>
                  <a:pt x="1982588" y="243044"/>
                </a:lnTo>
                <a:lnTo>
                  <a:pt x="2281847" y="243044"/>
                </a:lnTo>
                <a:lnTo>
                  <a:pt x="2281847" y="617117"/>
                </a:lnTo>
                <a:lnTo>
                  <a:pt x="2207033" y="617117"/>
                </a:lnTo>
                <a:lnTo>
                  <a:pt x="2207033" y="723207"/>
                </a:lnTo>
                <a:lnTo>
                  <a:pt x="2680859" y="723207"/>
                </a:lnTo>
                <a:lnTo>
                  <a:pt x="2680859" y="2032465"/>
                </a:lnTo>
                <a:lnTo>
                  <a:pt x="2244444" y="2032465"/>
                </a:lnTo>
                <a:lnTo>
                  <a:pt x="2244444" y="3054931"/>
                </a:lnTo>
                <a:lnTo>
                  <a:pt x="2231975" y="3086104"/>
                </a:lnTo>
                <a:lnTo>
                  <a:pt x="2219506" y="3111043"/>
                </a:lnTo>
                <a:lnTo>
                  <a:pt x="2200802" y="3117277"/>
                </a:lnTo>
                <a:lnTo>
                  <a:pt x="2169629" y="3129746"/>
                </a:lnTo>
                <a:lnTo>
                  <a:pt x="2144691" y="3117277"/>
                </a:lnTo>
                <a:lnTo>
                  <a:pt x="2119752" y="3111043"/>
                </a:lnTo>
                <a:lnTo>
                  <a:pt x="2101049" y="3086104"/>
                </a:lnTo>
                <a:lnTo>
                  <a:pt x="2094814" y="3054931"/>
                </a:lnTo>
                <a:lnTo>
                  <a:pt x="2094814" y="2032465"/>
                </a:lnTo>
                <a:lnTo>
                  <a:pt x="1957649" y="2032465"/>
                </a:lnTo>
                <a:lnTo>
                  <a:pt x="1957649" y="2219506"/>
                </a:lnTo>
                <a:lnTo>
                  <a:pt x="1396542" y="2219506"/>
                </a:lnTo>
                <a:lnTo>
                  <a:pt x="1396542" y="3491346"/>
                </a:lnTo>
                <a:lnTo>
                  <a:pt x="1390578" y="3516284"/>
                </a:lnTo>
                <a:lnTo>
                  <a:pt x="1372688" y="3541222"/>
                </a:lnTo>
                <a:lnTo>
                  <a:pt x="1354797" y="3559926"/>
                </a:lnTo>
                <a:lnTo>
                  <a:pt x="1324978" y="3566160"/>
                </a:lnTo>
                <a:lnTo>
                  <a:pt x="1301124" y="3559926"/>
                </a:lnTo>
                <a:lnTo>
                  <a:pt x="1277269" y="3541222"/>
                </a:lnTo>
                <a:lnTo>
                  <a:pt x="1259378" y="3516284"/>
                </a:lnTo>
                <a:lnTo>
                  <a:pt x="1259378" y="3491346"/>
                </a:lnTo>
                <a:lnTo>
                  <a:pt x="1259378" y="2219506"/>
                </a:lnTo>
                <a:lnTo>
                  <a:pt x="685798" y="2219506"/>
                </a:lnTo>
                <a:lnTo>
                  <a:pt x="685798" y="2032465"/>
                </a:lnTo>
                <a:lnTo>
                  <a:pt x="573580" y="2032465"/>
                </a:lnTo>
                <a:lnTo>
                  <a:pt x="573580" y="3054931"/>
                </a:lnTo>
                <a:lnTo>
                  <a:pt x="567345" y="3086104"/>
                </a:lnTo>
                <a:lnTo>
                  <a:pt x="561111" y="3111043"/>
                </a:lnTo>
                <a:lnTo>
                  <a:pt x="536172" y="3117277"/>
                </a:lnTo>
                <a:lnTo>
                  <a:pt x="498763" y="3129746"/>
                </a:lnTo>
                <a:lnTo>
                  <a:pt x="473824" y="3117277"/>
                </a:lnTo>
                <a:lnTo>
                  <a:pt x="448886" y="3111043"/>
                </a:lnTo>
                <a:lnTo>
                  <a:pt x="436416" y="3086104"/>
                </a:lnTo>
                <a:lnTo>
                  <a:pt x="436416" y="3054931"/>
                </a:lnTo>
                <a:lnTo>
                  <a:pt x="436416" y="2032465"/>
                </a:lnTo>
                <a:lnTo>
                  <a:pt x="0" y="2032465"/>
                </a:lnTo>
                <a:lnTo>
                  <a:pt x="0" y="723207"/>
                </a:lnTo>
                <a:lnTo>
                  <a:pt x="399012" y="723207"/>
                </a:lnTo>
                <a:lnTo>
                  <a:pt x="399012" y="610990"/>
                </a:lnTo>
                <a:lnTo>
                  <a:pt x="324197" y="610990"/>
                </a:lnTo>
                <a:lnTo>
                  <a:pt x="324197" y="236917"/>
                </a:lnTo>
                <a:lnTo>
                  <a:pt x="610991" y="236917"/>
                </a:lnTo>
                <a:lnTo>
                  <a:pt x="610991" y="610990"/>
                </a:lnTo>
                <a:lnTo>
                  <a:pt x="536176" y="610990"/>
                </a:lnTo>
                <a:lnTo>
                  <a:pt x="536176" y="723207"/>
                </a:lnTo>
                <a:lnTo>
                  <a:pt x="685798" y="723207"/>
                </a:lnTo>
                <a:lnTo>
                  <a:pt x="685798" y="610989"/>
                </a:lnTo>
                <a:lnTo>
                  <a:pt x="1209502" y="610989"/>
                </a:lnTo>
                <a:lnTo>
                  <a:pt x="1209502" y="473825"/>
                </a:lnTo>
                <a:lnTo>
                  <a:pt x="1097283" y="47382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Freeform 71"/>
          <p:cNvSpPr>
            <a:spLocks noChangeAspect="1" noEditPoints="1"/>
          </p:cNvSpPr>
          <p:nvPr/>
        </p:nvSpPr>
        <p:spPr bwMode="auto">
          <a:xfrm>
            <a:off x="5560915" y="1791024"/>
            <a:ext cx="923194" cy="937485"/>
          </a:xfrm>
          <a:custGeom>
            <a:avLst/>
            <a:gdLst>
              <a:gd name="T0" fmla="*/ 212 w 586"/>
              <a:gd name="T1" fmla="*/ 329 h 571"/>
              <a:gd name="T2" fmla="*/ 250 w 586"/>
              <a:gd name="T3" fmla="*/ 302 h 571"/>
              <a:gd name="T4" fmla="*/ 536 w 586"/>
              <a:gd name="T5" fmla="*/ 302 h 571"/>
              <a:gd name="T6" fmla="*/ 498 w 586"/>
              <a:gd name="T7" fmla="*/ 259 h 571"/>
              <a:gd name="T8" fmla="*/ 212 w 586"/>
              <a:gd name="T9" fmla="*/ 269 h 571"/>
              <a:gd name="T10" fmla="*/ 227 w 586"/>
              <a:gd name="T11" fmla="*/ 290 h 571"/>
              <a:gd name="T12" fmla="*/ 250 w 586"/>
              <a:gd name="T13" fmla="*/ 242 h 571"/>
              <a:gd name="T14" fmla="*/ 104 w 586"/>
              <a:gd name="T15" fmla="*/ 244 h 571"/>
              <a:gd name="T16" fmla="*/ 158 w 586"/>
              <a:gd name="T17" fmla="*/ 269 h 571"/>
              <a:gd name="T18" fmla="*/ 192 w 586"/>
              <a:gd name="T19" fmla="*/ 471 h 571"/>
              <a:gd name="T20" fmla="*/ 162 w 586"/>
              <a:gd name="T21" fmla="*/ 213 h 571"/>
              <a:gd name="T22" fmla="*/ 498 w 586"/>
              <a:gd name="T23" fmla="*/ 244 h 571"/>
              <a:gd name="T24" fmla="*/ 536 w 586"/>
              <a:gd name="T25" fmla="*/ 259 h 571"/>
              <a:gd name="T26" fmla="*/ 503 w 586"/>
              <a:gd name="T27" fmla="*/ 202 h 571"/>
              <a:gd name="T28" fmla="*/ 225 w 586"/>
              <a:gd name="T29" fmla="*/ 183 h 571"/>
              <a:gd name="T30" fmla="*/ 210 w 586"/>
              <a:gd name="T31" fmla="*/ 242 h 571"/>
              <a:gd name="T32" fmla="*/ 248 w 586"/>
              <a:gd name="T33" fmla="*/ 227 h 571"/>
              <a:gd name="T34" fmla="*/ 498 w 586"/>
              <a:gd name="T35" fmla="*/ 184 h 571"/>
              <a:gd name="T36" fmla="*/ 528 w 586"/>
              <a:gd name="T37" fmla="*/ 194 h 571"/>
              <a:gd name="T38" fmla="*/ 521 w 586"/>
              <a:gd name="T39" fmla="*/ 142 h 571"/>
              <a:gd name="T40" fmla="*/ 417 w 586"/>
              <a:gd name="T41" fmla="*/ 123 h 571"/>
              <a:gd name="T42" fmla="*/ 382 w 586"/>
              <a:gd name="T43" fmla="*/ 161 h 571"/>
              <a:gd name="T44" fmla="*/ 382 w 586"/>
              <a:gd name="T45" fmla="*/ 404 h 571"/>
              <a:gd name="T46" fmla="*/ 369 w 586"/>
              <a:gd name="T47" fmla="*/ 430 h 571"/>
              <a:gd name="T48" fmla="*/ 356 w 586"/>
              <a:gd name="T49" fmla="*/ 440 h 571"/>
              <a:gd name="T50" fmla="*/ 333 w 586"/>
              <a:gd name="T51" fmla="*/ 471 h 571"/>
              <a:gd name="T52" fmla="*/ 417 w 586"/>
              <a:gd name="T53" fmla="*/ 123 h 571"/>
              <a:gd name="T54" fmla="*/ 494 w 586"/>
              <a:gd name="T55" fmla="*/ 19 h 571"/>
              <a:gd name="T56" fmla="*/ 498 w 586"/>
              <a:gd name="T57" fmla="*/ 56 h 571"/>
              <a:gd name="T58" fmla="*/ 536 w 586"/>
              <a:gd name="T59" fmla="*/ 133 h 571"/>
              <a:gd name="T60" fmla="*/ 565 w 586"/>
              <a:gd name="T61" fmla="*/ 371 h 571"/>
              <a:gd name="T62" fmla="*/ 0 w 586"/>
              <a:gd name="T63" fmla="*/ 571 h 571"/>
              <a:gd name="T64" fmla="*/ 31 w 586"/>
              <a:gd name="T65" fmla="*/ 292 h 571"/>
              <a:gd name="T66" fmla="*/ 89 w 586"/>
              <a:gd name="T67" fmla="*/ 244 h 571"/>
              <a:gd name="T68" fmla="*/ 139 w 586"/>
              <a:gd name="T69" fmla="*/ 196 h 571"/>
              <a:gd name="T70" fmla="*/ 187 w 586"/>
              <a:gd name="T71" fmla="*/ 204 h 571"/>
              <a:gd name="T72" fmla="*/ 213 w 586"/>
              <a:gd name="T73" fmla="*/ 171 h 571"/>
              <a:gd name="T74" fmla="*/ 250 w 586"/>
              <a:gd name="T75" fmla="*/ 92 h 571"/>
              <a:gd name="T76" fmla="*/ 311 w 586"/>
              <a:gd name="T77" fmla="*/ 56 h 571"/>
              <a:gd name="T78" fmla="*/ 333 w 586"/>
              <a:gd name="T79" fmla="*/ 432 h 571"/>
              <a:gd name="T80" fmla="*/ 367 w 586"/>
              <a:gd name="T81" fmla="*/ 394 h 571"/>
              <a:gd name="T82" fmla="*/ 367 w 586"/>
              <a:gd name="T83" fmla="*/ 154 h 571"/>
              <a:gd name="T84" fmla="*/ 369 w 586"/>
              <a:gd name="T85" fmla="*/ 142 h 571"/>
              <a:gd name="T86" fmla="*/ 375 w 586"/>
              <a:gd name="T87" fmla="*/ 133 h 571"/>
              <a:gd name="T88" fmla="*/ 379 w 586"/>
              <a:gd name="T89" fmla="*/ 127 h 571"/>
              <a:gd name="T90" fmla="*/ 384 w 586"/>
              <a:gd name="T91" fmla="*/ 119 h 571"/>
              <a:gd name="T92" fmla="*/ 417 w 586"/>
              <a:gd name="T93" fmla="*/ 108 h 571"/>
              <a:gd name="T94" fmla="*/ 421 w 586"/>
              <a:gd name="T95" fmla="*/ 38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6" h="571">
                <a:moveTo>
                  <a:pt x="250" y="302"/>
                </a:moveTo>
                <a:lnTo>
                  <a:pt x="242" y="302"/>
                </a:lnTo>
                <a:lnTo>
                  <a:pt x="223" y="311"/>
                </a:lnTo>
                <a:lnTo>
                  <a:pt x="212" y="329"/>
                </a:lnTo>
                <a:lnTo>
                  <a:pt x="210" y="336"/>
                </a:lnTo>
                <a:lnTo>
                  <a:pt x="210" y="471"/>
                </a:lnTo>
                <a:lnTo>
                  <a:pt x="250" y="471"/>
                </a:lnTo>
                <a:lnTo>
                  <a:pt x="250" y="302"/>
                </a:lnTo>
                <a:close/>
                <a:moveTo>
                  <a:pt x="498" y="259"/>
                </a:moveTo>
                <a:lnTo>
                  <a:pt x="498" y="371"/>
                </a:lnTo>
                <a:lnTo>
                  <a:pt x="536" y="371"/>
                </a:lnTo>
                <a:lnTo>
                  <a:pt x="536" y="302"/>
                </a:lnTo>
                <a:lnTo>
                  <a:pt x="532" y="283"/>
                </a:lnTo>
                <a:lnTo>
                  <a:pt x="521" y="269"/>
                </a:lnTo>
                <a:lnTo>
                  <a:pt x="503" y="261"/>
                </a:lnTo>
                <a:lnTo>
                  <a:pt x="498" y="259"/>
                </a:lnTo>
                <a:close/>
                <a:moveTo>
                  <a:pt x="250" y="242"/>
                </a:moveTo>
                <a:lnTo>
                  <a:pt x="242" y="242"/>
                </a:lnTo>
                <a:lnTo>
                  <a:pt x="223" y="252"/>
                </a:lnTo>
                <a:lnTo>
                  <a:pt x="212" y="269"/>
                </a:lnTo>
                <a:lnTo>
                  <a:pt x="210" y="277"/>
                </a:lnTo>
                <a:lnTo>
                  <a:pt x="210" y="302"/>
                </a:lnTo>
                <a:lnTo>
                  <a:pt x="217" y="296"/>
                </a:lnTo>
                <a:lnTo>
                  <a:pt x="227" y="290"/>
                </a:lnTo>
                <a:lnTo>
                  <a:pt x="237" y="286"/>
                </a:lnTo>
                <a:lnTo>
                  <a:pt x="248" y="286"/>
                </a:lnTo>
                <a:lnTo>
                  <a:pt x="250" y="286"/>
                </a:lnTo>
                <a:lnTo>
                  <a:pt x="250" y="242"/>
                </a:lnTo>
                <a:close/>
                <a:moveTo>
                  <a:pt x="135" y="213"/>
                </a:moveTo>
                <a:lnTo>
                  <a:pt x="119" y="217"/>
                </a:lnTo>
                <a:lnTo>
                  <a:pt x="108" y="229"/>
                </a:lnTo>
                <a:lnTo>
                  <a:pt x="104" y="244"/>
                </a:lnTo>
                <a:lnTo>
                  <a:pt x="104" y="244"/>
                </a:lnTo>
                <a:lnTo>
                  <a:pt x="112" y="244"/>
                </a:lnTo>
                <a:lnTo>
                  <a:pt x="137" y="252"/>
                </a:lnTo>
                <a:lnTo>
                  <a:pt x="158" y="269"/>
                </a:lnTo>
                <a:lnTo>
                  <a:pt x="173" y="290"/>
                </a:lnTo>
                <a:lnTo>
                  <a:pt x="177" y="319"/>
                </a:lnTo>
                <a:lnTo>
                  <a:pt x="177" y="471"/>
                </a:lnTo>
                <a:lnTo>
                  <a:pt x="192" y="471"/>
                </a:lnTo>
                <a:lnTo>
                  <a:pt x="192" y="244"/>
                </a:lnTo>
                <a:lnTo>
                  <a:pt x="189" y="229"/>
                </a:lnTo>
                <a:lnTo>
                  <a:pt x="177" y="217"/>
                </a:lnTo>
                <a:lnTo>
                  <a:pt x="162" y="213"/>
                </a:lnTo>
                <a:lnTo>
                  <a:pt x="135" y="213"/>
                </a:lnTo>
                <a:close/>
                <a:moveTo>
                  <a:pt x="498" y="200"/>
                </a:moveTo>
                <a:lnTo>
                  <a:pt x="498" y="244"/>
                </a:lnTo>
                <a:lnTo>
                  <a:pt x="498" y="244"/>
                </a:lnTo>
                <a:lnTo>
                  <a:pt x="509" y="246"/>
                </a:lnTo>
                <a:lnTo>
                  <a:pt x="519" y="248"/>
                </a:lnTo>
                <a:lnTo>
                  <a:pt x="528" y="254"/>
                </a:lnTo>
                <a:lnTo>
                  <a:pt x="536" y="259"/>
                </a:lnTo>
                <a:lnTo>
                  <a:pt x="536" y="242"/>
                </a:lnTo>
                <a:lnTo>
                  <a:pt x="532" y="223"/>
                </a:lnTo>
                <a:lnTo>
                  <a:pt x="521" y="209"/>
                </a:lnTo>
                <a:lnTo>
                  <a:pt x="503" y="202"/>
                </a:lnTo>
                <a:lnTo>
                  <a:pt x="498" y="200"/>
                </a:lnTo>
                <a:close/>
                <a:moveTo>
                  <a:pt x="250" y="175"/>
                </a:moveTo>
                <a:lnTo>
                  <a:pt x="242" y="175"/>
                </a:lnTo>
                <a:lnTo>
                  <a:pt x="225" y="183"/>
                </a:lnTo>
                <a:lnTo>
                  <a:pt x="213" y="198"/>
                </a:lnTo>
                <a:lnTo>
                  <a:pt x="210" y="217"/>
                </a:lnTo>
                <a:lnTo>
                  <a:pt x="210" y="238"/>
                </a:lnTo>
                <a:lnTo>
                  <a:pt x="210" y="242"/>
                </a:lnTo>
                <a:lnTo>
                  <a:pt x="217" y="236"/>
                </a:lnTo>
                <a:lnTo>
                  <a:pt x="227" y="231"/>
                </a:lnTo>
                <a:lnTo>
                  <a:pt x="237" y="227"/>
                </a:lnTo>
                <a:lnTo>
                  <a:pt x="248" y="227"/>
                </a:lnTo>
                <a:lnTo>
                  <a:pt x="250" y="227"/>
                </a:lnTo>
                <a:lnTo>
                  <a:pt x="250" y="175"/>
                </a:lnTo>
                <a:close/>
                <a:moveTo>
                  <a:pt x="498" y="133"/>
                </a:moveTo>
                <a:lnTo>
                  <a:pt x="498" y="184"/>
                </a:lnTo>
                <a:lnTo>
                  <a:pt x="498" y="184"/>
                </a:lnTo>
                <a:lnTo>
                  <a:pt x="509" y="186"/>
                </a:lnTo>
                <a:lnTo>
                  <a:pt x="519" y="188"/>
                </a:lnTo>
                <a:lnTo>
                  <a:pt x="528" y="194"/>
                </a:lnTo>
                <a:lnTo>
                  <a:pt x="536" y="200"/>
                </a:lnTo>
                <a:lnTo>
                  <a:pt x="536" y="175"/>
                </a:lnTo>
                <a:lnTo>
                  <a:pt x="532" y="156"/>
                </a:lnTo>
                <a:lnTo>
                  <a:pt x="521" y="142"/>
                </a:lnTo>
                <a:lnTo>
                  <a:pt x="503" y="133"/>
                </a:lnTo>
                <a:lnTo>
                  <a:pt x="498" y="133"/>
                </a:lnTo>
                <a:close/>
                <a:moveTo>
                  <a:pt x="417" y="123"/>
                </a:moveTo>
                <a:lnTo>
                  <a:pt x="417" y="123"/>
                </a:lnTo>
                <a:lnTo>
                  <a:pt x="402" y="129"/>
                </a:lnTo>
                <a:lnTo>
                  <a:pt x="390" y="142"/>
                </a:lnTo>
                <a:lnTo>
                  <a:pt x="382" y="158"/>
                </a:lnTo>
                <a:lnTo>
                  <a:pt x="382" y="161"/>
                </a:lnTo>
                <a:lnTo>
                  <a:pt x="382" y="394"/>
                </a:lnTo>
                <a:lnTo>
                  <a:pt x="382" y="396"/>
                </a:lnTo>
                <a:lnTo>
                  <a:pt x="382" y="404"/>
                </a:lnTo>
                <a:lnTo>
                  <a:pt x="382" y="404"/>
                </a:lnTo>
                <a:lnTo>
                  <a:pt x="381" y="409"/>
                </a:lnTo>
                <a:lnTo>
                  <a:pt x="379" y="417"/>
                </a:lnTo>
                <a:lnTo>
                  <a:pt x="375" y="425"/>
                </a:lnTo>
                <a:lnTo>
                  <a:pt x="369" y="430"/>
                </a:lnTo>
                <a:lnTo>
                  <a:pt x="367" y="432"/>
                </a:lnTo>
                <a:lnTo>
                  <a:pt x="367" y="432"/>
                </a:lnTo>
                <a:lnTo>
                  <a:pt x="363" y="436"/>
                </a:lnTo>
                <a:lnTo>
                  <a:pt x="356" y="440"/>
                </a:lnTo>
                <a:lnTo>
                  <a:pt x="348" y="446"/>
                </a:lnTo>
                <a:lnTo>
                  <a:pt x="338" y="448"/>
                </a:lnTo>
                <a:lnTo>
                  <a:pt x="333" y="448"/>
                </a:lnTo>
                <a:lnTo>
                  <a:pt x="333" y="471"/>
                </a:lnTo>
                <a:lnTo>
                  <a:pt x="396" y="471"/>
                </a:lnTo>
                <a:lnTo>
                  <a:pt x="396" y="371"/>
                </a:lnTo>
                <a:lnTo>
                  <a:pt x="417" y="371"/>
                </a:lnTo>
                <a:lnTo>
                  <a:pt x="417" y="123"/>
                </a:lnTo>
                <a:close/>
                <a:moveTo>
                  <a:pt x="436" y="0"/>
                </a:moveTo>
                <a:lnTo>
                  <a:pt x="475" y="0"/>
                </a:lnTo>
                <a:lnTo>
                  <a:pt x="475" y="19"/>
                </a:lnTo>
                <a:lnTo>
                  <a:pt x="494" y="19"/>
                </a:lnTo>
                <a:lnTo>
                  <a:pt x="494" y="38"/>
                </a:lnTo>
                <a:lnTo>
                  <a:pt x="475" y="38"/>
                </a:lnTo>
                <a:lnTo>
                  <a:pt x="475" y="56"/>
                </a:lnTo>
                <a:lnTo>
                  <a:pt x="498" y="56"/>
                </a:lnTo>
                <a:lnTo>
                  <a:pt x="498" y="117"/>
                </a:lnTo>
                <a:lnTo>
                  <a:pt x="498" y="117"/>
                </a:lnTo>
                <a:lnTo>
                  <a:pt x="519" y="121"/>
                </a:lnTo>
                <a:lnTo>
                  <a:pt x="536" y="133"/>
                </a:lnTo>
                <a:lnTo>
                  <a:pt x="548" y="150"/>
                </a:lnTo>
                <a:lnTo>
                  <a:pt x="553" y="171"/>
                </a:lnTo>
                <a:lnTo>
                  <a:pt x="553" y="371"/>
                </a:lnTo>
                <a:lnTo>
                  <a:pt x="565" y="371"/>
                </a:lnTo>
                <a:lnTo>
                  <a:pt x="565" y="471"/>
                </a:lnTo>
                <a:lnTo>
                  <a:pt x="586" y="471"/>
                </a:lnTo>
                <a:lnTo>
                  <a:pt x="586" y="571"/>
                </a:lnTo>
                <a:lnTo>
                  <a:pt x="0" y="571"/>
                </a:lnTo>
                <a:lnTo>
                  <a:pt x="0" y="471"/>
                </a:lnTo>
                <a:lnTo>
                  <a:pt x="25" y="471"/>
                </a:lnTo>
                <a:lnTo>
                  <a:pt x="25" y="319"/>
                </a:lnTo>
                <a:lnTo>
                  <a:pt x="31" y="292"/>
                </a:lnTo>
                <a:lnTo>
                  <a:pt x="43" y="271"/>
                </a:lnTo>
                <a:lnTo>
                  <a:pt x="62" y="254"/>
                </a:lnTo>
                <a:lnTo>
                  <a:pt x="85" y="246"/>
                </a:lnTo>
                <a:lnTo>
                  <a:pt x="89" y="244"/>
                </a:lnTo>
                <a:lnTo>
                  <a:pt x="89" y="236"/>
                </a:lnTo>
                <a:lnTo>
                  <a:pt x="98" y="215"/>
                </a:lnTo>
                <a:lnTo>
                  <a:pt x="116" y="200"/>
                </a:lnTo>
                <a:lnTo>
                  <a:pt x="139" y="196"/>
                </a:lnTo>
                <a:lnTo>
                  <a:pt x="160" y="196"/>
                </a:lnTo>
                <a:lnTo>
                  <a:pt x="169" y="196"/>
                </a:lnTo>
                <a:lnTo>
                  <a:pt x="179" y="200"/>
                </a:lnTo>
                <a:lnTo>
                  <a:pt x="187" y="204"/>
                </a:lnTo>
                <a:lnTo>
                  <a:pt x="194" y="209"/>
                </a:lnTo>
                <a:lnTo>
                  <a:pt x="194" y="202"/>
                </a:lnTo>
                <a:lnTo>
                  <a:pt x="200" y="184"/>
                </a:lnTo>
                <a:lnTo>
                  <a:pt x="213" y="171"/>
                </a:lnTo>
                <a:lnTo>
                  <a:pt x="229" y="161"/>
                </a:lnTo>
                <a:lnTo>
                  <a:pt x="248" y="159"/>
                </a:lnTo>
                <a:lnTo>
                  <a:pt x="250" y="159"/>
                </a:lnTo>
                <a:lnTo>
                  <a:pt x="250" y="92"/>
                </a:lnTo>
                <a:lnTo>
                  <a:pt x="256" y="71"/>
                </a:lnTo>
                <a:lnTo>
                  <a:pt x="269" y="56"/>
                </a:lnTo>
                <a:lnTo>
                  <a:pt x="290" y="50"/>
                </a:lnTo>
                <a:lnTo>
                  <a:pt x="311" y="56"/>
                </a:lnTo>
                <a:lnTo>
                  <a:pt x="327" y="71"/>
                </a:lnTo>
                <a:lnTo>
                  <a:pt x="333" y="92"/>
                </a:lnTo>
                <a:lnTo>
                  <a:pt x="333" y="432"/>
                </a:lnTo>
                <a:lnTo>
                  <a:pt x="333" y="432"/>
                </a:lnTo>
                <a:lnTo>
                  <a:pt x="348" y="427"/>
                </a:lnTo>
                <a:lnTo>
                  <a:pt x="359" y="413"/>
                </a:lnTo>
                <a:lnTo>
                  <a:pt x="365" y="398"/>
                </a:lnTo>
                <a:lnTo>
                  <a:pt x="367" y="394"/>
                </a:lnTo>
                <a:lnTo>
                  <a:pt x="367" y="161"/>
                </a:lnTo>
                <a:lnTo>
                  <a:pt x="367" y="159"/>
                </a:lnTo>
                <a:lnTo>
                  <a:pt x="367" y="154"/>
                </a:lnTo>
                <a:lnTo>
                  <a:pt x="367" y="154"/>
                </a:lnTo>
                <a:lnTo>
                  <a:pt x="369" y="146"/>
                </a:lnTo>
                <a:lnTo>
                  <a:pt x="369" y="142"/>
                </a:lnTo>
                <a:lnTo>
                  <a:pt x="369" y="142"/>
                </a:lnTo>
                <a:lnTo>
                  <a:pt x="369" y="142"/>
                </a:lnTo>
                <a:lnTo>
                  <a:pt x="371" y="138"/>
                </a:lnTo>
                <a:lnTo>
                  <a:pt x="373" y="135"/>
                </a:lnTo>
                <a:lnTo>
                  <a:pt x="373" y="135"/>
                </a:lnTo>
                <a:lnTo>
                  <a:pt x="375" y="133"/>
                </a:lnTo>
                <a:lnTo>
                  <a:pt x="375" y="131"/>
                </a:lnTo>
                <a:lnTo>
                  <a:pt x="379" y="127"/>
                </a:lnTo>
                <a:lnTo>
                  <a:pt x="379" y="127"/>
                </a:lnTo>
                <a:lnTo>
                  <a:pt x="379" y="127"/>
                </a:lnTo>
                <a:lnTo>
                  <a:pt x="381" y="123"/>
                </a:lnTo>
                <a:lnTo>
                  <a:pt x="382" y="123"/>
                </a:lnTo>
                <a:lnTo>
                  <a:pt x="382" y="123"/>
                </a:lnTo>
                <a:lnTo>
                  <a:pt x="384" y="119"/>
                </a:lnTo>
                <a:lnTo>
                  <a:pt x="392" y="115"/>
                </a:lnTo>
                <a:lnTo>
                  <a:pt x="402" y="111"/>
                </a:lnTo>
                <a:lnTo>
                  <a:pt x="409" y="108"/>
                </a:lnTo>
                <a:lnTo>
                  <a:pt x="417" y="108"/>
                </a:lnTo>
                <a:lnTo>
                  <a:pt x="417" y="56"/>
                </a:lnTo>
                <a:lnTo>
                  <a:pt x="436" y="56"/>
                </a:lnTo>
                <a:lnTo>
                  <a:pt x="436" y="38"/>
                </a:lnTo>
                <a:lnTo>
                  <a:pt x="421" y="38"/>
                </a:lnTo>
                <a:lnTo>
                  <a:pt x="421" y="19"/>
                </a:lnTo>
                <a:lnTo>
                  <a:pt x="436" y="19"/>
                </a:lnTo>
                <a:lnTo>
                  <a:pt x="436" y="0"/>
                </a:lnTo>
                <a:close/>
              </a:path>
            </a:pathLst>
          </a:custGeom>
          <a:solidFill>
            <a:schemeClr val="accent5"/>
          </a:solidFill>
          <a:ln w="0">
            <a:solidFill>
              <a:schemeClr val="bg1"/>
            </a:solidFill>
            <a:prstDash val="solid"/>
            <a:round/>
            <a:headEnd/>
            <a:tailEnd/>
          </a:ln>
        </p:spPr>
        <p:txBody>
          <a:bodyPr vert="horz" wrap="square" lIns="93233" tIns="46616" rIns="93233" bIns="466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49">
              <a:defRPr/>
            </a:pPr>
            <a:endParaRPr lang="en-US" sz="1836" dirty="0">
              <a:solidFill>
                <a:prstClr val="black"/>
              </a:solidFill>
              <a:latin typeface="Segoe UI"/>
            </a:endParaRPr>
          </a:p>
        </p:txBody>
      </p:sp>
      <p:sp>
        <p:nvSpPr>
          <p:cNvPr id="106" name="Rectangle 35"/>
          <p:cNvSpPr>
            <a:spLocks noChangeAspect="1"/>
          </p:cNvSpPr>
          <p:nvPr/>
        </p:nvSpPr>
        <p:spPr bwMode="auto">
          <a:xfrm>
            <a:off x="9994679" y="3883546"/>
            <a:ext cx="1174740" cy="729408"/>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solidFill>
                <a:srgbClr val="FF8C00"/>
              </a:solidFill>
              <a:latin typeface="Segoe UI"/>
              <a:ea typeface="Segoe UI" pitchFamily="34" charset="0"/>
              <a:cs typeface="Segoe UI" pitchFamily="34" charset="0"/>
            </a:endParaRPr>
          </a:p>
        </p:txBody>
      </p:sp>
      <p:sp>
        <p:nvSpPr>
          <p:cNvPr id="107" name="Rectangle 2048"/>
          <p:cNvSpPr>
            <a:spLocks noChangeAspect="1"/>
          </p:cNvSpPr>
          <p:nvPr/>
        </p:nvSpPr>
        <p:spPr bwMode="auto">
          <a:xfrm flipV="1">
            <a:off x="8331130" y="5509629"/>
            <a:ext cx="883409" cy="948364"/>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chemeClr val="accent5"/>
          </a:solidFill>
          <a:ln w="9525" cap="flat" cmpd="sng" algn="ctr">
            <a:solidFill>
              <a:schemeClr val="bg1"/>
            </a:solidFill>
            <a:prstDash val="solid"/>
            <a:headEnd type="none" w="med" len="med"/>
            <a:tailEnd type="none" w="med" len="med"/>
          </a:ln>
          <a:effectLst/>
        </p:spPr>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31932" fontAlgn="base">
              <a:spcBef>
                <a:spcPct val="0"/>
              </a:spcBef>
              <a:spcAft>
                <a:spcPct val="0"/>
              </a:spcAft>
              <a:defRPr/>
            </a:pPr>
            <a:endParaRPr lang="en-US" sz="1836"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7" name="Group 116"/>
          <p:cNvGrpSpPr/>
          <p:nvPr/>
        </p:nvGrpSpPr>
        <p:grpSpPr>
          <a:xfrm>
            <a:off x="3087785" y="2192883"/>
            <a:ext cx="1023568" cy="860951"/>
            <a:chOff x="2939243" y="4947133"/>
            <a:chExt cx="3545174" cy="2682142"/>
          </a:xfrm>
          <a:solidFill>
            <a:schemeClr val="accent5"/>
          </a:solidFill>
        </p:grpSpPr>
        <p:sp>
          <p:nvSpPr>
            <p:cNvPr id="108"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09" name="Oval 108"/>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0"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1" name="Oval 110"/>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2"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3"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4"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5"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6"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118" name="Rectangle 25"/>
          <p:cNvSpPr>
            <a:spLocks noChangeAspect="1"/>
          </p:cNvSpPr>
          <p:nvPr/>
        </p:nvSpPr>
        <p:spPr bwMode="auto">
          <a:xfrm>
            <a:off x="3020446" y="5573727"/>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sp>
        <p:nvSpPr>
          <p:cNvPr id="127" name="Title 126"/>
          <p:cNvSpPr>
            <a:spLocks noGrp="1"/>
          </p:cNvSpPr>
          <p:nvPr>
            <p:ph type="title"/>
          </p:nvPr>
        </p:nvSpPr>
        <p:spPr/>
        <p:txBody>
          <a:bodyPr/>
          <a:lstStyle/>
          <a:p>
            <a:r>
              <a:rPr lang="en-US" dirty="0"/>
              <a:t>Connected Things</a:t>
            </a:r>
            <a:r>
              <a:rPr lang="en-US" baseline="0" dirty="0"/>
              <a:t> Everywhere</a:t>
            </a:r>
            <a:endParaRPr lang="en-US" dirty="0"/>
          </a:p>
        </p:txBody>
      </p:sp>
      <p:grpSp>
        <p:nvGrpSpPr>
          <p:cNvPr id="132" name="Group 131"/>
          <p:cNvGrpSpPr/>
          <p:nvPr/>
        </p:nvGrpSpPr>
        <p:grpSpPr>
          <a:xfrm>
            <a:off x="5918243" y="5663672"/>
            <a:ext cx="561237" cy="1006869"/>
            <a:chOff x="3949121" y="2042711"/>
            <a:chExt cx="1813999" cy="2783594"/>
          </a:xfrm>
          <a:solidFill>
            <a:schemeClr val="accent5"/>
          </a:solidFill>
        </p:grpSpPr>
        <p:sp>
          <p:nvSpPr>
            <p:cNvPr id="128" name="Rectangle: Rounded Corners 127"/>
            <p:cNvSpPr/>
            <p:nvPr/>
          </p:nvSpPr>
          <p:spPr>
            <a:xfrm>
              <a:off x="3949121" y="2042711"/>
              <a:ext cx="1813999" cy="27835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0" name="Rectangle: Rounded Corners 129"/>
            <p:cNvSpPr/>
            <p:nvPr/>
          </p:nvSpPr>
          <p:spPr>
            <a:xfrm>
              <a:off x="4133874" y="2183676"/>
              <a:ext cx="1437984" cy="2482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p:cNvSpPr/>
            <p:nvPr/>
          </p:nvSpPr>
          <p:spPr>
            <a:xfrm>
              <a:off x="4705718" y="4238693"/>
              <a:ext cx="294295" cy="33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TextBox 1"/>
          <p:cNvSpPr txBox="1"/>
          <p:nvPr/>
        </p:nvSpPr>
        <p:spPr>
          <a:xfrm>
            <a:off x="3518894" y="3088170"/>
            <a:ext cx="5327925" cy="830997"/>
          </a:xfrm>
          <a:prstGeom prst="rect">
            <a:avLst/>
          </a:prstGeom>
          <a:noFill/>
        </p:spPr>
        <p:txBody>
          <a:bodyPr wrap="square" rtlCol="0">
            <a:spAutoFit/>
          </a:bodyPr>
          <a:lstStyle/>
          <a:p>
            <a:pPr algn="ctr"/>
            <a:r>
              <a:rPr lang="en-US" sz="2400" b="1" dirty="0"/>
              <a:t>NOW</a:t>
            </a:r>
          </a:p>
          <a:p>
            <a:pPr algn="ctr"/>
            <a:r>
              <a:rPr lang="en-US" sz="2400" dirty="0"/>
              <a:t>More connected devices than people</a:t>
            </a:r>
          </a:p>
        </p:txBody>
      </p:sp>
      <p:sp>
        <p:nvSpPr>
          <p:cNvPr id="24" name="TextBox 23"/>
          <p:cNvSpPr txBox="1"/>
          <p:nvPr/>
        </p:nvSpPr>
        <p:spPr>
          <a:xfrm>
            <a:off x="3517519" y="3947159"/>
            <a:ext cx="5327925" cy="830997"/>
          </a:xfrm>
          <a:prstGeom prst="rect">
            <a:avLst/>
          </a:prstGeom>
          <a:noFill/>
        </p:spPr>
        <p:txBody>
          <a:bodyPr wrap="square" rtlCol="0">
            <a:spAutoFit/>
          </a:bodyPr>
          <a:lstStyle/>
          <a:p>
            <a:pPr algn="ctr"/>
            <a:r>
              <a:rPr lang="en-US" sz="2400" b="1" dirty="0"/>
              <a:t>2020</a:t>
            </a:r>
          </a:p>
          <a:p>
            <a:pPr algn="ctr"/>
            <a:r>
              <a:rPr lang="en-US" sz="2400" dirty="0"/>
              <a:t>&gt; 25 billion (Gartner predicts)</a:t>
            </a:r>
          </a:p>
        </p:txBody>
      </p:sp>
      <p:sp>
        <p:nvSpPr>
          <p:cNvPr id="25" name="TextBox 24"/>
          <p:cNvSpPr txBox="1"/>
          <p:nvPr/>
        </p:nvSpPr>
        <p:spPr>
          <a:xfrm>
            <a:off x="3588775" y="4902051"/>
            <a:ext cx="5327925" cy="461665"/>
          </a:xfrm>
          <a:prstGeom prst="rect">
            <a:avLst/>
          </a:prstGeom>
          <a:noFill/>
        </p:spPr>
        <p:txBody>
          <a:bodyPr wrap="square" rtlCol="0">
            <a:spAutoFit/>
          </a:bodyPr>
          <a:lstStyle/>
          <a:p>
            <a:pPr algn="ctr"/>
            <a:r>
              <a:rPr lang="en-US" sz="2400" dirty="0"/>
              <a:t>$1.7 trillion market (IDC report)</a:t>
            </a:r>
          </a:p>
        </p:txBody>
      </p:sp>
    </p:spTree>
    <p:extLst>
      <p:ext uri="{BB962C8B-B14F-4D97-AF65-F5344CB8AC3E}">
        <p14:creationId xmlns:p14="http://schemas.microsoft.com/office/powerpoint/2010/main" val="271851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5" grpId="0" animBg="1"/>
      <p:bldP spid="106" grpId="0" animBg="1"/>
      <p:bldP spid="107" grpId="0" animBg="1"/>
      <p:bldP spid="118" grpId="0" animBg="1"/>
      <p:bldP spid="2"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Be part of the Internet of Things</a:t>
            </a:r>
          </a:p>
        </p:txBody>
      </p:sp>
    </p:spTree>
    <p:extLst>
      <p:ext uri="{BB962C8B-B14F-4D97-AF65-F5344CB8AC3E}">
        <p14:creationId xmlns:p14="http://schemas.microsoft.com/office/powerpoint/2010/main" val="333518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Internet of Things</a:t>
            </a:r>
          </a:p>
        </p:txBody>
      </p:sp>
      <p:sp>
        <p:nvSpPr>
          <p:cNvPr id="3" name="Content Placeholder 2"/>
          <p:cNvSpPr>
            <a:spLocks noGrp="1"/>
          </p:cNvSpPr>
          <p:nvPr>
            <p:ph idx="1"/>
          </p:nvPr>
        </p:nvSpPr>
        <p:spPr/>
        <p:txBody>
          <a:bodyPr>
            <a:normAutofit/>
          </a:bodyPr>
          <a:lstStyle/>
          <a:p>
            <a:r>
              <a:rPr lang="en-US" dirty="0"/>
              <a:t>Things</a:t>
            </a:r>
          </a:p>
          <a:p>
            <a:r>
              <a:rPr lang="en-US" dirty="0"/>
              <a:t>I/O</a:t>
            </a:r>
          </a:p>
          <a:p>
            <a:r>
              <a:rPr lang="en-US" dirty="0"/>
              <a:t>Data</a:t>
            </a:r>
          </a:p>
          <a:p>
            <a:r>
              <a:rPr lang="en-US" dirty="0"/>
              <a:t>Analysis</a:t>
            </a:r>
          </a:p>
        </p:txBody>
      </p:sp>
    </p:spTree>
    <p:extLst>
      <p:ext uri="{BB962C8B-B14F-4D97-AF65-F5344CB8AC3E}">
        <p14:creationId xmlns:p14="http://schemas.microsoft.com/office/powerpoint/2010/main" val="325301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Importance</a:t>
            </a:r>
          </a:p>
        </p:txBody>
      </p:sp>
      <p:sp>
        <p:nvSpPr>
          <p:cNvPr id="3" name="Content Placeholder 2"/>
          <p:cNvSpPr>
            <a:spLocks noGrp="1"/>
          </p:cNvSpPr>
          <p:nvPr>
            <p:ph idx="1"/>
          </p:nvPr>
        </p:nvSpPr>
        <p:spPr/>
        <p:txBody>
          <a:bodyPr/>
          <a:lstStyle/>
          <a:p>
            <a:pPr marL="0" indent="0">
              <a:buNone/>
            </a:pPr>
            <a:r>
              <a:rPr lang="en-US" dirty="0"/>
              <a:t>New data and real-time insights &amp; analysis can lead to competitive advantage through:</a:t>
            </a:r>
          </a:p>
          <a:p>
            <a:pPr lvl="1"/>
            <a:r>
              <a:rPr lang="en-US" dirty="0"/>
              <a:t>Quick reactions to issues and success</a:t>
            </a:r>
          </a:p>
          <a:p>
            <a:pPr lvl="1"/>
            <a:r>
              <a:rPr lang="en-US" dirty="0"/>
              <a:t>Increased efficiency</a:t>
            </a:r>
          </a:p>
          <a:p>
            <a:pPr lvl="1"/>
            <a:r>
              <a:rPr lang="en-US" dirty="0"/>
              <a:t>New opportunities from discovering trends</a:t>
            </a:r>
          </a:p>
          <a:p>
            <a:pPr lvl="1"/>
            <a:r>
              <a:rPr lang="en-US" dirty="0"/>
              <a:t>Improved customer service</a:t>
            </a:r>
          </a:p>
        </p:txBody>
      </p:sp>
    </p:spTree>
    <p:extLst>
      <p:ext uri="{BB962C8B-B14F-4D97-AF65-F5344CB8AC3E}">
        <p14:creationId xmlns:p14="http://schemas.microsoft.com/office/powerpoint/2010/main" val="421547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Usage</a:t>
            </a:r>
          </a:p>
        </p:txBody>
      </p:sp>
      <p:sp>
        <p:nvSpPr>
          <p:cNvPr id="3" name="VEHICLE TRACKING"/>
          <p:cNvSpPr>
            <a:spLocks noChangeAspect="1"/>
          </p:cNvSpPr>
          <p:nvPr/>
        </p:nvSpPr>
        <p:spPr bwMode="auto">
          <a:xfrm>
            <a:off x="951986" y="3574319"/>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4" name="Oval 1233"/>
          <p:cNvSpPr>
            <a:spLocks noChangeAspect="1"/>
          </p:cNvSpPr>
          <p:nvPr/>
        </p:nvSpPr>
        <p:spPr bwMode="auto">
          <a:xfrm>
            <a:off x="6222612" y="1762407"/>
            <a:ext cx="783178" cy="919216"/>
          </a:xfrm>
          <a:custGeom>
            <a:avLst/>
            <a:gdLst/>
            <a:ahLst/>
            <a:cxnLst/>
            <a:rect l="l" t="t" r="r" b="b"/>
            <a:pathLst>
              <a:path w="2680859" h="3566160">
                <a:moveTo>
                  <a:pt x="1957649" y="860371"/>
                </a:moveTo>
                <a:lnTo>
                  <a:pt x="1957649" y="1895309"/>
                </a:lnTo>
                <a:lnTo>
                  <a:pt x="2581106" y="1895309"/>
                </a:lnTo>
                <a:lnTo>
                  <a:pt x="2581106" y="860371"/>
                </a:lnTo>
                <a:close/>
                <a:moveTo>
                  <a:pt x="99753" y="860371"/>
                </a:moveTo>
                <a:lnTo>
                  <a:pt x="99753" y="1895309"/>
                </a:lnTo>
                <a:lnTo>
                  <a:pt x="685798" y="1895309"/>
                </a:lnTo>
                <a:lnTo>
                  <a:pt x="685798" y="860371"/>
                </a:lnTo>
                <a:close/>
                <a:moveTo>
                  <a:pt x="810490" y="760618"/>
                </a:moveTo>
                <a:lnTo>
                  <a:pt x="810490" y="2057403"/>
                </a:lnTo>
                <a:lnTo>
                  <a:pt x="1832959" y="2057403"/>
                </a:lnTo>
                <a:lnTo>
                  <a:pt x="1832959" y="760618"/>
                </a:lnTo>
                <a:close/>
                <a:moveTo>
                  <a:pt x="453879" y="381745"/>
                </a:moveTo>
                <a:lnTo>
                  <a:pt x="481311" y="381745"/>
                </a:lnTo>
                <a:lnTo>
                  <a:pt x="481311" y="519818"/>
                </a:lnTo>
                <a:lnTo>
                  <a:pt x="453879" y="519818"/>
                </a:lnTo>
                <a:close/>
                <a:moveTo>
                  <a:pt x="2115864" y="366658"/>
                </a:moveTo>
                <a:lnTo>
                  <a:pt x="2148572" y="366658"/>
                </a:lnTo>
                <a:lnTo>
                  <a:pt x="2148572" y="512147"/>
                </a:lnTo>
                <a:lnTo>
                  <a:pt x="2115864" y="512147"/>
                </a:lnTo>
                <a:close/>
                <a:moveTo>
                  <a:pt x="467594" y="328088"/>
                </a:moveTo>
                <a:cubicBezTo>
                  <a:pt x="475169" y="328088"/>
                  <a:pt x="481310" y="334229"/>
                  <a:pt x="481310" y="341804"/>
                </a:cubicBezTo>
                <a:cubicBezTo>
                  <a:pt x="481310" y="349379"/>
                  <a:pt x="475169" y="355520"/>
                  <a:pt x="467594" y="355520"/>
                </a:cubicBezTo>
                <a:cubicBezTo>
                  <a:pt x="460019" y="355520"/>
                  <a:pt x="453878" y="349379"/>
                  <a:pt x="453878" y="341804"/>
                </a:cubicBezTo>
                <a:cubicBezTo>
                  <a:pt x="453878" y="334229"/>
                  <a:pt x="460019" y="328088"/>
                  <a:pt x="467594" y="328088"/>
                </a:cubicBezTo>
                <a:close/>
                <a:moveTo>
                  <a:pt x="2132217" y="302683"/>
                </a:moveTo>
                <a:cubicBezTo>
                  <a:pt x="2141249" y="302683"/>
                  <a:pt x="2148571" y="310005"/>
                  <a:pt x="2148571" y="319037"/>
                </a:cubicBezTo>
                <a:cubicBezTo>
                  <a:pt x="2148571" y="328068"/>
                  <a:pt x="2141249" y="335390"/>
                  <a:pt x="2132217" y="335390"/>
                </a:cubicBezTo>
                <a:cubicBezTo>
                  <a:pt x="2123185" y="335390"/>
                  <a:pt x="2115863" y="328068"/>
                  <a:pt x="2115863" y="319037"/>
                </a:cubicBezTo>
                <a:cubicBezTo>
                  <a:pt x="2115863" y="310005"/>
                  <a:pt x="2123185" y="302683"/>
                  <a:pt x="2132217" y="302683"/>
                </a:cubicBezTo>
                <a:close/>
                <a:moveTo>
                  <a:pt x="2007526" y="267982"/>
                </a:moveTo>
                <a:lnTo>
                  <a:pt x="2007526" y="592178"/>
                </a:lnTo>
                <a:lnTo>
                  <a:pt x="2256909" y="592178"/>
                </a:lnTo>
                <a:lnTo>
                  <a:pt x="2256909" y="267982"/>
                </a:lnTo>
                <a:close/>
                <a:moveTo>
                  <a:pt x="349136" y="261855"/>
                </a:moveTo>
                <a:lnTo>
                  <a:pt x="349136" y="586051"/>
                </a:lnTo>
                <a:lnTo>
                  <a:pt x="586053" y="586051"/>
                </a:lnTo>
                <a:lnTo>
                  <a:pt x="586053" y="261855"/>
                </a:lnTo>
                <a:close/>
                <a:moveTo>
                  <a:pt x="1253132" y="178857"/>
                </a:moveTo>
                <a:lnTo>
                  <a:pt x="1303044" y="178857"/>
                </a:lnTo>
                <a:lnTo>
                  <a:pt x="1303044" y="349143"/>
                </a:lnTo>
                <a:lnTo>
                  <a:pt x="1253132" y="349143"/>
                </a:lnTo>
                <a:close/>
                <a:moveTo>
                  <a:pt x="1278086" y="81229"/>
                </a:moveTo>
                <a:cubicBezTo>
                  <a:pt x="1291869" y="81229"/>
                  <a:pt x="1303042" y="92403"/>
                  <a:pt x="1303042" y="106185"/>
                </a:cubicBezTo>
                <a:cubicBezTo>
                  <a:pt x="1303042" y="119968"/>
                  <a:pt x="1291869" y="131141"/>
                  <a:pt x="1278086" y="131141"/>
                </a:cubicBezTo>
                <a:cubicBezTo>
                  <a:pt x="1264304" y="131141"/>
                  <a:pt x="1253130" y="119968"/>
                  <a:pt x="1253130" y="106185"/>
                </a:cubicBezTo>
                <a:cubicBezTo>
                  <a:pt x="1253130" y="92403"/>
                  <a:pt x="1264304" y="81229"/>
                  <a:pt x="1278086" y="81229"/>
                </a:cubicBezTo>
                <a:close/>
                <a:moveTo>
                  <a:pt x="1134687" y="37411"/>
                </a:moveTo>
                <a:lnTo>
                  <a:pt x="1134687" y="436422"/>
                </a:lnTo>
                <a:lnTo>
                  <a:pt x="1421481" y="436422"/>
                </a:lnTo>
                <a:lnTo>
                  <a:pt x="1421481" y="37411"/>
                </a:lnTo>
                <a:close/>
                <a:moveTo>
                  <a:pt x="1097283" y="0"/>
                </a:moveTo>
                <a:lnTo>
                  <a:pt x="1458892" y="0"/>
                </a:lnTo>
                <a:lnTo>
                  <a:pt x="1458892" y="473825"/>
                </a:lnTo>
                <a:lnTo>
                  <a:pt x="1346666" y="473825"/>
                </a:lnTo>
                <a:lnTo>
                  <a:pt x="1346666" y="610989"/>
                </a:lnTo>
                <a:lnTo>
                  <a:pt x="1957649" y="610989"/>
                </a:lnTo>
                <a:lnTo>
                  <a:pt x="1957649" y="723207"/>
                </a:lnTo>
                <a:lnTo>
                  <a:pt x="2057403" y="723207"/>
                </a:lnTo>
                <a:lnTo>
                  <a:pt x="2057403" y="617117"/>
                </a:lnTo>
                <a:lnTo>
                  <a:pt x="1982588" y="617117"/>
                </a:lnTo>
                <a:lnTo>
                  <a:pt x="1982588" y="243044"/>
                </a:lnTo>
                <a:lnTo>
                  <a:pt x="2281847" y="243044"/>
                </a:lnTo>
                <a:lnTo>
                  <a:pt x="2281847" y="617117"/>
                </a:lnTo>
                <a:lnTo>
                  <a:pt x="2207033" y="617117"/>
                </a:lnTo>
                <a:lnTo>
                  <a:pt x="2207033" y="723207"/>
                </a:lnTo>
                <a:lnTo>
                  <a:pt x="2680859" y="723207"/>
                </a:lnTo>
                <a:lnTo>
                  <a:pt x="2680859" y="2032465"/>
                </a:lnTo>
                <a:lnTo>
                  <a:pt x="2244444" y="2032465"/>
                </a:lnTo>
                <a:lnTo>
                  <a:pt x="2244444" y="3054931"/>
                </a:lnTo>
                <a:lnTo>
                  <a:pt x="2231975" y="3086104"/>
                </a:lnTo>
                <a:lnTo>
                  <a:pt x="2219506" y="3111043"/>
                </a:lnTo>
                <a:lnTo>
                  <a:pt x="2200802" y="3117277"/>
                </a:lnTo>
                <a:lnTo>
                  <a:pt x="2169629" y="3129746"/>
                </a:lnTo>
                <a:lnTo>
                  <a:pt x="2144691" y="3117277"/>
                </a:lnTo>
                <a:lnTo>
                  <a:pt x="2119752" y="3111043"/>
                </a:lnTo>
                <a:lnTo>
                  <a:pt x="2101049" y="3086104"/>
                </a:lnTo>
                <a:lnTo>
                  <a:pt x="2094814" y="3054931"/>
                </a:lnTo>
                <a:lnTo>
                  <a:pt x="2094814" y="2032465"/>
                </a:lnTo>
                <a:lnTo>
                  <a:pt x="1957649" y="2032465"/>
                </a:lnTo>
                <a:lnTo>
                  <a:pt x="1957649" y="2219506"/>
                </a:lnTo>
                <a:lnTo>
                  <a:pt x="1396542" y="2219506"/>
                </a:lnTo>
                <a:lnTo>
                  <a:pt x="1396542" y="3491346"/>
                </a:lnTo>
                <a:lnTo>
                  <a:pt x="1390578" y="3516284"/>
                </a:lnTo>
                <a:lnTo>
                  <a:pt x="1372688" y="3541222"/>
                </a:lnTo>
                <a:lnTo>
                  <a:pt x="1354797" y="3559926"/>
                </a:lnTo>
                <a:lnTo>
                  <a:pt x="1324978" y="3566160"/>
                </a:lnTo>
                <a:lnTo>
                  <a:pt x="1301124" y="3559926"/>
                </a:lnTo>
                <a:lnTo>
                  <a:pt x="1277269" y="3541222"/>
                </a:lnTo>
                <a:lnTo>
                  <a:pt x="1259378" y="3516284"/>
                </a:lnTo>
                <a:lnTo>
                  <a:pt x="1259378" y="3491346"/>
                </a:lnTo>
                <a:lnTo>
                  <a:pt x="1259378" y="2219506"/>
                </a:lnTo>
                <a:lnTo>
                  <a:pt x="685798" y="2219506"/>
                </a:lnTo>
                <a:lnTo>
                  <a:pt x="685798" y="2032465"/>
                </a:lnTo>
                <a:lnTo>
                  <a:pt x="573580" y="2032465"/>
                </a:lnTo>
                <a:lnTo>
                  <a:pt x="573580" y="3054931"/>
                </a:lnTo>
                <a:lnTo>
                  <a:pt x="567345" y="3086104"/>
                </a:lnTo>
                <a:lnTo>
                  <a:pt x="561111" y="3111043"/>
                </a:lnTo>
                <a:lnTo>
                  <a:pt x="536172" y="3117277"/>
                </a:lnTo>
                <a:lnTo>
                  <a:pt x="498763" y="3129746"/>
                </a:lnTo>
                <a:lnTo>
                  <a:pt x="473824" y="3117277"/>
                </a:lnTo>
                <a:lnTo>
                  <a:pt x="448886" y="3111043"/>
                </a:lnTo>
                <a:lnTo>
                  <a:pt x="436416" y="3086104"/>
                </a:lnTo>
                <a:lnTo>
                  <a:pt x="436416" y="3054931"/>
                </a:lnTo>
                <a:lnTo>
                  <a:pt x="436416" y="2032465"/>
                </a:lnTo>
                <a:lnTo>
                  <a:pt x="0" y="2032465"/>
                </a:lnTo>
                <a:lnTo>
                  <a:pt x="0" y="723207"/>
                </a:lnTo>
                <a:lnTo>
                  <a:pt x="399012" y="723207"/>
                </a:lnTo>
                <a:lnTo>
                  <a:pt x="399012" y="610990"/>
                </a:lnTo>
                <a:lnTo>
                  <a:pt x="324197" y="610990"/>
                </a:lnTo>
                <a:lnTo>
                  <a:pt x="324197" y="236917"/>
                </a:lnTo>
                <a:lnTo>
                  <a:pt x="610991" y="236917"/>
                </a:lnTo>
                <a:lnTo>
                  <a:pt x="610991" y="610990"/>
                </a:lnTo>
                <a:lnTo>
                  <a:pt x="536176" y="610990"/>
                </a:lnTo>
                <a:lnTo>
                  <a:pt x="536176" y="723207"/>
                </a:lnTo>
                <a:lnTo>
                  <a:pt x="685798" y="723207"/>
                </a:lnTo>
                <a:lnTo>
                  <a:pt x="685798" y="610989"/>
                </a:lnTo>
                <a:lnTo>
                  <a:pt x="1209502" y="610989"/>
                </a:lnTo>
                <a:lnTo>
                  <a:pt x="1209502" y="473825"/>
                </a:lnTo>
                <a:lnTo>
                  <a:pt x="1097283" y="47382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Freeform 71"/>
          <p:cNvSpPr>
            <a:spLocks noChangeAspect="1" noEditPoints="1"/>
          </p:cNvSpPr>
          <p:nvPr/>
        </p:nvSpPr>
        <p:spPr bwMode="auto">
          <a:xfrm>
            <a:off x="6222612" y="3350402"/>
            <a:ext cx="923194" cy="937485"/>
          </a:xfrm>
          <a:custGeom>
            <a:avLst/>
            <a:gdLst>
              <a:gd name="T0" fmla="*/ 212 w 586"/>
              <a:gd name="T1" fmla="*/ 329 h 571"/>
              <a:gd name="T2" fmla="*/ 250 w 586"/>
              <a:gd name="T3" fmla="*/ 302 h 571"/>
              <a:gd name="T4" fmla="*/ 536 w 586"/>
              <a:gd name="T5" fmla="*/ 302 h 571"/>
              <a:gd name="T6" fmla="*/ 498 w 586"/>
              <a:gd name="T7" fmla="*/ 259 h 571"/>
              <a:gd name="T8" fmla="*/ 212 w 586"/>
              <a:gd name="T9" fmla="*/ 269 h 571"/>
              <a:gd name="T10" fmla="*/ 227 w 586"/>
              <a:gd name="T11" fmla="*/ 290 h 571"/>
              <a:gd name="T12" fmla="*/ 250 w 586"/>
              <a:gd name="T13" fmla="*/ 242 h 571"/>
              <a:gd name="T14" fmla="*/ 104 w 586"/>
              <a:gd name="T15" fmla="*/ 244 h 571"/>
              <a:gd name="T16" fmla="*/ 158 w 586"/>
              <a:gd name="T17" fmla="*/ 269 h 571"/>
              <a:gd name="T18" fmla="*/ 192 w 586"/>
              <a:gd name="T19" fmla="*/ 471 h 571"/>
              <a:gd name="T20" fmla="*/ 162 w 586"/>
              <a:gd name="T21" fmla="*/ 213 h 571"/>
              <a:gd name="T22" fmla="*/ 498 w 586"/>
              <a:gd name="T23" fmla="*/ 244 h 571"/>
              <a:gd name="T24" fmla="*/ 536 w 586"/>
              <a:gd name="T25" fmla="*/ 259 h 571"/>
              <a:gd name="T26" fmla="*/ 503 w 586"/>
              <a:gd name="T27" fmla="*/ 202 h 571"/>
              <a:gd name="T28" fmla="*/ 225 w 586"/>
              <a:gd name="T29" fmla="*/ 183 h 571"/>
              <a:gd name="T30" fmla="*/ 210 w 586"/>
              <a:gd name="T31" fmla="*/ 242 h 571"/>
              <a:gd name="T32" fmla="*/ 248 w 586"/>
              <a:gd name="T33" fmla="*/ 227 h 571"/>
              <a:gd name="T34" fmla="*/ 498 w 586"/>
              <a:gd name="T35" fmla="*/ 184 h 571"/>
              <a:gd name="T36" fmla="*/ 528 w 586"/>
              <a:gd name="T37" fmla="*/ 194 h 571"/>
              <a:gd name="T38" fmla="*/ 521 w 586"/>
              <a:gd name="T39" fmla="*/ 142 h 571"/>
              <a:gd name="T40" fmla="*/ 417 w 586"/>
              <a:gd name="T41" fmla="*/ 123 h 571"/>
              <a:gd name="T42" fmla="*/ 382 w 586"/>
              <a:gd name="T43" fmla="*/ 161 h 571"/>
              <a:gd name="T44" fmla="*/ 382 w 586"/>
              <a:gd name="T45" fmla="*/ 404 h 571"/>
              <a:gd name="T46" fmla="*/ 369 w 586"/>
              <a:gd name="T47" fmla="*/ 430 h 571"/>
              <a:gd name="T48" fmla="*/ 356 w 586"/>
              <a:gd name="T49" fmla="*/ 440 h 571"/>
              <a:gd name="T50" fmla="*/ 333 w 586"/>
              <a:gd name="T51" fmla="*/ 471 h 571"/>
              <a:gd name="T52" fmla="*/ 417 w 586"/>
              <a:gd name="T53" fmla="*/ 123 h 571"/>
              <a:gd name="T54" fmla="*/ 494 w 586"/>
              <a:gd name="T55" fmla="*/ 19 h 571"/>
              <a:gd name="T56" fmla="*/ 498 w 586"/>
              <a:gd name="T57" fmla="*/ 56 h 571"/>
              <a:gd name="T58" fmla="*/ 536 w 586"/>
              <a:gd name="T59" fmla="*/ 133 h 571"/>
              <a:gd name="T60" fmla="*/ 565 w 586"/>
              <a:gd name="T61" fmla="*/ 371 h 571"/>
              <a:gd name="T62" fmla="*/ 0 w 586"/>
              <a:gd name="T63" fmla="*/ 571 h 571"/>
              <a:gd name="T64" fmla="*/ 31 w 586"/>
              <a:gd name="T65" fmla="*/ 292 h 571"/>
              <a:gd name="T66" fmla="*/ 89 w 586"/>
              <a:gd name="T67" fmla="*/ 244 h 571"/>
              <a:gd name="T68" fmla="*/ 139 w 586"/>
              <a:gd name="T69" fmla="*/ 196 h 571"/>
              <a:gd name="T70" fmla="*/ 187 w 586"/>
              <a:gd name="T71" fmla="*/ 204 h 571"/>
              <a:gd name="T72" fmla="*/ 213 w 586"/>
              <a:gd name="T73" fmla="*/ 171 h 571"/>
              <a:gd name="T74" fmla="*/ 250 w 586"/>
              <a:gd name="T75" fmla="*/ 92 h 571"/>
              <a:gd name="T76" fmla="*/ 311 w 586"/>
              <a:gd name="T77" fmla="*/ 56 h 571"/>
              <a:gd name="T78" fmla="*/ 333 w 586"/>
              <a:gd name="T79" fmla="*/ 432 h 571"/>
              <a:gd name="T80" fmla="*/ 367 w 586"/>
              <a:gd name="T81" fmla="*/ 394 h 571"/>
              <a:gd name="T82" fmla="*/ 367 w 586"/>
              <a:gd name="T83" fmla="*/ 154 h 571"/>
              <a:gd name="T84" fmla="*/ 369 w 586"/>
              <a:gd name="T85" fmla="*/ 142 h 571"/>
              <a:gd name="T86" fmla="*/ 375 w 586"/>
              <a:gd name="T87" fmla="*/ 133 h 571"/>
              <a:gd name="T88" fmla="*/ 379 w 586"/>
              <a:gd name="T89" fmla="*/ 127 h 571"/>
              <a:gd name="T90" fmla="*/ 384 w 586"/>
              <a:gd name="T91" fmla="*/ 119 h 571"/>
              <a:gd name="T92" fmla="*/ 417 w 586"/>
              <a:gd name="T93" fmla="*/ 108 h 571"/>
              <a:gd name="T94" fmla="*/ 421 w 586"/>
              <a:gd name="T95" fmla="*/ 38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6" h="571">
                <a:moveTo>
                  <a:pt x="250" y="302"/>
                </a:moveTo>
                <a:lnTo>
                  <a:pt x="242" y="302"/>
                </a:lnTo>
                <a:lnTo>
                  <a:pt x="223" y="311"/>
                </a:lnTo>
                <a:lnTo>
                  <a:pt x="212" y="329"/>
                </a:lnTo>
                <a:lnTo>
                  <a:pt x="210" y="336"/>
                </a:lnTo>
                <a:lnTo>
                  <a:pt x="210" y="471"/>
                </a:lnTo>
                <a:lnTo>
                  <a:pt x="250" y="471"/>
                </a:lnTo>
                <a:lnTo>
                  <a:pt x="250" y="302"/>
                </a:lnTo>
                <a:close/>
                <a:moveTo>
                  <a:pt x="498" y="259"/>
                </a:moveTo>
                <a:lnTo>
                  <a:pt x="498" y="371"/>
                </a:lnTo>
                <a:lnTo>
                  <a:pt x="536" y="371"/>
                </a:lnTo>
                <a:lnTo>
                  <a:pt x="536" y="302"/>
                </a:lnTo>
                <a:lnTo>
                  <a:pt x="532" y="283"/>
                </a:lnTo>
                <a:lnTo>
                  <a:pt x="521" y="269"/>
                </a:lnTo>
                <a:lnTo>
                  <a:pt x="503" y="261"/>
                </a:lnTo>
                <a:lnTo>
                  <a:pt x="498" y="259"/>
                </a:lnTo>
                <a:close/>
                <a:moveTo>
                  <a:pt x="250" y="242"/>
                </a:moveTo>
                <a:lnTo>
                  <a:pt x="242" y="242"/>
                </a:lnTo>
                <a:lnTo>
                  <a:pt x="223" y="252"/>
                </a:lnTo>
                <a:lnTo>
                  <a:pt x="212" y="269"/>
                </a:lnTo>
                <a:lnTo>
                  <a:pt x="210" y="277"/>
                </a:lnTo>
                <a:lnTo>
                  <a:pt x="210" y="302"/>
                </a:lnTo>
                <a:lnTo>
                  <a:pt x="217" y="296"/>
                </a:lnTo>
                <a:lnTo>
                  <a:pt x="227" y="290"/>
                </a:lnTo>
                <a:lnTo>
                  <a:pt x="237" y="286"/>
                </a:lnTo>
                <a:lnTo>
                  <a:pt x="248" y="286"/>
                </a:lnTo>
                <a:lnTo>
                  <a:pt x="250" y="286"/>
                </a:lnTo>
                <a:lnTo>
                  <a:pt x="250" y="242"/>
                </a:lnTo>
                <a:close/>
                <a:moveTo>
                  <a:pt x="135" y="213"/>
                </a:moveTo>
                <a:lnTo>
                  <a:pt x="119" y="217"/>
                </a:lnTo>
                <a:lnTo>
                  <a:pt x="108" y="229"/>
                </a:lnTo>
                <a:lnTo>
                  <a:pt x="104" y="244"/>
                </a:lnTo>
                <a:lnTo>
                  <a:pt x="104" y="244"/>
                </a:lnTo>
                <a:lnTo>
                  <a:pt x="112" y="244"/>
                </a:lnTo>
                <a:lnTo>
                  <a:pt x="137" y="252"/>
                </a:lnTo>
                <a:lnTo>
                  <a:pt x="158" y="269"/>
                </a:lnTo>
                <a:lnTo>
                  <a:pt x="173" y="290"/>
                </a:lnTo>
                <a:lnTo>
                  <a:pt x="177" y="319"/>
                </a:lnTo>
                <a:lnTo>
                  <a:pt x="177" y="471"/>
                </a:lnTo>
                <a:lnTo>
                  <a:pt x="192" y="471"/>
                </a:lnTo>
                <a:lnTo>
                  <a:pt x="192" y="244"/>
                </a:lnTo>
                <a:lnTo>
                  <a:pt x="189" y="229"/>
                </a:lnTo>
                <a:lnTo>
                  <a:pt x="177" y="217"/>
                </a:lnTo>
                <a:lnTo>
                  <a:pt x="162" y="213"/>
                </a:lnTo>
                <a:lnTo>
                  <a:pt x="135" y="213"/>
                </a:lnTo>
                <a:close/>
                <a:moveTo>
                  <a:pt x="498" y="200"/>
                </a:moveTo>
                <a:lnTo>
                  <a:pt x="498" y="244"/>
                </a:lnTo>
                <a:lnTo>
                  <a:pt x="498" y="244"/>
                </a:lnTo>
                <a:lnTo>
                  <a:pt x="509" y="246"/>
                </a:lnTo>
                <a:lnTo>
                  <a:pt x="519" y="248"/>
                </a:lnTo>
                <a:lnTo>
                  <a:pt x="528" y="254"/>
                </a:lnTo>
                <a:lnTo>
                  <a:pt x="536" y="259"/>
                </a:lnTo>
                <a:lnTo>
                  <a:pt x="536" y="242"/>
                </a:lnTo>
                <a:lnTo>
                  <a:pt x="532" y="223"/>
                </a:lnTo>
                <a:lnTo>
                  <a:pt x="521" y="209"/>
                </a:lnTo>
                <a:lnTo>
                  <a:pt x="503" y="202"/>
                </a:lnTo>
                <a:lnTo>
                  <a:pt x="498" y="200"/>
                </a:lnTo>
                <a:close/>
                <a:moveTo>
                  <a:pt x="250" y="175"/>
                </a:moveTo>
                <a:lnTo>
                  <a:pt x="242" y="175"/>
                </a:lnTo>
                <a:lnTo>
                  <a:pt x="225" y="183"/>
                </a:lnTo>
                <a:lnTo>
                  <a:pt x="213" y="198"/>
                </a:lnTo>
                <a:lnTo>
                  <a:pt x="210" y="217"/>
                </a:lnTo>
                <a:lnTo>
                  <a:pt x="210" y="238"/>
                </a:lnTo>
                <a:lnTo>
                  <a:pt x="210" y="242"/>
                </a:lnTo>
                <a:lnTo>
                  <a:pt x="217" y="236"/>
                </a:lnTo>
                <a:lnTo>
                  <a:pt x="227" y="231"/>
                </a:lnTo>
                <a:lnTo>
                  <a:pt x="237" y="227"/>
                </a:lnTo>
                <a:lnTo>
                  <a:pt x="248" y="227"/>
                </a:lnTo>
                <a:lnTo>
                  <a:pt x="250" y="227"/>
                </a:lnTo>
                <a:lnTo>
                  <a:pt x="250" y="175"/>
                </a:lnTo>
                <a:close/>
                <a:moveTo>
                  <a:pt x="498" y="133"/>
                </a:moveTo>
                <a:lnTo>
                  <a:pt x="498" y="184"/>
                </a:lnTo>
                <a:lnTo>
                  <a:pt x="498" y="184"/>
                </a:lnTo>
                <a:lnTo>
                  <a:pt x="509" y="186"/>
                </a:lnTo>
                <a:lnTo>
                  <a:pt x="519" y="188"/>
                </a:lnTo>
                <a:lnTo>
                  <a:pt x="528" y="194"/>
                </a:lnTo>
                <a:lnTo>
                  <a:pt x="536" y="200"/>
                </a:lnTo>
                <a:lnTo>
                  <a:pt x="536" y="175"/>
                </a:lnTo>
                <a:lnTo>
                  <a:pt x="532" y="156"/>
                </a:lnTo>
                <a:lnTo>
                  <a:pt x="521" y="142"/>
                </a:lnTo>
                <a:lnTo>
                  <a:pt x="503" y="133"/>
                </a:lnTo>
                <a:lnTo>
                  <a:pt x="498" y="133"/>
                </a:lnTo>
                <a:close/>
                <a:moveTo>
                  <a:pt x="417" y="123"/>
                </a:moveTo>
                <a:lnTo>
                  <a:pt x="417" y="123"/>
                </a:lnTo>
                <a:lnTo>
                  <a:pt x="402" y="129"/>
                </a:lnTo>
                <a:lnTo>
                  <a:pt x="390" y="142"/>
                </a:lnTo>
                <a:lnTo>
                  <a:pt x="382" y="158"/>
                </a:lnTo>
                <a:lnTo>
                  <a:pt x="382" y="161"/>
                </a:lnTo>
                <a:lnTo>
                  <a:pt x="382" y="394"/>
                </a:lnTo>
                <a:lnTo>
                  <a:pt x="382" y="396"/>
                </a:lnTo>
                <a:lnTo>
                  <a:pt x="382" y="404"/>
                </a:lnTo>
                <a:lnTo>
                  <a:pt x="382" y="404"/>
                </a:lnTo>
                <a:lnTo>
                  <a:pt x="381" y="409"/>
                </a:lnTo>
                <a:lnTo>
                  <a:pt x="379" y="417"/>
                </a:lnTo>
                <a:lnTo>
                  <a:pt x="375" y="425"/>
                </a:lnTo>
                <a:lnTo>
                  <a:pt x="369" y="430"/>
                </a:lnTo>
                <a:lnTo>
                  <a:pt x="367" y="432"/>
                </a:lnTo>
                <a:lnTo>
                  <a:pt x="367" y="432"/>
                </a:lnTo>
                <a:lnTo>
                  <a:pt x="363" y="436"/>
                </a:lnTo>
                <a:lnTo>
                  <a:pt x="356" y="440"/>
                </a:lnTo>
                <a:lnTo>
                  <a:pt x="348" y="446"/>
                </a:lnTo>
                <a:lnTo>
                  <a:pt x="338" y="448"/>
                </a:lnTo>
                <a:lnTo>
                  <a:pt x="333" y="448"/>
                </a:lnTo>
                <a:lnTo>
                  <a:pt x="333" y="471"/>
                </a:lnTo>
                <a:lnTo>
                  <a:pt x="396" y="471"/>
                </a:lnTo>
                <a:lnTo>
                  <a:pt x="396" y="371"/>
                </a:lnTo>
                <a:lnTo>
                  <a:pt x="417" y="371"/>
                </a:lnTo>
                <a:lnTo>
                  <a:pt x="417" y="123"/>
                </a:lnTo>
                <a:close/>
                <a:moveTo>
                  <a:pt x="436" y="0"/>
                </a:moveTo>
                <a:lnTo>
                  <a:pt x="475" y="0"/>
                </a:lnTo>
                <a:lnTo>
                  <a:pt x="475" y="19"/>
                </a:lnTo>
                <a:lnTo>
                  <a:pt x="494" y="19"/>
                </a:lnTo>
                <a:lnTo>
                  <a:pt x="494" y="38"/>
                </a:lnTo>
                <a:lnTo>
                  <a:pt x="475" y="38"/>
                </a:lnTo>
                <a:lnTo>
                  <a:pt x="475" y="56"/>
                </a:lnTo>
                <a:lnTo>
                  <a:pt x="498" y="56"/>
                </a:lnTo>
                <a:lnTo>
                  <a:pt x="498" y="117"/>
                </a:lnTo>
                <a:lnTo>
                  <a:pt x="498" y="117"/>
                </a:lnTo>
                <a:lnTo>
                  <a:pt x="519" y="121"/>
                </a:lnTo>
                <a:lnTo>
                  <a:pt x="536" y="133"/>
                </a:lnTo>
                <a:lnTo>
                  <a:pt x="548" y="150"/>
                </a:lnTo>
                <a:lnTo>
                  <a:pt x="553" y="171"/>
                </a:lnTo>
                <a:lnTo>
                  <a:pt x="553" y="371"/>
                </a:lnTo>
                <a:lnTo>
                  <a:pt x="565" y="371"/>
                </a:lnTo>
                <a:lnTo>
                  <a:pt x="565" y="471"/>
                </a:lnTo>
                <a:lnTo>
                  <a:pt x="586" y="471"/>
                </a:lnTo>
                <a:lnTo>
                  <a:pt x="586" y="571"/>
                </a:lnTo>
                <a:lnTo>
                  <a:pt x="0" y="571"/>
                </a:lnTo>
                <a:lnTo>
                  <a:pt x="0" y="471"/>
                </a:lnTo>
                <a:lnTo>
                  <a:pt x="25" y="471"/>
                </a:lnTo>
                <a:lnTo>
                  <a:pt x="25" y="319"/>
                </a:lnTo>
                <a:lnTo>
                  <a:pt x="31" y="292"/>
                </a:lnTo>
                <a:lnTo>
                  <a:pt x="43" y="271"/>
                </a:lnTo>
                <a:lnTo>
                  <a:pt x="62" y="254"/>
                </a:lnTo>
                <a:lnTo>
                  <a:pt x="85" y="246"/>
                </a:lnTo>
                <a:lnTo>
                  <a:pt x="89" y="244"/>
                </a:lnTo>
                <a:lnTo>
                  <a:pt x="89" y="236"/>
                </a:lnTo>
                <a:lnTo>
                  <a:pt x="98" y="215"/>
                </a:lnTo>
                <a:lnTo>
                  <a:pt x="116" y="200"/>
                </a:lnTo>
                <a:lnTo>
                  <a:pt x="139" y="196"/>
                </a:lnTo>
                <a:lnTo>
                  <a:pt x="160" y="196"/>
                </a:lnTo>
                <a:lnTo>
                  <a:pt x="169" y="196"/>
                </a:lnTo>
                <a:lnTo>
                  <a:pt x="179" y="200"/>
                </a:lnTo>
                <a:lnTo>
                  <a:pt x="187" y="204"/>
                </a:lnTo>
                <a:lnTo>
                  <a:pt x="194" y="209"/>
                </a:lnTo>
                <a:lnTo>
                  <a:pt x="194" y="202"/>
                </a:lnTo>
                <a:lnTo>
                  <a:pt x="200" y="184"/>
                </a:lnTo>
                <a:lnTo>
                  <a:pt x="213" y="171"/>
                </a:lnTo>
                <a:lnTo>
                  <a:pt x="229" y="161"/>
                </a:lnTo>
                <a:lnTo>
                  <a:pt x="248" y="159"/>
                </a:lnTo>
                <a:lnTo>
                  <a:pt x="250" y="159"/>
                </a:lnTo>
                <a:lnTo>
                  <a:pt x="250" y="92"/>
                </a:lnTo>
                <a:lnTo>
                  <a:pt x="256" y="71"/>
                </a:lnTo>
                <a:lnTo>
                  <a:pt x="269" y="56"/>
                </a:lnTo>
                <a:lnTo>
                  <a:pt x="290" y="50"/>
                </a:lnTo>
                <a:lnTo>
                  <a:pt x="311" y="56"/>
                </a:lnTo>
                <a:lnTo>
                  <a:pt x="327" y="71"/>
                </a:lnTo>
                <a:lnTo>
                  <a:pt x="333" y="92"/>
                </a:lnTo>
                <a:lnTo>
                  <a:pt x="333" y="432"/>
                </a:lnTo>
                <a:lnTo>
                  <a:pt x="333" y="432"/>
                </a:lnTo>
                <a:lnTo>
                  <a:pt x="348" y="427"/>
                </a:lnTo>
                <a:lnTo>
                  <a:pt x="359" y="413"/>
                </a:lnTo>
                <a:lnTo>
                  <a:pt x="365" y="398"/>
                </a:lnTo>
                <a:lnTo>
                  <a:pt x="367" y="394"/>
                </a:lnTo>
                <a:lnTo>
                  <a:pt x="367" y="161"/>
                </a:lnTo>
                <a:lnTo>
                  <a:pt x="367" y="159"/>
                </a:lnTo>
                <a:lnTo>
                  <a:pt x="367" y="154"/>
                </a:lnTo>
                <a:lnTo>
                  <a:pt x="367" y="154"/>
                </a:lnTo>
                <a:lnTo>
                  <a:pt x="369" y="146"/>
                </a:lnTo>
                <a:lnTo>
                  <a:pt x="369" y="142"/>
                </a:lnTo>
                <a:lnTo>
                  <a:pt x="369" y="142"/>
                </a:lnTo>
                <a:lnTo>
                  <a:pt x="369" y="142"/>
                </a:lnTo>
                <a:lnTo>
                  <a:pt x="371" y="138"/>
                </a:lnTo>
                <a:lnTo>
                  <a:pt x="373" y="135"/>
                </a:lnTo>
                <a:lnTo>
                  <a:pt x="373" y="135"/>
                </a:lnTo>
                <a:lnTo>
                  <a:pt x="375" y="133"/>
                </a:lnTo>
                <a:lnTo>
                  <a:pt x="375" y="131"/>
                </a:lnTo>
                <a:lnTo>
                  <a:pt x="379" y="127"/>
                </a:lnTo>
                <a:lnTo>
                  <a:pt x="379" y="127"/>
                </a:lnTo>
                <a:lnTo>
                  <a:pt x="379" y="127"/>
                </a:lnTo>
                <a:lnTo>
                  <a:pt x="381" y="123"/>
                </a:lnTo>
                <a:lnTo>
                  <a:pt x="382" y="123"/>
                </a:lnTo>
                <a:lnTo>
                  <a:pt x="382" y="123"/>
                </a:lnTo>
                <a:lnTo>
                  <a:pt x="384" y="119"/>
                </a:lnTo>
                <a:lnTo>
                  <a:pt x="392" y="115"/>
                </a:lnTo>
                <a:lnTo>
                  <a:pt x="402" y="111"/>
                </a:lnTo>
                <a:lnTo>
                  <a:pt x="409" y="108"/>
                </a:lnTo>
                <a:lnTo>
                  <a:pt x="417" y="108"/>
                </a:lnTo>
                <a:lnTo>
                  <a:pt x="417" y="56"/>
                </a:lnTo>
                <a:lnTo>
                  <a:pt x="436" y="56"/>
                </a:lnTo>
                <a:lnTo>
                  <a:pt x="436" y="38"/>
                </a:lnTo>
                <a:lnTo>
                  <a:pt x="421" y="38"/>
                </a:lnTo>
                <a:lnTo>
                  <a:pt x="421" y="19"/>
                </a:lnTo>
                <a:lnTo>
                  <a:pt x="436" y="19"/>
                </a:lnTo>
                <a:lnTo>
                  <a:pt x="436" y="0"/>
                </a:lnTo>
                <a:close/>
              </a:path>
            </a:pathLst>
          </a:custGeom>
          <a:solidFill>
            <a:schemeClr val="accent5"/>
          </a:solidFill>
          <a:ln w="0">
            <a:solidFill>
              <a:schemeClr val="bg1"/>
            </a:solidFill>
            <a:prstDash val="solid"/>
            <a:round/>
            <a:headEnd/>
            <a:tailEnd/>
          </a:ln>
        </p:spPr>
        <p:txBody>
          <a:bodyPr vert="horz" wrap="square" lIns="93233" tIns="46616" rIns="93233" bIns="466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49">
              <a:defRPr/>
            </a:pPr>
            <a:endParaRPr lang="en-US" sz="1836" dirty="0">
              <a:solidFill>
                <a:prstClr val="black"/>
              </a:solidFill>
              <a:latin typeface="Segoe UI"/>
            </a:endParaRPr>
          </a:p>
        </p:txBody>
      </p:sp>
      <p:sp>
        <p:nvSpPr>
          <p:cNvPr id="6" name="Rectangle 35"/>
          <p:cNvSpPr>
            <a:spLocks noChangeAspect="1"/>
          </p:cNvSpPr>
          <p:nvPr/>
        </p:nvSpPr>
        <p:spPr bwMode="auto">
          <a:xfrm>
            <a:off x="6222612" y="5308477"/>
            <a:ext cx="1174740" cy="729408"/>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solidFill>
                <a:srgbClr val="FF8C00"/>
              </a:solidFill>
              <a:latin typeface="Segoe UI"/>
              <a:ea typeface="Segoe UI" pitchFamily="34" charset="0"/>
              <a:cs typeface="Segoe UI" pitchFamily="34" charset="0"/>
            </a:endParaRPr>
          </a:p>
        </p:txBody>
      </p:sp>
      <p:grpSp>
        <p:nvGrpSpPr>
          <p:cNvPr id="7" name="Group 6"/>
          <p:cNvGrpSpPr/>
          <p:nvPr/>
        </p:nvGrpSpPr>
        <p:grpSpPr>
          <a:xfrm>
            <a:off x="949496" y="1762407"/>
            <a:ext cx="1023568" cy="860951"/>
            <a:chOff x="2939243" y="4947133"/>
            <a:chExt cx="3545174" cy="2682142"/>
          </a:xfrm>
          <a:solidFill>
            <a:schemeClr val="accent5"/>
          </a:solidFill>
        </p:grpSpPr>
        <p:sp>
          <p:nvSpPr>
            <p:cNvPr id="8"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9" name="Oval 8"/>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0"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 name="Oval 10"/>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2"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3"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4"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5"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6"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17" name="Rectangle 25"/>
          <p:cNvSpPr>
            <a:spLocks noChangeAspect="1"/>
          </p:cNvSpPr>
          <p:nvPr/>
        </p:nvSpPr>
        <p:spPr bwMode="auto">
          <a:xfrm>
            <a:off x="949496" y="5334585"/>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sp>
        <p:nvSpPr>
          <p:cNvPr id="18" name="TextBox 17"/>
          <p:cNvSpPr txBox="1"/>
          <p:nvPr/>
        </p:nvSpPr>
        <p:spPr>
          <a:xfrm>
            <a:off x="2150556" y="1736312"/>
            <a:ext cx="3713871" cy="923330"/>
          </a:xfrm>
          <a:prstGeom prst="rect">
            <a:avLst/>
          </a:prstGeom>
          <a:noFill/>
        </p:spPr>
        <p:txBody>
          <a:bodyPr wrap="square" rtlCol="0">
            <a:spAutoFit/>
          </a:bodyPr>
          <a:lstStyle/>
          <a:p>
            <a:r>
              <a:rPr lang="en-CA" dirty="0"/>
              <a:t>Jabil – electronics production line.  1 million data points to anticipate and avert failures in early steps.</a:t>
            </a:r>
          </a:p>
        </p:txBody>
      </p:sp>
      <p:sp>
        <p:nvSpPr>
          <p:cNvPr id="19" name="TextBox 18"/>
          <p:cNvSpPr txBox="1"/>
          <p:nvPr/>
        </p:nvSpPr>
        <p:spPr>
          <a:xfrm>
            <a:off x="2150555" y="3455370"/>
            <a:ext cx="3713871" cy="1200329"/>
          </a:xfrm>
          <a:prstGeom prst="rect">
            <a:avLst/>
          </a:prstGeom>
          <a:noFill/>
        </p:spPr>
        <p:txBody>
          <a:bodyPr wrap="square" rtlCol="0">
            <a:spAutoFit/>
          </a:bodyPr>
          <a:lstStyle/>
          <a:p>
            <a:r>
              <a:rPr lang="en-CA" dirty="0"/>
              <a:t>Ford – vehicle status.</a:t>
            </a:r>
          </a:p>
          <a:p>
            <a:r>
              <a:rPr lang="en-CA" dirty="0"/>
              <a:t>Added over-air updates, tire/fuel/battery status data, vehicle tracking &amp; remote-start.</a:t>
            </a:r>
          </a:p>
        </p:txBody>
      </p:sp>
      <p:sp>
        <p:nvSpPr>
          <p:cNvPr id="20" name="TextBox 19"/>
          <p:cNvSpPr txBox="1"/>
          <p:nvPr/>
        </p:nvSpPr>
        <p:spPr>
          <a:xfrm>
            <a:off x="2150555" y="5224570"/>
            <a:ext cx="3713871" cy="1200329"/>
          </a:xfrm>
          <a:prstGeom prst="rect">
            <a:avLst/>
          </a:prstGeom>
          <a:noFill/>
        </p:spPr>
        <p:txBody>
          <a:bodyPr wrap="square" rtlCol="0">
            <a:spAutoFit/>
          </a:bodyPr>
          <a:lstStyle/>
          <a:p>
            <a:r>
              <a:rPr lang="en-CA" dirty="0"/>
              <a:t>Kroger – check-out staffing.</a:t>
            </a:r>
          </a:p>
          <a:p>
            <a:r>
              <a:rPr lang="en-CA" dirty="0"/>
              <a:t>Sensors count customer and are used to monitor and anticipate checkout staffing needs. </a:t>
            </a:r>
          </a:p>
        </p:txBody>
      </p:sp>
      <p:sp>
        <p:nvSpPr>
          <p:cNvPr id="21" name="TextBox 20"/>
          <p:cNvSpPr txBox="1"/>
          <p:nvPr/>
        </p:nvSpPr>
        <p:spPr>
          <a:xfrm>
            <a:off x="7571306" y="1690688"/>
            <a:ext cx="3713871" cy="1754326"/>
          </a:xfrm>
          <a:prstGeom prst="rect">
            <a:avLst/>
          </a:prstGeom>
          <a:noFill/>
        </p:spPr>
        <p:txBody>
          <a:bodyPr wrap="square" rtlCol="0">
            <a:spAutoFit/>
          </a:bodyPr>
          <a:lstStyle/>
          <a:p>
            <a:r>
              <a:rPr lang="en-CA" dirty="0"/>
              <a:t>Rockwell Automation – oil/gas supply chain.</a:t>
            </a:r>
          </a:p>
          <a:p>
            <a:r>
              <a:rPr lang="en-CA" dirty="0"/>
              <a:t>Connected drilling pumps, transfer units and liquid natural gas bumps give preventative view to stakeholders</a:t>
            </a:r>
          </a:p>
        </p:txBody>
      </p:sp>
      <p:sp>
        <p:nvSpPr>
          <p:cNvPr id="22" name="TextBox 21"/>
          <p:cNvSpPr txBox="1"/>
          <p:nvPr/>
        </p:nvSpPr>
        <p:spPr>
          <a:xfrm>
            <a:off x="7571305" y="3409746"/>
            <a:ext cx="3713871" cy="1200329"/>
          </a:xfrm>
          <a:prstGeom prst="rect">
            <a:avLst/>
          </a:prstGeom>
          <a:noFill/>
        </p:spPr>
        <p:txBody>
          <a:bodyPr wrap="square" rtlCol="0">
            <a:spAutoFit/>
          </a:bodyPr>
          <a:lstStyle/>
          <a:p>
            <a:r>
              <a:rPr lang="en-CA" dirty="0"/>
              <a:t>ThyssenKrupp Elevator – cloud-connected elevators.</a:t>
            </a:r>
          </a:p>
          <a:p>
            <a:r>
              <a:rPr lang="en-CA" dirty="0"/>
              <a:t>Elevators in major cities enable pre-emptive maintenance.</a:t>
            </a:r>
          </a:p>
        </p:txBody>
      </p:sp>
      <p:sp>
        <p:nvSpPr>
          <p:cNvPr id="23" name="TextBox 22"/>
          <p:cNvSpPr txBox="1"/>
          <p:nvPr/>
        </p:nvSpPr>
        <p:spPr>
          <a:xfrm>
            <a:off x="7571305" y="5178946"/>
            <a:ext cx="3713871" cy="1200329"/>
          </a:xfrm>
          <a:prstGeom prst="rect">
            <a:avLst/>
          </a:prstGeom>
          <a:noFill/>
        </p:spPr>
        <p:txBody>
          <a:bodyPr wrap="square" rtlCol="0">
            <a:spAutoFit/>
          </a:bodyPr>
          <a:lstStyle/>
          <a:p>
            <a:r>
              <a:rPr lang="en-CA" dirty="0"/>
              <a:t>Weka Health Solutions – portable vaccine fridge</a:t>
            </a:r>
          </a:p>
          <a:p>
            <a:r>
              <a:rPr lang="en-CA" dirty="0"/>
              <a:t>Remote monitoring of temperature and dispensing quantities.</a:t>
            </a:r>
          </a:p>
        </p:txBody>
      </p:sp>
    </p:spTree>
    <p:extLst>
      <p:ext uri="{BB962C8B-B14F-4D97-AF65-F5344CB8AC3E}">
        <p14:creationId xmlns:p14="http://schemas.microsoft.com/office/powerpoint/2010/main" val="215522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7" grpId="0" animBg="1"/>
      <p:bldP spid="18" grpId="0"/>
      <p:bldP spid="19" grpId="0"/>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Solved by </a:t>
            </a:r>
            <a:r>
              <a:rPr lang="en-US" dirty="0" err="1"/>
              <a:t>IoT</a:t>
            </a:r>
            <a:r>
              <a:rPr lang="en-US" dirty="0"/>
              <a:t> Solutions</a:t>
            </a:r>
          </a:p>
        </p:txBody>
      </p:sp>
      <p:sp>
        <p:nvSpPr>
          <p:cNvPr id="3" name="Content Placeholder 2"/>
          <p:cNvSpPr>
            <a:spLocks noGrp="1"/>
          </p:cNvSpPr>
          <p:nvPr>
            <p:ph idx="1"/>
          </p:nvPr>
        </p:nvSpPr>
        <p:spPr/>
        <p:txBody>
          <a:bodyPr>
            <a:normAutofit/>
          </a:bodyPr>
          <a:lstStyle/>
          <a:p>
            <a:r>
              <a:rPr lang="en-US" dirty="0"/>
              <a:t>Uncollected data</a:t>
            </a:r>
          </a:p>
          <a:p>
            <a:r>
              <a:rPr lang="en-US" dirty="0"/>
              <a:t>Dispersed collection</a:t>
            </a:r>
          </a:p>
          <a:p>
            <a:r>
              <a:rPr lang="en-US" dirty="0"/>
              <a:t>Mass raw data</a:t>
            </a:r>
          </a:p>
          <a:p>
            <a:r>
              <a:rPr lang="en-US" dirty="0"/>
              <a:t>Lack of live data</a:t>
            </a:r>
          </a:p>
          <a:p>
            <a:r>
              <a:rPr lang="en-US" dirty="0"/>
              <a:t>Reactionary approach</a:t>
            </a:r>
          </a:p>
          <a:p>
            <a:r>
              <a:rPr lang="en-US" dirty="0"/>
              <a:t>Preventative maintenance costs</a:t>
            </a:r>
          </a:p>
          <a:p>
            <a:r>
              <a:rPr lang="en-US" dirty="0"/>
              <a:t>Lack of remote control</a:t>
            </a:r>
          </a:p>
        </p:txBody>
      </p:sp>
    </p:spTree>
    <p:extLst>
      <p:ext uri="{BB962C8B-B14F-4D97-AF65-F5344CB8AC3E}">
        <p14:creationId xmlns:p14="http://schemas.microsoft.com/office/powerpoint/2010/main" val="212717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Feature Requirements</a:t>
            </a:r>
          </a:p>
        </p:txBody>
      </p:sp>
      <p:sp>
        <p:nvSpPr>
          <p:cNvPr id="3" name="Content Placeholder 2"/>
          <p:cNvSpPr>
            <a:spLocks noGrp="1"/>
          </p:cNvSpPr>
          <p:nvPr>
            <p:ph idx="1"/>
          </p:nvPr>
        </p:nvSpPr>
        <p:spPr/>
        <p:txBody>
          <a:bodyPr>
            <a:normAutofit/>
          </a:bodyPr>
          <a:lstStyle/>
          <a:p>
            <a:r>
              <a:rPr lang="en-US" dirty="0"/>
              <a:t>Data collection</a:t>
            </a:r>
          </a:p>
          <a:p>
            <a:r>
              <a:rPr lang="en-US" dirty="0"/>
              <a:t>Device registration</a:t>
            </a:r>
          </a:p>
          <a:p>
            <a:r>
              <a:rPr lang="en-US" dirty="0"/>
              <a:t>Data upload</a:t>
            </a:r>
          </a:p>
          <a:p>
            <a:r>
              <a:rPr lang="en-US" dirty="0"/>
              <a:t>Mass data storage</a:t>
            </a:r>
          </a:p>
          <a:p>
            <a:r>
              <a:rPr lang="en-US" dirty="0"/>
              <a:t>Data routing</a:t>
            </a:r>
          </a:p>
          <a:p>
            <a:r>
              <a:rPr lang="en-US" dirty="0"/>
              <a:t>(Live) analysis</a:t>
            </a:r>
          </a:p>
          <a:p>
            <a:r>
              <a:rPr lang="en-US" dirty="0"/>
              <a:t>Reporting</a:t>
            </a:r>
          </a:p>
          <a:p>
            <a:r>
              <a:rPr lang="en-US" dirty="0"/>
              <a:t>Device management/control</a:t>
            </a:r>
          </a:p>
        </p:txBody>
      </p:sp>
    </p:spTree>
    <p:extLst>
      <p:ext uri="{BB962C8B-B14F-4D97-AF65-F5344CB8AC3E}">
        <p14:creationId xmlns:p14="http://schemas.microsoft.com/office/powerpoint/2010/main" val="41814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10849</TotalTime>
  <Words>4635</Words>
  <Application>Microsoft Office PowerPoint</Application>
  <PresentationFormat>Widescreen</PresentationFormat>
  <Paragraphs>340</Paragraphs>
  <Slides>20</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Agenda:</vt:lpstr>
      <vt:lpstr>A Simple Thing</vt:lpstr>
      <vt:lpstr>Connected Things Everywhere</vt:lpstr>
      <vt:lpstr>Demo</vt:lpstr>
      <vt:lpstr>Anatomy of the Internet of Things</vt:lpstr>
      <vt:lpstr>Strategic Importance</vt:lpstr>
      <vt:lpstr>Industry Usage</vt:lpstr>
      <vt:lpstr>Problems Solved by IoT Solutions</vt:lpstr>
      <vt:lpstr>Solution Feature Requirements</vt:lpstr>
      <vt:lpstr>High-Level Components</vt:lpstr>
      <vt:lpstr>Devices - OS &amp; Languages</vt:lpstr>
      <vt:lpstr>Desirable Traits of an IoT Cloud Platform</vt:lpstr>
      <vt:lpstr>Remote Monitoring Components</vt:lpstr>
      <vt:lpstr>Demo</vt:lpstr>
      <vt:lpstr>Additional Desirable Features</vt:lpstr>
      <vt:lpstr>Predictive Analytics – Machine Learning</vt:lpstr>
      <vt:lpstr>Cognition – Cognitive Services</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Hardik Soni</cp:lastModifiedBy>
  <cp:revision>253</cp:revision>
  <dcterms:created xsi:type="dcterms:W3CDTF">2016-04-21T18:51:19Z</dcterms:created>
  <dcterms:modified xsi:type="dcterms:W3CDTF">2017-12-18T09:39:35Z</dcterms:modified>
</cp:coreProperties>
</file>