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302" r:id="rId7"/>
    <p:sldId id="310" r:id="rId8"/>
    <p:sldId id="275" r:id="rId9"/>
    <p:sldId id="274" r:id="rId10"/>
    <p:sldId id="303" r:id="rId11"/>
    <p:sldId id="272" r:id="rId12"/>
    <p:sldId id="285" r:id="rId13"/>
    <p:sldId id="299" r:id="rId14"/>
    <p:sldId id="287" r:id="rId15"/>
    <p:sldId id="304" r:id="rId16"/>
    <p:sldId id="305" r:id="rId17"/>
    <p:sldId id="306" r:id="rId18"/>
    <p:sldId id="307" r:id="rId19"/>
    <p:sldId id="291" r:id="rId20"/>
    <p:sldId id="290" r:id="rId21"/>
    <p:sldId id="293" r:id="rId22"/>
    <p:sldId id="294" r:id="rId23"/>
    <p:sldId id="296" r:id="rId24"/>
    <p:sldId id="273" r:id="rId25"/>
    <p:sldId id="308" r:id="rId26"/>
    <p:sldId id="298" r:id="rId27"/>
    <p:sldId id="309" r:id="rId28"/>
    <p:sldId id="289" r:id="rId29"/>
    <p:sldId id="282" r:id="rId30"/>
    <p:sldId id="278" r:id="rId31"/>
    <p:sldId id="300" r:id="rId32"/>
    <p:sldId id="301" r:id="rId33"/>
    <p:sldId id="281"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2" autoAdjust="0"/>
    <p:restoredTop sz="94656"/>
  </p:normalViewPr>
  <p:slideViewPr>
    <p:cSldViewPr snapToGrid="0">
      <p:cViewPr>
        <p:scale>
          <a:sx n="71" d="100"/>
          <a:sy n="71" d="100"/>
        </p:scale>
        <p:origin x="7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493538"/>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Insights for Cab Investment Firm</a:t>
            </a:r>
          </a:p>
          <a:p>
            <a:endParaRPr lang="en-US" sz="4000" dirty="0"/>
          </a:p>
          <a:p>
            <a:r>
              <a:rPr lang="en-US" sz="2800" b="1" dirty="0"/>
              <a:t>Name: Deepthika Shiwani Muralikrishnan</a:t>
            </a:r>
          </a:p>
          <a:p>
            <a:r>
              <a:rPr lang="en-US" sz="2800" b="1" dirty="0"/>
              <a:t>Location: Chennai, India</a:t>
            </a:r>
          </a:p>
          <a:p>
            <a:r>
              <a:rPr lang="en-US" sz="2800" b="1" dirty="0"/>
              <a:t>Batch : LISUM01</a:t>
            </a:r>
          </a:p>
          <a:p>
            <a:r>
              <a:rPr lang="en-US" sz="2800" b="1" dirty="0"/>
              <a:t>Date: 26-June-2021</a:t>
            </a:r>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69012"/>
            <a:ext cx="12196800" cy="1260000"/>
          </a:xfrm>
          <a:solidFill>
            <a:srgbClr val="3B3B3B"/>
          </a:solidFill>
        </p:spPr>
        <p:txBody>
          <a:bodyPr/>
          <a:lstStyle/>
          <a:p>
            <a:r>
              <a:rPr lang="en-GB" dirty="0">
                <a:solidFill>
                  <a:srgbClr val="FF6600"/>
                </a:solidFill>
              </a:rPr>
              <a:t>EDA and Summary –Transaction Analysis by Cities</a:t>
            </a:r>
            <a:endParaRPr lang="en-ZW" dirty="0">
              <a:solidFill>
                <a:srgbClr val="FF6600"/>
              </a:solidFill>
            </a:endParaRPr>
          </a:p>
        </p:txBody>
      </p:sp>
      <p:sp>
        <p:nvSpPr>
          <p:cNvPr id="3" name="Content Placeholder 2"/>
          <p:cNvSpPr>
            <a:spLocks noGrp="1"/>
          </p:cNvSpPr>
          <p:nvPr>
            <p:ph idx="1"/>
          </p:nvPr>
        </p:nvSpPr>
        <p:spPr>
          <a:xfrm>
            <a:off x="10619117" y="1518250"/>
            <a:ext cx="1469366" cy="5089584"/>
          </a:xfrm>
        </p:spPr>
        <p:txBody>
          <a:bodyPr>
            <a:noAutofit/>
          </a:bodyPr>
          <a:lstStyle/>
          <a:p>
            <a:endParaRPr lang="en-ZW" sz="1600" dirty="0"/>
          </a:p>
          <a:p>
            <a:endParaRPr lang="en-ZW" sz="1600" dirty="0"/>
          </a:p>
          <a:p>
            <a:endParaRPr lang="en-ZW" sz="1600" dirty="0"/>
          </a:p>
          <a:p>
            <a:endParaRPr lang="en-ZW" sz="1600" dirty="0"/>
          </a:p>
          <a:p>
            <a:r>
              <a:rPr lang="en-ZW" sz="1600" dirty="0"/>
              <a:t>Cities from each zone are selected  in which Yellow Cab seems to dominate the market with the most transactions compared to Pink Cab.</a:t>
            </a:r>
          </a:p>
        </p:txBody>
      </p:sp>
      <p:pic>
        <p:nvPicPr>
          <p:cNvPr id="2050" name="Picture 2">
            <a:extLst>
              <a:ext uri="{FF2B5EF4-FFF2-40B4-BE49-F238E27FC236}">
                <a16:creationId xmlns:a16="http://schemas.microsoft.com/office/drawing/2014/main" id="{E244EE9E-35D5-4AC5-AC40-BB8145D2A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3" y="1518250"/>
            <a:ext cx="10129461" cy="52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6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Transaction Analysis by City</a:t>
            </a:r>
            <a:endParaRPr lang="en-ZW" dirty="0">
              <a:solidFill>
                <a:srgbClr val="FF6600"/>
              </a:solidFill>
            </a:endParaRPr>
          </a:p>
        </p:txBody>
      </p:sp>
      <p:sp>
        <p:nvSpPr>
          <p:cNvPr id="3" name="Content Placeholder 2"/>
          <p:cNvSpPr>
            <a:spLocks noGrp="1"/>
          </p:cNvSpPr>
          <p:nvPr>
            <p:ph idx="1"/>
          </p:nvPr>
        </p:nvSpPr>
        <p:spPr>
          <a:xfrm>
            <a:off x="10610491" y="1566832"/>
            <a:ext cx="1457864" cy="4928858"/>
          </a:xfrm>
        </p:spPr>
        <p:txBody>
          <a:bodyPr>
            <a:normAutofit/>
          </a:bodyPr>
          <a:lstStyle/>
          <a:p>
            <a:endParaRPr lang="en-ZW" sz="1600" dirty="0"/>
          </a:p>
          <a:p>
            <a:endParaRPr lang="en-ZW" sz="1600" dirty="0"/>
          </a:p>
          <a:p>
            <a:endParaRPr lang="en-ZW" sz="1600" dirty="0"/>
          </a:p>
          <a:p>
            <a:endParaRPr lang="en-ZW" sz="1600" dirty="0"/>
          </a:p>
          <a:p>
            <a:r>
              <a:rPr lang="en-ZW" sz="1600" dirty="0"/>
              <a:t>New York has the highest number of Transactions followed by Chicago, Los Angeles and Washington DC.</a:t>
            </a:r>
          </a:p>
        </p:txBody>
      </p:sp>
      <p:pic>
        <p:nvPicPr>
          <p:cNvPr id="4" name="Picture 3"/>
          <p:cNvPicPr>
            <a:picLocks noChangeAspect="1"/>
          </p:cNvPicPr>
          <p:nvPr/>
        </p:nvPicPr>
        <p:blipFill>
          <a:blip r:embed="rId2"/>
          <a:stretch>
            <a:fillRect/>
          </a:stretch>
        </p:blipFill>
        <p:spPr>
          <a:xfrm>
            <a:off x="-4800" y="1260000"/>
            <a:ext cx="10502121" cy="5598000"/>
          </a:xfrm>
          <a:prstGeom prst="rect">
            <a:avLst/>
          </a:prstGeom>
        </p:spPr>
      </p:pic>
    </p:spTree>
    <p:extLst>
      <p:ext uri="{BB962C8B-B14F-4D97-AF65-F5344CB8AC3E}">
        <p14:creationId xmlns:p14="http://schemas.microsoft.com/office/powerpoint/2010/main" val="390679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Cost of Trip vs KM Travelled</a:t>
            </a:r>
            <a:endParaRPr lang="en-ZW" dirty="0">
              <a:solidFill>
                <a:srgbClr val="FF6600"/>
              </a:solidFill>
            </a:endParaRPr>
          </a:p>
        </p:txBody>
      </p:sp>
      <p:sp>
        <p:nvSpPr>
          <p:cNvPr id="3" name="Content Placeholder 2"/>
          <p:cNvSpPr>
            <a:spLocks noGrp="1"/>
          </p:cNvSpPr>
          <p:nvPr>
            <p:ph idx="1"/>
          </p:nvPr>
        </p:nvSpPr>
        <p:spPr>
          <a:xfrm>
            <a:off x="10610491" y="1594571"/>
            <a:ext cx="1492369" cy="4928858"/>
          </a:xfrm>
        </p:spPr>
        <p:txBody>
          <a:bodyPr>
            <a:normAutofit/>
          </a:bodyPr>
          <a:lstStyle/>
          <a:p>
            <a:endParaRPr lang="en-ZW" sz="1600" dirty="0"/>
          </a:p>
          <a:p>
            <a:endParaRPr lang="en-ZW" sz="1600" dirty="0"/>
          </a:p>
          <a:p>
            <a:endParaRPr lang="en-ZW" sz="1600" dirty="0"/>
          </a:p>
          <a:p>
            <a:pPr marL="0" indent="0">
              <a:buNone/>
            </a:pPr>
            <a:endParaRPr lang="en-ZW" sz="1600" dirty="0"/>
          </a:p>
          <a:p>
            <a:r>
              <a:rPr lang="en-ZW" sz="1600" dirty="0"/>
              <a:t>Cost of Trip and KM Travelled are directly proportional but not depending according to city.</a:t>
            </a:r>
          </a:p>
        </p:txBody>
      </p:sp>
      <p:pic>
        <p:nvPicPr>
          <p:cNvPr id="4" name="Picture 3"/>
          <p:cNvPicPr>
            <a:picLocks noChangeAspect="1"/>
          </p:cNvPicPr>
          <p:nvPr/>
        </p:nvPicPr>
        <p:blipFill>
          <a:blip r:embed="rId2"/>
          <a:stretch>
            <a:fillRect/>
          </a:stretch>
        </p:blipFill>
        <p:spPr>
          <a:xfrm>
            <a:off x="0" y="1268627"/>
            <a:ext cx="10497449" cy="5598000"/>
          </a:xfrm>
          <a:prstGeom prst="rect">
            <a:avLst/>
          </a:prstGeom>
        </p:spPr>
      </p:pic>
    </p:spTree>
    <p:extLst>
      <p:ext uri="{BB962C8B-B14F-4D97-AF65-F5344CB8AC3E}">
        <p14:creationId xmlns:p14="http://schemas.microsoft.com/office/powerpoint/2010/main" val="134911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Price Charged vs KM Travelled</a:t>
            </a:r>
            <a:endParaRPr lang="en-ZW" dirty="0">
              <a:solidFill>
                <a:srgbClr val="FF6600"/>
              </a:solidFill>
            </a:endParaRPr>
          </a:p>
        </p:txBody>
      </p:sp>
      <p:sp>
        <p:nvSpPr>
          <p:cNvPr id="3" name="Content Placeholder 2"/>
          <p:cNvSpPr>
            <a:spLocks noGrp="1"/>
          </p:cNvSpPr>
          <p:nvPr>
            <p:ph idx="1"/>
          </p:nvPr>
        </p:nvSpPr>
        <p:spPr>
          <a:xfrm>
            <a:off x="10610491" y="1577319"/>
            <a:ext cx="1492369" cy="4928858"/>
          </a:xfrm>
        </p:spPr>
        <p:txBody>
          <a:bodyPr>
            <a:normAutofit/>
          </a:bodyPr>
          <a:lstStyle/>
          <a:p>
            <a:endParaRPr lang="en-ZW" sz="1600" dirty="0"/>
          </a:p>
          <a:p>
            <a:endParaRPr lang="en-ZW" sz="1600" dirty="0"/>
          </a:p>
          <a:p>
            <a:endParaRPr lang="en-ZW" sz="1600" dirty="0"/>
          </a:p>
          <a:p>
            <a:pPr marL="0" indent="0">
              <a:buNone/>
            </a:pPr>
            <a:endParaRPr lang="en-ZW" sz="1600" dirty="0"/>
          </a:p>
          <a:p>
            <a:pPr marL="0" indent="0">
              <a:buNone/>
            </a:pPr>
            <a:endParaRPr lang="en-ZW" sz="1600" dirty="0"/>
          </a:p>
          <a:p>
            <a:r>
              <a:rPr lang="en-ZW" sz="1600" dirty="0"/>
              <a:t>New York and Silicon Valley cost more in cab fare than other cities.</a:t>
            </a:r>
          </a:p>
        </p:txBody>
      </p:sp>
      <p:pic>
        <p:nvPicPr>
          <p:cNvPr id="5" name="Picture 4"/>
          <p:cNvPicPr>
            <a:picLocks noChangeAspect="1"/>
          </p:cNvPicPr>
          <p:nvPr/>
        </p:nvPicPr>
        <p:blipFill>
          <a:blip r:embed="rId2"/>
          <a:stretch>
            <a:fillRect/>
          </a:stretch>
        </p:blipFill>
        <p:spPr>
          <a:xfrm>
            <a:off x="0" y="1268627"/>
            <a:ext cx="10490259" cy="5598000"/>
          </a:xfrm>
          <a:prstGeom prst="rect">
            <a:avLst/>
          </a:prstGeom>
        </p:spPr>
      </p:pic>
    </p:spTree>
    <p:extLst>
      <p:ext uri="{BB962C8B-B14F-4D97-AF65-F5344CB8AC3E}">
        <p14:creationId xmlns:p14="http://schemas.microsoft.com/office/powerpoint/2010/main" val="24010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normAutofit fontScale="90000"/>
          </a:bodyPr>
          <a:lstStyle/>
          <a:p>
            <a:r>
              <a:rPr lang="en-GB" dirty="0">
                <a:solidFill>
                  <a:srgbClr val="FF6600"/>
                </a:solidFill>
              </a:rPr>
              <a:t>EDA and Summary – City Profit and KM Travelled Analysis</a:t>
            </a:r>
            <a:endParaRPr lang="en-ZW" dirty="0">
              <a:solidFill>
                <a:srgbClr val="FF6600"/>
              </a:solidFill>
            </a:endParaRPr>
          </a:p>
        </p:txBody>
      </p:sp>
      <p:sp>
        <p:nvSpPr>
          <p:cNvPr id="3" name="Content Placeholder 2"/>
          <p:cNvSpPr>
            <a:spLocks noGrp="1"/>
          </p:cNvSpPr>
          <p:nvPr>
            <p:ph idx="1"/>
          </p:nvPr>
        </p:nvSpPr>
        <p:spPr>
          <a:xfrm>
            <a:off x="10714008" y="1575459"/>
            <a:ext cx="1286773" cy="4928858"/>
          </a:xfrm>
        </p:spPr>
        <p:txBody>
          <a:bodyPr>
            <a:normAutofit/>
          </a:bodyPr>
          <a:lstStyle/>
          <a:p>
            <a:endParaRPr lang="en-ZW" sz="1600" dirty="0"/>
          </a:p>
          <a:p>
            <a:endParaRPr lang="en-ZW" sz="1600" dirty="0"/>
          </a:p>
          <a:p>
            <a:endParaRPr lang="en-ZW" sz="1600" dirty="0"/>
          </a:p>
          <a:p>
            <a:endParaRPr lang="en-ZW" sz="1600" dirty="0"/>
          </a:p>
          <a:p>
            <a:endParaRPr lang="en-ZW" sz="1600" dirty="0"/>
          </a:p>
          <a:p>
            <a:r>
              <a:rPr lang="en-ZW" sz="1600" dirty="0"/>
              <a:t>Highest profits are generated in New York City and Silicon Valley.</a:t>
            </a:r>
          </a:p>
        </p:txBody>
      </p:sp>
      <p:pic>
        <p:nvPicPr>
          <p:cNvPr id="4" name="Picture 3"/>
          <p:cNvPicPr>
            <a:picLocks noChangeAspect="1"/>
          </p:cNvPicPr>
          <p:nvPr/>
        </p:nvPicPr>
        <p:blipFill>
          <a:blip r:embed="rId2"/>
          <a:stretch>
            <a:fillRect/>
          </a:stretch>
        </p:blipFill>
        <p:spPr>
          <a:xfrm>
            <a:off x="0" y="1260000"/>
            <a:ext cx="10497358" cy="5598000"/>
          </a:xfrm>
          <a:prstGeom prst="rect">
            <a:avLst/>
          </a:prstGeom>
        </p:spPr>
      </p:pic>
    </p:spTree>
    <p:extLst>
      <p:ext uri="{BB962C8B-B14F-4D97-AF65-F5344CB8AC3E}">
        <p14:creationId xmlns:p14="http://schemas.microsoft.com/office/powerpoint/2010/main" val="153375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Payment Mode Analysis</a:t>
            </a:r>
            <a:endParaRPr lang="en-ZW" dirty="0">
              <a:solidFill>
                <a:srgbClr val="FF6600"/>
              </a:solidFill>
            </a:endParaRPr>
          </a:p>
        </p:txBody>
      </p:sp>
      <p:sp>
        <p:nvSpPr>
          <p:cNvPr id="3" name="Content Placeholder 2"/>
          <p:cNvSpPr>
            <a:spLocks noGrp="1"/>
          </p:cNvSpPr>
          <p:nvPr>
            <p:ph idx="1"/>
          </p:nvPr>
        </p:nvSpPr>
        <p:spPr>
          <a:xfrm>
            <a:off x="10610491" y="1577319"/>
            <a:ext cx="1492369" cy="4928858"/>
          </a:xfrm>
        </p:spPr>
        <p:txBody>
          <a:bodyPr>
            <a:normAutofit/>
          </a:bodyPr>
          <a:lstStyle/>
          <a:p>
            <a:endParaRPr lang="en-ZW" sz="1600" dirty="0"/>
          </a:p>
          <a:p>
            <a:endParaRPr lang="en-ZW" sz="1600" dirty="0"/>
          </a:p>
          <a:p>
            <a:endParaRPr lang="en-ZW" sz="1600" dirty="0"/>
          </a:p>
          <a:p>
            <a:pPr marL="0" indent="0">
              <a:buNone/>
            </a:pPr>
            <a:endParaRPr lang="en-ZW" sz="1600" dirty="0"/>
          </a:p>
          <a:p>
            <a:pPr marL="0" indent="0">
              <a:buNone/>
            </a:pPr>
            <a:endParaRPr lang="en-ZW" sz="1600" dirty="0"/>
          </a:p>
          <a:p>
            <a:r>
              <a:rPr lang="en-ZW" sz="1600" dirty="0"/>
              <a:t>Yellow cab is observed to receive more payments compared to that of Pink Cab.</a:t>
            </a:r>
          </a:p>
        </p:txBody>
      </p:sp>
      <p:pic>
        <p:nvPicPr>
          <p:cNvPr id="3074" name="Picture 2">
            <a:extLst>
              <a:ext uri="{FF2B5EF4-FFF2-40B4-BE49-F238E27FC236}">
                <a16:creationId xmlns:a16="http://schemas.microsoft.com/office/drawing/2014/main" id="{80E61270-859B-4718-8851-436D76177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83" y="1370810"/>
            <a:ext cx="10036696" cy="548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30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Gender Share Analysis</a:t>
            </a:r>
            <a:endParaRPr lang="en-ZW" dirty="0">
              <a:solidFill>
                <a:srgbClr val="FF6600"/>
              </a:solidFill>
            </a:endParaRPr>
          </a:p>
        </p:txBody>
      </p:sp>
      <p:sp>
        <p:nvSpPr>
          <p:cNvPr id="8" name="Content Placeholder 2"/>
          <p:cNvSpPr txBox="1">
            <a:spLocks/>
          </p:cNvSpPr>
          <p:nvPr/>
        </p:nvSpPr>
        <p:spPr>
          <a:xfrm>
            <a:off x="10084279" y="1594571"/>
            <a:ext cx="1638207" cy="492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rPr>
              <a:t>Overall customers use the Yellow cab compared to Pink Cab having the least males and females.</a:t>
            </a:r>
          </a:p>
        </p:txBody>
      </p:sp>
      <p:pic>
        <p:nvPicPr>
          <p:cNvPr id="4098" name="Picture 2">
            <a:extLst>
              <a:ext uri="{FF2B5EF4-FFF2-40B4-BE49-F238E27FC236}">
                <a16:creationId xmlns:a16="http://schemas.microsoft.com/office/drawing/2014/main" id="{DAEE19F9-66C6-4E76-96C9-573FAEACE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846" y="1732859"/>
            <a:ext cx="795909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36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Age Analysis (Customers)</a:t>
            </a:r>
            <a:endParaRPr lang="en-ZW" dirty="0">
              <a:solidFill>
                <a:srgbClr val="FF6600"/>
              </a:solidFill>
            </a:endParaRPr>
          </a:p>
        </p:txBody>
      </p:sp>
      <p:sp>
        <p:nvSpPr>
          <p:cNvPr id="9" name="Content Placeholder 2"/>
          <p:cNvSpPr txBox="1">
            <a:spLocks/>
          </p:cNvSpPr>
          <p:nvPr/>
        </p:nvSpPr>
        <p:spPr>
          <a:xfrm>
            <a:off x="10227403" y="1476345"/>
            <a:ext cx="1492369" cy="492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rPr>
              <a:t>The 20-29 and 30-39 age groups dominate in terms of total customers and transactions for both cab companies.</a:t>
            </a:r>
          </a:p>
        </p:txBody>
      </p:sp>
      <p:pic>
        <p:nvPicPr>
          <p:cNvPr id="5122" name="Picture 2">
            <a:extLst>
              <a:ext uri="{FF2B5EF4-FFF2-40B4-BE49-F238E27FC236}">
                <a16:creationId xmlns:a16="http://schemas.microsoft.com/office/drawing/2014/main" id="{AB8AD86E-BFC7-48B4-82D6-4532E2F1BE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228" y="1476345"/>
            <a:ext cx="9462402" cy="491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7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Age Analysis (Transactions)</a:t>
            </a:r>
            <a:endParaRPr lang="en-ZW" dirty="0">
              <a:solidFill>
                <a:srgbClr val="FF6600"/>
              </a:solidFill>
            </a:endParaRPr>
          </a:p>
        </p:txBody>
      </p:sp>
      <p:sp>
        <p:nvSpPr>
          <p:cNvPr id="9" name="Content Placeholder 2"/>
          <p:cNvSpPr txBox="1">
            <a:spLocks/>
          </p:cNvSpPr>
          <p:nvPr/>
        </p:nvSpPr>
        <p:spPr>
          <a:xfrm>
            <a:off x="10318943" y="1476345"/>
            <a:ext cx="1492369" cy="492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rPr>
              <a:t>The 20-29 and 30-39 age groups dominate in terms of total customers and transactions for both cab companies.</a:t>
            </a:r>
          </a:p>
        </p:txBody>
      </p:sp>
      <p:pic>
        <p:nvPicPr>
          <p:cNvPr id="5124" name="Picture 4">
            <a:extLst>
              <a:ext uri="{FF2B5EF4-FFF2-40B4-BE49-F238E27FC236}">
                <a16:creationId xmlns:a16="http://schemas.microsoft.com/office/drawing/2014/main" id="{995ED19C-F322-48C8-98C4-E47CCDF75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132" y="1476345"/>
            <a:ext cx="8768016" cy="453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Age Analysis</a:t>
            </a:r>
            <a:endParaRPr lang="en-ZW" dirty="0">
              <a:solidFill>
                <a:srgbClr val="FF66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2171724"/>
              </p:ext>
            </p:extLst>
          </p:nvPr>
        </p:nvGraphicFramePr>
        <p:xfrm>
          <a:off x="345057" y="4649637"/>
          <a:ext cx="4323989" cy="2133600"/>
        </p:xfrm>
        <a:graphic>
          <a:graphicData uri="http://schemas.openxmlformats.org/drawingml/2006/table">
            <a:tbl>
              <a:tblPr firstRow="1" bandRow="1">
                <a:tableStyleId>{21E4AEA4-8DFA-4A89-87EB-49C32662AFE0}</a:tableStyleId>
              </a:tblPr>
              <a:tblGrid>
                <a:gridCol w="1789650">
                  <a:extLst>
                    <a:ext uri="{9D8B030D-6E8A-4147-A177-3AD203B41FA5}">
                      <a16:colId xmlns:a16="http://schemas.microsoft.com/office/drawing/2014/main" val="20000"/>
                    </a:ext>
                  </a:extLst>
                </a:gridCol>
                <a:gridCol w="2534339">
                  <a:extLst>
                    <a:ext uri="{9D8B030D-6E8A-4147-A177-3AD203B41FA5}">
                      <a16:colId xmlns:a16="http://schemas.microsoft.com/office/drawing/2014/main" val="20001"/>
                    </a:ext>
                  </a:extLst>
                </a:gridCol>
              </a:tblGrid>
              <a:tr h="303866">
                <a:tc>
                  <a:txBody>
                    <a:bodyPr/>
                    <a:lstStyle/>
                    <a:p>
                      <a:pPr algn="ctr"/>
                      <a:r>
                        <a:rPr lang="en-ZW" sz="1400" dirty="0"/>
                        <a:t>Age_Range</a:t>
                      </a:r>
                    </a:p>
                  </a:txBody>
                  <a:tcPr/>
                </a:tc>
                <a:tc>
                  <a:txBody>
                    <a:bodyPr/>
                    <a:lstStyle/>
                    <a:p>
                      <a:pPr algn="ctr"/>
                      <a:r>
                        <a:rPr lang="en-ZW" sz="1400" dirty="0"/>
                        <a:t>Total Customers</a:t>
                      </a:r>
                    </a:p>
                  </a:txBody>
                  <a:tcPr/>
                </a:tc>
                <a:extLst>
                  <a:ext uri="{0D108BD9-81ED-4DB2-BD59-A6C34878D82A}">
                    <a16:rowId xmlns:a16="http://schemas.microsoft.com/office/drawing/2014/main" val="10000"/>
                  </a:ext>
                </a:extLst>
              </a:tr>
              <a:tr h="303866">
                <a:tc>
                  <a:txBody>
                    <a:bodyPr/>
                    <a:lstStyle/>
                    <a:p>
                      <a:pPr algn="ctr"/>
                      <a:r>
                        <a:rPr lang="en-ZW" sz="1400" dirty="0"/>
                        <a:t>18-19</a:t>
                      </a:r>
                    </a:p>
                  </a:txBody>
                  <a:tcPr/>
                </a:tc>
                <a:tc>
                  <a:txBody>
                    <a:bodyPr/>
                    <a:lstStyle/>
                    <a:p>
                      <a:pPr algn="ctr"/>
                      <a:r>
                        <a:rPr lang="en-ZW" sz="1400" dirty="0"/>
                        <a:t>2,925</a:t>
                      </a:r>
                    </a:p>
                  </a:txBody>
                  <a:tcPr/>
                </a:tc>
                <a:extLst>
                  <a:ext uri="{0D108BD9-81ED-4DB2-BD59-A6C34878D82A}">
                    <a16:rowId xmlns:a16="http://schemas.microsoft.com/office/drawing/2014/main" val="10001"/>
                  </a:ext>
                </a:extLst>
              </a:tr>
              <a:tr h="303866">
                <a:tc>
                  <a:txBody>
                    <a:bodyPr/>
                    <a:lstStyle/>
                    <a:p>
                      <a:pPr algn="ctr"/>
                      <a:r>
                        <a:rPr lang="en-ZW" sz="1400" dirty="0"/>
                        <a:t>20-29</a:t>
                      </a:r>
                    </a:p>
                  </a:txBody>
                  <a:tcPr/>
                </a:tc>
                <a:tc>
                  <a:txBody>
                    <a:bodyPr/>
                    <a:lstStyle/>
                    <a:p>
                      <a:pPr algn="ctr"/>
                      <a:r>
                        <a:rPr lang="en-ZW" sz="1400" dirty="0"/>
                        <a:t>14,853</a:t>
                      </a:r>
                    </a:p>
                  </a:txBody>
                  <a:tcPr/>
                </a:tc>
                <a:extLst>
                  <a:ext uri="{0D108BD9-81ED-4DB2-BD59-A6C34878D82A}">
                    <a16:rowId xmlns:a16="http://schemas.microsoft.com/office/drawing/2014/main" val="10002"/>
                  </a:ext>
                </a:extLst>
              </a:tr>
              <a:tr h="303866">
                <a:tc>
                  <a:txBody>
                    <a:bodyPr/>
                    <a:lstStyle/>
                    <a:p>
                      <a:pPr algn="ctr"/>
                      <a:r>
                        <a:rPr lang="en-ZW" sz="1400" dirty="0"/>
                        <a:t>30-39</a:t>
                      </a:r>
                    </a:p>
                  </a:txBody>
                  <a:tcPr/>
                </a:tc>
                <a:tc>
                  <a:txBody>
                    <a:bodyPr/>
                    <a:lstStyle/>
                    <a:p>
                      <a:pPr algn="ctr"/>
                      <a:r>
                        <a:rPr lang="en-ZW" sz="1400" dirty="0"/>
                        <a:t>14,598</a:t>
                      </a:r>
                    </a:p>
                  </a:txBody>
                  <a:tcPr/>
                </a:tc>
                <a:extLst>
                  <a:ext uri="{0D108BD9-81ED-4DB2-BD59-A6C34878D82A}">
                    <a16:rowId xmlns:a16="http://schemas.microsoft.com/office/drawing/2014/main" val="10003"/>
                  </a:ext>
                </a:extLst>
              </a:tr>
              <a:tr h="303866">
                <a:tc>
                  <a:txBody>
                    <a:bodyPr/>
                    <a:lstStyle/>
                    <a:p>
                      <a:pPr algn="ctr"/>
                      <a:r>
                        <a:rPr lang="en-ZW" sz="1400" dirty="0"/>
                        <a:t>40-49</a:t>
                      </a:r>
                    </a:p>
                  </a:txBody>
                  <a:tcPr/>
                </a:tc>
                <a:tc>
                  <a:txBody>
                    <a:bodyPr/>
                    <a:lstStyle/>
                    <a:p>
                      <a:pPr algn="ctr"/>
                      <a:r>
                        <a:rPr lang="en-ZW" sz="1400" dirty="0"/>
                        <a:t>5,935</a:t>
                      </a:r>
                    </a:p>
                  </a:txBody>
                  <a:tcPr/>
                </a:tc>
                <a:extLst>
                  <a:ext uri="{0D108BD9-81ED-4DB2-BD59-A6C34878D82A}">
                    <a16:rowId xmlns:a16="http://schemas.microsoft.com/office/drawing/2014/main" val="10004"/>
                  </a:ext>
                </a:extLst>
              </a:tr>
              <a:tr h="303866">
                <a:tc>
                  <a:txBody>
                    <a:bodyPr/>
                    <a:lstStyle/>
                    <a:p>
                      <a:pPr algn="ctr"/>
                      <a:r>
                        <a:rPr lang="en-ZW" sz="1400" dirty="0"/>
                        <a:t>50-59</a:t>
                      </a:r>
                    </a:p>
                  </a:txBody>
                  <a:tcPr/>
                </a:tc>
                <a:tc>
                  <a:txBody>
                    <a:bodyPr/>
                    <a:lstStyle/>
                    <a:p>
                      <a:pPr algn="ctr"/>
                      <a:r>
                        <a:rPr lang="en-ZW" sz="1400" dirty="0"/>
                        <a:t>4,899</a:t>
                      </a:r>
                    </a:p>
                  </a:txBody>
                  <a:tcPr/>
                </a:tc>
                <a:extLst>
                  <a:ext uri="{0D108BD9-81ED-4DB2-BD59-A6C34878D82A}">
                    <a16:rowId xmlns:a16="http://schemas.microsoft.com/office/drawing/2014/main" val="10005"/>
                  </a:ext>
                </a:extLst>
              </a:tr>
              <a:tr h="303866">
                <a:tc>
                  <a:txBody>
                    <a:bodyPr/>
                    <a:lstStyle/>
                    <a:p>
                      <a:pPr algn="ctr"/>
                      <a:r>
                        <a:rPr lang="en-ZW" sz="1400" dirty="0"/>
                        <a:t>60+</a:t>
                      </a:r>
                    </a:p>
                  </a:txBody>
                  <a:tcPr/>
                </a:tc>
                <a:tc>
                  <a:txBody>
                    <a:bodyPr/>
                    <a:lstStyle/>
                    <a:p>
                      <a:pPr algn="ctr"/>
                      <a:r>
                        <a:rPr lang="en-ZW" sz="1400" dirty="0"/>
                        <a:t>2,938</a:t>
                      </a:r>
                    </a:p>
                  </a:txBody>
                  <a:tcPr/>
                </a:tc>
                <a:extLst>
                  <a:ext uri="{0D108BD9-81ED-4DB2-BD59-A6C34878D82A}">
                    <a16:rowId xmlns:a16="http://schemas.microsoft.com/office/drawing/2014/main" val="10006"/>
                  </a:ext>
                </a:extLst>
              </a:tr>
            </a:tbl>
          </a:graphicData>
        </a:graphic>
      </p:graphicFrame>
      <p:pic>
        <p:nvPicPr>
          <p:cNvPr id="4" name="Picture 3"/>
          <p:cNvPicPr>
            <a:picLocks noChangeAspect="1"/>
          </p:cNvPicPr>
          <p:nvPr/>
        </p:nvPicPr>
        <p:blipFill>
          <a:blip r:embed="rId2"/>
          <a:stretch>
            <a:fillRect/>
          </a:stretch>
        </p:blipFill>
        <p:spPr>
          <a:xfrm>
            <a:off x="0" y="1225494"/>
            <a:ext cx="4451230" cy="3417605"/>
          </a:xfrm>
          <a:prstGeom prst="rect">
            <a:avLst/>
          </a:prstGeom>
        </p:spPr>
      </p:pic>
      <p:pic>
        <p:nvPicPr>
          <p:cNvPr id="7" name="Picture 6"/>
          <p:cNvPicPr>
            <a:picLocks noChangeAspect="1"/>
          </p:cNvPicPr>
          <p:nvPr/>
        </p:nvPicPr>
        <p:blipFill>
          <a:blip r:embed="rId3"/>
          <a:stretch>
            <a:fillRect/>
          </a:stretch>
        </p:blipFill>
        <p:spPr>
          <a:xfrm>
            <a:off x="5336516" y="1225494"/>
            <a:ext cx="4606505" cy="3338174"/>
          </a:xfrm>
          <a:prstGeom prst="rect">
            <a:avLst/>
          </a:prstGeom>
        </p:spPr>
      </p:pic>
      <p:graphicFrame>
        <p:nvGraphicFramePr>
          <p:cNvPr id="8" name="Content Placeholder 5"/>
          <p:cNvGraphicFramePr>
            <a:graphicFrameLocks/>
          </p:cNvGraphicFramePr>
          <p:nvPr>
            <p:extLst>
              <p:ext uri="{D42A27DB-BD31-4B8C-83A1-F6EECF244321}">
                <p14:modId xmlns:p14="http://schemas.microsoft.com/office/powerpoint/2010/main" val="2090023231"/>
              </p:ext>
            </p:extLst>
          </p:nvPr>
        </p:nvGraphicFramePr>
        <p:xfrm>
          <a:off x="5336516" y="4643099"/>
          <a:ext cx="4606505" cy="2133600"/>
        </p:xfrm>
        <a:graphic>
          <a:graphicData uri="http://schemas.openxmlformats.org/drawingml/2006/table">
            <a:tbl>
              <a:tblPr firstRow="1" bandRow="1">
                <a:tableStyleId>{21E4AEA4-8DFA-4A89-87EB-49C32662AFE0}</a:tableStyleId>
              </a:tblPr>
              <a:tblGrid>
                <a:gridCol w="1906580">
                  <a:extLst>
                    <a:ext uri="{9D8B030D-6E8A-4147-A177-3AD203B41FA5}">
                      <a16:colId xmlns:a16="http://schemas.microsoft.com/office/drawing/2014/main" val="20000"/>
                    </a:ext>
                  </a:extLst>
                </a:gridCol>
                <a:gridCol w="2699925">
                  <a:extLst>
                    <a:ext uri="{9D8B030D-6E8A-4147-A177-3AD203B41FA5}">
                      <a16:colId xmlns:a16="http://schemas.microsoft.com/office/drawing/2014/main" val="20001"/>
                    </a:ext>
                  </a:extLst>
                </a:gridCol>
              </a:tblGrid>
              <a:tr h="303866">
                <a:tc>
                  <a:txBody>
                    <a:bodyPr/>
                    <a:lstStyle/>
                    <a:p>
                      <a:pPr algn="ctr"/>
                      <a:r>
                        <a:rPr lang="en-ZW" sz="1400" dirty="0"/>
                        <a:t>Age_Range</a:t>
                      </a:r>
                    </a:p>
                  </a:txBody>
                  <a:tcPr/>
                </a:tc>
                <a:tc>
                  <a:txBody>
                    <a:bodyPr/>
                    <a:lstStyle/>
                    <a:p>
                      <a:pPr algn="ctr"/>
                      <a:r>
                        <a:rPr lang="en-ZW" sz="1400" dirty="0"/>
                        <a:t>Total Transactions</a:t>
                      </a:r>
                    </a:p>
                  </a:txBody>
                  <a:tcPr/>
                </a:tc>
                <a:extLst>
                  <a:ext uri="{0D108BD9-81ED-4DB2-BD59-A6C34878D82A}">
                    <a16:rowId xmlns:a16="http://schemas.microsoft.com/office/drawing/2014/main" val="10000"/>
                  </a:ext>
                </a:extLst>
              </a:tr>
              <a:tr h="303866">
                <a:tc>
                  <a:txBody>
                    <a:bodyPr/>
                    <a:lstStyle/>
                    <a:p>
                      <a:pPr algn="ctr"/>
                      <a:r>
                        <a:rPr lang="en-ZW" sz="1400" dirty="0"/>
                        <a:t>18-19</a:t>
                      </a:r>
                    </a:p>
                  </a:txBody>
                  <a:tcPr/>
                </a:tc>
                <a:tc>
                  <a:txBody>
                    <a:bodyPr/>
                    <a:lstStyle/>
                    <a:p>
                      <a:pPr algn="ctr"/>
                      <a:r>
                        <a:rPr lang="en-ZW" sz="1400" dirty="0"/>
                        <a:t>22,437</a:t>
                      </a:r>
                    </a:p>
                  </a:txBody>
                  <a:tcPr/>
                </a:tc>
                <a:extLst>
                  <a:ext uri="{0D108BD9-81ED-4DB2-BD59-A6C34878D82A}">
                    <a16:rowId xmlns:a16="http://schemas.microsoft.com/office/drawing/2014/main" val="10001"/>
                  </a:ext>
                </a:extLst>
              </a:tr>
              <a:tr h="303866">
                <a:tc>
                  <a:txBody>
                    <a:bodyPr/>
                    <a:lstStyle/>
                    <a:p>
                      <a:pPr algn="ctr"/>
                      <a:r>
                        <a:rPr lang="en-ZW" sz="1400" dirty="0"/>
                        <a:t>20-29</a:t>
                      </a:r>
                    </a:p>
                  </a:txBody>
                  <a:tcPr/>
                </a:tc>
                <a:tc>
                  <a:txBody>
                    <a:bodyPr/>
                    <a:lstStyle/>
                    <a:p>
                      <a:pPr algn="ctr"/>
                      <a:r>
                        <a:rPr lang="en-ZW" sz="1400" dirty="0"/>
                        <a:t>116,430</a:t>
                      </a:r>
                    </a:p>
                  </a:txBody>
                  <a:tcPr/>
                </a:tc>
                <a:extLst>
                  <a:ext uri="{0D108BD9-81ED-4DB2-BD59-A6C34878D82A}">
                    <a16:rowId xmlns:a16="http://schemas.microsoft.com/office/drawing/2014/main" val="10002"/>
                  </a:ext>
                </a:extLst>
              </a:tr>
              <a:tr h="303866">
                <a:tc>
                  <a:txBody>
                    <a:bodyPr/>
                    <a:lstStyle/>
                    <a:p>
                      <a:pPr algn="ctr"/>
                      <a:r>
                        <a:rPr lang="en-ZW" sz="1400" dirty="0"/>
                        <a:t>30-39</a:t>
                      </a:r>
                    </a:p>
                  </a:txBody>
                  <a:tcPr/>
                </a:tc>
                <a:tc>
                  <a:txBody>
                    <a:bodyPr/>
                    <a:lstStyle/>
                    <a:p>
                      <a:pPr algn="ctr"/>
                      <a:r>
                        <a:rPr lang="en-ZW" sz="1400" dirty="0"/>
                        <a:t>112,735</a:t>
                      </a:r>
                    </a:p>
                  </a:txBody>
                  <a:tcPr/>
                </a:tc>
                <a:extLst>
                  <a:ext uri="{0D108BD9-81ED-4DB2-BD59-A6C34878D82A}">
                    <a16:rowId xmlns:a16="http://schemas.microsoft.com/office/drawing/2014/main" val="10003"/>
                  </a:ext>
                </a:extLst>
              </a:tr>
              <a:tr h="303866">
                <a:tc>
                  <a:txBody>
                    <a:bodyPr/>
                    <a:lstStyle/>
                    <a:p>
                      <a:pPr algn="ctr"/>
                      <a:r>
                        <a:rPr lang="en-ZW" sz="1400" dirty="0"/>
                        <a:t>40-49</a:t>
                      </a:r>
                    </a:p>
                  </a:txBody>
                  <a:tcPr/>
                </a:tc>
                <a:tc>
                  <a:txBody>
                    <a:bodyPr/>
                    <a:lstStyle/>
                    <a:p>
                      <a:pPr algn="ctr"/>
                      <a:r>
                        <a:rPr lang="en-ZW" sz="1400" dirty="0"/>
                        <a:t>47,017</a:t>
                      </a:r>
                    </a:p>
                  </a:txBody>
                  <a:tcPr/>
                </a:tc>
                <a:extLst>
                  <a:ext uri="{0D108BD9-81ED-4DB2-BD59-A6C34878D82A}">
                    <a16:rowId xmlns:a16="http://schemas.microsoft.com/office/drawing/2014/main" val="10004"/>
                  </a:ext>
                </a:extLst>
              </a:tr>
              <a:tr h="303866">
                <a:tc>
                  <a:txBody>
                    <a:bodyPr/>
                    <a:lstStyle/>
                    <a:p>
                      <a:pPr algn="ctr"/>
                      <a:r>
                        <a:rPr lang="en-ZW" sz="1400" dirty="0"/>
                        <a:t>50-59</a:t>
                      </a:r>
                    </a:p>
                  </a:txBody>
                  <a:tcPr/>
                </a:tc>
                <a:tc>
                  <a:txBody>
                    <a:bodyPr/>
                    <a:lstStyle/>
                    <a:p>
                      <a:pPr algn="ctr"/>
                      <a:r>
                        <a:rPr lang="en-ZW" sz="1400" dirty="0"/>
                        <a:t>38,087</a:t>
                      </a:r>
                    </a:p>
                  </a:txBody>
                  <a:tcPr/>
                </a:tc>
                <a:extLst>
                  <a:ext uri="{0D108BD9-81ED-4DB2-BD59-A6C34878D82A}">
                    <a16:rowId xmlns:a16="http://schemas.microsoft.com/office/drawing/2014/main" val="10005"/>
                  </a:ext>
                </a:extLst>
              </a:tr>
              <a:tr h="303866">
                <a:tc>
                  <a:txBody>
                    <a:bodyPr/>
                    <a:lstStyle/>
                    <a:p>
                      <a:pPr algn="ctr"/>
                      <a:r>
                        <a:rPr lang="en-ZW" sz="1400" dirty="0"/>
                        <a:t>60+</a:t>
                      </a:r>
                    </a:p>
                  </a:txBody>
                  <a:tcPr/>
                </a:tc>
                <a:tc>
                  <a:txBody>
                    <a:bodyPr/>
                    <a:lstStyle/>
                    <a:p>
                      <a:pPr algn="ctr"/>
                      <a:r>
                        <a:rPr lang="en-ZW" sz="1400" dirty="0"/>
                        <a:t>22,686</a:t>
                      </a:r>
                    </a:p>
                  </a:txBody>
                  <a:tcPr/>
                </a:tc>
                <a:extLst>
                  <a:ext uri="{0D108BD9-81ED-4DB2-BD59-A6C34878D82A}">
                    <a16:rowId xmlns:a16="http://schemas.microsoft.com/office/drawing/2014/main" val="10006"/>
                  </a:ext>
                </a:extLst>
              </a:tr>
            </a:tbl>
          </a:graphicData>
        </a:graphic>
      </p:graphicFrame>
      <p:sp>
        <p:nvSpPr>
          <p:cNvPr id="9" name="Content Placeholder 2"/>
          <p:cNvSpPr txBox="1">
            <a:spLocks/>
          </p:cNvSpPr>
          <p:nvPr/>
        </p:nvSpPr>
        <p:spPr>
          <a:xfrm>
            <a:off x="10610491" y="1594571"/>
            <a:ext cx="1492369" cy="492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W" sz="1600" dirty="0"/>
          </a:p>
          <a:p>
            <a:endParaRPr lang="en-ZW" sz="1600" dirty="0"/>
          </a:p>
          <a:p>
            <a:pPr marL="0" indent="0">
              <a:buFont typeface="Arial" panose="020B0604020202020204" pitchFamily="34" charset="0"/>
              <a:buNone/>
            </a:pPr>
            <a:endParaRPr lang="en-ZW" sz="1600" dirty="0"/>
          </a:p>
          <a:p>
            <a:r>
              <a:rPr lang="en-ZW" sz="1600" dirty="0"/>
              <a:t>The 20-29 and 30-39 age groups dominate in terms of total customers and transactions for both cab companies.</a:t>
            </a:r>
          </a:p>
        </p:txBody>
      </p:sp>
    </p:spTree>
    <p:extLst>
      <p:ext uri="{BB962C8B-B14F-4D97-AF65-F5344CB8AC3E}">
        <p14:creationId xmlns:p14="http://schemas.microsoft.com/office/powerpoint/2010/main" val="257307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endParaRPr lang="en-US" sz="2800" dirty="0">
              <a:solidFill>
                <a:srgbClr val="FF6600"/>
              </a:solidFill>
            </a:endParaRPr>
          </a:p>
          <a:p>
            <a:pPr algn="just"/>
            <a:r>
              <a:rPr lang="en-US" sz="2800" dirty="0">
                <a:solidFill>
                  <a:srgbClr val="FF6600"/>
                </a:solidFill>
              </a:rPr>
              <a:t>         Data Exploration and Approach</a:t>
            </a:r>
          </a:p>
          <a:p>
            <a:pPr algn="just"/>
            <a:endParaRPr lang="en-US" sz="2800" dirty="0">
              <a:solidFill>
                <a:srgbClr val="FF6600"/>
              </a:solidFill>
            </a:endParaRPr>
          </a:p>
          <a:p>
            <a:pPr algn="just"/>
            <a:r>
              <a:rPr lang="en-US" sz="2800" dirty="0">
                <a:solidFill>
                  <a:srgbClr val="FF6600"/>
                </a:solidFill>
              </a:rPr>
              <a:t>         EDA and Summary</a:t>
            </a:r>
          </a:p>
          <a:p>
            <a:pPr algn="just"/>
            <a:endParaRPr lang="en-US" sz="2800" dirty="0">
              <a:solidFill>
                <a:srgbClr val="FF6600"/>
              </a:solidFill>
            </a:endParaRPr>
          </a:p>
          <a:p>
            <a:pPr algn="just"/>
            <a:r>
              <a:rPr lang="en-US" sz="2800" dirty="0">
                <a:solidFill>
                  <a:srgbClr val="FF6600"/>
                </a:solidFill>
              </a:rPr>
              <a:t>         Hypothesis Testing</a:t>
            </a:r>
          </a:p>
          <a:p>
            <a:pPr algn="just"/>
            <a:endParaRPr lang="en-US" sz="2800" dirty="0">
              <a:solidFill>
                <a:srgbClr val="FF6600"/>
              </a:solidFill>
            </a:endParaRP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Age Analysis</a:t>
            </a:r>
            <a:endParaRPr lang="en-ZW" dirty="0">
              <a:solidFill>
                <a:srgbClr val="FF6600"/>
              </a:solidFill>
            </a:endParaRPr>
          </a:p>
        </p:txBody>
      </p:sp>
      <p:sp>
        <p:nvSpPr>
          <p:cNvPr id="3" name="Content Placeholder 2"/>
          <p:cNvSpPr>
            <a:spLocks noGrp="1"/>
          </p:cNvSpPr>
          <p:nvPr>
            <p:ph idx="1"/>
          </p:nvPr>
        </p:nvSpPr>
        <p:spPr>
          <a:xfrm>
            <a:off x="4421389" y="4068416"/>
            <a:ext cx="3344421" cy="3634455"/>
          </a:xfrm>
        </p:spPr>
        <p:txBody>
          <a:bodyPr>
            <a:normAutofit/>
          </a:bodyPr>
          <a:lstStyle/>
          <a:p>
            <a:endParaRPr lang="en-ZW" sz="1600" dirty="0"/>
          </a:p>
          <a:p>
            <a:endParaRPr lang="en-ZW" sz="1600" dirty="0"/>
          </a:p>
          <a:p>
            <a:endParaRPr lang="en-ZW" sz="1600" dirty="0"/>
          </a:p>
          <a:p>
            <a:endParaRPr lang="en-ZW" sz="1600" dirty="0"/>
          </a:p>
          <a:p>
            <a:r>
              <a:rPr lang="en-ZW" sz="1600" dirty="0"/>
              <a:t>Yellow Cab has a larger customer base for each age group compared to Pink Cab.</a:t>
            </a:r>
          </a:p>
        </p:txBody>
      </p:sp>
      <p:pic>
        <p:nvPicPr>
          <p:cNvPr id="4" name="Picture 3"/>
          <p:cNvPicPr>
            <a:picLocks noChangeAspect="1"/>
          </p:cNvPicPr>
          <p:nvPr/>
        </p:nvPicPr>
        <p:blipFill>
          <a:blip r:embed="rId2"/>
          <a:stretch>
            <a:fillRect/>
          </a:stretch>
        </p:blipFill>
        <p:spPr>
          <a:xfrm>
            <a:off x="0" y="1260000"/>
            <a:ext cx="7169426" cy="3821557"/>
          </a:xfrm>
          <a:prstGeom prst="rect">
            <a:avLst/>
          </a:prstGeom>
        </p:spPr>
      </p:pic>
      <p:pic>
        <p:nvPicPr>
          <p:cNvPr id="6146" name="Picture 2">
            <a:extLst>
              <a:ext uri="{FF2B5EF4-FFF2-40B4-BE49-F238E27FC236}">
                <a16:creationId xmlns:a16="http://schemas.microsoft.com/office/drawing/2014/main" id="{7008E01E-75A0-4F9A-BBB7-58BF819A4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426" y="1398933"/>
            <a:ext cx="46101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4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normAutofit fontScale="90000"/>
          </a:bodyPr>
          <a:lstStyle/>
          <a:p>
            <a:r>
              <a:rPr lang="en-GB" dirty="0">
                <a:solidFill>
                  <a:srgbClr val="FF6600"/>
                </a:solidFill>
              </a:rPr>
              <a:t>EDA and Summary – Customer Share by Gender Analysis</a:t>
            </a:r>
            <a:endParaRPr lang="en-ZW" dirty="0">
              <a:solidFill>
                <a:srgbClr val="FF6600"/>
              </a:solidFill>
            </a:endParaRPr>
          </a:p>
        </p:txBody>
      </p:sp>
      <p:pic>
        <p:nvPicPr>
          <p:cNvPr id="4" name="Content Placeholder 3"/>
          <p:cNvPicPr>
            <a:picLocks noGrp="1" noChangeAspect="1"/>
          </p:cNvPicPr>
          <p:nvPr>
            <p:ph idx="1"/>
          </p:nvPr>
        </p:nvPicPr>
        <p:blipFill>
          <a:blip r:embed="rId2"/>
          <a:stretch>
            <a:fillRect/>
          </a:stretch>
        </p:blipFill>
        <p:spPr>
          <a:xfrm>
            <a:off x="347299" y="1246364"/>
            <a:ext cx="3152775" cy="2732400"/>
          </a:xfrm>
          <a:prstGeom prst="rect">
            <a:avLst/>
          </a:prstGeom>
        </p:spPr>
      </p:pic>
      <p:pic>
        <p:nvPicPr>
          <p:cNvPr id="5" name="Picture 4"/>
          <p:cNvPicPr>
            <a:picLocks noChangeAspect="1"/>
          </p:cNvPicPr>
          <p:nvPr/>
        </p:nvPicPr>
        <p:blipFill>
          <a:blip r:embed="rId3"/>
          <a:stretch>
            <a:fillRect/>
          </a:stretch>
        </p:blipFill>
        <p:spPr>
          <a:xfrm>
            <a:off x="545206" y="4059000"/>
            <a:ext cx="3302175" cy="2732400"/>
          </a:xfrm>
          <a:prstGeom prst="rect">
            <a:avLst/>
          </a:prstGeom>
        </p:spPr>
      </p:pic>
      <p:pic>
        <p:nvPicPr>
          <p:cNvPr id="6" name="Picture 5"/>
          <p:cNvPicPr>
            <a:picLocks noChangeAspect="1"/>
          </p:cNvPicPr>
          <p:nvPr/>
        </p:nvPicPr>
        <p:blipFill>
          <a:blip r:embed="rId4"/>
          <a:stretch>
            <a:fillRect/>
          </a:stretch>
        </p:blipFill>
        <p:spPr>
          <a:xfrm>
            <a:off x="4388244" y="4059000"/>
            <a:ext cx="3410712" cy="2732400"/>
          </a:xfrm>
          <a:prstGeom prst="rect">
            <a:avLst/>
          </a:prstGeom>
        </p:spPr>
      </p:pic>
      <p:sp>
        <p:nvSpPr>
          <p:cNvPr id="8" name="Content Placeholder 2"/>
          <p:cNvSpPr txBox="1">
            <a:spLocks/>
          </p:cNvSpPr>
          <p:nvPr/>
        </p:nvSpPr>
        <p:spPr>
          <a:xfrm>
            <a:off x="10084279" y="1594571"/>
            <a:ext cx="1638207" cy="492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W" sz="1600" dirty="0"/>
          </a:p>
          <a:p>
            <a:endParaRPr lang="en-ZW" sz="1600" dirty="0"/>
          </a:p>
          <a:p>
            <a:endParaRPr lang="en-ZW" sz="1600" dirty="0"/>
          </a:p>
          <a:p>
            <a:endParaRPr lang="en-ZW" sz="1600" dirty="0"/>
          </a:p>
          <a:p>
            <a:r>
              <a:rPr lang="en-ZW" sz="1600" dirty="0"/>
              <a:t>Overall the male customers use the cab frequently with Yellow Cab having the most males and females.</a:t>
            </a:r>
          </a:p>
        </p:txBody>
      </p:sp>
      <p:pic>
        <p:nvPicPr>
          <p:cNvPr id="7170" name="Picture 2">
            <a:extLst>
              <a:ext uri="{FF2B5EF4-FFF2-40B4-BE49-F238E27FC236}">
                <a16:creationId xmlns:a16="http://schemas.microsoft.com/office/drawing/2014/main" id="{43286ED3-9F84-4E3E-A286-83DE36533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011" y="1328198"/>
            <a:ext cx="3838945" cy="262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95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Gender and Transaction Analysis</a:t>
            </a:r>
            <a:endParaRPr lang="en-ZW" dirty="0">
              <a:solidFill>
                <a:srgbClr val="FF6600"/>
              </a:solidFill>
            </a:endParaRPr>
          </a:p>
        </p:txBody>
      </p:sp>
      <p:sp>
        <p:nvSpPr>
          <p:cNvPr id="3" name="Content Placeholder 2"/>
          <p:cNvSpPr>
            <a:spLocks noGrp="1"/>
          </p:cNvSpPr>
          <p:nvPr>
            <p:ph idx="1"/>
          </p:nvPr>
        </p:nvSpPr>
        <p:spPr>
          <a:xfrm>
            <a:off x="10449130" y="1627217"/>
            <a:ext cx="1490824" cy="4928858"/>
          </a:xfrm>
        </p:spPr>
        <p:txBody>
          <a:bodyPr>
            <a:normAutofit lnSpcReduction="10000"/>
          </a:bodyPr>
          <a:lstStyle/>
          <a:p>
            <a:pPr marL="0" indent="0">
              <a:buNone/>
            </a:pPr>
            <a:endParaRPr lang="en-ZW" sz="1600" dirty="0"/>
          </a:p>
          <a:p>
            <a:r>
              <a:rPr lang="en-ZW" sz="1600" dirty="0"/>
              <a:t>Yellow Cab has the higher number of transactions for both genders in the consecutive years.</a:t>
            </a:r>
          </a:p>
          <a:p>
            <a:endParaRPr lang="en-ZW" sz="1600" dirty="0"/>
          </a:p>
          <a:p>
            <a:r>
              <a:rPr lang="en-ZW" sz="1600" dirty="0"/>
              <a:t>Both companies experienced a drop in transaction numbers for both genders in 2018.</a:t>
            </a:r>
          </a:p>
        </p:txBody>
      </p:sp>
      <p:pic>
        <p:nvPicPr>
          <p:cNvPr id="5" name="Picture 4"/>
          <p:cNvPicPr>
            <a:picLocks noChangeAspect="1"/>
          </p:cNvPicPr>
          <p:nvPr/>
        </p:nvPicPr>
        <p:blipFill>
          <a:blip r:embed="rId2"/>
          <a:stretch>
            <a:fillRect/>
          </a:stretch>
        </p:blipFill>
        <p:spPr>
          <a:xfrm>
            <a:off x="-4800" y="1260000"/>
            <a:ext cx="10309642" cy="5598000"/>
          </a:xfrm>
          <a:prstGeom prst="rect">
            <a:avLst/>
          </a:prstGeom>
        </p:spPr>
      </p:pic>
    </p:spTree>
    <p:extLst>
      <p:ext uri="{BB962C8B-B14F-4D97-AF65-F5344CB8AC3E}">
        <p14:creationId xmlns:p14="http://schemas.microsoft.com/office/powerpoint/2010/main" val="335149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lstStyle/>
          <a:p>
            <a:r>
              <a:rPr lang="en-GB" dirty="0">
                <a:solidFill>
                  <a:srgbClr val="FF6600"/>
                </a:solidFill>
              </a:rPr>
              <a:t>EDA and Summary – Customer Share Market Analysis</a:t>
            </a:r>
            <a:endParaRPr lang="en-ZW" dirty="0">
              <a:solidFill>
                <a:srgbClr val="FF6600"/>
              </a:solidFill>
            </a:endParaRPr>
          </a:p>
        </p:txBody>
      </p:sp>
      <p:pic>
        <p:nvPicPr>
          <p:cNvPr id="5" name="Picture 4"/>
          <p:cNvPicPr>
            <a:picLocks noChangeAspect="1"/>
          </p:cNvPicPr>
          <p:nvPr/>
        </p:nvPicPr>
        <p:blipFill>
          <a:blip r:embed="rId2"/>
          <a:stretch>
            <a:fillRect/>
          </a:stretch>
        </p:blipFill>
        <p:spPr>
          <a:xfrm>
            <a:off x="-4800" y="1337639"/>
            <a:ext cx="3695700" cy="2665018"/>
          </a:xfrm>
          <a:prstGeom prst="rect">
            <a:avLst/>
          </a:prstGeom>
        </p:spPr>
      </p:pic>
      <p:pic>
        <p:nvPicPr>
          <p:cNvPr id="6" name="Picture 5"/>
          <p:cNvPicPr>
            <a:picLocks noChangeAspect="1"/>
          </p:cNvPicPr>
          <p:nvPr/>
        </p:nvPicPr>
        <p:blipFill>
          <a:blip r:embed="rId3"/>
          <a:stretch>
            <a:fillRect/>
          </a:stretch>
        </p:blipFill>
        <p:spPr>
          <a:xfrm>
            <a:off x="4257674" y="1337638"/>
            <a:ext cx="3686175" cy="2665019"/>
          </a:xfrm>
          <a:prstGeom prst="rect">
            <a:avLst/>
          </a:prstGeom>
        </p:spPr>
      </p:pic>
      <p:pic>
        <p:nvPicPr>
          <p:cNvPr id="7" name="Picture 6"/>
          <p:cNvPicPr>
            <a:picLocks noChangeAspect="1"/>
          </p:cNvPicPr>
          <p:nvPr/>
        </p:nvPicPr>
        <p:blipFill>
          <a:blip r:embed="rId4"/>
          <a:stretch>
            <a:fillRect/>
          </a:stretch>
        </p:blipFill>
        <p:spPr>
          <a:xfrm>
            <a:off x="133223" y="4114801"/>
            <a:ext cx="3700500" cy="2664000"/>
          </a:xfrm>
          <a:prstGeom prst="rect">
            <a:avLst/>
          </a:prstGeom>
        </p:spPr>
      </p:pic>
      <p:sp>
        <p:nvSpPr>
          <p:cNvPr id="11" name="Content Placeholder 2"/>
          <p:cNvSpPr txBox="1">
            <a:spLocks/>
          </p:cNvSpPr>
          <p:nvPr/>
        </p:nvSpPr>
        <p:spPr>
          <a:xfrm>
            <a:off x="10317192" y="1440613"/>
            <a:ext cx="1469366" cy="50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W" sz="1600" dirty="0"/>
          </a:p>
          <a:p>
            <a:endParaRPr lang="en-ZW" sz="1600" dirty="0"/>
          </a:p>
          <a:p>
            <a:endParaRPr lang="en-ZW" sz="1600" dirty="0"/>
          </a:p>
          <a:p>
            <a:endParaRPr lang="en-ZW" sz="1600" dirty="0"/>
          </a:p>
          <a:p>
            <a:endParaRPr lang="en-ZW" sz="1600" dirty="0"/>
          </a:p>
          <a:p>
            <a:r>
              <a:rPr lang="en-ZW" sz="1600" dirty="0"/>
              <a:t>Yellow Cab dominates more than half of the customer base for the three years.</a:t>
            </a:r>
          </a:p>
        </p:txBody>
      </p:sp>
    </p:spTree>
    <p:extLst>
      <p:ext uri="{BB962C8B-B14F-4D97-AF65-F5344CB8AC3E}">
        <p14:creationId xmlns:p14="http://schemas.microsoft.com/office/powerpoint/2010/main" val="115028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Profit Analysis</a:t>
            </a:r>
            <a:endParaRPr lang="en-ZW" dirty="0">
              <a:solidFill>
                <a:srgbClr val="FF6600"/>
              </a:solidFill>
            </a:endParaRPr>
          </a:p>
        </p:txBody>
      </p:sp>
      <p:sp>
        <p:nvSpPr>
          <p:cNvPr id="3" name="Content Placeholder 2"/>
          <p:cNvSpPr>
            <a:spLocks noGrp="1"/>
          </p:cNvSpPr>
          <p:nvPr>
            <p:ph idx="1"/>
          </p:nvPr>
        </p:nvSpPr>
        <p:spPr>
          <a:xfrm>
            <a:off x="10610491" y="1639018"/>
            <a:ext cx="1416169" cy="4822165"/>
          </a:xfrm>
        </p:spPr>
        <p:txBody>
          <a:bodyPr>
            <a:normAutofit/>
          </a:bodyPr>
          <a:lstStyle/>
          <a:p>
            <a:endParaRPr lang="en-ZW" sz="1600" dirty="0"/>
          </a:p>
          <a:p>
            <a:endParaRPr lang="en-ZW" sz="1600" dirty="0"/>
          </a:p>
          <a:p>
            <a:endParaRPr lang="en-ZW" sz="1600" dirty="0"/>
          </a:p>
          <a:p>
            <a:endParaRPr lang="en-ZW" sz="1600" dirty="0"/>
          </a:p>
          <a:p>
            <a:endParaRPr lang="en-ZW" sz="1600" dirty="0"/>
          </a:p>
          <a:p>
            <a:r>
              <a:rPr lang="en-ZW" sz="1600" dirty="0"/>
              <a:t>On a year on year basis Yellow Cab exhibits the highest profits.</a:t>
            </a:r>
          </a:p>
        </p:txBody>
      </p:sp>
      <p:pic>
        <p:nvPicPr>
          <p:cNvPr id="4" name="Picture 3"/>
          <p:cNvPicPr>
            <a:picLocks noChangeAspect="1"/>
          </p:cNvPicPr>
          <p:nvPr/>
        </p:nvPicPr>
        <p:blipFill>
          <a:blip r:embed="rId2"/>
          <a:stretch>
            <a:fillRect/>
          </a:stretch>
        </p:blipFill>
        <p:spPr>
          <a:xfrm>
            <a:off x="-4800" y="1260000"/>
            <a:ext cx="10489721" cy="5598000"/>
          </a:xfrm>
          <a:prstGeom prst="rect">
            <a:avLst/>
          </a:prstGeom>
        </p:spPr>
      </p:pic>
    </p:spTree>
    <p:extLst>
      <p:ext uri="{BB962C8B-B14F-4D97-AF65-F5344CB8AC3E}">
        <p14:creationId xmlns:p14="http://schemas.microsoft.com/office/powerpoint/2010/main" val="126227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lstStyle/>
          <a:p>
            <a:r>
              <a:rPr lang="en-GB" dirty="0">
                <a:solidFill>
                  <a:srgbClr val="FF6600"/>
                </a:solidFill>
              </a:rPr>
              <a:t>EDA and Summary – Customer Share by Km Analysis</a:t>
            </a:r>
            <a:endParaRPr lang="en-ZW" dirty="0">
              <a:solidFill>
                <a:srgbClr val="FF6600"/>
              </a:solidFill>
            </a:endParaRPr>
          </a:p>
        </p:txBody>
      </p:sp>
      <p:sp>
        <p:nvSpPr>
          <p:cNvPr id="11" name="Content Placeholder 2"/>
          <p:cNvSpPr txBox="1">
            <a:spLocks/>
          </p:cNvSpPr>
          <p:nvPr/>
        </p:nvSpPr>
        <p:spPr>
          <a:xfrm>
            <a:off x="10317192" y="1440613"/>
            <a:ext cx="1469366" cy="50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ZW" sz="1600" b="0" i="0" u="none" strike="noStrike" kern="1200" cap="none" spc="0" normalizeH="0" baseline="0" noProof="0" dirty="0">
                <a:ln>
                  <a:noFill/>
                </a:ln>
                <a:solidFill>
                  <a:prstClr val="black"/>
                </a:solidFill>
                <a:effectLst/>
                <a:uLnTx/>
                <a:uFillTx/>
                <a:latin typeface="Calibri" panose="020F0502020204030204"/>
                <a:ea typeface="+mn-ea"/>
                <a:cs typeface="+mn-cs"/>
              </a:rPr>
              <a:t>Yellow Cab dominates more than half of the customer base with respect to Km for the three years.</a:t>
            </a:r>
          </a:p>
        </p:txBody>
      </p:sp>
      <p:pic>
        <p:nvPicPr>
          <p:cNvPr id="8194" name="Picture 2">
            <a:extLst>
              <a:ext uri="{FF2B5EF4-FFF2-40B4-BE49-F238E27FC236}">
                <a16:creationId xmlns:a16="http://schemas.microsoft.com/office/drawing/2014/main" id="{FF11E383-EAE3-4144-8F80-EFC5A6DE9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956" y="1747624"/>
            <a:ext cx="5803733" cy="426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52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normAutofit fontScale="90000"/>
          </a:bodyPr>
          <a:lstStyle/>
          <a:p>
            <a:r>
              <a:rPr lang="en-GB" dirty="0">
                <a:solidFill>
                  <a:srgbClr val="FF6600"/>
                </a:solidFill>
              </a:rPr>
              <a:t>EDA and Summary – Age and Customer Share Relationship</a:t>
            </a:r>
            <a:endParaRPr lang="en-ZW" dirty="0">
              <a:solidFill>
                <a:srgbClr val="FF6600"/>
              </a:solidFill>
            </a:endParaRPr>
          </a:p>
        </p:txBody>
      </p:sp>
      <p:sp>
        <p:nvSpPr>
          <p:cNvPr id="3" name="Content Placeholder 2"/>
          <p:cNvSpPr>
            <a:spLocks noGrp="1"/>
          </p:cNvSpPr>
          <p:nvPr>
            <p:ph idx="1"/>
          </p:nvPr>
        </p:nvSpPr>
        <p:spPr>
          <a:xfrm>
            <a:off x="10351698" y="1618591"/>
            <a:ext cx="1398917" cy="4928858"/>
          </a:xfrm>
        </p:spPr>
        <p:txBody>
          <a:bodyPr>
            <a:normAutofit/>
          </a:bodyPr>
          <a:lstStyle/>
          <a:p>
            <a:endParaRPr lang="en-ZW" sz="1600" dirty="0"/>
          </a:p>
          <a:p>
            <a:endParaRPr lang="en-ZW" sz="1600" dirty="0"/>
          </a:p>
          <a:p>
            <a:endParaRPr lang="en-ZW" sz="1600" dirty="0"/>
          </a:p>
          <a:p>
            <a:r>
              <a:rPr lang="en-ZW" sz="1600" dirty="0"/>
              <a:t>As highlighted for these age groups Yellow Cab dropped in customers share for 2018 compared to 2016. </a:t>
            </a:r>
          </a:p>
        </p:txBody>
      </p:sp>
      <p:pic>
        <p:nvPicPr>
          <p:cNvPr id="4" name="Picture 3"/>
          <p:cNvPicPr>
            <a:picLocks noChangeAspect="1"/>
          </p:cNvPicPr>
          <p:nvPr/>
        </p:nvPicPr>
        <p:blipFill>
          <a:blip r:embed="rId2"/>
          <a:stretch>
            <a:fillRect/>
          </a:stretch>
        </p:blipFill>
        <p:spPr>
          <a:xfrm>
            <a:off x="1" y="1225495"/>
            <a:ext cx="3752490" cy="2772000"/>
          </a:xfrm>
          <a:prstGeom prst="rect">
            <a:avLst/>
          </a:prstGeom>
        </p:spPr>
      </p:pic>
      <p:pic>
        <p:nvPicPr>
          <p:cNvPr id="5" name="Picture 4"/>
          <p:cNvPicPr>
            <a:picLocks noChangeAspect="1"/>
          </p:cNvPicPr>
          <p:nvPr/>
        </p:nvPicPr>
        <p:blipFill>
          <a:blip r:embed="rId3"/>
          <a:stretch>
            <a:fillRect/>
          </a:stretch>
        </p:blipFill>
        <p:spPr>
          <a:xfrm>
            <a:off x="5259058" y="1225495"/>
            <a:ext cx="3496753" cy="2772000"/>
          </a:xfrm>
          <a:prstGeom prst="rect">
            <a:avLst/>
          </a:prstGeom>
        </p:spPr>
      </p:pic>
      <p:pic>
        <p:nvPicPr>
          <p:cNvPr id="6" name="Picture 5"/>
          <p:cNvPicPr>
            <a:picLocks noChangeAspect="1"/>
          </p:cNvPicPr>
          <p:nvPr/>
        </p:nvPicPr>
        <p:blipFill>
          <a:blip r:embed="rId4"/>
          <a:stretch>
            <a:fillRect/>
          </a:stretch>
        </p:blipFill>
        <p:spPr>
          <a:xfrm>
            <a:off x="193541" y="3997495"/>
            <a:ext cx="3558949" cy="2772000"/>
          </a:xfrm>
          <a:prstGeom prst="rect">
            <a:avLst/>
          </a:prstGeom>
        </p:spPr>
      </p:pic>
      <p:pic>
        <p:nvPicPr>
          <p:cNvPr id="7" name="Picture 6"/>
          <p:cNvPicPr>
            <a:picLocks noChangeAspect="1"/>
          </p:cNvPicPr>
          <p:nvPr/>
        </p:nvPicPr>
        <p:blipFill>
          <a:blip r:embed="rId5"/>
          <a:stretch>
            <a:fillRect/>
          </a:stretch>
        </p:blipFill>
        <p:spPr>
          <a:xfrm>
            <a:off x="5259057" y="3997495"/>
            <a:ext cx="3496754" cy="2772000"/>
          </a:xfrm>
          <a:prstGeom prst="rect">
            <a:avLst/>
          </a:prstGeom>
        </p:spPr>
      </p:pic>
    </p:spTree>
    <p:extLst>
      <p:ext uri="{BB962C8B-B14F-4D97-AF65-F5344CB8AC3E}">
        <p14:creationId xmlns:p14="http://schemas.microsoft.com/office/powerpoint/2010/main" val="967186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normAutofit/>
          </a:bodyPr>
          <a:lstStyle/>
          <a:p>
            <a:r>
              <a:rPr lang="en-GB" dirty="0">
                <a:solidFill>
                  <a:srgbClr val="FF6600"/>
                </a:solidFill>
              </a:rPr>
              <a:t>EDA and Summary – Profit Analysis Heatmap</a:t>
            </a:r>
            <a:endParaRPr lang="en-ZW" dirty="0">
              <a:solidFill>
                <a:srgbClr val="FF6600"/>
              </a:solidFill>
            </a:endParaRPr>
          </a:p>
        </p:txBody>
      </p:sp>
      <p:pic>
        <p:nvPicPr>
          <p:cNvPr id="9218" name="Picture 2">
            <a:extLst>
              <a:ext uri="{FF2B5EF4-FFF2-40B4-BE49-F238E27FC236}">
                <a16:creationId xmlns:a16="http://schemas.microsoft.com/office/drawing/2014/main" id="{79CAF1A5-AE72-4896-AA85-E010288BC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5495"/>
            <a:ext cx="1070610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769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EDA and Summary – Yellow Cab Profit Analysis</a:t>
            </a:r>
            <a:endParaRPr lang="en-ZW" dirty="0">
              <a:solidFill>
                <a:srgbClr val="FF6600"/>
              </a:solidFill>
            </a:endParaRPr>
          </a:p>
        </p:txBody>
      </p:sp>
      <p:sp>
        <p:nvSpPr>
          <p:cNvPr id="3" name="Content Placeholder 2"/>
          <p:cNvSpPr>
            <a:spLocks noGrp="1"/>
          </p:cNvSpPr>
          <p:nvPr>
            <p:ph idx="1"/>
          </p:nvPr>
        </p:nvSpPr>
        <p:spPr>
          <a:xfrm>
            <a:off x="10403456" y="1585945"/>
            <a:ext cx="1424795" cy="4928858"/>
          </a:xfrm>
        </p:spPr>
        <p:txBody>
          <a:bodyPr>
            <a:normAutofit/>
          </a:bodyPr>
          <a:lstStyle/>
          <a:p>
            <a:endParaRPr lang="en-ZW" sz="1600" dirty="0"/>
          </a:p>
          <a:p>
            <a:endParaRPr lang="en-ZW" sz="1600" dirty="0"/>
          </a:p>
          <a:p>
            <a:endParaRPr lang="en-ZW" sz="1600" dirty="0"/>
          </a:p>
          <a:p>
            <a:endParaRPr lang="en-ZW" sz="1600" dirty="0"/>
          </a:p>
          <a:p>
            <a:r>
              <a:rPr lang="en-ZW" sz="1600" dirty="0"/>
              <a:t>Sum of profits, sum of transactions and sum of km travelled have a negative correlation. </a:t>
            </a:r>
          </a:p>
          <a:p>
            <a:endParaRPr lang="en-ZW" sz="1600" dirty="0"/>
          </a:p>
        </p:txBody>
      </p:sp>
      <p:pic>
        <p:nvPicPr>
          <p:cNvPr id="4" name="Picture 3"/>
          <p:cNvPicPr>
            <a:picLocks noChangeAspect="1"/>
          </p:cNvPicPr>
          <p:nvPr/>
        </p:nvPicPr>
        <p:blipFill>
          <a:blip r:embed="rId2"/>
          <a:stretch>
            <a:fillRect/>
          </a:stretch>
        </p:blipFill>
        <p:spPr>
          <a:xfrm>
            <a:off x="-4800" y="1260000"/>
            <a:ext cx="4862865" cy="5598000"/>
          </a:xfrm>
          <a:prstGeom prst="rect">
            <a:avLst/>
          </a:prstGeom>
        </p:spPr>
      </p:pic>
      <p:pic>
        <p:nvPicPr>
          <p:cNvPr id="5" name="Picture 4"/>
          <p:cNvPicPr>
            <a:picLocks noChangeAspect="1"/>
          </p:cNvPicPr>
          <p:nvPr/>
        </p:nvPicPr>
        <p:blipFill>
          <a:blip r:embed="rId3"/>
          <a:stretch>
            <a:fillRect/>
          </a:stretch>
        </p:blipFill>
        <p:spPr>
          <a:xfrm>
            <a:off x="5021968" y="1260000"/>
            <a:ext cx="4881157" cy="5598000"/>
          </a:xfrm>
          <a:prstGeom prst="rect">
            <a:avLst/>
          </a:prstGeom>
        </p:spPr>
      </p:pic>
    </p:spTree>
    <p:extLst>
      <p:ext uri="{BB962C8B-B14F-4D97-AF65-F5344CB8AC3E}">
        <p14:creationId xmlns:p14="http://schemas.microsoft.com/office/powerpoint/2010/main" val="534530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Pink Cab Profit Analysis</a:t>
            </a:r>
            <a:endParaRPr lang="en-ZW" dirty="0">
              <a:solidFill>
                <a:srgbClr val="FF6600"/>
              </a:solidFill>
            </a:endParaRPr>
          </a:p>
        </p:txBody>
      </p:sp>
      <p:sp>
        <p:nvSpPr>
          <p:cNvPr id="3" name="Content Placeholder 2"/>
          <p:cNvSpPr>
            <a:spLocks noGrp="1"/>
          </p:cNvSpPr>
          <p:nvPr>
            <p:ph idx="1"/>
          </p:nvPr>
        </p:nvSpPr>
        <p:spPr>
          <a:xfrm>
            <a:off x="10386204" y="1592712"/>
            <a:ext cx="1459302" cy="4928858"/>
          </a:xfrm>
        </p:spPr>
        <p:txBody>
          <a:bodyPr>
            <a:normAutofit/>
          </a:bodyPr>
          <a:lstStyle/>
          <a:p>
            <a:endParaRPr lang="en-ZW" sz="1600" dirty="0"/>
          </a:p>
          <a:p>
            <a:endParaRPr lang="en-ZW" sz="1600" dirty="0"/>
          </a:p>
          <a:p>
            <a:endParaRPr lang="en-ZW" sz="1600" dirty="0"/>
          </a:p>
          <a:p>
            <a:pPr marL="0" indent="0">
              <a:buNone/>
            </a:pPr>
            <a:endParaRPr lang="en-ZW" sz="1600" dirty="0"/>
          </a:p>
          <a:p>
            <a:r>
              <a:rPr lang="en-GB" sz="1600" dirty="0"/>
              <a:t>Sum of profits, sum of transactions and sum of km travelled have a positive correlation. </a:t>
            </a:r>
          </a:p>
          <a:p>
            <a:endParaRPr lang="en-ZW" sz="1600" dirty="0"/>
          </a:p>
        </p:txBody>
      </p:sp>
      <p:pic>
        <p:nvPicPr>
          <p:cNvPr id="4" name="Picture 3"/>
          <p:cNvPicPr>
            <a:picLocks noChangeAspect="1"/>
          </p:cNvPicPr>
          <p:nvPr/>
        </p:nvPicPr>
        <p:blipFill>
          <a:blip r:embed="rId2"/>
          <a:stretch>
            <a:fillRect/>
          </a:stretch>
        </p:blipFill>
        <p:spPr>
          <a:xfrm>
            <a:off x="-4800" y="1225494"/>
            <a:ext cx="4868802" cy="5598000"/>
          </a:xfrm>
          <a:prstGeom prst="rect">
            <a:avLst/>
          </a:prstGeom>
        </p:spPr>
      </p:pic>
      <p:pic>
        <p:nvPicPr>
          <p:cNvPr id="5" name="Picture 4"/>
          <p:cNvPicPr>
            <a:picLocks noChangeAspect="1"/>
          </p:cNvPicPr>
          <p:nvPr/>
        </p:nvPicPr>
        <p:blipFill>
          <a:blip r:embed="rId3"/>
          <a:stretch>
            <a:fillRect/>
          </a:stretch>
        </p:blipFill>
        <p:spPr>
          <a:xfrm>
            <a:off x="5063166" y="1225494"/>
            <a:ext cx="4874464" cy="5598000"/>
          </a:xfrm>
          <a:prstGeom prst="rect">
            <a:avLst/>
          </a:prstGeom>
        </p:spPr>
      </p:pic>
    </p:spTree>
    <p:extLst>
      <p:ext uri="{BB962C8B-B14F-4D97-AF65-F5344CB8AC3E}">
        <p14:creationId xmlns:p14="http://schemas.microsoft.com/office/powerpoint/2010/main" val="37485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263"/>
            <a:ext cx="12196800" cy="1260000"/>
          </a:xfrm>
          <a:solidFill>
            <a:srgbClr val="3B3B3B"/>
          </a:solidFill>
        </p:spPr>
        <p:txBody>
          <a:bodyPr>
            <a:normAutofit/>
          </a:bodyPr>
          <a:lstStyle/>
          <a:p>
            <a:r>
              <a:rPr lang="en-GB" sz="4000" dirty="0">
                <a:solidFill>
                  <a:srgbClr val="FF6600"/>
                </a:solidFill>
              </a:rPr>
              <a:t>Background</a:t>
            </a:r>
            <a:endParaRPr lang="en-ZW" sz="4000" dirty="0">
              <a:solidFill>
                <a:srgbClr val="FF6600"/>
              </a:solidFill>
            </a:endParaRPr>
          </a:p>
        </p:txBody>
      </p:sp>
      <p:sp>
        <p:nvSpPr>
          <p:cNvPr id="3" name="Content Placeholder 2"/>
          <p:cNvSpPr>
            <a:spLocks noGrp="1"/>
          </p:cNvSpPr>
          <p:nvPr>
            <p:ph idx="1"/>
          </p:nvPr>
        </p:nvSpPr>
        <p:spPr>
          <a:xfrm>
            <a:off x="336430" y="1362974"/>
            <a:ext cx="11353800" cy="4908880"/>
          </a:xfrm>
        </p:spPr>
        <p:txBody>
          <a:bodyPr>
            <a:normAutofit/>
          </a:bodyPr>
          <a:lstStyle/>
          <a:p>
            <a:r>
              <a:rPr lang="en-GB" sz="1600" dirty="0"/>
              <a:t>XYZ is a private firm in US and due to remarkable growth in the cab industry in last few years and multiple key players in the market, it is planning for an investment in cab industry.</a:t>
            </a:r>
          </a:p>
          <a:p>
            <a:endParaRPr lang="en-GB" sz="1600" dirty="0"/>
          </a:p>
          <a:p>
            <a:r>
              <a:rPr lang="en-GB" sz="1600" u="sng" dirty="0"/>
              <a:t>Objective:</a:t>
            </a:r>
          </a:p>
          <a:p>
            <a:pPr marL="0" indent="0">
              <a:buNone/>
            </a:pPr>
            <a:r>
              <a:rPr lang="en-GB" sz="1600" dirty="0"/>
              <a:t>Summarize your analysis and recommendations and identify which company is performing better and is a better investment opportunity for XYZ.</a:t>
            </a:r>
          </a:p>
          <a:p>
            <a:pPr marL="0" indent="0">
              <a:buNone/>
            </a:pPr>
            <a:endParaRPr lang="en-GB" sz="1600" dirty="0"/>
          </a:p>
          <a:p>
            <a:r>
              <a:rPr lang="en-GB" sz="1600" u="sng" dirty="0"/>
              <a:t>Data Available:</a:t>
            </a:r>
          </a:p>
          <a:p>
            <a:pPr>
              <a:buFont typeface="Symbol" panose="05050102010706020507" pitchFamily="18" charset="2"/>
              <a:buChar char="+"/>
            </a:pPr>
            <a:r>
              <a:rPr lang="en-GB" sz="1600" dirty="0"/>
              <a:t>Multiple datasets for two companies have been provided.</a:t>
            </a:r>
          </a:p>
          <a:p>
            <a:pPr>
              <a:buFont typeface="Symbol" panose="05050102010706020507" pitchFamily="18" charset="2"/>
              <a:buChar char="+"/>
            </a:pPr>
            <a:r>
              <a:rPr lang="en-GB" sz="1600" dirty="0"/>
              <a:t>Each data set provides different aspects of the customer’s profile:</a:t>
            </a:r>
            <a:endParaRPr lang="en-ZW" sz="1600" dirty="0"/>
          </a:p>
          <a:p>
            <a:pPr marL="342900" indent="-342900">
              <a:buFont typeface="+mj-lt"/>
              <a:buAutoNum type="arabicPeriod"/>
            </a:pPr>
            <a:r>
              <a:rPr lang="en-GB" sz="1600" dirty="0"/>
              <a:t>Cab Data: Includes details of transaction for the two cab companies.</a:t>
            </a:r>
          </a:p>
          <a:p>
            <a:pPr marL="342900" indent="-342900">
              <a:buFont typeface="+mj-lt"/>
              <a:buAutoNum type="arabicPeriod"/>
            </a:pPr>
            <a:r>
              <a:rPr lang="en-GB" sz="1600" dirty="0"/>
              <a:t>Transaction ID: Mapping table that contains transaction to customer mapping and payment mode.</a:t>
            </a:r>
          </a:p>
          <a:p>
            <a:pPr marL="342900" indent="-342900">
              <a:buFont typeface="+mj-lt"/>
              <a:buAutoNum type="arabicPeriod"/>
            </a:pPr>
            <a:r>
              <a:rPr lang="en-GB" sz="1600" dirty="0"/>
              <a:t>Customer ID:  Mapping table that contains a unique identifier which links the customer’s demographic details.</a:t>
            </a:r>
          </a:p>
          <a:p>
            <a:pPr marL="342900" indent="-342900">
              <a:buFont typeface="+mj-lt"/>
              <a:buAutoNum type="arabicPeriod"/>
            </a:pPr>
            <a:r>
              <a:rPr lang="en-GB" sz="1600" dirty="0"/>
              <a:t>City: Contains list of US cities, their population and number of cab users.</a:t>
            </a:r>
          </a:p>
        </p:txBody>
      </p:sp>
    </p:spTree>
    <p:extLst>
      <p:ext uri="{BB962C8B-B14F-4D97-AF65-F5344CB8AC3E}">
        <p14:creationId xmlns:p14="http://schemas.microsoft.com/office/powerpoint/2010/main" val="149778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Hypothesis </a:t>
            </a:r>
            <a:endParaRPr lang="en-ZW" dirty="0">
              <a:solidFill>
                <a:srgbClr val="FF6600"/>
              </a:solidFill>
            </a:endParaRPr>
          </a:p>
        </p:txBody>
      </p:sp>
      <p:sp>
        <p:nvSpPr>
          <p:cNvPr id="3" name="Content Placeholder 2"/>
          <p:cNvSpPr>
            <a:spLocks noGrp="1"/>
          </p:cNvSpPr>
          <p:nvPr>
            <p:ph idx="1"/>
          </p:nvPr>
        </p:nvSpPr>
        <p:spPr>
          <a:xfrm>
            <a:off x="389626" y="1328468"/>
            <a:ext cx="10515600" cy="5149970"/>
          </a:xfrm>
        </p:spPr>
        <p:txBody>
          <a:bodyPr>
            <a:noAutofit/>
          </a:bodyPr>
          <a:lstStyle/>
          <a:p>
            <a:r>
              <a:rPr lang="en-GB" sz="1400" b="1" u="sng" dirty="0"/>
              <a:t>One</a:t>
            </a:r>
          </a:p>
          <a:p>
            <a:pPr marL="0" indent="0">
              <a:buNone/>
            </a:pPr>
            <a:r>
              <a:rPr lang="en-GB" sz="1400" dirty="0"/>
              <a:t>        H0: KMs Travelled and Profit gained are not related. (p = 0)</a:t>
            </a:r>
          </a:p>
          <a:p>
            <a:pPr marL="0" indent="0">
              <a:buNone/>
            </a:pPr>
            <a:r>
              <a:rPr lang="en-GB" sz="1400" dirty="0"/>
              <a:t>        H1: KMs Travelled and Profit gained are related. (p != 0)</a:t>
            </a:r>
            <a:endParaRPr lang="en-ZW" sz="1400" dirty="0"/>
          </a:p>
          <a:p>
            <a:pPr marL="0" indent="0">
              <a:buNone/>
            </a:pPr>
            <a:r>
              <a:rPr lang="en-ZW" sz="1400" b="1" dirty="0"/>
              <a:t>Conclusion: </a:t>
            </a:r>
            <a:r>
              <a:rPr lang="en-GB" sz="1400" b="1" dirty="0"/>
              <a:t>KMs Travelled and Profit gained are related.</a:t>
            </a:r>
          </a:p>
          <a:p>
            <a:pPr marL="0" indent="0">
              <a:buNone/>
            </a:pPr>
            <a:endParaRPr lang="en-GB" sz="1400" b="1" dirty="0"/>
          </a:p>
          <a:p>
            <a:r>
              <a:rPr lang="en-GB" sz="1400" b="1" u="sng" dirty="0"/>
              <a:t>Two</a:t>
            </a:r>
          </a:p>
          <a:p>
            <a:pPr marL="0" indent="0">
              <a:buNone/>
            </a:pPr>
            <a:r>
              <a:rPr lang="en-GB" sz="1400" dirty="0"/>
              <a:t>        H0: There is no difference in KM Travelled by Females compared to Males for Yellow Cab.</a:t>
            </a:r>
          </a:p>
          <a:p>
            <a:pPr marL="0" indent="0">
              <a:buNone/>
            </a:pPr>
            <a:r>
              <a:rPr lang="en-GB" sz="1400" dirty="0"/>
              <a:t>        H1: There is a difference in KM Travelled by Females compared to Males for Yellow Cab.</a:t>
            </a:r>
          </a:p>
          <a:p>
            <a:pPr marL="0" indent="0">
              <a:buNone/>
            </a:pPr>
            <a:r>
              <a:rPr lang="en-GB" sz="1400" b="1" dirty="0"/>
              <a:t>Conclusion: There is no difference in KM Travelled by Females compared to Males for Yellow Cab.</a:t>
            </a:r>
          </a:p>
          <a:p>
            <a:pPr marL="0" indent="0">
              <a:buNone/>
            </a:pPr>
            <a:endParaRPr lang="en-GB" sz="1400" b="1" dirty="0"/>
          </a:p>
          <a:p>
            <a:pPr marL="0" indent="0">
              <a:buNone/>
            </a:pPr>
            <a:r>
              <a:rPr lang="en-GB" sz="1400" b="1" u="sng" dirty="0"/>
              <a:t>       </a:t>
            </a:r>
          </a:p>
          <a:p>
            <a:endParaRPr lang="en-GB" sz="1400" b="1" dirty="0"/>
          </a:p>
          <a:p>
            <a:pPr marL="0" indent="0">
              <a:buNone/>
            </a:pPr>
            <a:endParaRPr lang="en-GB" sz="1400" b="1" dirty="0"/>
          </a:p>
          <a:p>
            <a:endParaRPr lang="en-GB" sz="1400" b="1" dirty="0"/>
          </a:p>
          <a:p>
            <a:pPr marL="0" indent="0">
              <a:buNone/>
            </a:pPr>
            <a:endParaRPr lang="en-GB" sz="1400" dirty="0"/>
          </a:p>
          <a:p>
            <a:pPr marL="0" indent="0">
              <a:buNone/>
            </a:pPr>
            <a:endParaRPr lang="en-ZW" sz="1400" b="1" dirty="0"/>
          </a:p>
        </p:txBody>
      </p:sp>
    </p:spTree>
    <p:extLst>
      <p:ext uri="{BB962C8B-B14F-4D97-AF65-F5344CB8AC3E}">
        <p14:creationId xmlns:p14="http://schemas.microsoft.com/office/powerpoint/2010/main" val="1041271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Hypothesis </a:t>
            </a:r>
            <a:endParaRPr lang="en-ZW" dirty="0">
              <a:solidFill>
                <a:srgbClr val="FF6600"/>
              </a:solidFill>
            </a:endParaRPr>
          </a:p>
        </p:txBody>
      </p:sp>
      <p:sp>
        <p:nvSpPr>
          <p:cNvPr id="3" name="Content Placeholder 2"/>
          <p:cNvSpPr>
            <a:spLocks noGrp="1"/>
          </p:cNvSpPr>
          <p:nvPr>
            <p:ph idx="1"/>
          </p:nvPr>
        </p:nvSpPr>
        <p:spPr>
          <a:xfrm>
            <a:off x="389626" y="1328468"/>
            <a:ext cx="10515600" cy="5451894"/>
          </a:xfrm>
        </p:spPr>
        <p:txBody>
          <a:bodyPr>
            <a:normAutofit/>
          </a:bodyPr>
          <a:lstStyle/>
          <a:p>
            <a:pPr marL="0" indent="0">
              <a:buNone/>
            </a:pPr>
            <a:endParaRPr lang="en-GB" sz="1400" b="1" u="sng" dirty="0"/>
          </a:p>
          <a:p>
            <a:r>
              <a:rPr lang="en-GB" sz="1400" b="1" u="sng" dirty="0"/>
              <a:t>Three</a:t>
            </a:r>
          </a:p>
          <a:p>
            <a:pPr marL="0" indent="0">
              <a:buNone/>
            </a:pPr>
            <a:r>
              <a:rPr lang="en-GB" sz="1400" dirty="0"/>
              <a:t>        H0: Females bring in less profits than Males for Yellow Cab.</a:t>
            </a:r>
          </a:p>
          <a:p>
            <a:pPr marL="0" indent="0">
              <a:buNone/>
            </a:pPr>
            <a:r>
              <a:rPr lang="en-GB" sz="1400" dirty="0"/>
              <a:t>        H1: Females bring in more profits than Males for Yellow Cab.</a:t>
            </a:r>
          </a:p>
          <a:p>
            <a:pPr marL="0" indent="0">
              <a:buNone/>
            </a:pPr>
            <a:r>
              <a:rPr lang="en-GB" sz="1400" b="1" dirty="0"/>
              <a:t>Conclusion: Females bring in more profits than Males for Yellow Cab.</a:t>
            </a:r>
          </a:p>
          <a:p>
            <a:pPr marL="0" indent="0">
              <a:buNone/>
            </a:pPr>
            <a:r>
              <a:rPr lang="en-GB" sz="1400" b="1" dirty="0"/>
              <a:t>       </a:t>
            </a:r>
            <a:r>
              <a:rPr lang="en-GB" sz="1400" dirty="0"/>
              <a:t>H0: Females bring in less profits than Males for Pink Cab.</a:t>
            </a:r>
          </a:p>
          <a:p>
            <a:pPr marL="0" indent="0">
              <a:buNone/>
            </a:pPr>
            <a:r>
              <a:rPr lang="en-GB" sz="1400" dirty="0"/>
              <a:t>       H1: Females bring in more profits than Males for Pink Cab.</a:t>
            </a:r>
          </a:p>
          <a:p>
            <a:pPr marL="0" indent="0">
              <a:buNone/>
            </a:pPr>
            <a:r>
              <a:rPr lang="en-GB" sz="1400" b="1" dirty="0"/>
              <a:t>Conclusion:  Females bring in less profits than Males for Pink Cab.</a:t>
            </a:r>
          </a:p>
          <a:p>
            <a:pPr marL="0" indent="0">
              <a:buNone/>
            </a:pPr>
            <a:endParaRPr lang="en-GB" sz="1400" b="1" dirty="0"/>
          </a:p>
          <a:p>
            <a:r>
              <a:rPr lang="en-GB" sz="1400" b="1" u="sng" dirty="0"/>
              <a:t>Four</a:t>
            </a:r>
          </a:p>
          <a:p>
            <a:pPr marL="0" indent="0">
              <a:buNone/>
            </a:pPr>
            <a:r>
              <a:rPr lang="en-GB" sz="1400" dirty="0"/>
              <a:t>        H0: The mean Profit for the different Age groups for Yellow Cab are equal.</a:t>
            </a:r>
          </a:p>
          <a:p>
            <a:pPr marL="0" indent="0">
              <a:buNone/>
            </a:pPr>
            <a:r>
              <a:rPr lang="en-GB" sz="1400" dirty="0"/>
              <a:t>        H1: One or more of the mean Profits for the different Age groups for Yellow Cab are unequal.</a:t>
            </a:r>
          </a:p>
          <a:p>
            <a:pPr marL="0" indent="0">
              <a:buNone/>
            </a:pPr>
            <a:r>
              <a:rPr lang="en-GB" sz="1400" b="1" dirty="0"/>
              <a:t>Conclusion: There is a difference in Profit due to Age.</a:t>
            </a:r>
            <a:endParaRPr lang="en-GB" sz="1400" b="1" u="sng" dirty="0"/>
          </a:p>
          <a:p>
            <a:pPr marL="0" indent="0">
              <a:buNone/>
            </a:pPr>
            <a:r>
              <a:rPr lang="en-GB" sz="1400" dirty="0"/>
              <a:t>        H0: The mean Profit for the different Age groups for Pink Cab are equal.</a:t>
            </a:r>
          </a:p>
          <a:p>
            <a:pPr marL="0" indent="0">
              <a:buNone/>
            </a:pPr>
            <a:r>
              <a:rPr lang="en-GB" sz="1400" dirty="0"/>
              <a:t>        H1: One or more of the mean Profits for the different Age groups for Pink Cab are unequal.</a:t>
            </a:r>
          </a:p>
          <a:p>
            <a:pPr marL="0" indent="0">
              <a:buNone/>
            </a:pPr>
            <a:r>
              <a:rPr lang="en-GB" sz="1400" b="1" dirty="0"/>
              <a:t>Conclusion: There is no difference in Profit due to Age.</a:t>
            </a:r>
          </a:p>
          <a:p>
            <a:pPr marL="0" indent="0">
              <a:buNone/>
            </a:pPr>
            <a:endParaRPr lang="en-GB" sz="1400" b="1" dirty="0"/>
          </a:p>
          <a:p>
            <a:endParaRPr lang="en-GB" sz="1400" b="1" dirty="0"/>
          </a:p>
          <a:p>
            <a:pPr marL="0" indent="0">
              <a:buNone/>
            </a:pPr>
            <a:endParaRPr lang="en-GB" sz="1400" dirty="0"/>
          </a:p>
          <a:p>
            <a:pPr marL="0" indent="0">
              <a:buNone/>
            </a:pPr>
            <a:endParaRPr lang="en-ZW" sz="1400" b="1" dirty="0"/>
          </a:p>
        </p:txBody>
      </p:sp>
    </p:spTree>
    <p:extLst>
      <p:ext uri="{BB962C8B-B14F-4D97-AF65-F5344CB8AC3E}">
        <p14:creationId xmlns:p14="http://schemas.microsoft.com/office/powerpoint/2010/main" val="78816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0"/>
            <a:ext cx="12196800" cy="1260000"/>
          </a:xfrm>
          <a:solidFill>
            <a:srgbClr val="3B3B3B"/>
          </a:solidFill>
        </p:spPr>
        <p:txBody>
          <a:bodyPr/>
          <a:lstStyle/>
          <a:p>
            <a:r>
              <a:rPr lang="en-GB" dirty="0">
                <a:solidFill>
                  <a:srgbClr val="FF6600"/>
                </a:solidFill>
              </a:rPr>
              <a:t>Hypothesis </a:t>
            </a:r>
            <a:endParaRPr lang="en-ZW" dirty="0">
              <a:solidFill>
                <a:srgbClr val="FF6600"/>
              </a:solidFill>
            </a:endParaRPr>
          </a:p>
        </p:txBody>
      </p:sp>
      <p:sp>
        <p:nvSpPr>
          <p:cNvPr id="3" name="Content Placeholder 2"/>
          <p:cNvSpPr>
            <a:spLocks noGrp="1"/>
          </p:cNvSpPr>
          <p:nvPr>
            <p:ph idx="1"/>
          </p:nvPr>
        </p:nvSpPr>
        <p:spPr>
          <a:xfrm>
            <a:off x="389626" y="1328468"/>
            <a:ext cx="10515600" cy="5451894"/>
          </a:xfrm>
        </p:spPr>
        <p:txBody>
          <a:bodyPr>
            <a:normAutofit/>
          </a:bodyPr>
          <a:lstStyle/>
          <a:p>
            <a:pPr marL="0" indent="0">
              <a:buNone/>
            </a:pPr>
            <a:endParaRPr lang="en-GB" sz="1400" b="1" u="sng" dirty="0"/>
          </a:p>
          <a:p>
            <a:r>
              <a:rPr lang="en-GB" sz="1400" b="1" u="sng" dirty="0"/>
              <a:t>Five</a:t>
            </a:r>
          </a:p>
          <a:p>
            <a:pPr marL="0" indent="0">
              <a:buNone/>
            </a:pPr>
            <a:r>
              <a:rPr lang="en-US" sz="1400" dirty="0"/>
              <a:t>        H0: There is no difference in Profits for Card and Cash Payers for Yellow Cab.</a:t>
            </a:r>
          </a:p>
          <a:p>
            <a:pPr marL="0" indent="0">
              <a:buNone/>
            </a:pPr>
            <a:r>
              <a:rPr lang="en-US" sz="1400" dirty="0"/>
              <a:t>        H1: There is a difference in Profits for Card and Cash Payers for Yellow Cab.</a:t>
            </a:r>
            <a:endParaRPr lang="en-GB" sz="1400" dirty="0"/>
          </a:p>
          <a:p>
            <a:pPr marL="0" indent="0">
              <a:buNone/>
            </a:pPr>
            <a:r>
              <a:rPr lang="en-GB" sz="1400" dirty="0"/>
              <a:t>  </a:t>
            </a:r>
            <a:r>
              <a:rPr lang="en-GB" sz="1400" b="1" dirty="0"/>
              <a:t>Conclusion : </a:t>
            </a:r>
            <a:r>
              <a:rPr lang="en-US" sz="1400" b="1" dirty="0"/>
              <a:t>There is no difference in Profits for Card and Cash Payers for Yellow Cab.</a:t>
            </a:r>
          </a:p>
          <a:p>
            <a:pPr marL="0" indent="0">
              <a:buNone/>
            </a:pPr>
            <a:r>
              <a:rPr lang="en-US" sz="1400" dirty="0"/>
              <a:t>       H0: There is no difference in Profits for Card and Cash Payers for Pink Cab.</a:t>
            </a:r>
          </a:p>
          <a:p>
            <a:pPr marL="0" indent="0">
              <a:buNone/>
            </a:pPr>
            <a:r>
              <a:rPr lang="en-US" sz="1400" dirty="0"/>
              <a:t>       H1: There is a difference in Profits for Card and Cash Payers for Pink Cab.</a:t>
            </a:r>
          </a:p>
          <a:p>
            <a:pPr marL="0" indent="0">
              <a:buNone/>
            </a:pPr>
            <a:r>
              <a:rPr lang="en-US" sz="1400" b="1" dirty="0"/>
              <a:t>Conclusion : There is no difference in Profits for Card and Cash Payers for Pink Cab.</a:t>
            </a:r>
          </a:p>
          <a:p>
            <a:pPr marL="0" indent="0">
              <a:buNone/>
            </a:pPr>
            <a:endParaRPr lang="en-US" sz="1400" dirty="0"/>
          </a:p>
          <a:p>
            <a:pPr marL="0" indent="0">
              <a:buNone/>
            </a:pPr>
            <a:endParaRPr lang="en-GB" sz="1400" dirty="0"/>
          </a:p>
          <a:p>
            <a:endParaRPr lang="en-GB" sz="1400" b="1" dirty="0"/>
          </a:p>
          <a:p>
            <a:pPr marL="0" indent="0">
              <a:buNone/>
            </a:pPr>
            <a:endParaRPr lang="en-GB" sz="1400" dirty="0"/>
          </a:p>
          <a:p>
            <a:pPr marL="0" indent="0">
              <a:buNone/>
            </a:pPr>
            <a:endParaRPr lang="en-ZW" sz="1400" b="1" dirty="0"/>
          </a:p>
        </p:txBody>
      </p:sp>
    </p:spTree>
    <p:extLst>
      <p:ext uri="{BB962C8B-B14F-4D97-AF65-F5344CB8AC3E}">
        <p14:creationId xmlns:p14="http://schemas.microsoft.com/office/powerpoint/2010/main" val="332857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Recommendations</a:t>
            </a:r>
            <a:endParaRPr lang="en-ZW" dirty="0">
              <a:solidFill>
                <a:srgbClr val="FF6600"/>
              </a:solidFill>
            </a:endParaRPr>
          </a:p>
        </p:txBody>
      </p:sp>
      <p:sp>
        <p:nvSpPr>
          <p:cNvPr id="3" name="Content Placeholder 2"/>
          <p:cNvSpPr>
            <a:spLocks noGrp="1"/>
          </p:cNvSpPr>
          <p:nvPr>
            <p:ph idx="1"/>
          </p:nvPr>
        </p:nvSpPr>
        <p:spPr>
          <a:xfrm>
            <a:off x="389626" y="1319842"/>
            <a:ext cx="10962736" cy="5434641"/>
          </a:xfrm>
        </p:spPr>
        <p:txBody>
          <a:bodyPr>
            <a:normAutofit lnSpcReduction="10000"/>
          </a:bodyPr>
          <a:lstStyle/>
          <a:p>
            <a:pPr marL="0" indent="0">
              <a:buNone/>
            </a:pPr>
            <a:r>
              <a:rPr lang="en-ZW" sz="1400" dirty="0"/>
              <a:t>After an evaluation of both companies Yellow Cab was found to be better than Pink Cab based on the following points:</a:t>
            </a:r>
          </a:p>
          <a:p>
            <a:pPr marL="0" indent="0">
              <a:lnSpc>
                <a:spcPct val="100000"/>
              </a:lnSpc>
              <a:buNone/>
            </a:pPr>
            <a:endParaRPr lang="en-ZW" sz="1400" b="1" dirty="0"/>
          </a:p>
          <a:p>
            <a:r>
              <a:rPr lang="en-ZW" sz="1400" b="1" dirty="0"/>
              <a:t>Transaction Analysis</a:t>
            </a:r>
            <a:r>
              <a:rPr lang="en-ZW" sz="1400" dirty="0"/>
              <a:t>: Yellow Cab has domination over the market with total transactions processed three times those for Pink Cab over the 3 years.</a:t>
            </a:r>
          </a:p>
          <a:p>
            <a:pPr marL="0" indent="0">
              <a:buNone/>
            </a:pPr>
            <a:endParaRPr lang="en-ZW" sz="1400" dirty="0"/>
          </a:p>
          <a:p>
            <a:r>
              <a:rPr lang="en-ZW" sz="1400" b="1" dirty="0"/>
              <a:t>Customer Share</a:t>
            </a:r>
            <a:r>
              <a:rPr lang="en-ZW" sz="1400" dirty="0"/>
              <a:t>: From 2016 - 2018 Yellow Cab had a customer reach of more than 76% though there was a drop of 0.3% which can be considered insignificant.</a:t>
            </a:r>
          </a:p>
          <a:p>
            <a:pPr marL="0" indent="0">
              <a:buNone/>
            </a:pPr>
            <a:endParaRPr lang="en-ZW" sz="1400" dirty="0"/>
          </a:p>
          <a:p>
            <a:r>
              <a:rPr lang="en-ZW" sz="1400" b="1" dirty="0"/>
              <a:t>Age Wise Reach</a:t>
            </a:r>
            <a:r>
              <a:rPr lang="en-ZW" sz="1400" dirty="0"/>
              <a:t>: For each age group Yellow Cab has larger numbers of customers with both companies having the most customers in the 20 - 29 and 30 - 39 age groups.</a:t>
            </a:r>
          </a:p>
          <a:p>
            <a:pPr marL="0" indent="0">
              <a:buNone/>
            </a:pPr>
            <a:endParaRPr lang="en-ZW" sz="1400" dirty="0"/>
          </a:p>
          <a:p>
            <a:r>
              <a:rPr lang="en-ZW" sz="1400" b="1" dirty="0"/>
              <a:t>Gender Aspect</a:t>
            </a:r>
            <a:r>
              <a:rPr lang="en-ZW" sz="1400" dirty="0"/>
              <a:t>: Yellow Cab has the highest number of transactions for both male and female customers from 2016 – 2018.</a:t>
            </a:r>
          </a:p>
          <a:p>
            <a:pPr marL="0" indent="0">
              <a:buNone/>
            </a:pPr>
            <a:endParaRPr lang="en-ZW" sz="1400" dirty="0"/>
          </a:p>
          <a:p>
            <a:r>
              <a:rPr lang="en-ZW" sz="1400" b="1" dirty="0"/>
              <a:t>Profit Wise</a:t>
            </a:r>
            <a:r>
              <a:rPr lang="en-ZW" sz="1400" dirty="0"/>
              <a:t>: Yellow Cab exhibits profits twelve times those for Pink Cab year on year. Also the more KM are travelled the higher the profits get.</a:t>
            </a:r>
          </a:p>
          <a:p>
            <a:pPr marL="0" indent="0">
              <a:buNone/>
            </a:pPr>
            <a:r>
              <a:rPr lang="en-ZW" sz="1400" dirty="0"/>
              <a:t> For Yellow Cab there is a difference in profit per age group, which allows for versatility in campaigns that they may launch  to increase profits.</a:t>
            </a:r>
          </a:p>
          <a:p>
            <a:pPr marL="0" indent="0">
              <a:buNone/>
            </a:pPr>
            <a:endParaRPr lang="en-ZW" sz="1400" dirty="0"/>
          </a:p>
          <a:p>
            <a:pPr marL="0" indent="0">
              <a:buNone/>
            </a:pPr>
            <a:r>
              <a:rPr lang="en-ZW" sz="1400" dirty="0"/>
              <a:t>Based on the above points, </a:t>
            </a:r>
            <a:r>
              <a:rPr lang="en-ZW" sz="1400" b="1" dirty="0"/>
              <a:t>Yellow Cab </a:t>
            </a:r>
            <a:r>
              <a:rPr lang="en-ZW" sz="1400" dirty="0"/>
              <a:t>is the most preferred option for investment</a:t>
            </a:r>
          </a:p>
          <a:p>
            <a:pPr marL="0" indent="0">
              <a:buNone/>
            </a:pPr>
            <a:endParaRPr lang="en-ZW" sz="1600" dirty="0"/>
          </a:p>
          <a:p>
            <a:pPr marL="0" indent="0">
              <a:buNone/>
            </a:pPr>
            <a:r>
              <a:rPr lang="en-ZW" sz="1600" b="1" dirty="0"/>
              <a:t>We recommend Yellow Cab for investment.</a:t>
            </a:r>
          </a:p>
          <a:p>
            <a:pPr marL="0" indent="0">
              <a:buNone/>
            </a:pPr>
            <a:endParaRPr lang="en-ZW" sz="1600" dirty="0"/>
          </a:p>
          <a:p>
            <a:pPr marL="0" indent="0">
              <a:buNone/>
            </a:pPr>
            <a:endParaRPr lang="en-ZW" sz="1600" dirty="0"/>
          </a:p>
          <a:p>
            <a:pPr marL="0" indent="0">
              <a:buNone/>
            </a:pPr>
            <a:endParaRPr lang="en-ZW" sz="1600" dirty="0"/>
          </a:p>
        </p:txBody>
      </p:sp>
    </p:spTree>
    <p:extLst>
      <p:ext uri="{BB962C8B-B14F-4D97-AF65-F5344CB8AC3E}">
        <p14:creationId xmlns:p14="http://schemas.microsoft.com/office/powerpoint/2010/main" val="206161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863767"/>
            <a:ext cx="1546413" cy="1437985"/>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   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6800" cy="1260000"/>
          </a:xfrm>
          <a:solidFill>
            <a:srgbClr val="3B3B3B"/>
          </a:solidFill>
        </p:spPr>
        <p:txBody>
          <a:bodyPr/>
          <a:lstStyle/>
          <a:p>
            <a:r>
              <a:rPr lang="en-GB" dirty="0">
                <a:solidFill>
                  <a:srgbClr val="FF6600"/>
                </a:solidFill>
              </a:rPr>
              <a:t>Data Exploration and Approach</a:t>
            </a:r>
            <a:endParaRPr lang="en-ZW" dirty="0">
              <a:solidFill>
                <a:srgbClr val="FF6600"/>
              </a:solidFill>
            </a:endParaRPr>
          </a:p>
        </p:txBody>
      </p:sp>
      <p:sp>
        <p:nvSpPr>
          <p:cNvPr id="3" name="Content Placeholder 2"/>
          <p:cNvSpPr>
            <a:spLocks noGrp="1"/>
          </p:cNvSpPr>
          <p:nvPr>
            <p:ph idx="1"/>
          </p:nvPr>
        </p:nvSpPr>
        <p:spPr>
          <a:xfrm>
            <a:off x="457200" y="1457864"/>
            <a:ext cx="10896600" cy="5132717"/>
          </a:xfrm>
        </p:spPr>
        <p:txBody>
          <a:bodyPr>
            <a:normAutofit fontScale="92500" lnSpcReduction="10000"/>
          </a:bodyPr>
          <a:lstStyle/>
          <a:p>
            <a:pPr marL="0" indent="0">
              <a:buNone/>
            </a:pPr>
            <a:r>
              <a:rPr lang="en-GB" sz="1600" b="1" u="sng" dirty="0"/>
              <a:t>Dataset</a:t>
            </a:r>
          </a:p>
          <a:p>
            <a:r>
              <a:rPr lang="en-GB" sz="1600" dirty="0"/>
              <a:t>4 datasets with  19 unique features (5 derived).</a:t>
            </a:r>
          </a:p>
          <a:p>
            <a:r>
              <a:rPr lang="en-GB" sz="1600" dirty="0"/>
              <a:t>Time period for data: 31/01/2016 to 31/12/2018.</a:t>
            </a:r>
            <a:endParaRPr lang="en-ZW" sz="1600" dirty="0"/>
          </a:p>
          <a:p>
            <a:r>
              <a:rPr lang="en-GB" sz="1600" dirty="0"/>
              <a:t>Total data points: 359,393.</a:t>
            </a:r>
          </a:p>
          <a:p>
            <a:pPr marL="0" indent="0">
              <a:buNone/>
            </a:pPr>
            <a:endParaRPr lang="en-GB" sz="1600" dirty="0"/>
          </a:p>
          <a:p>
            <a:pPr marL="0" indent="0">
              <a:buNone/>
            </a:pPr>
            <a:r>
              <a:rPr lang="en-GB" sz="1600" b="1" u="sng" dirty="0"/>
              <a:t>Approach</a:t>
            </a:r>
          </a:p>
          <a:p>
            <a:r>
              <a:rPr lang="en-GB" sz="1600" dirty="0"/>
              <a:t>The datasets were all combined to create one master dataset.</a:t>
            </a:r>
          </a:p>
          <a:p>
            <a:r>
              <a:rPr lang="en-GB" sz="1600" dirty="0"/>
              <a:t>5 features were derived from the datasets available:</a:t>
            </a:r>
          </a:p>
          <a:p>
            <a:pPr marL="0" indent="0">
              <a:buNone/>
            </a:pPr>
            <a:endParaRPr lang="en-GB" sz="1600" dirty="0"/>
          </a:p>
          <a:p>
            <a:pPr marL="342900" indent="-342900">
              <a:buFont typeface="+mj-lt"/>
              <a:buAutoNum type="arabicPeriod"/>
            </a:pPr>
            <a:r>
              <a:rPr lang="en-GB" sz="1600" dirty="0"/>
              <a:t>Month and Year: these were derived from the date_of_travel feature.</a:t>
            </a:r>
          </a:p>
          <a:p>
            <a:pPr marL="342900" indent="-342900">
              <a:buFont typeface="+mj-lt"/>
              <a:buAutoNum type="arabicPeriod"/>
            </a:pPr>
            <a:r>
              <a:rPr lang="en-GB" sz="1600" dirty="0"/>
              <a:t>Profit: this is the difference between price charged and cost_of_trip features</a:t>
            </a:r>
          </a:p>
          <a:p>
            <a:pPr marL="342900" indent="-342900">
              <a:buFont typeface="+mj-lt"/>
              <a:buAutoNum type="arabicPeriod"/>
            </a:pPr>
            <a:r>
              <a:rPr lang="en-GB" sz="1600" dirty="0"/>
              <a:t>Age_range: the ages of the customers were allocated to different bins.</a:t>
            </a:r>
          </a:p>
          <a:p>
            <a:pPr marL="342900" indent="-342900">
              <a:buFont typeface="+mj-lt"/>
              <a:buAutoNum type="arabicPeriod"/>
            </a:pPr>
            <a:r>
              <a:rPr lang="en-GB" sz="1600" dirty="0"/>
              <a:t>Percentage_users: this is a ratio in percentile of the users in each city to the population of that city.</a:t>
            </a:r>
          </a:p>
          <a:p>
            <a:pPr marL="0" indent="0">
              <a:buNone/>
            </a:pPr>
            <a:endParaRPr lang="en-GB" sz="1600" dirty="0"/>
          </a:p>
          <a:p>
            <a:r>
              <a:rPr lang="en-GB" sz="1600" dirty="0"/>
              <a:t>Exploratory Data Analysis approach utilized to draw insights from the data.</a:t>
            </a:r>
          </a:p>
          <a:p>
            <a:pPr marL="0" indent="0">
              <a:buNone/>
            </a:pPr>
            <a:r>
              <a:rPr lang="en-GB" sz="1600" dirty="0"/>
              <a:t>This refers to the critical process of performing initial investigations on data so as to discover patterns, spot anomalies, test hypothesis and check assumptions with the help of summary statistics and graphical representations.</a:t>
            </a:r>
          </a:p>
          <a:p>
            <a:endParaRPr lang="en-ZW"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6019" y="2055514"/>
            <a:ext cx="513722" cy="4634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371" y="2055514"/>
            <a:ext cx="513722" cy="4634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5395" y="2055514"/>
            <a:ext cx="513722" cy="463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4565" y="2088200"/>
            <a:ext cx="513722" cy="4634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213" y="3650255"/>
            <a:ext cx="975219" cy="843055"/>
          </a:xfrm>
          <a:prstGeom prst="rect">
            <a:avLst/>
          </a:prstGeom>
        </p:spPr>
      </p:pic>
      <p:sp>
        <p:nvSpPr>
          <p:cNvPr id="10" name="TextBox 9"/>
          <p:cNvSpPr txBox="1"/>
          <p:nvPr/>
        </p:nvSpPr>
        <p:spPr>
          <a:xfrm>
            <a:off x="6430185" y="2578278"/>
            <a:ext cx="845390" cy="276999"/>
          </a:xfrm>
          <a:prstGeom prst="rect">
            <a:avLst/>
          </a:prstGeom>
          <a:noFill/>
        </p:spPr>
        <p:txBody>
          <a:bodyPr wrap="square" rtlCol="0">
            <a:spAutoFit/>
          </a:bodyPr>
          <a:lstStyle/>
          <a:p>
            <a:r>
              <a:rPr lang="en-GB" sz="1200" b="1" dirty="0"/>
              <a:t>Cab_Data</a:t>
            </a:r>
            <a:endParaRPr lang="en-ZW" sz="1200" b="1" dirty="0"/>
          </a:p>
        </p:txBody>
      </p:sp>
      <p:sp>
        <p:nvSpPr>
          <p:cNvPr id="11" name="TextBox 10"/>
          <p:cNvSpPr txBox="1"/>
          <p:nvPr/>
        </p:nvSpPr>
        <p:spPr>
          <a:xfrm>
            <a:off x="7718207" y="2576266"/>
            <a:ext cx="1106615" cy="276999"/>
          </a:xfrm>
          <a:prstGeom prst="rect">
            <a:avLst/>
          </a:prstGeom>
          <a:noFill/>
        </p:spPr>
        <p:txBody>
          <a:bodyPr wrap="square" rtlCol="0">
            <a:spAutoFit/>
          </a:bodyPr>
          <a:lstStyle/>
          <a:p>
            <a:r>
              <a:rPr lang="en-GB" sz="1200" b="1" dirty="0"/>
              <a:t>Customer_ID</a:t>
            </a:r>
            <a:endParaRPr lang="en-ZW" sz="1200" b="1" dirty="0"/>
          </a:p>
        </p:txBody>
      </p:sp>
      <p:sp>
        <p:nvSpPr>
          <p:cNvPr id="12" name="TextBox 11"/>
          <p:cNvSpPr txBox="1"/>
          <p:nvPr/>
        </p:nvSpPr>
        <p:spPr>
          <a:xfrm>
            <a:off x="9189560" y="2577353"/>
            <a:ext cx="1196644" cy="276999"/>
          </a:xfrm>
          <a:prstGeom prst="rect">
            <a:avLst/>
          </a:prstGeom>
          <a:noFill/>
        </p:spPr>
        <p:txBody>
          <a:bodyPr wrap="square" rtlCol="0">
            <a:spAutoFit/>
          </a:bodyPr>
          <a:lstStyle/>
          <a:p>
            <a:r>
              <a:rPr lang="en-GB" sz="1200" b="1" dirty="0"/>
              <a:t>Transaction_ID</a:t>
            </a:r>
            <a:endParaRPr lang="en-ZW" sz="1200" b="1" dirty="0"/>
          </a:p>
        </p:txBody>
      </p:sp>
      <p:sp>
        <p:nvSpPr>
          <p:cNvPr id="13" name="TextBox 12"/>
          <p:cNvSpPr txBox="1"/>
          <p:nvPr/>
        </p:nvSpPr>
        <p:spPr>
          <a:xfrm>
            <a:off x="10804629" y="2576266"/>
            <a:ext cx="845390" cy="276999"/>
          </a:xfrm>
          <a:prstGeom prst="rect">
            <a:avLst/>
          </a:prstGeom>
          <a:noFill/>
        </p:spPr>
        <p:txBody>
          <a:bodyPr wrap="square" rtlCol="0">
            <a:spAutoFit/>
          </a:bodyPr>
          <a:lstStyle/>
          <a:p>
            <a:r>
              <a:rPr lang="en-GB" sz="1200" b="1" dirty="0"/>
              <a:t>City</a:t>
            </a:r>
            <a:endParaRPr lang="en-ZW" sz="1200" b="1" dirty="0"/>
          </a:p>
        </p:txBody>
      </p:sp>
      <p:sp>
        <p:nvSpPr>
          <p:cNvPr id="14" name="TextBox 13"/>
          <p:cNvSpPr txBox="1"/>
          <p:nvPr/>
        </p:nvSpPr>
        <p:spPr>
          <a:xfrm>
            <a:off x="8691159" y="4589112"/>
            <a:ext cx="845390" cy="276999"/>
          </a:xfrm>
          <a:prstGeom prst="rect">
            <a:avLst/>
          </a:prstGeom>
          <a:noFill/>
        </p:spPr>
        <p:txBody>
          <a:bodyPr wrap="square" rtlCol="0">
            <a:spAutoFit/>
          </a:bodyPr>
          <a:lstStyle/>
          <a:p>
            <a:r>
              <a:rPr lang="en-GB" sz="1200" b="1" dirty="0"/>
              <a:t>Dataset</a:t>
            </a:r>
            <a:endParaRPr lang="en-ZW" sz="1200" b="1" dirty="0"/>
          </a:p>
        </p:txBody>
      </p:sp>
      <p:cxnSp>
        <p:nvCxnSpPr>
          <p:cNvPr id="16" name="Straight Connector 15"/>
          <p:cNvCxnSpPr/>
          <p:nvPr/>
        </p:nvCxnSpPr>
        <p:spPr>
          <a:xfrm>
            <a:off x="7013275" y="2853264"/>
            <a:ext cx="1526876" cy="92510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64593" y="2812240"/>
            <a:ext cx="280066" cy="796991"/>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9113854" y="2812240"/>
            <a:ext cx="514908" cy="796991"/>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316908" y="2812243"/>
            <a:ext cx="1604134" cy="89279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54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69012"/>
            <a:ext cx="12196800" cy="1260000"/>
          </a:xfrm>
          <a:solidFill>
            <a:srgbClr val="3B3B3B"/>
          </a:solidFill>
        </p:spPr>
        <p:txBody>
          <a:bodyPr/>
          <a:lstStyle/>
          <a:p>
            <a:r>
              <a:rPr lang="en-GB" dirty="0">
                <a:solidFill>
                  <a:srgbClr val="FF6600"/>
                </a:solidFill>
              </a:rPr>
              <a:t>EDA and Summary – Yearly Profits Analysis</a:t>
            </a:r>
            <a:endParaRPr lang="en-ZW" dirty="0">
              <a:solidFill>
                <a:srgbClr val="FF6600"/>
              </a:solidFill>
            </a:endParaRPr>
          </a:p>
        </p:txBody>
      </p:sp>
      <p:sp>
        <p:nvSpPr>
          <p:cNvPr id="3" name="Content Placeholder 2"/>
          <p:cNvSpPr>
            <a:spLocks noGrp="1"/>
          </p:cNvSpPr>
          <p:nvPr>
            <p:ph idx="1"/>
          </p:nvPr>
        </p:nvSpPr>
        <p:spPr>
          <a:xfrm>
            <a:off x="10619117" y="1518250"/>
            <a:ext cx="1469366" cy="5089584"/>
          </a:xfrm>
        </p:spPr>
        <p:txBody>
          <a:bodyPr>
            <a:noAutofit/>
          </a:bodyPr>
          <a:lstStyle/>
          <a:p>
            <a:endParaRPr lang="en-ZW" sz="1600" dirty="0"/>
          </a:p>
          <a:p>
            <a:endParaRPr lang="en-ZW" sz="1600" dirty="0"/>
          </a:p>
          <a:p>
            <a:endParaRPr lang="en-ZW" sz="1600" dirty="0"/>
          </a:p>
          <a:p>
            <a:endParaRPr lang="en-ZW" sz="1600" dirty="0"/>
          </a:p>
          <a:p>
            <a:r>
              <a:rPr lang="en-ZW" sz="1600" dirty="0"/>
              <a:t>Yellow Cab seems to dominate the market with the most transactions on a yearly basis compared to Pink Cab.</a:t>
            </a:r>
          </a:p>
        </p:txBody>
      </p:sp>
      <p:pic>
        <p:nvPicPr>
          <p:cNvPr id="11" name="Picture 10">
            <a:extLst>
              <a:ext uri="{FF2B5EF4-FFF2-40B4-BE49-F238E27FC236}">
                <a16:creationId xmlns:a16="http://schemas.microsoft.com/office/drawing/2014/main" id="{CE3EEBCE-A2C3-4371-86B8-FF7C41507A5E}"/>
              </a:ext>
            </a:extLst>
          </p:cNvPr>
          <p:cNvPicPr>
            <a:picLocks noChangeAspect="1"/>
          </p:cNvPicPr>
          <p:nvPr/>
        </p:nvPicPr>
        <p:blipFill>
          <a:blip r:embed="rId2"/>
          <a:stretch>
            <a:fillRect/>
          </a:stretch>
        </p:blipFill>
        <p:spPr>
          <a:xfrm>
            <a:off x="-4800" y="1264735"/>
            <a:ext cx="10492125" cy="5596613"/>
          </a:xfrm>
          <a:prstGeom prst="rect">
            <a:avLst/>
          </a:prstGeom>
        </p:spPr>
      </p:pic>
    </p:spTree>
    <p:extLst>
      <p:ext uri="{BB962C8B-B14F-4D97-AF65-F5344CB8AC3E}">
        <p14:creationId xmlns:p14="http://schemas.microsoft.com/office/powerpoint/2010/main" val="144159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69012"/>
            <a:ext cx="12196800" cy="1260000"/>
          </a:xfrm>
          <a:solidFill>
            <a:srgbClr val="3B3B3B"/>
          </a:solidFill>
        </p:spPr>
        <p:txBody>
          <a:bodyPr/>
          <a:lstStyle/>
          <a:p>
            <a:r>
              <a:rPr lang="en-GB" dirty="0">
                <a:solidFill>
                  <a:srgbClr val="FF6600"/>
                </a:solidFill>
              </a:rPr>
              <a:t>EDA and Summary – Monthly Profits Analysis</a:t>
            </a:r>
            <a:endParaRPr lang="en-ZW" dirty="0">
              <a:solidFill>
                <a:srgbClr val="FF6600"/>
              </a:solidFill>
            </a:endParaRPr>
          </a:p>
        </p:txBody>
      </p:sp>
      <p:sp>
        <p:nvSpPr>
          <p:cNvPr id="3" name="Content Placeholder 2"/>
          <p:cNvSpPr>
            <a:spLocks noGrp="1"/>
          </p:cNvSpPr>
          <p:nvPr>
            <p:ph idx="1"/>
          </p:nvPr>
        </p:nvSpPr>
        <p:spPr>
          <a:xfrm>
            <a:off x="10619117" y="1518250"/>
            <a:ext cx="1469366" cy="5089584"/>
          </a:xfrm>
        </p:spPr>
        <p:txBody>
          <a:bodyPr>
            <a:noAutofit/>
          </a:bodyPr>
          <a:lstStyle/>
          <a:p>
            <a:endParaRPr lang="en-ZW" sz="1600" dirty="0"/>
          </a:p>
          <a:p>
            <a:endParaRPr lang="en-ZW" sz="1600" dirty="0"/>
          </a:p>
          <a:p>
            <a:endParaRPr lang="en-ZW" sz="1600" dirty="0"/>
          </a:p>
          <a:p>
            <a:endParaRPr lang="en-ZW" sz="1600" dirty="0"/>
          </a:p>
          <a:p>
            <a:r>
              <a:rPr lang="en-ZW" sz="1600" dirty="0"/>
              <a:t>Yellow Cab seems to dominate the market with the most transactions on a </a:t>
            </a:r>
            <a:r>
              <a:rPr lang="en-ZW" sz="1600" dirty="0" err="1"/>
              <a:t>montly</a:t>
            </a:r>
            <a:r>
              <a:rPr lang="en-ZW" sz="1600" dirty="0"/>
              <a:t> basis compared to Pink Cab.</a:t>
            </a:r>
          </a:p>
        </p:txBody>
      </p:sp>
      <p:pic>
        <p:nvPicPr>
          <p:cNvPr id="1026" name="Picture 2">
            <a:extLst>
              <a:ext uri="{FF2B5EF4-FFF2-40B4-BE49-F238E27FC236}">
                <a16:creationId xmlns:a16="http://schemas.microsoft.com/office/drawing/2014/main" id="{E648019E-7AD3-402A-8544-20AC67C7B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3" y="1225427"/>
            <a:ext cx="10528024" cy="538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4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69012"/>
            <a:ext cx="12196800" cy="1260000"/>
          </a:xfrm>
          <a:solidFill>
            <a:srgbClr val="3B3B3B"/>
          </a:solidFill>
        </p:spPr>
        <p:txBody>
          <a:bodyPr>
            <a:normAutofit fontScale="90000"/>
          </a:bodyPr>
          <a:lstStyle/>
          <a:p>
            <a:r>
              <a:rPr lang="en-GB" dirty="0">
                <a:solidFill>
                  <a:srgbClr val="FF6600"/>
                </a:solidFill>
              </a:rPr>
              <a:t>EDA and Summary – Total Cab Transactions by Month  Analysis</a:t>
            </a:r>
            <a:endParaRPr lang="en-ZW" dirty="0">
              <a:solidFill>
                <a:srgbClr val="FF6600"/>
              </a:solidFill>
            </a:endParaRPr>
          </a:p>
        </p:txBody>
      </p:sp>
      <p:pic>
        <p:nvPicPr>
          <p:cNvPr id="4" name="Picture 2">
            <a:extLst>
              <a:ext uri="{FF2B5EF4-FFF2-40B4-BE49-F238E27FC236}">
                <a16:creationId xmlns:a16="http://schemas.microsoft.com/office/drawing/2014/main" id="{F2DC7CC5-FB9D-4A5D-96C8-4F71FFCE2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5" y="1389771"/>
            <a:ext cx="10349948" cy="534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2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6"/>
            <a:ext cx="12196800" cy="1260000"/>
          </a:xfrm>
          <a:solidFill>
            <a:srgbClr val="3B3B3B"/>
          </a:solidFill>
        </p:spPr>
        <p:txBody>
          <a:bodyPr/>
          <a:lstStyle/>
          <a:p>
            <a:r>
              <a:rPr lang="en-GB" dirty="0">
                <a:solidFill>
                  <a:srgbClr val="FF6600"/>
                </a:solidFill>
              </a:rPr>
              <a:t>EDA and Summary – KM Travelled vs Year</a:t>
            </a:r>
            <a:endParaRPr lang="en-ZW" dirty="0">
              <a:solidFill>
                <a:srgbClr val="FF6600"/>
              </a:solidFill>
            </a:endParaRPr>
          </a:p>
        </p:txBody>
      </p:sp>
      <p:sp>
        <p:nvSpPr>
          <p:cNvPr id="3" name="Content Placeholder 2"/>
          <p:cNvSpPr>
            <a:spLocks noGrp="1"/>
          </p:cNvSpPr>
          <p:nvPr>
            <p:ph idx="1"/>
          </p:nvPr>
        </p:nvSpPr>
        <p:spPr>
          <a:xfrm>
            <a:off x="10662249" y="1515074"/>
            <a:ext cx="1440611" cy="4928858"/>
          </a:xfrm>
        </p:spPr>
        <p:txBody>
          <a:bodyPr>
            <a:normAutofit/>
          </a:bodyPr>
          <a:lstStyle/>
          <a:p>
            <a:endParaRPr lang="en-ZW" sz="1600" dirty="0"/>
          </a:p>
          <a:p>
            <a:endParaRPr lang="en-ZW" sz="1600" dirty="0"/>
          </a:p>
          <a:p>
            <a:endParaRPr lang="en-ZW" sz="1600" dirty="0"/>
          </a:p>
          <a:p>
            <a:endParaRPr lang="en-ZW" sz="1600" dirty="0"/>
          </a:p>
          <a:p>
            <a:endParaRPr lang="en-ZW" sz="1600" dirty="0"/>
          </a:p>
          <a:p>
            <a:r>
              <a:rPr lang="en-ZW" sz="1600" dirty="0"/>
              <a:t>There is an equal distribution of mean KM Travelled for both cab companies.</a:t>
            </a:r>
          </a:p>
        </p:txBody>
      </p:sp>
      <p:pic>
        <p:nvPicPr>
          <p:cNvPr id="4" name="Picture 3"/>
          <p:cNvPicPr>
            <a:picLocks noChangeAspect="1"/>
          </p:cNvPicPr>
          <p:nvPr/>
        </p:nvPicPr>
        <p:blipFill>
          <a:blip r:embed="rId2"/>
          <a:stretch>
            <a:fillRect/>
          </a:stretch>
        </p:blipFill>
        <p:spPr>
          <a:xfrm>
            <a:off x="-4800" y="1225494"/>
            <a:ext cx="10489181" cy="5598000"/>
          </a:xfrm>
          <a:prstGeom prst="rect">
            <a:avLst/>
          </a:prstGeom>
        </p:spPr>
      </p:pic>
    </p:spTree>
    <p:extLst>
      <p:ext uri="{BB962C8B-B14F-4D97-AF65-F5344CB8AC3E}">
        <p14:creationId xmlns:p14="http://schemas.microsoft.com/office/powerpoint/2010/main" val="29725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 y="-34505"/>
            <a:ext cx="12196800" cy="1260000"/>
          </a:xfrm>
          <a:solidFill>
            <a:srgbClr val="3B3B3B"/>
          </a:solidFill>
        </p:spPr>
        <p:txBody>
          <a:bodyPr>
            <a:normAutofit/>
          </a:bodyPr>
          <a:lstStyle/>
          <a:p>
            <a:r>
              <a:rPr lang="en-GB" sz="3600" dirty="0">
                <a:solidFill>
                  <a:srgbClr val="FF6600"/>
                </a:solidFill>
              </a:rPr>
              <a:t>EDA and Summary – Company Profit and KM Travelled Scatterplot</a:t>
            </a:r>
            <a:endParaRPr lang="en-ZW" sz="3600" dirty="0">
              <a:solidFill>
                <a:srgbClr val="FF6600"/>
              </a:solidFill>
            </a:endParaRPr>
          </a:p>
        </p:txBody>
      </p:sp>
      <p:sp>
        <p:nvSpPr>
          <p:cNvPr id="3" name="Content Placeholder 2"/>
          <p:cNvSpPr>
            <a:spLocks noGrp="1"/>
          </p:cNvSpPr>
          <p:nvPr>
            <p:ph idx="1"/>
          </p:nvPr>
        </p:nvSpPr>
        <p:spPr>
          <a:xfrm>
            <a:off x="10671595" y="1594571"/>
            <a:ext cx="1355783" cy="4928858"/>
          </a:xfrm>
        </p:spPr>
        <p:txBody>
          <a:bodyPr>
            <a:normAutofit/>
          </a:bodyPr>
          <a:lstStyle/>
          <a:p>
            <a:endParaRPr lang="en-ZW" sz="1600" dirty="0"/>
          </a:p>
          <a:p>
            <a:pPr marL="0" indent="0">
              <a:buNone/>
            </a:pPr>
            <a:endParaRPr lang="en-ZW" sz="1600" dirty="0"/>
          </a:p>
          <a:p>
            <a:r>
              <a:rPr lang="en-ZW" sz="1600" dirty="0"/>
              <a:t>The more the KM Travelled the higher the profits get.</a:t>
            </a:r>
          </a:p>
          <a:p>
            <a:r>
              <a:rPr lang="en-ZW" sz="1600" dirty="0"/>
              <a:t>Yellow Cab shows the most profits, with a few outlying Pink Cab profits emerging.</a:t>
            </a:r>
          </a:p>
        </p:txBody>
      </p:sp>
      <p:pic>
        <p:nvPicPr>
          <p:cNvPr id="4" name="Picture 3"/>
          <p:cNvPicPr>
            <a:picLocks noChangeAspect="1"/>
          </p:cNvPicPr>
          <p:nvPr/>
        </p:nvPicPr>
        <p:blipFill>
          <a:blip r:embed="rId2"/>
          <a:stretch>
            <a:fillRect/>
          </a:stretch>
        </p:blipFill>
        <p:spPr>
          <a:xfrm>
            <a:off x="2" y="1268627"/>
            <a:ext cx="10506972" cy="5598000"/>
          </a:xfrm>
          <a:prstGeom prst="rect">
            <a:avLst/>
          </a:prstGeom>
        </p:spPr>
      </p:pic>
    </p:spTree>
    <p:extLst>
      <p:ext uri="{BB962C8B-B14F-4D97-AF65-F5344CB8AC3E}">
        <p14:creationId xmlns:p14="http://schemas.microsoft.com/office/powerpoint/2010/main" val="202463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1183</TotalTime>
  <Words>1645</Words>
  <Application>Microsoft Office PowerPoint</Application>
  <PresentationFormat>Widescreen</PresentationFormat>
  <Paragraphs>291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Symbol</vt:lpstr>
      <vt:lpstr>Office Theme</vt:lpstr>
      <vt:lpstr>PowerPoint Presentation</vt:lpstr>
      <vt:lpstr>   Agenda</vt:lpstr>
      <vt:lpstr>Background</vt:lpstr>
      <vt:lpstr>Data Exploration and Approach</vt:lpstr>
      <vt:lpstr>EDA and Summary – Yearly Profits Analysis</vt:lpstr>
      <vt:lpstr>EDA and Summary – Monthly Profits Analysis</vt:lpstr>
      <vt:lpstr>EDA and Summary – Total Cab Transactions by Month  Analysis</vt:lpstr>
      <vt:lpstr>EDA and Summary – KM Travelled vs Year</vt:lpstr>
      <vt:lpstr>EDA and Summary – Company Profit and KM Travelled Scatterplot</vt:lpstr>
      <vt:lpstr>EDA and Summary –Transaction Analysis by Cities</vt:lpstr>
      <vt:lpstr>EDA and Summary - Transaction Analysis by City</vt:lpstr>
      <vt:lpstr>EDA and Summary – Cost of Trip vs KM Travelled</vt:lpstr>
      <vt:lpstr>EDA and Summary – Price Charged vs KM Travelled</vt:lpstr>
      <vt:lpstr>EDA and Summary – City Profit and KM Travelled Analysis</vt:lpstr>
      <vt:lpstr>EDA and Summary – Payment Mode Analysis</vt:lpstr>
      <vt:lpstr>EDA and Summary – Gender Share Analysis</vt:lpstr>
      <vt:lpstr>EDA and Summary – Age Analysis (Customers)</vt:lpstr>
      <vt:lpstr>EDA and Summary – Age Analysis (Transactions)</vt:lpstr>
      <vt:lpstr>EDA and Summary – Age Analysis</vt:lpstr>
      <vt:lpstr>EDA and Summary – Age Analysis</vt:lpstr>
      <vt:lpstr>EDA and Summary – Customer Share by Gender Analysis</vt:lpstr>
      <vt:lpstr>EDA and Summary - Gender and Transaction Analysis</vt:lpstr>
      <vt:lpstr>EDA and Summary – Customer Share Market Analysis</vt:lpstr>
      <vt:lpstr>EDA and Summary – Profit Analysis</vt:lpstr>
      <vt:lpstr>EDA and Summary – Customer Share by Km Analysis</vt:lpstr>
      <vt:lpstr>EDA and Summary – Age and Customer Share Relationship</vt:lpstr>
      <vt:lpstr>EDA and Summary – Profit Analysis Heatmap</vt:lpstr>
      <vt:lpstr>EDA and Summary – Yellow Cab Profit Analysis</vt:lpstr>
      <vt:lpstr>EDA and Summary - Pink Cab Profit Analysis</vt:lpstr>
      <vt:lpstr>Hypothesis </vt:lpstr>
      <vt:lpstr>Hypothesis </vt:lpstr>
      <vt:lpstr>Hypothesis </vt:lpstr>
      <vt:lpstr>Recommendations</vt:lpstr>
      <vt:lpstr>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Masawi</dc:creator>
  <cp:lastModifiedBy>Deepthika Shiwani Muralikrishnan</cp:lastModifiedBy>
  <cp:revision>56</cp:revision>
  <dcterms:created xsi:type="dcterms:W3CDTF">2021-03-11T13:21:06Z</dcterms:created>
  <dcterms:modified xsi:type="dcterms:W3CDTF">2021-06-27T10:20:33Z</dcterms:modified>
</cp:coreProperties>
</file>