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3" r:id="rId4"/>
    <p:sldId id="258" r:id="rId5"/>
    <p:sldId id="259" r:id="rId6"/>
    <p:sldId id="268" r:id="rId7"/>
    <p:sldId id="269" r:id="rId8"/>
    <p:sldId id="271" r:id="rId9"/>
    <p:sldId id="275" r:id="rId10"/>
    <p:sldId id="276" r:id="rId11"/>
    <p:sldId id="270" r:id="rId12"/>
    <p:sldId id="260" r:id="rId13"/>
    <p:sldId id="261" r:id="rId14"/>
    <p:sldId id="264" r:id="rId15"/>
    <p:sldId id="272" r:id="rId16"/>
    <p:sldId id="262" r:id="rId17"/>
    <p:sldId id="273" r:id="rId18"/>
    <p:sldId id="274"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21T22:28:30.482"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610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460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3994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69749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6498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6171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654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33503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882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779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874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791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868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045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203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8215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0814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DFF08F-DC6B-4601-B491-B0F83F6DD2DA}" type="datetimeFigureOut">
              <a:rPr lang="en-US" smtClean="0"/>
              <a:pPr/>
              <a:t>4/20/2023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5704089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D871-7082-4E51-8E35-7CAF1F80CB12}"/>
              </a:ext>
            </a:extLst>
          </p:cNvPr>
          <p:cNvSpPr>
            <a:spLocks noGrp="1"/>
          </p:cNvSpPr>
          <p:nvPr>
            <p:ph type="ctrTitle"/>
          </p:nvPr>
        </p:nvSpPr>
        <p:spPr>
          <a:xfrm>
            <a:off x="361244" y="882376"/>
            <a:ext cx="10916356" cy="844824"/>
          </a:xfrm>
        </p:spPr>
        <p:txBody>
          <a:bodyPr>
            <a:normAutofit/>
          </a:bodyPr>
          <a:lstStyle/>
          <a:p>
            <a:r>
              <a:rPr lang="en-US" sz="4000" dirty="0"/>
              <a:t>Laptop price prediction using ai</a:t>
            </a:r>
            <a:endParaRPr lang="en-IN" sz="4000" dirty="0"/>
          </a:p>
        </p:txBody>
      </p:sp>
      <p:sp>
        <p:nvSpPr>
          <p:cNvPr id="3" name="Subtitle 2">
            <a:extLst>
              <a:ext uri="{FF2B5EF4-FFF2-40B4-BE49-F238E27FC236}">
                <a16:creationId xmlns:a16="http://schemas.microsoft.com/office/drawing/2014/main" id="{AEF67B26-0CAC-43AA-A6C5-8D6CC81EABFF}"/>
              </a:ext>
            </a:extLst>
          </p:cNvPr>
          <p:cNvSpPr>
            <a:spLocks noGrp="1"/>
          </p:cNvSpPr>
          <p:nvPr>
            <p:ph type="subTitle" idx="1"/>
          </p:nvPr>
        </p:nvSpPr>
        <p:spPr>
          <a:xfrm>
            <a:off x="5486400" y="3984978"/>
            <a:ext cx="4990989" cy="1272821"/>
          </a:xfrm>
        </p:spPr>
        <p:txBody>
          <a:bodyPr>
            <a:normAutofit/>
          </a:bodyPr>
          <a:lstStyle/>
          <a:p>
            <a:r>
              <a:rPr lang="en-US" dirty="0"/>
              <a:t>-</a:t>
            </a:r>
            <a:r>
              <a:rPr lang="en-US" sz="1600" dirty="0"/>
              <a:t>DEEPTHI.KOLHAR- 2OETIS411010</a:t>
            </a:r>
          </a:p>
          <a:p>
            <a:r>
              <a:rPr lang="en-US" sz="1600" dirty="0"/>
              <a:t>-ADHYA GANESH GK- 20ETIS411403</a:t>
            </a:r>
          </a:p>
          <a:p>
            <a:r>
              <a:rPr lang="en-US" sz="1600" dirty="0"/>
              <a:t>-KEERTHANA RJ – 20ETIS411</a:t>
            </a:r>
            <a:endParaRPr lang="en-IN" sz="1600" dirty="0"/>
          </a:p>
        </p:txBody>
      </p:sp>
    </p:spTree>
    <p:extLst>
      <p:ext uri="{BB962C8B-B14F-4D97-AF65-F5344CB8AC3E}">
        <p14:creationId xmlns:p14="http://schemas.microsoft.com/office/powerpoint/2010/main" val="3828092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F1D126-208B-4679-8785-FC4526C454F2}"/>
              </a:ext>
            </a:extLst>
          </p:cNvPr>
          <p:cNvPicPr>
            <a:picLocks noGrp="1" noChangeAspect="1"/>
          </p:cNvPicPr>
          <p:nvPr>
            <p:ph idx="1"/>
          </p:nvPr>
        </p:nvPicPr>
        <p:blipFill>
          <a:blip r:embed="rId2"/>
          <a:stretch>
            <a:fillRect/>
          </a:stretch>
        </p:blipFill>
        <p:spPr>
          <a:xfrm>
            <a:off x="860020" y="597399"/>
            <a:ext cx="3646190" cy="2747686"/>
          </a:xfrm>
          <a:prstGeom prst="rect">
            <a:avLst/>
          </a:prstGeom>
        </p:spPr>
      </p:pic>
      <p:sp>
        <p:nvSpPr>
          <p:cNvPr id="5" name="TextBox 4">
            <a:extLst>
              <a:ext uri="{FF2B5EF4-FFF2-40B4-BE49-F238E27FC236}">
                <a16:creationId xmlns:a16="http://schemas.microsoft.com/office/drawing/2014/main" id="{F3BF34DD-99EC-42A3-A018-CF4429D9CC9E}"/>
              </a:ext>
            </a:extLst>
          </p:cNvPr>
          <p:cNvSpPr txBox="1"/>
          <p:nvPr/>
        </p:nvSpPr>
        <p:spPr>
          <a:xfrm>
            <a:off x="752355" y="3715473"/>
            <a:ext cx="4328931" cy="646331"/>
          </a:xfrm>
          <a:prstGeom prst="rect">
            <a:avLst/>
          </a:prstGeom>
          <a:noFill/>
        </p:spPr>
        <p:txBody>
          <a:bodyPr wrap="square" rtlCol="0">
            <a:spAutoFit/>
          </a:bodyPr>
          <a:lstStyle/>
          <a:p>
            <a:r>
              <a:rPr lang="en-US" dirty="0"/>
              <a:t>Scattered plot depicting the weights with respect to price.</a:t>
            </a:r>
            <a:endParaRPr lang="en-IN" dirty="0"/>
          </a:p>
        </p:txBody>
      </p:sp>
      <p:pic>
        <p:nvPicPr>
          <p:cNvPr id="6" name="Picture 5">
            <a:extLst>
              <a:ext uri="{FF2B5EF4-FFF2-40B4-BE49-F238E27FC236}">
                <a16:creationId xmlns:a16="http://schemas.microsoft.com/office/drawing/2014/main" id="{3D00F260-A86F-4CDA-93D5-1A480BB3712E}"/>
              </a:ext>
            </a:extLst>
          </p:cNvPr>
          <p:cNvPicPr>
            <a:picLocks noChangeAspect="1"/>
          </p:cNvPicPr>
          <p:nvPr/>
        </p:nvPicPr>
        <p:blipFill>
          <a:blip r:embed="rId3"/>
          <a:stretch>
            <a:fillRect/>
          </a:stretch>
        </p:blipFill>
        <p:spPr>
          <a:xfrm>
            <a:off x="4919241" y="597399"/>
            <a:ext cx="6667018" cy="2747686"/>
          </a:xfrm>
          <a:prstGeom prst="rect">
            <a:avLst/>
          </a:prstGeom>
        </p:spPr>
      </p:pic>
      <p:sp>
        <p:nvSpPr>
          <p:cNvPr id="7" name="TextBox 6">
            <a:extLst>
              <a:ext uri="{FF2B5EF4-FFF2-40B4-BE49-F238E27FC236}">
                <a16:creationId xmlns:a16="http://schemas.microsoft.com/office/drawing/2014/main" id="{3F9DD3E5-A689-4F34-8C8B-653288697732}"/>
              </a:ext>
            </a:extLst>
          </p:cNvPr>
          <p:cNvSpPr txBox="1"/>
          <p:nvPr/>
        </p:nvSpPr>
        <p:spPr>
          <a:xfrm>
            <a:off x="5648446" y="3819646"/>
            <a:ext cx="5791199" cy="1754326"/>
          </a:xfrm>
          <a:prstGeom prst="rect">
            <a:avLst/>
          </a:prstGeom>
          <a:noFill/>
        </p:spPr>
        <p:txBody>
          <a:bodyPr wrap="square" rtlCol="0">
            <a:spAutoFit/>
          </a:bodyPr>
          <a:lstStyle/>
          <a:p>
            <a:r>
              <a:rPr lang="en-US" dirty="0"/>
              <a:t>Bar graphs depicting the count of each category of laptops and the ram.</a:t>
            </a:r>
          </a:p>
          <a:p>
            <a:r>
              <a:rPr lang="en-US" dirty="0"/>
              <a:t>Here we see that in category notebook are of highest count and in ram 8GB is of highest count or stock. </a:t>
            </a:r>
          </a:p>
          <a:p>
            <a:endParaRPr lang="en-IN" dirty="0"/>
          </a:p>
        </p:txBody>
      </p:sp>
    </p:spTree>
    <p:extLst>
      <p:ext uri="{BB962C8B-B14F-4D97-AF65-F5344CB8AC3E}">
        <p14:creationId xmlns:p14="http://schemas.microsoft.com/office/powerpoint/2010/main" val="303833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9E27-D057-4D48-9AAA-03D77C0CC304}"/>
              </a:ext>
            </a:extLst>
          </p:cNvPr>
          <p:cNvSpPr>
            <a:spLocks noGrp="1"/>
          </p:cNvSpPr>
          <p:nvPr>
            <p:ph type="title"/>
          </p:nvPr>
        </p:nvSpPr>
        <p:spPr/>
        <p:txBody>
          <a:bodyPr/>
          <a:lstStyle/>
          <a:p>
            <a:r>
              <a:rPr lang="en-US" dirty="0"/>
              <a:t>NORMALISATION</a:t>
            </a:r>
            <a:endParaRPr lang="en-IN" dirty="0"/>
          </a:p>
        </p:txBody>
      </p:sp>
      <p:pic>
        <p:nvPicPr>
          <p:cNvPr id="4" name="Content Placeholder 3">
            <a:extLst>
              <a:ext uri="{FF2B5EF4-FFF2-40B4-BE49-F238E27FC236}">
                <a16:creationId xmlns:a16="http://schemas.microsoft.com/office/drawing/2014/main" id="{3C647DD1-AE53-434A-B75B-503C731CC1E0}"/>
              </a:ext>
            </a:extLst>
          </p:cNvPr>
          <p:cNvPicPr>
            <a:picLocks noGrp="1" noChangeAspect="1"/>
          </p:cNvPicPr>
          <p:nvPr>
            <p:ph idx="1"/>
          </p:nvPr>
        </p:nvPicPr>
        <p:blipFill>
          <a:blip r:embed="rId2"/>
          <a:stretch>
            <a:fillRect/>
          </a:stretch>
        </p:blipFill>
        <p:spPr>
          <a:xfrm>
            <a:off x="1012296" y="2016037"/>
            <a:ext cx="5741338" cy="1596407"/>
          </a:xfrm>
          <a:prstGeom prst="rect">
            <a:avLst/>
          </a:prstGeom>
        </p:spPr>
      </p:pic>
      <p:sp>
        <p:nvSpPr>
          <p:cNvPr id="5" name="TextBox 4">
            <a:extLst>
              <a:ext uri="{FF2B5EF4-FFF2-40B4-BE49-F238E27FC236}">
                <a16:creationId xmlns:a16="http://schemas.microsoft.com/office/drawing/2014/main" id="{E9E8EAD3-9177-46FC-8720-E023C1C50DFC}"/>
              </a:ext>
            </a:extLst>
          </p:cNvPr>
          <p:cNvSpPr txBox="1"/>
          <p:nvPr/>
        </p:nvSpPr>
        <p:spPr>
          <a:xfrm>
            <a:off x="5825067" y="4492978"/>
            <a:ext cx="4831644" cy="1200329"/>
          </a:xfrm>
          <a:prstGeom prst="rect">
            <a:avLst/>
          </a:prstGeom>
          <a:noFill/>
        </p:spPr>
        <p:txBody>
          <a:bodyPr wrap="square" rtlCol="0">
            <a:spAutoFit/>
          </a:bodyPr>
          <a:lstStyle/>
          <a:p>
            <a:r>
              <a:rPr lang="en-US" dirty="0"/>
              <a:t>Here the values in the dataset are standard scaled to bring about more accuracy and help the model to do a better job.</a:t>
            </a:r>
            <a:endParaRPr lang="en-IN" dirty="0"/>
          </a:p>
        </p:txBody>
      </p:sp>
    </p:spTree>
    <p:extLst>
      <p:ext uri="{BB962C8B-B14F-4D97-AF65-F5344CB8AC3E}">
        <p14:creationId xmlns:p14="http://schemas.microsoft.com/office/powerpoint/2010/main" val="2828753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B00B-EE40-4A0D-AD49-EB79E901F6D7}"/>
              </a:ext>
            </a:extLst>
          </p:cNvPr>
          <p:cNvSpPr>
            <a:spLocks noGrp="1"/>
          </p:cNvSpPr>
          <p:nvPr>
            <p:ph type="title"/>
          </p:nvPr>
        </p:nvSpPr>
        <p:spPr/>
        <p:txBody>
          <a:bodyPr/>
          <a:lstStyle/>
          <a:p>
            <a:r>
              <a:rPr lang="en-US" dirty="0"/>
              <a:t>                      MODEL SELECTION</a:t>
            </a:r>
            <a:endParaRPr lang="en-IN" dirty="0"/>
          </a:p>
        </p:txBody>
      </p:sp>
      <p:sp>
        <p:nvSpPr>
          <p:cNvPr id="3" name="Content Placeholder 2">
            <a:extLst>
              <a:ext uri="{FF2B5EF4-FFF2-40B4-BE49-F238E27FC236}">
                <a16:creationId xmlns:a16="http://schemas.microsoft.com/office/drawing/2014/main" id="{CD42681C-139A-4C35-B1B3-F92D05B87448}"/>
              </a:ext>
            </a:extLst>
          </p:cNvPr>
          <p:cNvSpPr>
            <a:spLocks noGrp="1"/>
          </p:cNvSpPr>
          <p:nvPr>
            <p:ph idx="1"/>
          </p:nvPr>
        </p:nvSpPr>
        <p:spPr/>
        <p:txBody>
          <a:bodyPr/>
          <a:lstStyle/>
          <a:p>
            <a:r>
              <a:rPr lang="en-US" dirty="0"/>
              <a:t>model selection involves choosing the best machine learning algorithm or model that can accurately predict the price of a laptop based on the given input features. It is an iterative process that involves training and evaluating multiple models to select the best one for the task.</a:t>
            </a:r>
          </a:p>
          <a:p>
            <a:pPr marL="45720" indent="0">
              <a:buNone/>
            </a:pPr>
            <a:r>
              <a:rPr lang="en-US" dirty="0"/>
              <a:t>Here we have done all cleaning ,featuring, splitting etc. </a:t>
            </a:r>
            <a:endParaRPr lang="en-IN" dirty="0"/>
          </a:p>
          <a:p>
            <a:pPr marL="45720" indent="0">
              <a:buNone/>
            </a:pPr>
            <a:r>
              <a:rPr lang="en-US" dirty="0"/>
              <a:t>2</a:t>
            </a:r>
            <a:r>
              <a:rPr lang="en-IN" dirty="0"/>
              <a:t> models used:</a:t>
            </a:r>
          </a:p>
          <a:p>
            <a:r>
              <a:rPr lang="en-US" dirty="0"/>
              <a:t>Linear regression</a:t>
            </a:r>
          </a:p>
          <a:p>
            <a:r>
              <a:rPr lang="en-US" dirty="0"/>
              <a:t>Random forest regressor</a:t>
            </a:r>
          </a:p>
        </p:txBody>
      </p:sp>
    </p:spTree>
    <p:extLst>
      <p:ext uri="{BB962C8B-B14F-4D97-AF65-F5344CB8AC3E}">
        <p14:creationId xmlns:p14="http://schemas.microsoft.com/office/powerpoint/2010/main" val="232804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37D5-E2A3-45ED-BC86-394B9A2CB4DD}"/>
              </a:ext>
            </a:extLst>
          </p:cNvPr>
          <p:cNvSpPr>
            <a:spLocks noGrp="1"/>
          </p:cNvSpPr>
          <p:nvPr>
            <p:ph type="title"/>
          </p:nvPr>
        </p:nvSpPr>
        <p:spPr/>
        <p:txBody>
          <a:bodyPr/>
          <a:lstStyle/>
          <a:p>
            <a:r>
              <a:rPr lang="en-US" dirty="0"/>
              <a:t>                  LINEAR REGRESSION</a:t>
            </a:r>
            <a:endParaRPr lang="en-IN" dirty="0"/>
          </a:p>
        </p:txBody>
      </p:sp>
      <p:sp>
        <p:nvSpPr>
          <p:cNvPr id="3" name="Content Placeholder 2">
            <a:extLst>
              <a:ext uri="{FF2B5EF4-FFF2-40B4-BE49-F238E27FC236}">
                <a16:creationId xmlns:a16="http://schemas.microsoft.com/office/drawing/2014/main" id="{0EB190A8-F92C-485F-8DE8-09314CAE0A80}"/>
              </a:ext>
            </a:extLst>
          </p:cNvPr>
          <p:cNvSpPr>
            <a:spLocks noGrp="1"/>
          </p:cNvSpPr>
          <p:nvPr>
            <p:ph idx="1"/>
          </p:nvPr>
        </p:nvSpPr>
        <p:spPr/>
        <p:txBody>
          <a:bodyPr/>
          <a:lstStyle/>
          <a:p>
            <a:pPr marL="45720" indent="0">
              <a:buNone/>
            </a:pPr>
            <a:r>
              <a:rPr lang="en-US" dirty="0"/>
              <a:t>Regression models are used to predict the value of a dependent variable based on the values of one or more independent variables.</a:t>
            </a:r>
          </a:p>
          <a:p>
            <a:pPr marL="45720" indent="0">
              <a:buNone/>
            </a:pPr>
            <a:r>
              <a:rPr lang="en-US" dirty="0"/>
              <a:t>The most common type of regression model is linear regression, which assumes a linear relationship between the dependent variable and the independent variables. In linear regression, the model estimates the coefficients of the independent variables that best fit the data to the line of best fit. The equation of the line of best fit is then used to make predictions on new data.</a:t>
            </a:r>
            <a:endParaRPr lang="en-IN" dirty="0"/>
          </a:p>
        </p:txBody>
      </p:sp>
    </p:spTree>
    <p:extLst>
      <p:ext uri="{BB962C8B-B14F-4D97-AF65-F5344CB8AC3E}">
        <p14:creationId xmlns:p14="http://schemas.microsoft.com/office/powerpoint/2010/main" val="176857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F78-CF09-46CD-81C7-A9839A16D867}"/>
              </a:ext>
            </a:extLst>
          </p:cNvPr>
          <p:cNvSpPr>
            <a:spLocks noGrp="1"/>
          </p:cNvSpPr>
          <p:nvPr>
            <p:ph type="title"/>
          </p:nvPr>
        </p:nvSpPr>
        <p:spPr/>
        <p:txBody>
          <a:bodyPr/>
          <a:lstStyle/>
          <a:p>
            <a:r>
              <a:rPr lang="en-US" dirty="0"/>
              <a:t>                 LINEAR REGRESSION</a:t>
            </a:r>
            <a:endParaRPr lang="en-IN" dirty="0"/>
          </a:p>
        </p:txBody>
      </p:sp>
      <p:sp>
        <p:nvSpPr>
          <p:cNvPr id="3" name="Content Placeholder 2">
            <a:extLst>
              <a:ext uri="{FF2B5EF4-FFF2-40B4-BE49-F238E27FC236}">
                <a16:creationId xmlns:a16="http://schemas.microsoft.com/office/drawing/2014/main" id="{026CEB5E-9D3D-442E-A45B-178540581C69}"/>
              </a:ext>
            </a:extLst>
          </p:cNvPr>
          <p:cNvSpPr>
            <a:spLocks noGrp="1"/>
          </p:cNvSpPr>
          <p:nvPr>
            <p:ph idx="1"/>
          </p:nvPr>
        </p:nvSpPr>
        <p:spPr/>
        <p:txBody>
          <a:bodyPr>
            <a:normAutofit lnSpcReduction="10000"/>
          </a:bodyPr>
          <a:lstStyle/>
          <a:p>
            <a:pPr marL="45720" indent="0">
              <a:buNone/>
            </a:pPr>
            <a:r>
              <a:rPr lang="en-US" dirty="0"/>
              <a:t>Fitting a linear regression model to a laptop price prediction problem involves estimating the coefficients of the independent variables that best fit the data to a linear equation. In other words, we are trying to find the line of best fit that explains the relationship between the dependent variable (price) and the independent variables (laptop features such as processor type, RAM, hard disk capacity, graphics card, brand, etc.).The equation of a simple linear regression model is:</a:t>
            </a:r>
          </a:p>
          <a:p>
            <a:pPr marL="45720" indent="0">
              <a:buNone/>
            </a:pPr>
            <a:r>
              <a:rPr lang="en-US" dirty="0"/>
              <a:t>                                                            </a:t>
            </a:r>
            <a:r>
              <a:rPr lang="en-US" sz="2400" b="1" dirty="0"/>
              <a:t>y = β0 + β1x + ε</a:t>
            </a:r>
          </a:p>
          <a:p>
            <a:pPr marL="45720" indent="0">
              <a:buNone/>
            </a:pPr>
            <a:r>
              <a:rPr lang="en-US" dirty="0"/>
              <a:t>where y is the dependent variable (price), x is the independent variable (laptop feature), β0 is the intercept, β1 is the coefficient or slope, and ε is the error term. The goal of the linear regression model is to estimate the values of β0 and β1 that minimize the sum of squared errors between the predicted values and the actual values.</a:t>
            </a:r>
            <a:endParaRPr lang="en-IN" dirty="0"/>
          </a:p>
        </p:txBody>
      </p:sp>
    </p:spTree>
    <p:extLst>
      <p:ext uri="{BB962C8B-B14F-4D97-AF65-F5344CB8AC3E}">
        <p14:creationId xmlns:p14="http://schemas.microsoft.com/office/powerpoint/2010/main" val="394776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4332-8BC0-4894-B00C-F3B3E8A6C8B7}"/>
              </a:ext>
            </a:extLst>
          </p:cNvPr>
          <p:cNvSpPr>
            <a:spLocks noGrp="1"/>
          </p:cNvSpPr>
          <p:nvPr>
            <p:ph type="title"/>
          </p:nvPr>
        </p:nvSpPr>
        <p:spPr/>
        <p:txBody>
          <a:bodyPr/>
          <a:lstStyle/>
          <a:p>
            <a:r>
              <a:rPr lang="en-US" dirty="0"/>
              <a:t>RESULT :</a:t>
            </a:r>
            <a:endParaRPr lang="en-IN" dirty="0"/>
          </a:p>
        </p:txBody>
      </p:sp>
      <p:sp>
        <p:nvSpPr>
          <p:cNvPr id="3" name="Content Placeholder 2">
            <a:extLst>
              <a:ext uri="{FF2B5EF4-FFF2-40B4-BE49-F238E27FC236}">
                <a16:creationId xmlns:a16="http://schemas.microsoft.com/office/drawing/2014/main" id="{84198FD4-88F4-4269-A565-D51412F43BF2}"/>
              </a:ext>
            </a:extLst>
          </p:cNvPr>
          <p:cNvSpPr>
            <a:spLocks noGrp="1"/>
          </p:cNvSpPr>
          <p:nvPr>
            <p:ph idx="1"/>
          </p:nvPr>
        </p:nvSpPr>
        <p:spPr/>
        <p:txBody>
          <a:bodyPr/>
          <a:lstStyle/>
          <a:p>
            <a:r>
              <a:rPr lang="en-US" dirty="0"/>
              <a:t>Train accuracy: 0.8387595187152533</a:t>
            </a:r>
          </a:p>
          <a:p>
            <a:r>
              <a:rPr lang="en-US" dirty="0"/>
              <a:t>Test accuracy : 0.7935316574237211</a:t>
            </a:r>
          </a:p>
          <a:p>
            <a:r>
              <a:rPr lang="en-US" dirty="0"/>
              <a:t>Mean Absolute Error : 1953117.081047944</a:t>
            </a:r>
          </a:p>
          <a:p>
            <a:r>
              <a:rPr lang="en-US" dirty="0"/>
              <a:t>Root Mean Square Error : 2696368.1093766172</a:t>
            </a:r>
          </a:p>
        </p:txBody>
      </p:sp>
    </p:spTree>
    <p:extLst>
      <p:ext uri="{BB962C8B-B14F-4D97-AF65-F5344CB8AC3E}">
        <p14:creationId xmlns:p14="http://schemas.microsoft.com/office/powerpoint/2010/main" val="935867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D6B5-5081-41B6-9F41-2F653C36E857}"/>
              </a:ext>
            </a:extLst>
          </p:cNvPr>
          <p:cNvSpPr>
            <a:spLocks noGrp="1"/>
          </p:cNvSpPr>
          <p:nvPr>
            <p:ph type="title"/>
          </p:nvPr>
        </p:nvSpPr>
        <p:spPr/>
        <p:txBody>
          <a:bodyPr/>
          <a:lstStyle/>
          <a:p>
            <a:r>
              <a:rPr lang="en-US" dirty="0"/>
              <a:t>          RANDOM FOREST REGRESSOR</a:t>
            </a:r>
            <a:endParaRPr lang="en-IN" dirty="0"/>
          </a:p>
        </p:txBody>
      </p:sp>
      <p:sp>
        <p:nvSpPr>
          <p:cNvPr id="3" name="Content Placeholder 2">
            <a:extLst>
              <a:ext uri="{FF2B5EF4-FFF2-40B4-BE49-F238E27FC236}">
                <a16:creationId xmlns:a16="http://schemas.microsoft.com/office/drawing/2014/main" id="{B9D15CA8-D9C8-4186-B1E2-4E086FDEC9D2}"/>
              </a:ext>
            </a:extLst>
          </p:cNvPr>
          <p:cNvSpPr>
            <a:spLocks noGrp="1"/>
          </p:cNvSpPr>
          <p:nvPr>
            <p:ph idx="1"/>
          </p:nvPr>
        </p:nvSpPr>
        <p:spPr/>
        <p:txBody>
          <a:bodyPr>
            <a:normAutofit fontScale="85000" lnSpcReduction="10000"/>
          </a:bodyPr>
          <a:lstStyle/>
          <a:p>
            <a:pPr marL="45720" indent="0">
              <a:buNone/>
            </a:pPr>
            <a:r>
              <a:rPr lang="en-US" dirty="0"/>
              <a:t>Random Forest algorithm: a number of decision trees on various subsets of the given dataset and takes the average to improve the predictive accuracy of that dataset.</a:t>
            </a:r>
          </a:p>
          <a:p>
            <a:pPr marL="45720" indent="0">
              <a:buNone/>
            </a:pPr>
            <a:r>
              <a:rPr lang="en-US" dirty="0"/>
              <a:t>2.why we use random forest: It takes less training time ,predicts output with high accuracy</a:t>
            </a:r>
          </a:p>
          <a:p>
            <a:pPr marL="45720" indent="0">
              <a:buNone/>
            </a:pPr>
            <a:r>
              <a:rPr lang="en-US" dirty="0"/>
              <a:t>3.how random forest algorithm works: It combining N decision tree, and  it make predictions for each tree created in the first phase.</a:t>
            </a:r>
          </a:p>
          <a:p>
            <a:pPr marL="45720" indent="0">
              <a:buNone/>
            </a:pPr>
            <a:r>
              <a:rPr lang="en-US" dirty="0"/>
              <a:t>4. Applications:Banking,Medicine,Land use, Marketing </a:t>
            </a:r>
          </a:p>
          <a:p>
            <a:pPr marL="45720" indent="0">
              <a:buNone/>
            </a:pPr>
            <a:r>
              <a:rPr lang="en-US" dirty="0"/>
              <a:t>5.Advantages:performing both Classification and Regression tasks, enhances the accuracy, handling large datasets with high dimensionality.</a:t>
            </a:r>
          </a:p>
          <a:p>
            <a:pPr marL="45720" indent="0">
              <a:buNone/>
            </a:pPr>
            <a:r>
              <a:rPr lang="en-US" dirty="0"/>
              <a:t>6.Disadvantages:It can be used for both classification and regression tasks, it is not more suitable for Regression tasks.Implementation:Data Pre-processing,stepFitting the Random forest algorithm to the Training set, Predicting the test result, Test accuracy of the result (Creation of Confusion matrix),Visualizing the test set result.</a:t>
            </a:r>
            <a:endParaRPr lang="en-IN" dirty="0"/>
          </a:p>
        </p:txBody>
      </p:sp>
    </p:spTree>
    <p:extLst>
      <p:ext uri="{BB962C8B-B14F-4D97-AF65-F5344CB8AC3E}">
        <p14:creationId xmlns:p14="http://schemas.microsoft.com/office/powerpoint/2010/main" val="4183524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8D1A-DB4F-4DE4-9C4B-AC02DF32AC37}"/>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3B0FB3BC-11AC-4130-A3E0-AE26200A62AD}"/>
              </a:ext>
            </a:extLst>
          </p:cNvPr>
          <p:cNvSpPr>
            <a:spLocks noGrp="1"/>
          </p:cNvSpPr>
          <p:nvPr>
            <p:ph idx="1"/>
          </p:nvPr>
        </p:nvSpPr>
        <p:spPr/>
        <p:txBody>
          <a:bodyPr/>
          <a:lstStyle/>
          <a:p>
            <a:r>
              <a:rPr lang="en-US" dirty="0"/>
              <a:t>Train accuracy : 0.957658607401638</a:t>
            </a:r>
          </a:p>
          <a:p>
            <a:r>
              <a:rPr lang="en-US" dirty="0"/>
              <a:t>Test accuracy: 0.8180228352184167</a:t>
            </a:r>
          </a:p>
          <a:p>
            <a:r>
              <a:rPr lang="en-US" dirty="0"/>
              <a:t>Mean Absolute Error : 1816206.923974398</a:t>
            </a:r>
          </a:p>
          <a:p>
            <a:r>
              <a:rPr lang="en-US" dirty="0"/>
              <a:t>Root Mean Square Error : 2531400.68590522</a:t>
            </a:r>
            <a:endParaRPr lang="en-IN" dirty="0"/>
          </a:p>
        </p:txBody>
      </p:sp>
      <p:sp>
        <p:nvSpPr>
          <p:cNvPr id="4" name="TextBox 3">
            <a:extLst>
              <a:ext uri="{FF2B5EF4-FFF2-40B4-BE49-F238E27FC236}">
                <a16:creationId xmlns:a16="http://schemas.microsoft.com/office/drawing/2014/main" id="{941929C7-729B-4011-8490-F71EA936E5C4}"/>
              </a:ext>
            </a:extLst>
          </p:cNvPr>
          <p:cNvSpPr txBox="1"/>
          <p:nvPr/>
        </p:nvSpPr>
        <p:spPr>
          <a:xfrm>
            <a:off x="1103312" y="5238044"/>
            <a:ext cx="9404723" cy="923330"/>
          </a:xfrm>
          <a:prstGeom prst="rect">
            <a:avLst/>
          </a:prstGeom>
          <a:noFill/>
        </p:spPr>
        <p:txBody>
          <a:bodyPr wrap="square" rtlCol="0">
            <a:spAutoFit/>
          </a:bodyPr>
          <a:lstStyle/>
          <a:p>
            <a:r>
              <a:rPr lang="en-US" dirty="0"/>
              <a:t>Based on the results obtained we see that the random forest regressor has the better testing accuracy and fits the best into our model.</a:t>
            </a:r>
            <a:endParaRPr lang="en-IN" dirty="0"/>
          </a:p>
          <a:p>
            <a:endParaRPr lang="en-IN" dirty="0"/>
          </a:p>
        </p:txBody>
      </p:sp>
      <p:sp>
        <p:nvSpPr>
          <p:cNvPr id="5" name="TextBox 4">
            <a:extLst>
              <a:ext uri="{FF2B5EF4-FFF2-40B4-BE49-F238E27FC236}">
                <a16:creationId xmlns:a16="http://schemas.microsoft.com/office/drawing/2014/main" id="{F06E0ABB-BAC4-4BAC-8844-B95B01A71938}"/>
              </a:ext>
            </a:extLst>
          </p:cNvPr>
          <p:cNvSpPr txBox="1"/>
          <p:nvPr/>
        </p:nvSpPr>
        <p:spPr>
          <a:xfrm>
            <a:off x="564443" y="4242178"/>
            <a:ext cx="4222045" cy="584775"/>
          </a:xfrm>
          <a:prstGeom prst="rect">
            <a:avLst/>
          </a:prstGeom>
          <a:noFill/>
        </p:spPr>
        <p:txBody>
          <a:bodyPr wrap="square" rtlCol="0">
            <a:spAutoFit/>
          </a:bodyPr>
          <a:lstStyle/>
          <a:p>
            <a:r>
              <a:rPr lang="en-US" sz="3200" dirty="0"/>
              <a:t>CONCLUSION</a:t>
            </a:r>
            <a:r>
              <a:rPr lang="en-US" dirty="0"/>
              <a:t>:</a:t>
            </a:r>
            <a:endParaRPr lang="en-IN" dirty="0"/>
          </a:p>
        </p:txBody>
      </p:sp>
    </p:spTree>
    <p:extLst>
      <p:ext uri="{BB962C8B-B14F-4D97-AF65-F5344CB8AC3E}">
        <p14:creationId xmlns:p14="http://schemas.microsoft.com/office/powerpoint/2010/main" val="329440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F2D6-E70D-4645-AA5D-D380B8CCA31E}"/>
              </a:ext>
            </a:extLst>
          </p:cNvPr>
          <p:cNvSpPr>
            <a:spLocks noGrp="1"/>
          </p:cNvSpPr>
          <p:nvPr>
            <p:ph type="title"/>
          </p:nvPr>
        </p:nvSpPr>
        <p:spPr/>
        <p:txBody>
          <a:bodyPr/>
          <a:lstStyle/>
          <a:p>
            <a:r>
              <a:rPr lang="en-US" sz="4000" dirty="0"/>
              <a:t>CONCLUSION ON MODEL SELECTION</a:t>
            </a:r>
            <a:endParaRPr lang="en-IN" sz="4000" dirty="0"/>
          </a:p>
        </p:txBody>
      </p:sp>
      <p:sp>
        <p:nvSpPr>
          <p:cNvPr id="3" name="Content Placeholder 2">
            <a:extLst>
              <a:ext uri="{FF2B5EF4-FFF2-40B4-BE49-F238E27FC236}">
                <a16:creationId xmlns:a16="http://schemas.microsoft.com/office/drawing/2014/main" id="{D8F596DF-28E8-424F-800F-50C8C4B88A2D}"/>
              </a:ext>
            </a:extLst>
          </p:cNvPr>
          <p:cNvSpPr>
            <a:spLocks noGrp="1"/>
          </p:cNvSpPr>
          <p:nvPr>
            <p:ph idx="1"/>
          </p:nvPr>
        </p:nvSpPr>
        <p:spPr/>
        <p:txBody>
          <a:bodyPr/>
          <a:lstStyle/>
          <a:p>
            <a:r>
              <a:rPr lang="en-US" dirty="0"/>
              <a:t>Based on the results obtained we see that the random forest regressor has the better testing accuracy and fits the best into our model.</a:t>
            </a:r>
            <a:endParaRPr lang="en-IN" dirty="0"/>
          </a:p>
        </p:txBody>
      </p:sp>
    </p:spTree>
    <p:extLst>
      <p:ext uri="{BB962C8B-B14F-4D97-AF65-F5344CB8AC3E}">
        <p14:creationId xmlns:p14="http://schemas.microsoft.com/office/powerpoint/2010/main" val="101697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DD26-02A1-4138-BB62-296068FF568B}"/>
              </a:ext>
            </a:extLst>
          </p:cNvPr>
          <p:cNvSpPr>
            <a:spLocks noGrp="1"/>
          </p:cNvSpPr>
          <p:nvPr>
            <p:ph type="title"/>
          </p:nvPr>
        </p:nvSpPr>
        <p:spPr/>
        <p:txBody>
          <a:bodyPr/>
          <a:lstStyle/>
          <a:p>
            <a:r>
              <a:rPr lang="en-US" dirty="0"/>
              <a:t>PROBLEM AREA</a:t>
            </a:r>
            <a:endParaRPr lang="en-IN" dirty="0"/>
          </a:p>
        </p:txBody>
      </p:sp>
      <p:sp>
        <p:nvSpPr>
          <p:cNvPr id="3" name="Content Placeholder 2">
            <a:extLst>
              <a:ext uri="{FF2B5EF4-FFF2-40B4-BE49-F238E27FC236}">
                <a16:creationId xmlns:a16="http://schemas.microsoft.com/office/drawing/2014/main" id="{D34099C6-6F84-4E77-AD48-D41D62C12905}"/>
              </a:ext>
            </a:extLst>
          </p:cNvPr>
          <p:cNvSpPr>
            <a:spLocks noGrp="1"/>
          </p:cNvSpPr>
          <p:nvPr>
            <p:ph idx="1"/>
          </p:nvPr>
        </p:nvSpPr>
        <p:spPr/>
        <p:txBody>
          <a:bodyPr>
            <a:normAutofit fontScale="92500" lnSpcReduction="10000"/>
          </a:bodyPr>
          <a:lstStyle/>
          <a:p>
            <a:r>
              <a:rPr lang="en-IN" dirty="0"/>
              <a:t>Lack of data:</a:t>
            </a:r>
            <a:r>
              <a:rPr lang="en-US" dirty="0"/>
              <a:t> Without enough data or with data that is inaccurate or incomplete, the accuracy of the predictions can be compromised</a:t>
            </a:r>
          </a:p>
          <a:p>
            <a:r>
              <a:rPr lang="en-IN" dirty="0"/>
              <a:t>Feature selection:</a:t>
            </a:r>
            <a:r>
              <a:rPr lang="en-US" dirty="0"/>
              <a:t> determining which features are most important can be difficult, and selecting too few or too many features can lead to inaccurate predictions.</a:t>
            </a:r>
          </a:p>
          <a:p>
            <a:r>
              <a:rPr lang="en-US" dirty="0"/>
              <a:t>Overfitting: Overfitting occurs when a model is too complex and trained on too few data points, leading to it memorizing the training data instead of generalizing. This can result in poor performance when predicting laptop prices on new, unseen data.</a:t>
            </a:r>
          </a:p>
          <a:p>
            <a:r>
              <a:rPr lang="en-US" dirty="0"/>
              <a:t>Changing market conditions: The laptop market is constantly evolving, with new models and technologies being introduced regularly. This can make it challenging to keep laptop price prediction models up-to-date and accurate over time.</a:t>
            </a:r>
            <a:endParaRPr lang="en-IN" dirty="0"/>
          </a:p>
        </p:txBody>
      </p:sp>
    </p:spTree>
    <p:extLst>
      <p:ext uri="{BB962C8B-B14F-4D97-AF65-F5344CB8AC3E}">
        <p14:creationId xmlns:p14="http://schemas.microsoft.com/office/powerpoint/2010/main" val="30774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F51B-9FC5-40D5-8F37-9EC16983B767}"/>
              </a:ext>
            </a:extLst>
          </p:cNvPr>
          <p:cNvSpPr>
            <a:spLocks noGrp="1"/>
          </p:cNvSpPr>
          <p:nvPr>
            <p:ph type="title"/>
          </p:nvPr>
        </p:nvSpPr>
        <p:spPr/>
        <p:txBody>
          <a:bodyPr/>
          <a:lstStyle/>
          <a:p>
            <a:r>
              <a:rPr lang="en-US" dirty="0"/>
              <a:t>                          </a:t>
            </a:r>
            <a:r>
              <a:rPr lang="en-US" sz="3600" dirty="0"/>
              <a:t>INTRODUCTION </a:t>
            </a:r>
            <a:endParaRPr lang="en-IN" sz="3600" dirty="0"/>
          </a:p>
        </p:txBody>
      </p:sp>
      <p:sp>
        <p:nvSpPr>
          <p:cNvPr id="3" name="Content Placeholder 2">
            <a:extLst>
              <a:ext uri="{FF2B5EF4-FFF2-40B4-BE49-F238E27FC236}">
                <a16:creationId xmlns:a16="http://schemas.microsoft.com/office/drawing/2014/main" id="{999869DB-0D6B-4D2A-AE64-8690E8CA0DFE}"/>
              </a:ext>
            </a:extLst>
          </p:cNvPr>
          <p:cNvSpPr>
            <a:spLocks noGrp="1"/>
          </p:cNvSpPr>
          <p:nvPr>
            <p:ph idx="1"/>
          </p:nvPr>
        </p:nvSpPr>
        <p:spPr/>
        <p:txBody>
          <a:bodyPr>
            <a:normAutofit fontScale="92500" lnSpcReduction="20000"/>
          </a:bodyPr>
          <a:lstStyle/>
          <a:p>
            <a:r>
              <a:rPr lang="en-US" dirty="0"/>
              <a:t>Artificial intelligence (AI) and machine learning (ML) are rapidly transforming the world we live in today, with countless applications in nearly every industry. AI refers to the ability of machines to perform tasks that typically require human intelligence, such as learning, reasoning, and problem-solving. </a:t>
            </a:r>
          </a:p>
          <a:p>
            <a:r>
              <a:rPr lang="en-US" dirty="0"/>
              <a:t>Machine learning, on the other hand, is a subset of AI that involves training algorithms to learn from data and improve their performance over time.</a:t>
            </a:r>
          </a:p>
          <a:p>
            <a:r>
              <a:rPr lang="en-US" dirty="0"/>
              <a:t>Laptop price prediction involves the use of machine learning algorithms and statistical models to forecast the price of a laptop based on a variety of factors such as specifications, brand, market trends, and more. The goal of laptop price prediction is to provide consumers and retailers with an accurate estimate of the value of a laptop at any given time, which can inform purchasing decisions, inventory management, and more.</a:t>
            </a:r>
          </a:p>
        </p:txBody>
      </p:sp>
    </p:spTree>
    <p:extLst>
      <p:ext uri="{BB962C8B-B14F-4D97-AF65-F5344CB8AC3E}">
        <p14:creationId xmlns:p14="http://schemas.microsoft.com/office/powerpoint/2010/main" val="2707669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EFA59-4343-4D6A-87FF-99C83FB2B08F}"/>
              </a:ext>
            </a:extLst>
          </p:cNvPr>
          <p:cNvSpPr>
            <a:spLocks noGrp="1"/>
          </p:cNvSpPr>
          <p:nvPr>
            <p:ph idx="1"/>
          </p:nvPr>
        </p:nvSpPr>
        <p:spPr>
          <a:xfrm>
            <a:off x="564444" y="722489"/>
            <a:ext cx="10451428" cy="5373511"/>
          </a:xfrm>
        </p:spPr>
        <p:txBody>
          <a:bodyPr/>
          <a:lstStyle/>
          <a:p>
            <a:r>
              <a:rPr lang="en-US" dirty="0"/>
              <a:t>Interpretability: Some AI models used for laptop price prediction can be complex and difficult to interpret. This can make it challenging to understand how the model arrived at its predictions, making it harder to refine the model and correct any inaccuracies.</a:t>
            </a:r>
            <a:endParaRPr lang="en-IN" dirty="0"/>
          </a:p>
        </p:txBody>
      </p:sp>
    </p:spTree>
    <p:extLst>
      <p:ext uri="{BB962C8B-B14F-4D97-AF65-F5344CB8AC3E}">
        <p14:creationId xmlns:p14="http://schemas.microsoft.com/office/powerpoint/2010/main" val="1429371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p>
        </p:txBody>
      </p:sp>
      <p:sp>
        <p:nvSpPr>
          <p:cNvPr id="3" name="Content Placeholder 2"/>
          <p:cNvSpPr>
            <a:spLocks noGrp="1"/>
          </p:cNvSpPr>
          <p:nvPr>
            <p:ph idx="1"/>
          </p:nvPr>
        </p:nvSpPr>
        <p:spPr/>
        <p:txBody>
          <a:bodyPr>
            <a:normAutofit lnSpcReduction="10000"/>
          </a:bodyPr>
          <a:lstStyle/>
          <a:p>
            <a:r>
              <a:rPr lang="en-US" dirty="0"/>
              <a:t>To make accurate predictions, machine learning algorithms can be trained on historical data about laptop prices, as well as other relevant factors such as consumer reviews, competitor prices, and market trends. This data is used to create a model that can then be used to predict the price of a laptop based on new data input.</a:t>
            </a:r>
          </a:p>
          <a:p>
            <a:r>
              <a:rPr lang="en-US" dirty="0"/>
              <a:t>There are various machine learning techniques that can be used for laptop price prediction, including regression analysis, decision trees, and neural networks. The accuracy of the predictions depends on the quality and quantity of data used, as well as the complexity of the model.</a:t>
            </a:r>
          </a:p>
          <a:p>
            <a:r>
              <a:rPr lang="en-US" dirty="0"/>
              <a:t>Overall, laptop price prediction is a useful tool for consumers and retailers alike, allowing for more informed purchasing decisions and better management of inventory and pricing strategies.</a:t>
            </a:r>
          </a:p>
          <a:p>
            <a:endParaRPr lang="en-IN"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B0D8-0100-43B2-A319-EB651F96EDEA}"/>
              </a:ext>
            </a:extLst>
          </p:cNvPr>
          <p:cNvSpPr>
            <a:spLocks noGrp="1"/>
          </p:cNvSpPr>
          <p:nvPr>
            <p:ph type="title"/>
          </p:nvPr>
        </p:nvSpPr>
        <p:spPr>
          <a:xfrm>
            <a:off x="1143000" y="415636"/>
            <a:ext cx="9875520" cy="831273"/>
          </a:xfrm>
        </p:spPr>
        <p:txBody>
          <a:bodyPr>
            <a:normAutofit/>
          </a:bodyPr>
          <a:lstStyle/>
          <a:p>
            <a:r>
              <a:rPr lang="en-US" sz="3600" dirty="0"/>
              <a:t>           APPLICATIONS OF PRICE PREDICTION</a:t>
            </a:r>
            <a:endParaRPr lang="en-IN" sz="3600" dirty="0"/>
          </a:p>
        </p:txBody>
      </p:sp>
      <p:sp>
        <p:nvSpPr>
          <p:cNvPr id="3" name="Content Placeholder 2">
            <a:extLst>
              <a:ext uri="{FF2B5EF4-FFF2-40B4-BE49-F238E27FC236}">
                <a16:creationId xmlns:a16="http://schemas.microsoft.com/office/drawing/2014/main" id="{ED4A5855-71AB-4EB4-8129-B48D7181615E}"/>
              </a:ext>
            </a:extLst>
          </p:cNvPr>
          <p:cNvSpPr>
            <a:spLocks noGrp="1"/>
          </p:cNvSpPr>
          <p:nvPr>
            <p:ph idx="1"/>
          </p:nvPr>
        </p:nvSpPr>
        <p:spPr>
          <a:xfrm>
            <a:off x="1143000" y="1320801"/>
            <a:ext cx="9872871" cy="4775200"/>
          </a:xfrm>
        </p:spPr>
        <p:txBody>
          <a:bodyPr>
            <a:normAutofit fontScale="77500" lnSpcReduction="20000"/>
          </a:bodyPr>
          <a:lstStyle/>
          <a:p>
            <a:r>
              <a:rPr lang="en-US" sz="2800" b="1" dirty="0"/>
              <a:t>ONLINE MARKETPLACES- </a:t>
            </a:r>
            <a:r>
              <a:rPr lang="en-US" sz="2800" dirty="0"/>
              <a:t>E-commerce platforms that sell laptops can use price prediction models to forecast prices and adjust them in real-time to maximize profits and competitiveness</a:t>
            </a:r>
          </a:p>
          <a:p>
            <a:r>
              <a:rPr lang="en-US" sz="2800" b="1" dirty="0"/>
              <a:t>I</a:t>
            </a:r>
            <a:r>
              <a:rPr lang="en-IN" sz="2800" b="1" dirty="0"/>
              <a:t>NVENTORY MANAGEMENT-</a:t>
            </a:r>
            <a:r>
              <a:rPr lang="en-US" sz="2800" dirty="0"/>
              <a:t>Retailers can use laptop price prediction models to optimize their inventory management and ensure they have the right amount of stock on hand at all times. </a:t>
            </a:r>
            <a:endParaRPr lang="en-IN" sz="2800" dirty="0"/>
          </a:p>
          <a:p>
            <a:r>
              <a:rPr lang="en-US" sz="2800" b="1" dirty="0"/>
              <a:t>C</a:t>
            </a:r>
            <a:r>
              <a:rPr lang="en-IN" sz="2800" b="1" dirty="0"/>
              <a:t>ONSUMER RESEARCH-</a:t>
            </a:r>
            <a:r>
              <a:rPr lang="en-US" sz="2400" dirty="0"/>
              <a:t>:Researchers can use laptop price prediction models to better understand consumer behavior and preferences, including which features and specifications are most important to them and how they impact price.</a:t>
            </a:r>
            <a:endParaRPr lang="en-IN" sz="2800" dirty="0"/>
          </a:p>
          <a:p>
            <a:r>
              <a:rPr lang="en-US" sz="2800" b="1" dirty="0"/>
              <a:t>F</a:t>
            </a:r>
            <a:r>
              <a:rPr lang="en-IN" sz="2800" b="1" dirty="0"/>
              <a:t>INANCIAL ANALYSIS-</a:t>
            </a:r>
            <a:r>
              <a:rPr lang="en-US" sz="2400" dirty="0"/>
              <a:t>Financial analysts can use laptop price prediction models to evaluate the performance of companies that manufacture or sell laptops, as well as forecast future earnings and growth potential.</a:t>
            </a:r>
            <a:endParaRPr lang="en-IN" sz="2800" dirty="0"/>
          </a:p>
          <a:p>
            <a:r>
              <a:rPr lang="en-US" sz="2800" b="1" dirty="0"/>
              <a:t>P</a:t>
            </a:r>
            <a:r>
              <a:rPr lang="en-IN" sz="2800" b="1" dirty="0"/>
              <a:t>RICE COMPARISON WEBSITES-</a:t>
            </a:r>
            <a:r>
              <a:rPr lang="en-US" sz="2400" dirty="0"/>
              <a:t>Websites that compare laptop prices across different retailers can use price prediction models to provide more accurate and up-</a:t>
            </a:r>
            <a:r>
              <a:rPr lang="en-US" sz="2400" dirty="0" err="1"/>
              <a:t>todate</a:t>
            </a:r>
            <a:r>
              <a:rPr lang="en-US" sz="2400" dirty="0"/>
              <a:t> information to their users.</a:t>
            </a:r>
            <a:endParaRPr lang="en-IN" sz="2800" dirty="0"/>
          </a:p>
          <a:p>
            <a:pPr marL="45720" indent="0">
              <a:buNone/>
            </a:pPr>
            <a:endParaRPr lang="en-US" dirty="0"/>
          </a:p>
        </p:txBody>
      </p:sp>
    </p:spTree>
    <p:extLst>
      <p:ext uri="{BB962C8B-B14F-4D97-AF65-F5344CB8AC3E}">
        <p14:creationId xmlns:p14="http://schemas.microsoft.com/office/powerpoint/2010/main" val="209498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01B4-4CCC-4F70-8BD6-4F10F2F413AA}"/>
              </a:ext>
            </a:extLst>
          </p:cNvPr>
          <p:cNvSpPr>
            <a:spLocks noGrp="1"/>
          </p:cNvSpPr>
          <p:nvPr>
            <p:ph type="title"/>
          </p:nvPr>
        </p:nvSpPr>
        <p:spPr>
          <a:xfrm>
            <a:off x="1399822" y="609600"/>
            <a:ext cx="9618698" cy="1356360"/>
          </a:xfrm>
        </p:spPr>
        <p:txBody>
          <a:bodyPr>
            <a:normAutofit/>
          </a:bodyPr>
          <a:lstStyle/>
          <a:p>
            <a:r>
              <a:rPr lang="en-US" sz="2000" dirty="0"/>
              <a:t>DATA OPTIMISATION-refers to the process of improving the quality and usability of data for a specific task </a:t>
            </a:r>
            <a:endParaRPr lang="en-IN" sz="2000" dirty="0"/>
          </a:p>
        </p:txBody>
      </p:sp>
      <p:sp>
        <p:nvSpPr>
          <p:cNvPr id="3" name="Content Placeholder 2">
            <a:extLst>
              <a:ext uri="{FF2B5EF4-FFF2-40B4-BE49-F238E27FC236}">
                <a16:creationId xmlns:a16="http://schemas.microsoft.com/office/drawing/2014/main" id="{75BC25DD-D5A7-49FD-9B5C-53F10D77FEE1}"/>
              </a:ext>
            </a:extLst>
          </p:cNvPr>
          <p:cNvSpPr>
            <a:spLocks noGrp="1"/>
          </p:cNvSpPr>
          <p:nvPr>
            <p:ph idx="1"/>
          </p:nvPr>
        </p:nvSpPr>
        <p:spPr>
          <a:xfrm>
            <a:off x="1103312" y="1557868"/>
            <a:ext cx="8946541" cy="4690532"/>
          </a:xfrm>
        </p:spPr>
        <p:txBody>
          <a:bodyPr>
            <a:normAutofit fontScale="70000" lnSpcReduction="20000"/>
          </a:bodyPr>
          <a:lstStyle/>
          <a:p>
            <a:r>
              <a:rPr lang="en-IN" sz="1800" dirty="0"/>
              <a:t>Data cleaning</a:t>
            </a:r>
            <a:r>
              <a:rPr lang="en-US" sz="1800" dirty="0"/>
              <a:t>:Data cleaning typically involves several tasks such as removing duplicate records, filling in missing values, correcting spelling and formatting errors, and removing outliers</a:t>
            </a:r>
            <a:r>
              <a:rPr lang="en-US" dirty="0"/>
              <a:t>.</a:t>
            </a:r>
            <a:endParaRPr lang="en-IN" dirty="0"/>
          </a:p>
          <a:p>
            <a:r>
              <a:rPr lang="en-IN" sz="1900" dirty="0"/>
              <a:t>Data validation</a:t>
            </a:r>
            <a:r>
              <a:rPr lang="en-US" sz="1900" dirty="0"/>
              <a:t>: Data helps to ensure that the data is of high quality, which in turn can improve the accuracy and reliability of any subsequent data analysis or decision-making based on the data. </a:t>
            </a:r>
            <a:endParaRPr lang="en-IN" sz="1900" dirty="0"/>
          </a:p>
          <a:p>
            <a:r>
              <a:rPr lang="en-US" sz="1900" dirty="0"/>
              <a:t>Feature selection: Data helps to ensure that the data is of high quality, which in turn can improve the accuracy and reliability of any subsequent data analysis or decision-making based on the data. </a:t>
            </a:r>
            <a:endParaRPr lang="en-IN" sz="1900" dirty="0"/>
          </a:p>
          <a:p>
            <a:r>
              <a:rPr lang="en-IN" sz="1900" dirty="0"/>
              <a:t>Data visualization</a:t>
            </a:r>
            <a:r>
              <a:rPr lang="en-US" sz="1900" dirty="0"/>
              <a:t>: Data visualization is the process of presenting data in a graphical or visual format to help identify patterns, trends, and relationships in the data</a:t>
            </a:r>
            <a:endParaRPr lang="en-IN" sz="1900" dirty="0"/>
          </a:p>
          <a:p>
            <a:r>
              <a:rPr lang="en-US" sz="2100" dirty="0"/>
              <a:t>Data analysis: The main objective of data analysis is to uncover insights and information from the data that can be used to improve processes, make better decisions, and drive business outcomes</a:t>
            </a:r>
          </a:p>
          <a:p>
            <a:r>
              <a:rPr lang="en-US" dirty="0"/>
              <a:t>Data normalization: Data normalization :data normalization is to reduce the impact of differences in scale and distribution among the variables, which can affect the accuracy and performance of analytical models.</a:t>
            </a:r>
          </a:p>
          <a:p>
            <a:r>
              <a:rPr lang="en-US" dirty="0"/>
              <a:t>Data modeling: data modeling is to identify patterns and relationships in the data that can be used to predict future outcomes or behavior. It involves various steps such as feature selection, model selection, training, and evaluation.</a:t>
            </a:r>
          </a:p>
          <a:p>
            <a:r>
              <a:rPr lang="en-US" dirty="0"/>
              <a:t>Model optimization: model optimization is to improve the performance and reliability of a predictive model, which can help to drive better business outcomes and make more informed decisions. It involves various techniques such as cross-validation, grid search, and random search.</a:t>
            </a:r>
            <a:endParaRPr lang="en-IN" dirty="0"/>
          </a:p>
        </p:txBody>
      </p:sp>
    </p:spTree>
    <p:extLst>
      <p:ext uri="{BB962C8B-B14F-4D97-AF65-F5344CB8AC3E}">
        <p14:creationId xmlns:p14="http://schemas.microsoft.com/office/powerpoint/2010/main" val="338029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0D85-ED3B-4614-9494-091F54D6A8DF}"/>
              </a:ext>
            </a:extLst>
          </p:cNvPr>
          <p:cNvSpPr>
            <a:spLocks noGrp="1"/>
          </p:cNvSpPr>
          <p:nvPr>
            <p:ph type="title"/>
          </p:nvPr>
        </p:nvSpPr>
        <p:spPr/>
        <p:txBody>
          <a:bodyPr/>
          <a:lstStyle/>
          <a:p>
            <a:r>
              <a:rPr lang="en-US" dirty="0"/>
              <a:t>IMPORTING LIBRARIES:</a:t>
            </a:r>
            <a:endParaRPr lang="en-IN" dirty="0"/>
          </a:p>
        </p:txBody>
      </p:sp>
      <p:sp>
        <p:nvSpPr>
          <p:cNvPr id="7" name="AutoShape 8" descr="blob:https://web.whatsapp.com/94c2862f-eb39-40ab-b1bb-09987d25be91">
            <a:extLst>
              <a:ext uri="{FF2B5EF4-FFF2-40B4-BE49-F238E27FC236}">
                <a16:creationId xmlns:a16="http://schemas.microsoft.com/office/drawing/2014/main" id="{FBA23857-584C-4A0F-AA00-49647A14521B}"/>
              </a:ext>
            </a:extLst>
          </p:cNvPr>
          <p:cNvSpPr>
            <a:spLocks noChangeAspect="1" noChangeArrowheads="1"/>
          </p:cNvSpPr>
          <p:nvPr/>
        </p:nvSpPr>
        <p:spPr bwMode="auto">
          <a:xfrm>
            <a:off x="5023556" y="2291644"/>
            <a:ext cx="1224844" cy="12897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blob:https://web.whatsapp.com/94c2862f-eb39-40ab-b1bb-09987d25be91">
            <a:extLst>
              <a:ext uri="{FF2B5EF4-FFF2-40B4-BE49-F238E27FC236}">
                <a16:creationId xmlns:a16="http://schemas.microsoft.com/office/drawing/2014/main" id="{0E58A799-9C78-4EC6-8D9C-97D24FDD27D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9D125C41-2060-4447-8F41-C6768926CEBB}"/>
              </a:ext>
            </a:extLst>
          </p:cNvPr>
          <p:cNvPicPr>
            <a:picLocks noChangeAspect="1"/>
          </p:cNvPicPr>
          <p:nvPr/>
        </p:nvPicPr>
        <p:blipFill>
          <a:blip r:embed="rId2"/>
          <a:stretch>
            <a:fillRect/>
          </a:stretch>
        </p:blipFill>
        <p:spPr>
          <a:xfrm>
            <a:off x="2205037" y="2138362"/>
            <a:ext cx="7781925" cy="2581275"/>
          </a:xfrm>
          <a:prstGeom prst="rect">
            <a:avLst/>
          </a:prstGeom>
        </p:spPr>
      </p:pic>
    </p:spTree>
    <p:extLst>
      <p:ext uri="{BB962C8B-B14F-4D97-AF65-F5344CB8AC3E}">
        <p14:creationId xmlns:p14="http://schemas.microsoft.com/office/powerpoint/2010/main" val="195555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1815-8C1B-4A60-AD11-2D65D7F8F477}"/>
              </a:ext>
            </a:extLst>
          </p:cNvPr>
          <p:cNvSpPr>
            <a:spLocks noGrp="1"/>
          </p:cNvSpPr>
          <p:nvPr>
            <p:ph type="title"/>
          </p:nvPr>
        </p:nvSpPr>
        <p:spPr/>
        <p:txBody>
          <a:bodyPr/>
          <a:lstStyle/>
          <a:p>
            <a:r>
              <a:rPr lang="en-US" dirty="0"/>
              <a:t>DATA CLEANING AND VALIDATION</a:t>
            </a:r>
            <a:endParaRPr lang="en-IN" dirty="0"/>
          </a:p>
        </p:txBody>
      </p:sp>
      <p:pic>
        <p:nvPicPr>
          <p:cNvPr id="5" name="Content Placeholder 4">
            <a:extLst>
              <a:ext uri="{FF2B5EF4-FFF2-40B4-BE49-F238E27FC236}">
                <a16:creationId xmlns:a16="http://schemas.microsoft.com/office/drawing/2014/main" id="{C6ECC519-F6FC-4355-B4A2-8BFE01B7F61D}"/>
              </a:ext>
            </a:extLst>
          </p:cNvPr>
          <p:cNvPicPr>
            <a:picLocks noGrp="1" noChangeAspect="1"/>
          </p:cNvPicPr>
          <p:nvPr>
            <p:ph idx="1"/>
          </p:nvPr>
        </p:nvPicPr>
        <p:blipFill>
          <a:blip r:embed="rId2"/>
          <a:stretch>
            <a:fillRect/>
          </a:stretch>
        </p:blipFill>
        <p:spPr>
          <a:xfrm>
            <a:off x="979135" y="2253861"/>
            <a:ext cx="8947150" cy="677581"/>
          </a:xfrm>
          <a:prstGeom prst="rect">
            <a:avLst/>
          </a:prstGeom>
        </p:spPr>
      </p:pic>
      <p:pic>
        <p:nvPicPr>
          <p:cNvPr id="6" name="Picture 5">
            <a:extLst>
              <a:ext uri="{FF2B5EF4-FFF2-40B4-BE49-F238E27FC236}">
                <a16:creationId xmlns:a16="http://schemas.microsoft.com/office/drawing/2014/main" id="{23935DB5-F207-4A9D-84B5-D97630C2E665}"/>
              </a:ext>
            </a:extLst>
          </p:cNvPr>
          <p:cNvPicPr>
            <a:picLocks noChangeAspect="1"/>
          </p:cNvPicPr>
          <p:nvPr/>
        </p:nvPicPr>
        <p:blipFill>
          <a:blip r:embed="rId3"/>
          <a:stretch>
            <a:fillRect/>
          </a:stretch>
        </p:blipFill>
        <p:spPr>
          <a:xfrm>
            <a:off x="828146" y="3332055"/>
            <a:ext cx="2818165" cy="2996961"/>
          </a:xfrm>
          <a:prstGeom prst="rect">
            <a:avLst/>
          </a:prstGeom>
        </p:spPr>
      </p:pic>
      <p:sp>
        <p:nvSpPr>
          <p:cNvPr id="7" name="TextBox 6">
            <a:extLst>
              <a:ext uri="{FF2B5EF4-FFF2-40B4-BE49-F238E27FC236}">
                <a16:creationId xmlns:a16="http://schemas.microsoft.com/office/drawing/2014/main" id="{928B5C6D-7BDE-4752-8750-83B26DA7F331}"/>
              </a:ext>
            </a:extLst>
          </p:cNvPr>
          <p:cNvSpPr txBox="1"/>
          <p:nvPr/>
        </p:nvSpPr>
        <p:spPr>
          <a:xfrm>
            <a:off x="5452710" y="3894667"/>
            <a:ext cx="510240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null values are replaced with the mode value.</a:t>
            </a:r>
          </a:p>
          <a:p>
            <a:pPr marL="285750" indent="-285750">
              <a:buFont typeface="Arial" panose="020B0604020202020204" pitchFamily="34" charset="0"/>
              <a:buChar char="•"/>
            </a:pPr>
            <a:r>
              <a:rPr lang="en-US" dirty="0"/>
              <a:t>Each column is checked for null values.</a:t>
            </a:r>
            <a:endParaRPr lang="en-IN" dirty="0"/>
          </a:p>
        </p:txBody>
      </p:sp>
    </p:spTree>
    <p:extLst>
      <p:ext uri="{BB962C8B-B14F-4D97-AF65-F5344CB8AC3E}">
        <p14:creationId xmlns:p14="http://schemas.microsoft.com/office/powerpoint/2010/main" val="198165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71F3-A2DA-42B0-94D2-3E2CF7A626A9}"/>
              </a:ext>
            </a:extLst>
          </p:cNvPr>
          <p:cNvSpPr>
            <a:spLocks noGrp="1"/>
          </p:cNvSpPr>
          <p:nvPr>
            <p:ph type="title"/>
          </p:nvPr>
        </p:nvSpPr>
        <p:spPr>
          <a:xfrm>
            <a:off x="158044" y="452718"/>
            <a:ext cx="10340624" cy="1400530"/>
          </a:xfrm>
        </p:spPr>
        <p:txBody>
          <a:bodyPr/>
          <a:lstStyle/>
          <a:p>
            <a:r>
              <a:rPr lang="en-US" sz="3200" dirty="0"/>
              <a:t>Creating new columns and converting categorical data to numerical data</a:t>
            </a:r>
            <a:endParaRPr lang="en-IN" sz="3200" dirty="0"/>
          </a:p>
        </p:txBody>
      </p:sp>
      <p:pic>
        <p:nvPicPr>
          <p:cNvPr id="5" name="Content Placeholder 4">
            <a:extLst>
              <a:ext uri="{FF2B5EF4-FFF2-40B4-BE49-F238E27FC236}">
                <a16:creationId xmlns:a16="http://schemas.microsoft.com/office/drawing/2014/main" id="{487DEEC7-8883-4BFC-A5A8-7793DE5C4B33}"/>
              </a:ext>
            </a:extLst>
          </p:cNvPr>
          <p:cNvPicPr>
            <a:picLocks noGrp="1" noChangeAspect="1"/>
          </p:cNvPicPr>
          <p:nvPr>
            <p:ph idx="1"/>
          </p:nvPr>
        </p:nvPicPr>
        <p:blipFill>
          <a:blip r:embed="rId2"/>
          <a:stretch>
            <a:fillRect/>
          </a:stretch>
        </p:blipFill>
        <p:spPr>
          <a:xfrm>
            <a:off x="1445584" y="2279647"/>
            <a:ext cx="4605257" cy="2585863"/>
          </a:xfrm>
          <a:prstGeom prst="rect">
            <a:avLst/>
          </a:prstGeom>
        </p:spPr>
      </p:pic>
      <p:pic>
        <p:nvPicPr>
          <p:cNvPr id="6" name="Picture 5">
            <a:extLst>
              <a:ext uri="{FF2B5EF4-FFF2-40B4-BE49-F238E27FC236}">
                <a16:creationId xmlns:a16="http://schemas.microsoft.com/office/drawing/2014/main" id="{7D8A3C07-20C4-4B2A-A3D9-5E9CEC0118C3}"/>
              </a:ext>
            </a:extLst>
          </p:cNvPr>
          <p:cNvPicPr>
            <a:picLocks noChangeAspect="1"/>
          </p:cNvPicPr>
          <p:nvPr/>
        </p:nvPicPr>
        <p:blipFill>
          <a:blip r:embed="rId3"/>
          <a:stretch>
            <a:fillRect/>
          </a:stretch>
        </p:blipFill>
        <p:spPr>
          <a:xfrm>
            <a:off x="6355643" y="2333625"/>
            <a:ext cx="4978401" cy="2190750"/>
          </a:xfrm>
          <a:prstGeom prst="rect">
            <a:avLst/>
          </a:prstGeom>
        </p:spPr>
      </p:pic>
    </p:spTree>
    <p:extLst>
      <p:ext uri="{BB962C8B-B14F-4D97-AF65-F5344CB8AC3E}">
        <p14:creationId xmlns:p14="http://schemas.microsoft.com/office/powerpoint/2010/main" val="3131306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0B754-769F-406B-9407-CE3C2ACDFB6E}"/>
              </a:ext>
            </a:extLst>
          </p:cNvPr>
          <p:cNvSpPr>
            <a:spLocks noGrp="1"/>
          </p:cNvSpPr>
          <p:nvPr>
            <p:ph type="title"/>
          </p:nvPr>
        </p:nvSpPr>
        <p:spPr/>
        <p:txBody>
          <a:bodyPr/>
          <a:lstStyle/>
          <a:p>
            <a:r>
              <a:rPr lang="en-US" dirty="0"/>
              <a:t>VISUALISATION</a:t>
            </a:r>
            <a:endParaRPr lang="en-IN" dirty="0"/>
          </a:p>
        </p:txBody>
      </p:sp>
      <p:pic>
        <p:nvPicPr>
          <p:cNvPr id="5" name="Content Placeholder 4">
            <a:extLst>
              <a:ext uri="{FF2B5EF4-FFF2-40B4-BE49-F238E27FC236}">
                <a16:creationId xmlns:a16="http://schemas.microsoft.com/office/drawing/2014/main" id="{6DFF822C-2679-4B8B-936E-AAE4D37A530B}"/>
              </a:ext>
            </a:extLst>
          </p:cNvPr>
          <p:cNvPicPr>
            <a:picLocks noGrp="1" noChangeAspect="1"/>
          </p:cNvPicPr>
          <p:nvPr>
            <p:ph idx="1"/>
          </p:nvPr>
        </p:nvPicPr>
        <p:blipFill>
          <a:blip r:embed="rId2"/>
          <a:stretch>
            <a:fillRect/>
          </a:stretch>
        </p:blipFill>
        <p:spPr>
          <a:xfrm>
            <a:off x="128383" y="1465614"/>
            <a:ext cx="3817220" cy="3049940"/>
          </a:xfrm>
          <a:prstGeom prst="rect">
            <a:avLst/>
          </a:prstGeom>
        </p:spPr>
      </p:pic>
      <p:pic>
        <p:nvPicPr>
          <p:cNvPr id="6" name="Picture 5">
            <a:extLst>
              <a:ext uri="{FF2B5EF4-FFF2-40B4-BE49-F238E27FC236}">
                <a16:creationId xmlns:a16="http://schemas.microsoft.com/office/drawing/2014/main" id="{33116007-9CD8-43E5-9470-2D4F86C66A51}"/>
              </a:ext>
            </a:extLst>
          </p:cNvPr>
          <p:cNvPicPr>
            <a:picLocks noChangeAspect="1"/>
          </p:cNvPicPr>
          <p:nvPr/>
        </p:nvPicPr>
        <p:blipFill>
          <a:blip r:embed="rId3"/>
          <a:stretch>
            <a:fillRect/>
          </a:stretch>
        </p:blipFill>
        <p:spPr>
          <a:xfrm>
            <a:off x="4340577" y="1459581"/>
            <a:ext cx="3510845" cy="3055973"/>
          </a:xfrm>
          <a:prstGeom prst="rect">
            <a:avLst/>
          </a:prstGeom>
        </p:spPr>
      </p:pic>
      <p:pic>
        <p:nvPicPr>
          <p:cNvPr id="7" name="Picture 6">
            <a:extLst>
              <a:ext uri="{FF2B5EF4-FFF2-40B4-BE49-F238E27FC236}">
                <a16:creationId xmlns:a16="http://schemas.microsoft.com/office/drawing/2014/main" id="{95B2D4FD-7D54-4C2A-A4D2-D24293CC99AF}"/>
              </a:ext>
            </a:extLst>
          </p:cNvPr>
          <p:cNvPicPr>
            <a:picLocks noChangeAspect="1"/>
          </p:cNvPicPr>
          <p:nvPr/>
        </p:nvPicPr>
        <p:blipFill>
          <a:blip r:embed="rId4"/>
          <a:stretch>
            <a:fillRect/>
          </a:stretch>
        </p:blipFill>
        <p:spPr>
          <a:xfrm>
            <a:off x="8246396" y="1465614"/>
            <a:ext cx="3679396" cy="3049940"/>
          </a:xfrm>
          <a:prstGeom prst="rect">
            <a:avLst/>
          </a:prstGeom>
        </p:spPr>
      </p:pic>
      <p:sp>
        <p:nvSpPr>
          <p:cNvPr id="8" name="TextBox 7">
            <a:extLst>
              <a:ext uri="{FF2B5EF4-FFF2-40B4-BE49-F238E27FC236}">
                <a16:creationId xmlns:a16="http://schemas.microsoft.com/office/drawing/2014/main" id="{15D5B0C0-B9CD-4646-BFFB-5AFAB38EF7E4}"/>
              </a:ext>
            </a:extLst>
          </p:cNvPr>
          <p:cNvSpPr txBox="1"/>
          <p:nvPr/>
        </p:nvSpPr>
        <p:spPr>
          <a:xfrm>
            <a:off x="1932972" y="5139159"/>
            <a:ext cx="8264324" cy="646331"/>
          </a:xfrm>
          <a:prstGeom prst="rect">
            <a:avLst/>
          </a:prstGeom>
          <a:noFill/>
        </p:spPr>
        <p:txBody>
          <a:bodyPr wrap="square" rtlCol="0">
            <a:spAutoFit/>
          </a:bodyPr>
          <a:lstStyle/>
          <a:p>
            <a:r>
              <a:rPr lang="en-US" dirty="0"/>
              <a:t>BOX PLOTS: depicting the distribution of each of the independent variables with respect to price.</a:t>
            </a:r>
            <a:endParaRPr lang="en-IN" dirty="0"/>
          </a:p>
        </p:txBody>
      </p:sp>
    </p:spTree>
    <p:extLst>
      <p:ext uri="{BB962C8B-B14F-4D97-AF65-F5344CB8AC3E}">
        <p14:creationId xmlns:p14="http://schemas.microsoft.com/office/powerpoint/2010/main" val="2381305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2300</TotalTime>
  <Words>1696</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Laptop price prediction using ai</vt:lpstr>
      <vt:lpstr>                          INTRODUCTION </vt:lpstr>
      <vt:lpstr>                       INTRODUCTION</vt:lpstr>
      <vt:lpstr>           APPLICATIONS OF PRICE PREDICTION</vt:lpstr>
      <vt:lpstr>DATA OPTIMISATION-refers to the process of improving the quality and usability of data for a specific task </vt:lpstr>
      <vt:lpstr>IMPORTING LIBRARIES:</vt:lpstr>
      <vt:lpstr>DATA CLEANING AND VALIDATION</vt:lpstr>
      <vt:lpstr>Creating new columns and converting categorical data to numerical data</vt:lpstr>
      <vt:lpstr>VISUALISATION</vt:lpstr>
      <vt:lpstr>PowerPoint Presentation</vt:lpstr>
      <vt:lpstr>NORMALISATION</vt:lpstr>
      <vt:lpstr>                      MODEL SELECTION</vt:lpstr>
      <vt:lpstr>                  LINEAR REGRESSION</vt:lpstr>
      <vt:lpstr>                 LINEAR REGRESSION</vt:lpstr>
      <vt:lpstr>RESULT :</vt:lpstr>
      <vt:lpstr>          RANDOM FOREST REGRESSOR</vt:lpstr>
      <vt:lpstr>RESULT:</vt:lpstr>
      <vt:lpstr>CONCLUSION ON MODEL SELECTION</vt:lpstr>
      <vt:lpstr>PROBLEM AREA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 prediction using ai</dc:title>
  <dc:creator>ADMIN</dc:creator>
  <cp:lastModifiedBy>ADMIN</cp:lastModifiedBy>
  <cp:revision>12</cp:revision>
  <dcterms:created xsi:type="dcterms:W3CDTF">2023-04-19T14:03:03Z</dcterms:created>
  <dcterms:modified xsi:type="dcterms:W3CDTF">2023-04-21T17:23:35Z</dcterms:modified>
</cp:coreProperties>
</file>