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5143500" cx="9144000"/>
  <p:notesSz cx="6858000" cy="9144000"/>
  <p:embeddedFontLst>
    <p:embeddedFont>
      <p:font typeface="Roboto Slab"/>
      <p:regular r:id="rId54"/>
      <p:bold r:id="rId55"/>
    </p:embeddedFont>
    <p:embeddedFont>
      <p:font typeface="Roboto"/>
      <p:regular r:id="rId56"/>
      <p:bold r:id="rId57"/>
      <p:italic r:id="rId58"/>
      <p:boldItalic r:id="rId59"/>
    </p:embeddedFont>
    <p:embeddedFont>
      <p:font typeface="Pacifico"/>
      <p:regular r:id="rId60"/>
    </p:embeddedFont>
    <p:embeddedFont>
      <p:font typeface="Spectral"/>
      <p:regular r:id="rId61"/>
      <p:bold r:id="rId62"/>
      <p:italic r:id="rId63"/>
      <p:boldItalic r:id="rId64"/>
    </p:embeddedFont>
    <p:embeddedFont>
      <p:font typeface="Spectral ExtraBold"/>
      <p:bold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Spectral-bold.fntdata"/><Relationship Id="rId61" Type="http://schemas.openxmlformats.org/officeDocument/2006/relationships/font" Target="fonts/Spectral-regular.fntdata"/><Relationship Id="rId20" Type="http://schemas.openxmlformats.org/officeDocument/2006/relationships/slide" Target="slides/slide15.xml"/><Relationship Id="rId64" Type="http://schemas.openxmlformats.org/officeDocument/2006/relationships/font" Target="fonts/Spectral-boldItalic.fntdata"/><Relationship Id="rId63" Type="http://schemas.openxmlformats.org/officeDocument/2006/relationships/font" Target="fonts/Spectral-italic.fntdata"/><Relationship Id="rId22" Type="http://schemas.openxmlformats.org/officeDocument/2006/relationships/slide" Target="slides/slide17.xml"/><Relationship Id="rId66" Type="http://schemas.openxmlformats.org/officeDocument/2006/relationships/font" Target="fonts/SpectralExtraBold-boldItalic.fntdata"/><Relationship Id="rId21" Type="http://schemas.openxmlformats.org/officeDocument/2006/relationships/slide" Target="slides/slide16.xml"/><Relationship Id="rId65" Type="http://schemas.openxmlformats.org/officeDocument/2006/relationships/font" Target="fonts/SpectralExtraBold-bold.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Pacifico-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obotoSlab-bold.fntdata"/><Relationship Id="rId10" Type="http://schemas.openxmlformats.org/officeDocument/2006/relationships/slide" Target="slides/slide5.xml"/><Relationship Id="rId54" Type="http://schemas.openxmlformats.org/officeDocument/2006/relationships/font" Target="fonts/RobotoSlab-regular.fntdata"/><Relationship Id="rId13" Type="http://schemas.openxmlformats.org/officeDocument/2006/relationships/slide" Target="slides/slide8.xml"/><Relationship Id="rId57" Type="http://schemas.openxmlformats.org/officeDocument/2006/relationships/font" Target="fonts/Roboto-bold.fntdata"/><Relationship Id="rId12" Type="http://schemas.openxmlformats.org/officeDocument/2006/relationships/slide" Target="slides/slide7.xml"/><Relationship Id="rId56" Type="http://schemas.openxmlformats.org/officeDocument/2006/relationships/font" Target="fonts/Roboto-regular.fntdata"/><Relationship Id="rId15" Type="http://schemas.openxmlformats.org/officeDocument/2006/relationships/slide" Target="slides/slide10.xml"/><Relationship Id="rId59" Type="http://schemas.openxmlformats.org/officeDocument/2006/relationships/font" Target="fonts/Roboto-boldItalic.fntdata"/><Relationship Id="rId14" Type="http://schemas.openxmlformats.org/officeDocument/2006/relationships/slide" Target="slides/slide9.xml"/><Relationship Id="rId58"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76cb4da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76cb4da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76cb4da4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d76cb4da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76cb4da4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76cb4da4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76cb4da4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d76cb4da4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76cb4da4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76cb4da4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76cb4da4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76cb4da4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76cb4da4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76cb4da4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76cb4da4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76cb4da4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76cb4da4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76cb4da4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76cb4da4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76cb4da4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6e1de40fa3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e1de40fa3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76cb4da4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d76cb4da4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76cb4da4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76cb4da4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4e7966b6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d4e7966b6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d8635f9f9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d8635f9f9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dcf8abc4b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dcf8abc4b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dcf8abc4b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dcf8abc4b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dcf8abc4b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dcf8abc4b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dcf8abc4b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dcf8abc4b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dcf8abc4b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dcf8abc4b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dcf8abc4b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dcf8abc4b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cf8abc4bb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cf8abc4b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dd6c83f38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dd6c83f38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dcf8abc4b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dcf8abc4b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dcf8abc4b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dcf8abc4b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dcf8abc4b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dcf8abc4b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dcf8abc4b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dcf8abc4b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dcf8abc4b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dcf8abc4b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dcf8abc4b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dcf8abc4b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dcf8abc4bb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dcf8abc4bb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dcf8abc4b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dcf8abc4b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dd6c83f38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dd6c83f38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6e1de40fa3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e1de40fa3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dd6c83f38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dd6c83f38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dd6c83f38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dd6c83f38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dd6c83f38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dd6c83f38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dd6c83f38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dd6c83f38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dcf8abc4b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dcf8abc4b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dcf8abc4b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dcf8abc4b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dcf8abc4bb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dcf8abc4b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c78ff3a4b0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c78ff3a4b0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6e1de40fa3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6e1de40fa3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8b25a5493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b25a5493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a6355eaa1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a6355eaa1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78ff3a4b0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78ff3a4b0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a6355eaa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a6355eaa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cf8abc4b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cf8abc4b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13000"/>
              <a:buNone/>
              <a:defRPr sz="130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a:ln cap="flat" cmpd="sng" w="9525">
            <a:solidFill>
              <a:srgbClr val="000000"/>
            </a:solidFill>
            <a:prstDash val="solid"/>
            <a:round/>
            <a:headEnd len="sm" w="sm" type="none"/>
            <a:tailEnd len="sm" w="sm" type="none"/>
          </a:ln>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rgbClr val="00000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image" Target="../media/image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stackoverflow.com/questions/1193408/how-to-develop-a-plagiarism-detector" TargetMode="External"/><Relationship Id="rId4" Type="http://schemas.openxmlformats.org/officeDocument/2006/relationships/hyperlink" Target="https://smmry.com/" TargetMode="External"/><Relationship Id="rId9" Type="http://schemas.openxmlformats.org/officeDocument/2006/relationships/hyperlink" Target="https://nanonets.com/document-digitization" TargetMode="External"/><Relationship Id="rId5" Type="http://schemas.openxmlformats.org/officeDocument/2006/relationships/hyperlink" Target="http://freesummarizer.com/" TargetMode="External"/><Relationship Id="rId6" Type="http://schemas.openxmlformats.org/officeDocument/2006/relationships/hyperlink" Target="https://wordcounter.net/" TargetMode="External"/><Relationship Id="rId7" Type="http://schemas.openxmlformats.org/officeDocument/2006/relationships/hyperlink" Target="https://www.docsvault.com/features/document-scanning-digitization/#:~:text=In%20document%20management%2C%20Document%20Scanning,repository%20for%20easy%20retrieval%20later" TargetMode="External"/><Relationship Id="rId8" Type="http://schemas.openxmlformats.org/officeDocument/2006/relationships/hyperlink" Target="https://en.wikipedia.org/wiki/Optical_character_recognition"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28952" y="726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latin typeface="Spectral ExtraBold"/>
                <a:ea typeface="Spectral ExtraBold"/>
                <a:cs typeface="Spectral ExtraBold"/>
                <a:sym typeface="Spectral ExtraBold"/>
              </a:rPr>
              <a:t>DraftCheck- Web Application for Article Analysis</a:t>
            </a:r>
            <a:endParaRPr sz="3000">
              <a:latin typeface="Spectral ExtraBold"/>
              <a:ea typeface="Spectral ExtraBold"/>
              <a:cs typeface="Spectral ExtraBold"/>
              <a:sym typeface="Spectral ExtraBold"/>
            </a:endParaRPr>
          </a:p>
        </p:txBody>
      </p:sp>
      <p:sp>
        <p:nvSpPr>
          <p:cNvPr id="64" name="Google Shape;64;p13"/>
          <p:cNvSpPr txBox="1"/>
          <p:nvPr>
            <p:ph idx="1" type="subTitle"/>
          </p:nvPr>
        </p:nvSpPr>
        <p:spPr>
          <a:xfrm>
            <a:off x="714900" y="3126425"/>
            <a:ext cx="3079500" cy="145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i="1" sz="1400">
              <a:solidFill>
                <a:srgbClr val="FFFFFF"/>
              </a:solidFill>
            </a:endParaRPr>
          </a:p>
          <a:p>
            <a:pPr indent="0" lvl="0" marL="0" rtl="0" algn="l">
              <a:lnSpc>
                <a:spcPct val="115000"/>
              </a:lnSpc>
              <a:spcBef>
                <a:spcPts val="0"/>
              </a:spcBef>
              <a:spcAft>
                <a:spcPts val="0"/>
              </a:spcAft>
              <a:buNone/>
            </a:pPr>
            <a:r>
              <a:t/>
            </a:r>
            <a:endParaRPr i="1" sz="1400"/>
          </a:p>
          <a:p>
            <a:pPr indent="0" lvl="0" marL="0" rtl="0" algn="ctr">
              <a:spcBef>
                <a:spcPts val="0"/>
              </a:spcBef>
              <a:spcAft>
                <a:spcPts val="0"/>
              </a:spcAft>
              <a:buNone/>
            </a:pPr>
            <a:r>
              <a:t/>
            </a:r>
            <a:endParaRPr/>
          </a:p>
        </p:txBody>
      </p:sp>
      <p:sp>
        <p:nvSpPr>
          <p:cNvPr id="65" name="Google Shape;65;p13"/>
          <p:cNvSpPr txBox="1"/>
          <p:nvPr>
            <p:ph idx="1" type="subTitle"/>
          </p:nvPr>
        </p:nvSpPr>
        <p:spPr>
          <a:xfrm>
            <a:off x="4951600" y="3126425"/>
            <a:ext cx="2939700" cy="1293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 sz="1800">
                <a:latin typeface="Spectral"/>
                <a:ea typeface="Spectral"/>
                <a:cs typeface="Spectral"/>
                <a:sym typeface="Spectral"/>
              </a:rPr>
              <a:t>Team Members:</a:t>
            </a:r>
            <a:endParaRPr b="1" i="1" sz="1800">
              <a:latin typeface="Spectral"/>
              <a:ea typeface="Spectral"/>
              <a:cs typeface="Spectral"/>
              <a:sym typeface="Spectral"/>
            </a:endParaRPr>
          </a:p>
          <a:p>
            <a:pPr indent="0" lvl="0" marL="0" rtl="0" algn="l">
              <a:lnSpc>
                <a:spcPct val="115000"/>
              </a:lnSpc>
              <a:spcBef>
                <a:spcPts val="0"/>
              </a:spcBef>
              <a:spcAft>
                <a:spcPts val="0"/>
              </a:spcAft>
              <a:buNone/>
            </a:pPr>
            <a:r>
              <a:rPr b="1" i="1" lang="en" sz="1300">
                <a:solidFill>
                  <a:srgbClr val="FFFFFF"/>
                </a:solidFill>
                <a:latin typeface="Spectral"/>
                <a:ea typeface="Spectral"/>
                <a:cs typeface="Spectral"/>
                <a:sym typeface="Spectral"/>
              </a:rPr>
              <a:t>R. Lohitaa (17241A12G4) </a:t>
            </a:r>
            <a:endParaRPr b="1" i="1" sz="1300">
              <a:solidFill>
                <a:srgbClr val="FFFFFF"/>
              </a:solidFill>
              <a:latin typeface="Spectral"/>
              <a:ea typeface="Spectral"/>
              <a:cs typeface="Spectral"/>
              <a:sym typeface="Spectral"/>
            </a:endParaRPr>
          </a:p>
          <a:p>
            <a:pPr indent="0" lvl="0" marL="0" rtl="0" algn="l">
              <a:lnSpc>
                <a:spcPct val="115000"/>
              </a:lnSpc>
              <a:spcBef>
                <a:spcPts val="0"/>
              </a:spcBef>
              <a:spcAft>
                <a:spcPts val="0"/>
              </a:spcAft>
              <a:buNone/>
            </a:pPr>
            <a:r>
              <a:rPr b="1" i="1" lang="en" sz="1300">
                <a:solidFill>
                  <a:srgbClr val="FFFFFF"/>
                </a:solidFill>
                <a:latin typeface="Spectral"/>
                <a:ea typeface="Spectral"/>
                <a:cs typeface="Spectral"/>
                <a:sym typeface="Spectral"/>
              </a:rPr>
              <a:t>K. Deepthi Reddy </a:t>
            </a:r>
            <a:r>
              <a:rPr b="1" i="1" lang="en" sz="1300">
                <a:solidFill>
                  <a:schemeClr val="dk1"/>
                </a:solidFill>
                <a:latin typeface="Spectral"/>
                <a:ea typeface="Spectral"/>
                <a:cs typeface="Spectral"/>
                <a:sym typeface="Spectral"/>
              </a:rPr>
              <a:t>(17241A12D3)</a:t>
            </a:r>
            <a:r>
              <a:rPr b="1" i="1" lang="en" sz="1300">
                <a:solidFill>
                  <a:srgbClr val="FFFFFF"/>
                </a:solidFill>
                <a:latin typeface="Spectral"/>
                <a:ea typeface="Spectral"/>
                <a:cs typeface="Spectral"/>
                <a:sym typeface="Spectral"/>
              </a:rPr>
              <a:t> </a:t>
            </a:r>
            <a:endParaRPr b="1" i="1" sz="1300">
              <a:solidFill>
                <a:schemeClr val="dk1"/>
              </a:solidFill>
              <a:latin typeface="Spectral"/>
              <a:ea typeface="Spectral"/>
              <a:cs typeface="Spectral"/>
              <a:sym typeface="Spectral"/>
            </a:endParaRPr>
          </a:p>
          <a:p>
            <a:pPr indent="0" lvl="0" marL="0" rtl="0" algn="l">
              <a:lnSpc>
                <a:spcPct val="115000"/>
              </a:lnSpc>
              <a:spcBef>
                <a:spcPts val="0"/>
              </a:spcBef>
              <a:spcAft>
                <a:spcPts val="0"/>
              </a:spcAft>
              <a:buNone/>
            </a:pPr>
            <a:r>
              <a:rPr b="1" i="1" lang="en" sz="1300">
                <a:solidFill>
                  <a:schemeClr val="dk1"/>
                </a:solidFill>
                <a:latin typeface="Spectral"/>
                <a:ea typeface="Spectral"/>
                <a:cs typeface="Spectral"/>
                <a:sym typeface="Spectral"/>
              </a:rPr>
              <a:t>M. Sreethi (17241A12E3)</a:t>
            </a:r>
            <a:endParaRPr b="1" i="1" sz="1300">
              <a:solidFill>
                <a:schemeClr val="dk1"/>
              </a:solidFill>
              <a:latin typeface="Spectral"/>
              <a:ea typeface="Spectral"/>
              <a:cs typeface="Spectral"/>
              <a:sym typeface="Spectral"/>
            </a:endParaRPr>
          </a:p>
          <a:p>
            <a:pPr indent="0" lvl="0" marL="0" rtl="0" algn="l">
              <a:lnSpc>
                <a:spcPct val="115000"/>
              </a:lnSpc>
              <a:spcBef>
                <a:spcPts val="0"/>
              </a:spcBef>
              <a:spcAft>
                <a:spcPts val="0"/>
              </a:spcAft>
              <a:buNone/>
            </a:pPr>
            <a:r>
              <a:rPr b="1" i="1" lang="en" sz="1300">
                <a:solidFill>
                  <a:srgbClr val="FFFFFF"/>
                </a:solidFill>
                <a:latin typeface="Spectral"/>
                <a:ea typeface="Spectral"/>
                <a:cs typeface="Spectral"/>
                <a:sym typeface="Spectral"/>
              </a:rPr>
              <a:t>J. Padma Priya </a:t>
            </a:r>
            <a:r>
              <a:rPr b="1" i="1" lang="en" sz="1300">
                <a:solidFill>
                  <a:schemeClr val="dk1"/>
                </a:solidFill>
                <a:latin typeface="Spectral"/>
                <a:ea typeface="Spectral"/>
                <a:cs typeface="Spectral"/>
                <a:sym typeface="Spectral"/>
              </a:rPr>
              <a:t>(17241A12D1)</a:t>
            </a:r>
            <a:endParaRPr b="1" sz="2600">
              <a:latin typeface="Spectral"/>
              <a:ea typeface="Spectral"/>
              <a:cs typeface="Spectral"/>
              <a:sym typeface="Spectral"/>
            </a:endParaRPr>
          </a:p>
          <a:p>
            <a:pPr indent="0" lvl="0" marL="0" rtl="0" algn="l">
              <a:lnSpc>
                <a:spcPct val="115000"/>
              </a:lnSpc>
              <a:spcBef>
                <a:spcPts val="0"/>
              </a:spcBef>
              <a:spcAft>
                <a:spcPts val="0"/>
              </a:spcAft>
              <a:buNone/>
            </a:pPr>
            <a:r>
              <a:t/>
            </a:r>
            <a:endParaRPr i="1" sz="600">
              <a:solidFill>
                <a:srgbClr val="FFFFFF"/>
              </a:solidFill>
            </a:endParaRPr>
          </a:p>
          <a:p>
            <a:pPr indent="0" lvl="0" marL="0" rtl="0" algn="l">
              <a:lnSpc>
                <a:spcPct val="115000"/>
              </a:lnSpc>
              <a:spcBef>
                <a:spcPts val="0"/>
              </a:spcBef>
              <a:spcAft>
                <a:spcPts val="0"/>
              </a:spcAft>
              <a:buNone/>
            </a:pPr>
            <a:r>
              <a:t/>
            </a:r>
            <a:endParaRPr i="1" sz="1800">
              <a:solidFill>
                <a:srgbClr val="FFFFFF"/>
              </a:solidFill>
            </a:endParaRPr>
          </a:p>
          <a:p>
            <a:pPr indent="0" lvl="0" marL="0" rtl="0" algn="ctr">
              <a:spcBef>
                <a:spcPts val="0"/>
              </a:spcBef>
              <a:spcAft>
                <a:spcPts val="0"/>
              </a:spcAft>
              <a:buNone/>
            </a:pPr>
            <a:r>
              <a:t/>
            </a:r>
            <a:endParaRPr/>
          </a:p>
        </p:txBody>
      </p:sp>
      <p:sp>
        <p:nvSpPr>
          <p:cNvPr id="66" name="Google Shape;66;p13"/>
          <p:cNvSpPr txBox="1"/>
          <p:nvPr/>
        </p:nvSpPr>
        <p:spPr>
          <a:xfrm>
            <a:off x="7048925" y="0"/>
            <a:ext cx="2044500" cy="43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rgbClr val="FFFFFF"/>
              </a:solidFill>
            </a:endParaRPr>
          </a:p>
        </p:txBody>
      </p:sp>
      <p:sp>
        <p:nvSpPr>
          <p:cNvPr id="67" name="Google Shape;67;p13"/>
          <p:cNvSpPr txBox="1"/>
          <p:nvPr>
            <p:ph idx="1" type="subTitle"/>
          </p:nvPr>
        </p:nvSpPr>
        <p:spPr>
          <a:xfrm>
            <a:off x="1470600" y="3198450"/>
            <a:ext cx="2939700" cy="1154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 sz="1800">
                <a:latin typeface="Spectral"/>
                <a:ea typeface="Spectral"/>
                <a:cs typeface="Spectral"/>
                <a:sym typeface="Spectral"/>
              </a:rPr>
              <a:t>Project Guide:</a:t>
            </a:r>
            <a:endParaRPr b="1" i="1" sz="1800">
              <a:latin typeface="Spectral"/>
              <a:ea typeface="Spectral"/>
              <a:cs typeface="Spectral"/>
              <a:sym typeface="Spectral"/>
            </a:endParaRPr>
          </a:p>
          <a:p>
            <a:pPr indent="0" lvl="0" marL="0" rtl="0" algn="l">
              <a:lnSpc>
                <a:spcPct val="115000"/>
              </a:lnSpc>
              <a:spcBef>
                <a:spcPts val="0"/>
              </a:spcBef>
              <a:spcAft>
                <a:spcPts val="0"/>
              </a:spcAft>
              <a:buNone/>
            </a:pPr>
            <a:r>
              <a:rPr b="1" i="1" lang="en" sz="1500">
                <a:solidFill>
                  <a:srgbClr val="FFFFFF"/>
                </a:solidFill>
                <a:latin typeface="Spectral"/>
                <a:ea typeface="Spectral"/>
                <a:cs typeface="Spectral"/>
                <a:sym typeface="Spectral"/>
              </a:rPr>
              <a:t>Dr. N. Rajasekhar</a:t>
            </a:r>
            <a:endParaRPr b="1" i="1" sz="1500">
              <a:solidFill>
                <a:srgbClr val="FFFFFF"/>
              </a:solidFill>
              <a:latin typeface="Spectral"/>
              <a:ea typeface="Spectral"/>
              <a:cs typeface="Spectral"/>
              <a:sym typeface="Spectral"/>
            </a:endParaRPr>
          </a:p>
          <a:p>
            <a:pPr indent="0" lvl="0" marL="0" rtl="0" algn="l">
              <a:lnSpc>
                <a:spcPct val="115000"/>
              </a:lnSpc>
              <a:spcBef>
                <a:spcPts val="0"/>
              </a:spcBef>
              <a:spcAft>
                <a:spcPts val="0"/>
              </a:spcAft>
              <a:buNone/>
            </a:pPr>
            <a:r>
              <a:rPr b="1" i="1" lang="en" sz="1500">
                <a:solidFill>
                  <a:srgbClr val="FFFFFF"/>
                </a:solidFill>
                <a:latin typeface="Spectral"/>
                <a:ea typeface="Spectral"/>
                <a:cs typeface="Spectral"/>
                <a:sym typeface="Spectral"/>
              </a:rPr>
              <a:t>Professor, IT</a:t>
            </a:r>
            <a:endParaRPr b="1" i="1" sz="1500">
              <a:solidFill>
                <a:srgbClr val="FFFFFF"/>
              </a:solidFill>
              <a:latin typeface="Spectral"/>
              <a:ea typeface="Spectral"/>
              <a:cs typeface="Spectral"/>
              <a:sym typeface="Spectral"/>
            </a:endParaRPr>
          </a:p>
          <a:p>
            <a:pPr indent="0" lvl="0" marL="0" rtl="0" algn="l">
              <a:lnSpc>
                <a:spcPct val="115000"/>
              </a:lnSpc>
              <a:spcBef>
                <a:spcPts val="0"/>
              </a:spcBef>
              <a:spcAft>
                <a:spcPts val="0"/>
              </a:spcAft>
              <a:buNone/>
            </a:pPr>
            <a:r>
              <a:t/>
            </a:r>
            <a:endParaRPr b="1" i="1" sz="600">
              <a:solidFill>
                <a:srgbClr val="FFFFFF"/>
              </a:solidFill>
              <a:latin typeface="Spectral"/>
              <a:ea typeface="Spectral"/>
              <a:cs typeface="Spectral"/>
              <a:sym typeface="Spectral"/>
            </a:endParaRPr>
          </a:p>
          <a:p>
            <a:pPr indent="0" lvl="0" marL="0" rtl="0" algn="l">
              <a:lnSpc>
                <a:spcPct val="115000"/>
              </a:lnSpc>
              <a:spcBef>
                <a:spcPts val="0"/>
              </a:spcBef>
              <a:spcAft>
                <a:spcPts val="0"/>
              </a:spcAft>
              <a:buNone/>
            </a:pPr>
            <a:r>
              <a:t/>
            </a:r>
            <a:endParaRPr i="1" sz="1800">
              <a:solidFill>
                <a:srgbClr val="FFFFFF"/>
              </a:solidFill>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accent5"/>
                </a:solidFill>
                <a:latin typeface="Spectral"/>
                <a:ea typeface="Spectral"/>
                <a:cs typeface="Spectral"/>
                <a:sym typeface="Spectral"/>
              </a:rPr>
              <a:t>Design and Implementation</a:t>
            </a:r>
            <a:endParaRPr b="1">
              <a:solidFill>
                <a:schemeClr val="accent5"/>
              </a:solidFill>
              <a:latin typeface="Spectral"/>
              <a:ea typeface="Spectral"/>
              <a:cs typeface="Spectral"/>
              <a:sym typeface="Spectral"/>
            </a:endParaRPr>
          </a:p>
        </p:txBody>
      </p:sp>
      <p:sp>
        <p:nvSpPr>
          <p:cNvPr id="124" name="Google Shape;124;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i="1" lang="en">
                <a:latin typeface="Spectral"/>
                <a:ea typeface="Spectral"/>
                <a:cs typeface="Spectral"/>
                <a:sym typeface="Spectral"/>
              </a:rPr>
              <a:t>The steps involved in the functioning of the application are listed below:</a:t>
            </a:r>
            <a:endParaRPr i="1">
              <a:latin typeface="Spectral"/>
              <a:ea typeface="Spectral"/>
              <a:cs typeface="Spectral"/>
              <a:sym typeface="Spectral"/>
            </a:endParaRPr>
          </a:p>
          <a:p>
            <a:pPr indent="-342900" lvl="0" marL="457200" rtl="0" algn="just">
              <a:spcBef>
                <a:spcPts val="1600"/>
              </a:spcBef>
              <a:spcAft>
                <a:spcPts val="0"/>
              </a:spcAft>
              <a:buSzPts val="1800"/>
              <a:buFont typeface="Spectral"/>
              <a:buAutoNum type="arabicPeriod"/>
            </a:pPr>
            <a:r>
              <a:rPr i="1" lang="en">
                <a:latin typeface="Spectral"/>
                <a:ea typeface="Spectral"/>
                <a:cs typeface="Spectral"/>
                <a:sym typeface="Spectral"/>
              </a:rPr>
              <a:t>The user has to choose an operation that he wishes to perform. </a:t>
            </a:r>
            <a:endParaRPr i="1">
              <a:latin typeface="Spectral"/>
              <a:ea typeface="Spectral"/>
              <a:cs typeface="Spectral"/>
              <a:sym typeface="Spectral"/>
            </a:endParaRPr>
          </a:p>
          <a:p>
            <a:pPr indent="-342900" lvl="0" marL="457200" rtl="0" algn="just">
              <a:spcBef>
                <a:spcPts val="0"/>
              </a:spcBef>
              <a:spcAft>
                <a:spcPts val="0"/>
              </a:spcAft>
              <a:buSzPts val="1800"/>
              <a:buFont typeface="Spectral"/>
              <a:buAutoNum type="arabicPeriod"/>
            </a:pPr>
            <a:r>
              <a:rPr i="1" lang="en">
                <a:latin typeface="Spectral"/>
                <a:ea typeface="Spectral"/>
                <a:cs typeface="Spectral"/>
                <a:sym typeface="Spectral"/>
              </a:rPr>
              <a:t>Then he is presented with a screen where he has to provide the data on which he wants to perform the operation. </a:t>
            </a:r>
            <a:endParaRPr i="1">
              <a:latin typeface="Spectral"/>
              <a:ea typeface="Spectral"/>
              <a:cs typeface="Spectral"/>
              <a:sym typeface="Spectral"/>
            </a:endParaRPr>
          </a:p>
          <a:p>
            <a:pPr indent="-342900" lvl="0" marL="457200" rtl="0" algn="just">
              <a:spcBef>
                <a:spcPts val="0"/>
              </a:spcBef>
              <a:spcAft>
                <a:spcPts val="0"/>
              </a:spcAft>
              <a:buSzPts val="1800"/>
              <a:buFont typeface="Spectral"/>
              <a:buAutoNum type="arabicPeriod"/>
            </a:pPr>
            <a:r>
              <a:rPr i="1" lang="en">
                <a:latin typeface="Spectral"/>
                <a:ea typeface="Spectral"/>
                <a:cs typeface="Spectral"/>
                <a:sym typeface="Spectral"/>
              </a:rPr>
              <a:t>The user can either provide a link where the data is present or give in the form of text.</a:t>
            </a:r>
            <a:endParaRPr i="1">
              <a:latin typeface="Spectral"/>
              <a:ea typeface="Spectral"/>
              <a:cs typeface="Spectral"/>
              <a:sym typeface="Spectral"/>
            </a:endParaRPr>
          </a:p>
          <a:p>
            <a:pPr indent="-342900" lvl="0" marL="457200" rtl="0" algn="just">
              <a:spcBef>
                <a:spcPts val="0"/>
              </a:spcBef>
              <a:spcAft>
                <a:spcPts val="0"/>
              </a:spcAft>
              <a:buSzPts val="1800"/>
              <a:buFont typeface="Spectral"/>
              <a:buAutoNum type="arabicPeriod"/>
            </a:pPr>
            <a:r>
              <a:rPr i="1" lang="en">
                <a:latin typeface="Spectral"/>
                <a:ea typeface="Spectral"/>
                <a:cs typeface="Spectral"/>
                <a:sym typeface="Spectral"/>
              </a:rPr>
              <a:t>The chosen operation is performed on the provided data.</a:t>
            </a:r>
            <a:endParaRPr i="1">
              <a:latin typeface="Spectral"/>
              <a:ea typeface="Spectral"/>
              <a:cs typeface="Spectral"/>
              <a:sym typeface="Spectral"/>
            </a:endParaRPr>
          </a:p>
          <a:p>
            <a:pPr indent="-342900" lvl="0" marL="457200" rtl="0" algn="just">
              <a:spcBef>
                <a:spcPts val="0"/>
              </a:spcBef>
              <a:spcAft>
                <a:spcPts val="0"/>
              </a:spcAft>
              <a:buSzPts val="1800"/>
              <a:buFont typeface="Spectral"/>
              <a:buAutoNum type="arabicPeriod"/>
            </a:pPr>
            <a:r>
              <a:rPr i="1" lang="en">
                <a:latin typeface="Spectral"/>
                <a:ea typeface="Spectral"/>
                <a:cs typeface="Spectral"/>
                <a:sym typeface="Spectral"/>
              </a:rPr>
              <a:t>The result is then displayed on the screen.</a:t>
            </a:r>
            <a:endParaRPr i="1">
              <a:latin typeface="Spectral"/>
              <a:ea typeface="Spectral"/>
              <a:cs typeface="Spectral"/>
              <a:sym typeface="Spectral"/>
            </a:endParaRPr>
          </a:p>
          <a:p>
            <a:pPr indent="0" lvl="0" marL="0" rtl="0" algn="just">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accent5"/>
                </a:solidFill>
                <a:latin typeface="Spectral"/>
                <a:ea typeface="Spectral"/>
                <a:cs typeface="Spectral"/>
                <a:sym typeface="Spectral"/>
              </a:rPr>
              <a:t>UML Diagrams</a:t>
            </a:r>
            <a:endParaRPr b="1">
              <a:solidFill>
                <a:schemeClr val="accent5"/>
              </a:solidFill>
              <a:latin typeface="Spectral"/>
              <a:ea typeface="Spectral"/>
              <a:cs typeface="Spectral"/>
              <a:sym typeface="Spectral"/>
            </a:endParaRPr>
          </a:p>
        </p:txBody>
      </p:sp>
      <p:sp>
        <p:nvSpPr>
          <p:cNvPr id="130" name="Google Shape;130;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i="1" lang="en">
                <a:latin typeface="Spectral"/>
                <a:ea typeface="Spectral"/>
                <a:cs typeface="Spectral"/>
                <a:sym typeface="Spectral"/>
              </a:rPr>
              <a:t>UML diagrams are used to communicate different characteristics of a system. UML diagram serves as a complete design that requires the actual implementation of the software.</a:t>
            </a:r>
            <a:endParaRPr i="1">
              <a:latin typeface="Spectral"/>
              <a:ea typeface="Spectral"/>
              <a:cs typeface="Spectral"/>
              <a:sym typeface="Spectral"/>
            </a:endParaRPr>
          </a:p>
          <a:p>
            <a:pPr indent="0" lvl="0" marL="0" rtl="0" algn="just">
              <a:spcBef>
                <a:spcPts val="1600"/>
              </a:spcBef>
              <a:spcAft>
                <a:spcPts val="0"/>
              </a:spcAft>
              <a:buNone/>
            </a:pPr>
            <a:r>
              <a:rPr i="1" lang="en">
                <a:latin typeface="Spectral"/>
                <a:ea typeface="Spectral"/>
                <a:cs typeface="Spectral"/>
                <a:sym typeface="Spectral"/>
              </a:rPr>
              <a:t>There are several types of UML diagrams and each one of them serves a different purpose regardless of whether it is designed before the implementation or after.</a:t>
            </a:r>
            <a:endParaRPr i="1">
              <a:latin typeface="Spectral"/>
              <a:ea typeface="Spectral"/>
              <a:cs typeface="Spectral"/>
              <a:sym typeface="Spectral"/>
            </a:endParaRPr>
          </a:p>
          <a:p>
            <a:pPr indent="0" lvl="0" marL="0" rtl="0" algn="just">
              <a:spcBef>
                <a:spcPts val="1600"/>
              </a:spcBef>
              <a:spcAft>
                <a:spcPts val="1600"/>
              </a:spcAft>
              <a:buNone/>
            </a:pPr>
            <a:r>
              <a:rPr i="1" lang="en">
                <a:latin typeface="Spectral"/>
                <a:ea typeface="Spectral"/>
                <a:cs typeface="Spectral"/>
                <a:sym typeface="Spectral"/>
              </a:rPr>
              <a:t>The following slides contain diagrams used for this system.</a:t>
            </a:r>
            <a:endParaRPr i="1">
              <a:latin typeface="Spectral"/>
              <a:ea typeface="Spectral"/>
              <a:cs typeface="Spectral"/>
              <a:sym typeface="Spectr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Spectral"/>
                <a:ea typeface="Spectral"/>
                <a:cs typeface="Spectral"/>
                <a:sym typeface="Spectral"/>
              </a:rPr>
              <a:t>Use-Case</a:t>
            </a:r>
            <a:endParaRPr>
              <a:latin typeface="Spectral"/>
              <a:ea typeface="Spectral"/>
              <a:cs typeface="Spectral"/>
              <a:sym typeface="Spectral"/>
            </a:endParaRPr>
          </a:p>
        </p:txBody>
      </p:sp>
      <p:sp>
        <p:nvSpPr>
          <p:cNvPr id="136" name="Google Shape;136;p24"/>
          <p:cNvSpPr txBox="1"/>
          <p:nvPr>
            <p:ph idx="1" type="subTitle"/>
          </p:nvPr>
        </p:nvSpPr>
        <p:spPr>
          <a:xfrm>
            <a:off x="265500" y="264305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800">
                <a:latin typeface="Spectral"/>
                <a:ea typeface="Spectral"/>
                <a:cs typeface="Spectral"/>
                <a:sym typeface="Spectral"/>
              </a:rPr>
              <a:t>Diagram</a:t>
            </a:r>
            <a:endParaRPr sz="3800">
              <a:latin typeface="Spectral"/>
              <a:ea typeface="Spectral"/>
              <a:cs typeface="Spectral"/>
              <a:sym typeface="Spectral"/>
            </a:endParaRPr>
          </a:p>
        </p:txBody>
      </p:sp>
      <p:sp>
        <p:nvSpPr>
          <p:cNvPr id="137" name="Google Shape;137;p24"/>
          <p:cNvSpPr txBox="1"/>
          <p:nvPr>
            <p:ph idx="2" type="body"/>
          </p:nvPr>
        </p:nvSpPr>
        <p:spPr>
          <a:xfrm>
            <a:off x="4927925" y="409350"/>
            <a:ext cx="3837000" cy="4324800"/>
          </a:xfrm>
          <a:prstGeom prst="rect">
            <a:avLst/>
          </a:prstGeom>
        </p:spPr>
        <p:txBody>
          <a:bodyPr anchorCtr="0" anchor="ctr" bIns="91425" lIns="91425" spcFirstLastPara="1" rIns="91425" wrap="square" tIns="91425">
            <a:noAutofit/>
          </a:bodyPr>
          <a:lstStyle/>
          <a:p>
            <a:pPr indent="0" lvl="0" marL="0" rtl="0" algn="just">
              <a:lnSpc>
                <a:spcPct val="100000"/>
              </a:lnSpc>
              <a:spcBef>
                <a:spcPts val="0"/>
              </a:spcBef>
              <a:spcAft>
                <a:spcPts val="0"/>
              </a:spcAft>
              <a:buNone/>
            </a:pPr>
            <a:r>
              <a:rPr i="1" lang="en" sz="1700">
                <a:latin typeface="Spectral"/>
                <a:ea typeface="Spectral"/>
                <a:cs typeface="Spectral"/>
                <a:sym typeface="Spectral"/>
              </a:rPr>
              <a:t>A use-case diagram is used to model dynamic behavior of the system. It contains a set of actors and use-cases.</a:t>
            </a:r>
            <a:endParaRPr i="1" sz="1700">
              <a:latin typeface="Spectral"/>
              <a:ea typeface="Spectral"/>
              <a:cs typeface="Spectral"/>
              <a:sym typeface="Spectral"/>
            </a:endParaRPr>
          </a:p>
          <a:p>
            <a:pPr indent="0" lvl="0" marL="0" rtl="0" algn="just">
              <a:lnSpc>
                <a:spcPct val="100000"/>
              </a:lnSpc>
              <a:spcBef>
                <a:spcPts val="0"/>
              </a:spcBef>
              <a:spcAft>
                <a:spcPts val="0"/>
              </a:spcAft>
              <a:buNone/>
            </a:pPr>
            <a:r>
              <a:t/>
            </a:r>
            <a:endParaRPr i="1" sz="1700">
              <a:latin typeface="Spectral"/>
              <a:ea typeface="Spectral"/>
              <a:cs typeface="Spectral"/>
              <a:sym typeface="Spectral"/>
            </a:endParaRPr>
          </a:p>
          <a:p>
            <a:pPr indent="0" lvl="0" marL="0" rtl="0" algn="l">
              <a:lnSpc>
                <a:spcPct val="115000"/>
              </a:lnSpc>
              <a:spcBef>
                <a:spcPts val="0"/>
              </a:spcBef>
              <a:spcAft>
                <a:spcPts val="0"/>
              </a:spcAft>
              <a:buNone/>
            </a:pPr>
            <a:r>
              <a:rPr i="1" lang="en" sz="1700">
                <a:solidFill>
                  <a:schemeClr val="accent5"/>
                </a:solidFill>
                <a:latin typeface="Spectral"/>
                <a:ea typeface="Spectral"/>
                <a:cs typeface="Spectral"/>
                <a:sym typeface="Spectral"/>
              </a:rPr>
              <a:t>Actors:</a:t>
            </a:r>
            <a:endParaRPr i="1" sz="1700">
              <a:solidFill>
                <a:schemeClr val="accent5"/>
              </a:solidFill>
              <a:latin typeface="Spectral"/>
              <a:ea typeface="Spectral"/>
              <a:cs typeface="Spectral"/>
              <a:sym typeface="Spectral"/>
            </a:endParaRPr>
          </a:p>
          <a:p>
            <a:pPr indent="-336550" lvl="0" marL="457200" rtl="0" algn="l">
              <a:lnSpc>
                <a:spcPct val="115000"/>
              </a:lnSpc>
              <a:spcBef>
                <a:spcPts val="0"/>
              </a:spcBef>
              <a:spcAft>
                <a:spcPts val="0"/>
              </a:spcAft>
              <a:buSzPts val="1700"/>
              <a:buFont typeface="Spectral"/>
              <a:buAutoNum type="arabicPeriod"/>
            </a:pPr>
            <a:r>
              <a:rPr i="1" lang="en" sz="1700">
                <a:latin typeface="Spectral"/>
                <a:ea typeface="Spectral"/>
                <a:cs typeface="Spectral"/>
                <a:sym typeface="Spectral"/>
              </a:rPr>
              <a:t>User</a:t>
            </a:r>
            <a:endParaRPr i="1" sz="1700">
              <a:latin typeface="Spectral"/>
              <a:ea typeface="Spectral"/>
              <a:cs typeface="Spectral"/>
              <a:sym typeface="Spectral"/>
            </a:endParaRPr>
          </a:p>
          <a:p>
            <a:pPr indent="-336550" lvl="0" marL="457200" rtl="0" algn="l">
              <a:lnSpc>
                <a:spcPct val="100000"/>
              </a:lnSpc>
              <a:spcBef>
                <a:spcPts val="0"/>
              </a:spcBef>
              <a:spcAft>
                <a:spcPts val="0"/>
              </a:spcAft>
              <a:buSzPts val="1700"/>
              <a:buFont typeface="Spectral"/>
              <a:buAutoNum type="arabicPeriod"/>
            </a:pPr>
            <a:r>
              <a:rPr i="1" lang="en" sz="1700">
                <a:latin typeface="Spectral"/>
                <a:ea typeface="Spectral"/>
                <a:cs typeface="Spectral"/>
                <a:sym typeface="Spectral"/>
              </a:rPr>
              <a:t>Administrator</a:t>
            </a:r>
            <a:endParaRPr i="1" sz="1700">
              <a:latin typeface="Spectral"/>
              <a:ea typeface="Spectral"/>
              <a:cs typeface="Spectral"/>
              <a:sym typeface="Spectral"/>
            </a:endParaRPr>
          </a:p>
          <a:p>
            <a:pPr indent="0" lvl="0" marL="0" rtl="0" algn="l">
              <a:lnSpc>
                <a:spcPct val="115000"/>
              </a:lnSpc>
              <a:spcBef>
                <a:spcPts val="0"/>
              </a:spcBef>
              <a:spcAft>
                <a:spcPts val="0"/>
              </a:spcAft>
              <a:buNone/>
            </a:pPr>
            <a:r>
              <a:rPr i="1" lang="en" sz="1700">
                <a:solidFill>
                  <a:schemeClr val="accent5"/>
                </a:solidFill>
                <a:latin typeface="Spectral"/>
                <a:ea typeface="Spectral"/>
                <a:cs typeface="Spectral"/>
                <a:sym typeface="Spectral"/>
              </a:rPr>
              <a:t>Use-cases:</a:t>
            </a:r>
            <a:endParaRPr i="1" sz="1700">
              <a:solidFill>
                <a:schemeClr val="accent5"/>
              </a:solidFill>
              <a:latin typeface="Spectral"/>
              <a:ea typeface="Spectral"/>
              <a:cs typeface="Spectral"/>
              <a:sym typeface="Spectral"/>
            </a:endParaRPr>
          </a:p>
          <a:p>
            <a:pPr indent="-336550" lvl="0" marL="457200" rtl="0" algn="l">
              <a:lnSpc>
                <a:spcPct val="115000"/>
              </a:lnSpc>
              <a:spcBef>
                <a:spcPts val="0"/>
              </a:spcBef>
              <a:spcAft>
                <a:spcPts val="0"/>
              </a:spcAft>
              <a:buSzPts val="1700"/>
              <a:buFont typeface="Spectral"/>
              <a:buAutoNum type="arabicPeriod"/>
            </a:pPr>
            <a:r>
              <a:rPr i="1" lang="en" sz="1700">
                <a:latin typeface="Spectral"/>
                <a:ea typeface="Spectral"/>
                <a:cs typeface="Spectral"/>
                <a:sym typeface="Spectral"/>
              </a:rPr>
              <a:t>Register</a:t>
            </a:r>
            <a:endParaRPr i="1" sz="1700">
              <a:latin typeface="Spectral"/>
              <a:ea typeface="Spectral"/>
              <a:cs typeface="Spectral"/>
              <a:sym typeface="Spectral"/>
            </a:endParaRPr>
          </a:p>
          <a:p>
            <a:pPr indent="-336550" lvl="0" marL="457200" rtl="0" algn="l">
              <a:lnSpc>
                <a:spcPct val="100000"/>
              </a:lnSpc>
              <a:spcBef>
                <a:spcPts val="0"/>
              </a:spcBef>
              <a:spcAft>
                <a:spcPts val="0"/>
              </a:spcAft>
              <a:buSzPts val="1700"/>
              <a:buFont typeface="Spectral"/>
              <a:buAutoNum type="arabicPeriod"/>
            </a:pPr>
            <a:r>
              <a:rPr i="1" lang="en" sz="1700">
                <a:latin typeface="Spectral"/>
                <a:ea typeface="Spectral"/>
                <a:cs typeface="Spectral"/>
                <a:sym typeface="Spectral"/>
              </a:rPr>
              <a:t>Choose an operation</a:t>
            </a:r>
            <a:endParaRPr i="1" sz="1700">
              <a:latin typeface="Spectral"/>
              <a:ea typeface="Spectral"/>
              <a:cs typeface="Spectral"/>
              <a:sym typeface="Spectral"/>
            </a:endParaRPr>
          </a:p>
          <a:p>
            <a:pPr indent="-336550" lvl="0" marL="457200" rtl="0" algn="l">
              <a:lnSpc>
                <a:spcPct val="100000"/>
              </a:lnSpc>
              <a:spcBef>
                <a:spcPts val="0"/>
              </a:spcBef>
              <a:spcAft>
                <a:spcPts val="0"/>
              </a:spcAft>
              <a:buSzPts val="1700"/>
              <a:buFont typeface="Spectral"/>
              <a:buAutoNum type="arabicPeriod"/>
            </a:pPr>
            <a:r>
              <a:rPr i="1" lang="en" sz="1700">
                <a:latin typeface="Spectral"/>
                <a:ea typeface="Spectral"/>
                <a:cs typeface="Spectral"/>
                <a:sym typeface="Spectral"/>
              </a:rPr>
              <a:t>Give parameters</a:t>
            </a:r>
            <a:endParaRPr i="1" sz="1700">
              <a:latin typeface="Spectral"/>
              <a:ea typeface="Spectral"/>
              <a:cs typeface="Spectral"/>
              <a:sym typeface="Spectral"/>
            </a:endParaRPr>
          </a:p>
          <a:p>
            <a:pPr indent="-336550" lvl="0" marL="457200" rtl="0" algn="l">
              <a:lnSpc>
                <a:spcPct val="100000"/>
              </a:lnSpc>
              <a:spcBef>
                <a:spcPts val="0"/>
              </a:spcBef>
              <a:spcAft>
                <a:spcPts val="0"/>
              </a:spcAft>
              <a:buSzPts val="1700"/>
              <a:buFont typeface="Spectral"/>
              <a:buAutoNum type="arabicPeriod"/>
            </a:pPr>
            <a:r>
              <a:rPr i="1" lang="en" sz="1700">
                <a:latin typeface="Spectral"/>
                <a:ea typeface="Spectral"/>
                <a:cs typeface="Spectral"/>
                <a:sym typeface="Spectral"/>
              </a:rPr>
              <a:t>View the results</a:t>
            </a:r>
            <a:endParaRPr i="1" sz="1700">
              <a:latin typeface="Spectral"/>
              <a:ea typeface="Spectral"/>
              <a:cs typeface="Spectral"/>
              <a:sym typeface="Spectral"/>
            </a:endParaRPr>
          </a:p>
          <a:p>
            <a:pPr indent="-336550" lvl="0" marL="457200" rtl="0" algn="l">
              <a:lnSpc>
                <a:spcPct val="100000"/>
              </a:lnSpc>
              <a:spcBef>
                <a:spcPts val="0"/>
              </a:spcBef>
              <a:spcAft>
                <a:spcPts val="0"/>
              </a:spcAft>
              <a:buSzPts val="1700"/>
              <a:buFont typeface="Spectral"/>
              <a:buAutoNum type="arabicPeriod"/>
            </a:pPr>
            <a:r>
              <a:rPr i="1" lang="en" sz="1700">
                <a:latin typeface="Spectral"/>
                <a:ea typeface="Spectral"/>
                <a:cs typeface="Spectral"/>
                <a:sym typeface="Spectral"/>
              </a:rPr>
              <a:t>Manage user data</a:t>
            </a:r>
            <a:endParaRPr i="1" sz="1700">
              <a:latin typeface="Spectral"/>
              <a:ea typeface="Spectral"/>
              <a:cs typeface="Spectral"/>
              <a:sym typeface="Spectral"/>
            </a:endParaRPr>
          </a:p>
          <a:p>
            <a:pPr indent="-336550" lvl="0" marL="457200" rtl="0" algn="l">
              <a:lnSpc>
                <a:spcPct val="100000"/>
              </a:lnSpc>
              <a:spcBef>
                <a:spcPts val="0"/>
              </a:spcBef>
              <a:spcAft>
                <a:spcPts val="0"/>
              </a:spcAft>
              <a:buSzPts val="1700"/>
              <a:buFont typeface="Spectral"/>
              <a:buAutoNum type="arabicPeriod"/>
            </a:pPr>
            <a:r>
              <a:rPr i="1" lang="en" sz="1700">
                <a:latin typeface="Spectral"/>
                <a:ea typeface="Spectral"/>
                <a:cs typeface="Spectral"/>
                <a:sym typeface="Spectral"/>
              </a:rPr>
              <a:t>Manage application</a:t>
            </a:r>
            <a:endParaRPr i="1" sz="1700">
              <a:latin typeface="Spectral"/>
              <a:ea typeface="Spectral"/>
              <a:cs typeface="Spectral"/>
              <a:sym typeface="Spectral"/>
            </a:endParaRPr>
          </a:p>
          <a:p>
            <a:pPr indent="0" lvl="0" marL="0" rtl="0" algn="l">
              <a:lnSpc>
                <a:spcPct val="100000"/>
              </a:lnSpc>
              <a:spcBef>
                <a:spcPts val="0"/>
              </a:spcBef>
              <a:spcAft>
                <a:spcPts val="1600"/>
              </a:spcAft>
              <a:buNone/>
            </a:pPr>
            <a:r>
              <a:t/>
            </a:r>
            <a:endParaRPr i="1" sz="1700">
              <a:latin typeface="Spectral"/>
              <a:ea typeface="Spectral"/>
              <a:cs typeface="Spectral"/>
              <a:sym typeface="Spectr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Spectral"/>
                <a:ea typeface="Spectral"/>
                <a:cs typeface="Spectral"/>
                <a:sym typeface="Spectral"/>
              </a:rPr>
              <a:t>Use-Case Diagram</a:t>
            </a:r>
            <a:endParaRPr>
              <a:solidFill>
                <a:schemeClr val="accent5"/>
              </a:solidFill>
              <a:latin typeface="Spectral"/>
              <a:ea typeface="Spectral"/>
              <a:cs typeface="Spectral"/>
              <a:sym typeface="Spectral"/>
            </a:endParaRPr>
          </a:p>
        </p:txBody>
      </p:sp>
      <p:sp>
        <p:nvSpPr>
          <p:cNvPr id="143" name="Google Shape;143;p25"/>
          <p:cNvSpPr txBox="1"/>
          <p:nvPr>
            <p:ph idx="1" type="body"/>
          </p:nvPr>
        </p:nvSpPr>
        <p:spPr>
          <a:xfrm>
            <a:off x="387900" y="1489825"/>
            <a:ext cx="8368200" cy="342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cg</a:t>
            </a:r>
            <a:endParaRPr/>
          </a:p>
        </p:txBody>
      </p:sp>
      <p:pic>
        <p:nvPicPr>
          <p:cNvPr id="144" name="Google Shape;144;p25"/>
          <p:cNvPicPr preferRelativeResize="0"/>
          <p:nvPr/>
        </p:nvPicPr>
        <p:blipFill>
          <a:blip r:embed="rId3">
            <a:alphaModFix/>
          </a:blip>
          <a:stretch>
            <a:fillRect/>
          </a:stretch>
        </p:blipFill>
        <p:spPr>
          <a:xfrm>
            <a:off x="433400" y="1489825"/>
            <a:ext cx="7149399" cy="3428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Spectral"/>
                <a:ea typeface="Spectral"/>
                <a:cs typeface="Spectral"/>
                <a:sym typeface="Spectral"/>
              </a:rPr>
              <a:t>Activity</a:t>
            </a:r>
            <a:endParaRPr>
              <a:latin typeface="Spectral"/>
              <a:ea typeface="Spectral"/>
              <a:cs typeface="Spectral"/>
              <a:sym typeface="Spectral"/>
            </a:endParaRPr>
          </a:p>
        </p:txBody>
      </p:sp>
      <p:sp>
        <p:nvSpPr>
          <p:cNvPr id="150" name="Google Shape;150;p26"/>
          <p:cNvSpPr txBox="1"/>
          <p:nvPr>
            <p:ph idx="1" type="subTitle"/>
          </p:nvPr>
        </p:nvSpPr>
        <p:spPr>
          <a:xfrm>
            <a:off x="265500" y="250655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800">
                <a:latin typeface="Spectral"/>
                <a:ea typeface="Spectral"/>
                <a:cs typeface="Spectral"/>
                <a:sym typeface="Spectral"/>
              </a:rPr>
              <a:t>Diagram</a:t>
            </a:r>
            <a:endParaRPr sz="3800">
              <a:latin typeface="Spectral"/>
              <a:ea typeface="Spectral"/>
              <a:cs typeface="Spectral"/>
              <a:sym typeface="Spectral"/>
            </a:endParaRPr>
          </a:p>
        </p:txBody>
      </p:sp>
      <p:sp>
        <p:nvSpPr>
          <p:cNvPr id="151" name="Google Shape;151;p26"/>
          <p:cNvSpPr txBox="1"/>
          <p:nvPr>
            <p:ph idx="2" type="body"/>
          </p:nvPr>
        </p:nvSpPr>
        <p:spPr>
          <a:xfrm>
            <a:off x="4939500" y="293925"/>
            <a:ext cx="3837000" cy="412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i="1" lang="en">
                <a:latin typeface="Spectral"/>
                <a:ea typeface="Spectral"/>
                <a:cs typeface="Spectral"/>
                <a:sym typeface="Spectral"/>
              </a:rPr>
              <a:t>An activity diagram is a behavioral diagram. It </a:t>
            </a:r>
            <a:r>
              <a:rPr i="1" lang="en">
                <a:latin typeface="Spectral"/>
                <a:ea typeface="Spectral"/>
                <a:cs typeface="Spectral"/>
                <a:sym typeface="Spectral"/>
              </a:rPr>
              <a:t>depicts</a:t>
            </a:r>
            <a:r>
              <a:rPr i="1" lang="en">
                <a:latin typeface="Spectral"/>
                <a:ea typeface="Spectral"/>
                <a:cs typeface="Spectral"/>
                <a:sym typeface="Spectral"/>
              </a:rPr>
              <a:t> the control flow from start point to a finish point showing various decision paths that exists while an activity is being executed.</a:t>
            </a:r>
            <a:endParaRPr i="1">
              <a:latin typeface="Spectral"/>
              <a:ea typeface="Spectral"/>
              <a:cs typeface="Spectral"/>
              <a:sym typeface="Spectral"/>
            </a:endParaRPr>
          </a:p>
          <a:p>
            <a:pPr indent="0" lvl="0" marL="0" rtl="0" algn="l">
              <a:spcBef>
                <a:spcPts val="1600"/>
              </a:spcBef>
              <a:spcAft>
                <a:spcPts val="0"/>
              </a:spcAft>
              <a:buNone/>
            </a:pPr>
            <a:r>
              <a:rPr i="1" lang="en">
                <a:latin typeface="Spectral"/>
                <a:ea typeface="Spectral"/>
                <a:cs typeface="Spectral"/>
                <a:sym typeface="Spectral"/>
              </a:rPr>
              <a:t>The activities in this system are:</a:t>
            </a:r>
            <a:endParaRPr i="1">
              <a:latin typeface="Spectral"/>
              <a:ea typeface="Spectral"/>
              <a:cs typeface="Spectral"/>
              <a:sym typeface="Spectral"/>
            </a:endParaRPr>
          </a:p>
          <a:p>
            <a:pPr indent="-342900" lvl="0" marL="457200" rtl="0" algn="l">
              <a:spcBef>
                <a:spcPts val="1600"/>
              </a:spcBef>
              <a:spcAft>
                <a:spcPts val="0"/>
              </a:spcAft>
              <a:buSzPts val="1800"/>
              <a:buFont typeface="Spectral"/>
              <a:buAutoNum type="arabicPeriod"/>
            </a:pPr>
            <a:r>
              <a:rPr i="1" lang="en">
                <a:latin typeface="Spectral"/>
                <a:ea typeface="Spectral"/>
                <a:cs typeface="Spectral"/>
                <a:sym typeface="Spectral"/>
              </a:rPr>
              <a:t>Waiting for an option</a:t>
            </a:r>
            <a:endParaRPr i="1">
              <a:latin typeface="Spectral"/>
              <a:ea typeface="Spectral"/>
              <a:cs typeface="Spectral"/>
              <a:sym typeface="Spectral"/>
            </a:endParaRPr>
          </a:p>
          <a:p>
            <a:pPr indent="-342900" lvl="0" marL="457200" rtl="0" algn="l">
              <a:spcBef>
                <a:spcPts val="0"/>
              </a:spcBef>
              <a:spcAft>
                <a:spcPts val="0"/>
              </a:spcAft>
              <a:buSzPts val="1800"/>
              <a:buFont typeface="Spectral"/>
              <a:buAutoNum type="arabicPeriod"/>
            </a:pPr>
            <a:r>
              <a:rPr i="1" lang="en">
                <a:latin typeface="Spectral"/>
                <a:ea typeface="Spectral"/>
                <a:cs typeface="Spectral"/>
                <a:sym typeface="Spectral"/>
              </a:rPr>
              <a:t>Waiting for search parameters</a:t>
            </a:r>
            <a:endParaRPr i="1">
              <a:latin typeface="Spectral"/>
              <a:ea typeface="Spectral"/>
              <a:cs typeface="Spectral"/>
              <a:sym typeface="Spectral"/>
            </a:endParaRPr>
          </a:p>
          <a:p>
            <a:pPr indent="-342900" lvl="0" marL="457200" rtl="0" algn="l">
              <a:spcBef>
                <a:spcPts val="0"/>
              </a:spcBef>
              <a:spcAft>
                <a:spcPts val="0"/>
              </a:spcAft>
              <a:buSzPts val="1800"/>
              <a:buFont typeface="Spectral"/>
              <a:buAutoNum type="arabicPeriod"/>
            </a:pPr>
            <a:r>
              <a:rPr i="1" lang="en">
                <a:latin typeface="Spectral"/>
                <a:ea typeface="Spectral"/>
                <a:cs typeface="Spectral"/>
                <a:sym typeface="Spectral"/>
              </a:rPr>
              <a:t>Performing the operation</a:t>
            </a:r>
            <a:endParaRPr i="1">
              <a:latin typeface="Spectral"/>
              <a:ea typeface="Spectral"/>
              <a:cs typeface="Spectral"/>
              <a:sym typeface="Spectral"/>
            </a:endParaRPr>
          </a:p>
          <a:p>
            <a:pPr indent="-342900" lvl="0" marL="457200" rtl="0" algn="l">
              <a:spcBef>
                <a:spcPts val="0"/>
              </a:spcBef>
              <a:spcAft>
                <a:spcPts val="0"/>
              </a:spcAft>
              <a:buSzPts val="1800"/>
              <a:buFont typeface="Spectral"/>
              <a:buAutoNum type="arabicPeriod"/>
            </a:pPr>
            <a:r>
              <a:rPr i="1" lang="en">
                <a:latin typeface="Spectral"/>
                <a:ea typeface="Spectral"/>
                <a:cs typeface="Spectral"/>
                <a:sym typeface="Spectral"/>
              </a:rPr>
              <a:t>Displaying the output</a:t>
            </a:r>
            <a:endParaRPr i="1">
              <a:latin typeface="Spectral"/>
              <a:ea typeface="Spectral"/>
              <a:cs typeface="Spectral"/>
              <a:sym typeface="Spectr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7"/>
          <p:cNvPicPr preferRelativeResize="0"/>
          <p:nvPr/>
        </p:nvPicPr>
        <p:blipFill>
          <a:blip r:embed="rId3">
            <a:alphaModFix/>
          </a:blip>
          <a:stretch>
            <a:fillRect/>
          </a:stretch>
        </p:blipFill>
        <p:spPr>
          <a:xfrm>
            <a:off x="1716250" y="103450"/>
            <a:ext cx="5134101" cy="49177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Spectral"/>
                <a:ea typeface="Spectral"/>
                <a:cs typeface="Spectral"/>
                <a:sym typeface="Spectral"/>
              </a:rPr>
              <a:t>Sequence</a:t>
            </a:r>
            <a:endParaRPr>
              <a:latin typeface="Spectral"/>
              <a:ea typeface="Spectral"/>
              <a:cs typeface="Spectral"/>
              <a:sym typeface="Spectral"/>
            </a:endParaRPr>
          </a:p>
        </p:txBody>
      </p:sp>
      <p:sp>
        <p:nvSpPr>
          <p:cNvPr id="162" name="Google Shape;162;p28"/>
          <p:cNvSpPr txBox="1"/>
          <p:nvPr>
            <p:ph idx="1" type="subTitle"/>
          </p:nvPr>
        </p:nvSpPr>
        <p:spPr>
          <a:xfrm>
            <a:off x="265500" y="2571750"/>
            <a:ext cx="4045200" cy="134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800">
                <a:latin typeface="Spectral"/>
                <a:ea typeface="Spectral"/>
                <a:cs typeface="Spectral"/>
                <a:sym typeface="Spectral"/>
              </a:rPr>
              <a:t>Diagram</a:t>
            </a:r>
            <a:endParaRPr sz="3800">
              <a:latin typeface="Spectral"/>
              <a:ea typeface="Spectral"/>
              <a:cs typeface="Spectral"/>
              <a:sym typeface="Spectral"/>
            </a:endParaRPr>
          </a:p>
        </p:txBody>
      </p:sp>
      <p:sp>
        <p:nvSpPr>
          <p:cNvPr id="163" name="Google Shape;163;p28"/>
          <p:cNvSpPr txBox="1"/>
          <p:nvPr>
            <p:ph idx="2" type="body"/>
          </p:nvPr>
        </p:nvSpPr>
        <p:spPr>
          <a:xfrm>
            <a:off x="4939500" y="761650"/>
            <a:ext cx="3837000" cy="3657600"/>
          </a:xfrm>
          <a:prstGeom prst="rect">
            <a:avLst/>
          </a:prstGeom>
        </p:spPr>
        <p:txBody>
          <a:bodyPr anchorCtr="0" anchor="ctr" bIns="91425" lIns="91425" spcFirstLastPara="1" rIns="91425" wrap="square" tIns="91425">
            <a:noAutofit/>
          </a:bodyPr>
          <a:lstStyle/>
          <a:p>
            <a:pPr indent="0" lvl="0" marL="0" rtl="0" algn="just">
              <a:lnSpc>
                <a:spcPct val="100000"/>
              </a:lnSpc>
              <a:spcBef>
                <a:spcPts val="0"/>
              </a:spcBef>
              <a:spcAft>
                <a:spcPts val="0"/>
              </a:spcAft>
              <a:buNone/>
            </a:pPr>
            <a:r>
              <a:rPr i="1" lang="en" sz="1700">
                <a:latin typeface="Spectral"/>
                <a:ea typeface="Spectral"/>
                <a:cs typeface="Spectral"/>
                <a:sym typeface="Spectral"/>
              </a:rPr>
              <a:t>A sequence diagram is an interaction diagram. It  shows the interaction between objects in a sequential order.</a:t>
            </a:r>
            <a:endParaRPr i="1" sz="1700">
              <a:latin typeface="Spectral"/>
              <a:ea typeface="Spectral"/>
              <a:cs typeface="Spectral"/>
              <a:sym typeface="Spectral"/>
            </a:endParaRPr>
          </a:p>
          <a:p>
            <a:pPr indent="0" lvl="0" marL="0" rtl="0" algn="just">
              <a:lnSpc>
                <a:spcPct val="100000"/>
              </a:lnSpc>
              <a:spcBef>
                <a:spcPts val="1600"/>
              </a:spcBef>
              <a:spcAft>
                <a:spcPts val="0"/>
              </a:spcAft>
              <a:buNone/>
            </a:pPr>
            <a:r>
              <a:rPr i="1" lang="en" sz="1700">
                <a:latin typeface="Spectral"/>
                <a:ea typeface="Spectral"/>
                <a:cs typeface="Spectral"/>
                <a:sym typeface="Spectral"/>
              </a:rPr>
              <a:t>It contains lifelines, objects and messages exchanged between them.</a:t>
            </a:r>
            <a:endParaRPr i="1" sz="1700">
              <a:latin typeface="Spectral"/>
              <a:ea typeface="Spectral"/>
              <a:cs typeface="Spectral"/>
              <a:sym typeface="Spectral"/>
            </a:endParaRPr>
          </a:p>
          <a:p>
            <a:pPr indent="0" lvl="0" marL="0" rtl="0" algn="just">
              <a:lnSpc>
                <a:spcPct val="100000"/>
              </a:lnSpc>
              <a:spcBef>
                <a:spcPts val="1600"/>
              </a:spcBef>
              <a:spcAft>
                <a:spcPts val="0"/>
              </a:spcAft>
              <a:buNone/>
            </a:pPr>
            <a:r>
              <a:rPr i="1" lang="en" sz="1700">
                <a:latin typeface="Spectral"/>
                <a:ea typeface="Spectral"/>
                <a:cs typeface="Spectral"/>
                <a:sym typeface="Spectral"/>
              </a:rPr>
              <a:t>The objects in this system are:</a:t>
            </a:r>
            <a:endParaRPr i="1" sz="1700">
              <a:latin typeface="Spectral"/>
              <a:ea typeface="Spectral"/>
              <a:cs typeface="Spectral"/>
              <a:sym typeface="Spectral"/>
            </a:endParaRPr>
          </a:p>
          <a:p>
            <a:pPr indent="-336550" lvl="0" marL="457200" rtl="0" algn="just">
              <a:lnSpc>
                <a:spcPct val="100000"/>
              </a:lnSpc>
              <a:spcBef>
                <a:spcPts val="1600"/>
              </a:spcBef>
              <a:spcAft>
                <a:spcPts val="0"/>
              </a:spcAft>
              <a:buSzPts val="1700"/>
              <a:buFont typeface="Spectral"/>
              <a:buAutoNum type="arabicPeriod"/>
            </a:pPr>
            <a:r>
              <a:rPr i="1" lang="en" sz="1700">
                <a:latin typeface="Spectral"/>
                <a:ea typeface="Spectral"/>
                <a:cs typeface="Spectral"/>
                <a:sym typeface="Spectral"/>
              </a:rPr>
              <a:t>Client browser</a:t>
            </a:r>
            <a:endParaRPr i="1" sz="1700">
              <a:latin typeface="Spectral"/>
              <a:ea typeface="Spectral"/>
              <a:cs typeface="Spectral"/>
              <a:sym typeface="Spectral"/>
            </a:endParaRPr>
          </a:p>
          <a:p>
            <a:pPr indent="-336550" lvl="0" marL="457200" rtl="0" algn="just">
              <a:lnSpc>
                <a:spcPct val="100000"/>
              </a:lnSpc>
              <a:spcBef>
                <a:spcPts val="0"/>
              </a:spcBef>
              <a:spcAft>
                <a:spcPts val="0"/>
              </a:spcAft>
              <a:buSzPts val="1700"/>
              <a:buFont typeface="Spectral"/>
              <a:buAutoNum type="arabicPeriod"/>
            </a:pPr>
            <a:r>
              <a:rPr i="1" lang="en" sz="1700">
                <a:latin typeface="Spectral"/>
                <a:ea typeface="Spectral"/>
                <a:cs typeface="Spectral"/>
                <a:sym typeface="Spectral"/>
              </a:rPr>
              <a:t>Web server</a:t>
            </a:r>
            <a:endParaRPr i="1" sz="1700">
              <a:latin typeface="Spectral"/>
              <a:ea typeface="Spectral"/>
              <a:cs typeface="Spectral"/>
              <a:sym typeface="Spectral"/>
            </a:endParaRPr>
          </a:p>
          <a:p>
            <a:pPr indent="-336550" lvl="0" marL="457200" rtl="0" algn="just">
              <a:lnSpc>
                <a:spcPct val="100000"/>
              </a:lnSpc>
              <a:spcBef>
                <a:spcPts val="0"/>
              </a:spcBef>
              <a:spcAft>
                <a:spcPts val="0"/>
              </a:spcAft>
              <a:buSzPts val="1700"/>
              <a:buFont typeface="Spectral"/>
              <a:buAutoNum type="arabicPeriod"/>
            </a:pPr>
            <a:r>
              <a:rPr i="1" lang="en" sz="1700">
                <a:latin typeface="Spectral"/>
                <a:ea typeface="Spectral"/>
                <a:cs typeface="Spectral"/>
                <a:sym typeface="Spectral"/>
              </a:rPr>
              <a:t>Application and scripts</a:t>
            </a:r>
            <a:endParaRPr i="1" sz="1700">
              <a:latin typeface="Spectral"/>
              <a:ea typeface="Spectral"/>
              <a:cs typeface="Spectral"/>
              <a:sym typeface="Spectral"/>
            </a:endParaRPr>
          </a:p>
          <a:p>
            <a:pPr indent="0" lvl="0" marL="0" rtl="0" algn="just">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Spectral"/>
                <a:ea typeface="Spectral"/>
                <a:cs typeface="Spectral"/>
                <a:sym typeface="Spectral"/>
              </a:rPr>
              <a:t>Sequence Diagram</a:t>
            </a:r>
            <a:endParaRPr>
              <a:solidFill>
                <a:schemeClr val="accent5"/>
              </a:solidFill>
              <a:latin typeface="Spectral"/>
              <a:ea typeface="Spectral"/>
              <a:cs typeface="Spectral"/>
              <a:sym typeface="Spectral"/>
            </a:endParaRPr>
          </a:p>
        </p:txBody>
      </p:sp>
      <p:sp>
        <p:nvSpPr>
          <p:cNvPr id="169" name="Google Shape;169;p29"/>
          <p:cNvSpPr txBox="1"/>
          <p:nvPr>
            <p:ph idx="1" type="body"/>
          </p:nvPr>
        </p:nvSpPr>
        <p:spPr>
          <a:xfrm>
            <a:off x="387900" y="1489825"/>
            <a:ext cx="8368200" cy="343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t>
            </a:r>
            <a:endParaRPr/>
          </a:p>
          <a:p>
            <a:pPr indent="0" lvl="0" marL="0" rtl="0" algn="l">
              <a:spcBef>
                <a:spcPts val="1600"/>
              </a:spcBef>
              <a:spcAft>
                <a:spcPts val="1600"/>
              </a:spcAft>
              <a:buNone/>
            </a:pPr>
            <a:r>
              <a:t/>
            </a:r>
            <a:endParaRPr/>
          </a:p>
        </p:txBody>
      </p:sp>
      <p:pic>
        <p:nvPicPr>
          <p:cNvPr id="170" name="Google Shape;170;p29"/>
          <p:cNvPicPr preferRelativeResize="0"/>
          <p:nvPr/>
        </p:nvPicPr>
        <p:blipFill>
          <a:blip r:embed="rId3">
            <a:alphaModFix/>
          </a:blip>
          <a:stretch>
            <a:fillRect/>
          </a:stretch>
        </p:blipFill>
        <p:spPr>
          <a:xfrm>
            <a:off x="387900" y="1489825"/>
            <a:ext cx="6729049" cy="3437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Spectral"/>
                <a:ea typeface="Spectral"/>
                <a:cs typeface="Spectral"/>
                <a:sym typeface="Spectral"/>
              </a:rPr>
              <a:t>Collaboration</a:t>
            </a:r>
            <a:endParaRPr>
              <a:latin typeface="Spectral"/>
              <a:ea typeface="Spectral"/>
              <a:cs typeface="Spectral"/>
              <a:sym typeface="Spectral"/>
            </a:endParaRPr>
          </a:p>
        </p:txBody>
      </p:sp>
      <p:sp>
        <p:nvSpPr>
          <p:cNvPr id="176" name="Google Shape;176;p30"/>
          <p:cNvSpPr txBox="1"/>
          <p:nvPr>
            <p:ph idx="1" type="subTitle"/>
          </p:nvPr>
        </p:nvSpPr>
        <p:spPr>
          <a:xfrm>
            <a:off x="213000" y="257175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800">
                <a:latin typeface="Spectral"/>
                <a:ea typeface="Spectral"/>
                <a:cs typeface="Spectral"/>
                <a:sym typeface="Spectral"/>
              </a:rPr>
              <a:t>Diagram</a:t>
            </a:r>
            <a:endParaRPr sz="3800">
              <a:latin typeface="Spectral"/>
              <a:ea typeface="Spectral"/>
              <a:cs typeface="Spectral"/>
              <a:sym typeface="Spectral"/>
            </a:endParaRPr>
          </a:p>
        </p:txBody>
      </p:sp>
      <p:sp>
        <p:nvSpPr>
          <p:cNvPr id="177" name="Google Shape;177;p30"/>
          <p:cNvSpPr txBox="1"/>
          <p:nvPr>
            <p:ph idx="2" type="body"/>
          </p:nvPr>
        </p:nvSpPr>
        <p:spPr>
          <a:xfrm>
            <a:off x="4995900" y="526575"/>
            <a:ext cx="3837000" cy="4255800"/>
          </a:xfrm>
          <a:prstGeom prst="rect">
            <a:avLst/>
          </a:prstGeom>
        </p:spPr>
        <p:txBody>
          <a:bodyPr anchorCtr="0" anchor="ctr" bIns="91425" lIns="91425" spcFirstLastPara="1" rIns="91425" wrap="square" tIns="91425">
            <a:noAutofit/>
          </a:bodyPr>
          <a:lstStyle/>
          <a:p>
            <a:pPr indent="0" lvl="0" marL="0" rtl="0" algn="just">
              <a:lnSpc>
                <a:spcPct val="100000"/>
              </a:lnSpc>
              <a:spcBef>
                <a:spcPts val="0"/>
              </a:spcBef>
              <a:spcAft>
                <a:spcPts val="0"/>
              </a:spcAft>
              <a:buNone/>
            </a:pPr>
            <a:r>
              <a:rPr i="1" lang="en" sz="1700">
                <a:latin typeface="Spectral"/>
                <a:ea typeface="Spectral"/>
                <a:cs typeface="Spectral"/>
                <a:sym typeface="Spectral"/>
              </a:rPr>
              <a:t>Collaboration diagram is also an interaction diagram. It illustrates the relationships and interactions between software objects.</a:t>
            </a:r>
            <a:endParaRPr i="1" sz="1700">
              <a:latin typeface="Spectral"/>
              <a:ea typeface="Spectral"/>
              <a:cs typeface="Spectral"/>
              <a:sym typeface="Spectral"/>
            </a:endParaRPr>
          </a:p>
          <a:p>
            <a:pPr indent="0" lvl="0" marL="0" rtl="0" algn="just">
              <a:lnSpc>
                <a:spcPct val="100000"/>
              </a:lnSpc>
              <a:spcBef>
                <a:spcPts val="1600"/>
              </a:spcBef>
              <a:spcAft>
                <a:spcPts val="0"/>
              </a:spcAft>
              <a:buNone/>
            </a:pPr>
            <a:r>
              <a:rPr i="1" lang="en" sz="1700">
                <a:latin typeface="Spectral"/>
                <a:ea typeface="Spectral"/>
                <a:cs typeface="Spectral"/>
                <a:sym typeface="Spectral"/>
              </a:rPr>
              <a:t>The major elements of collaboration diagram are objects, links and messages.</a:t>
            </a:r>
            <a:endParaRPr i="1" sz="1700">
              <a:latin typeface="Spectral"/>
              <a:ea typeface="Spectral"/>
              <a:cs typeface="Spectral"/>
              <a:sym typeface="Spectral"/>
            </a:endParaRPr>
          </a:p>
          <a:p>
            <a:pPr indent="0" lvl="0" marL="0" rtl="0" algn="just">
              <a:lnSpc>
                <a:spcPct val="100000"/>
              </a:lnSpc>
              <a:spcBef>
                <a:spcPts val="1600"/>
              </a:spcBef>
              <a:spcAft>
                <a:spcPts val="0"/>
              </a:spcAft>
              <a:buNone/>
            </a:pPr>
            <a:r>
              <a:rPr i="1" lang="en" sz="1700">
                <a:latin typeface="Spectral"/>
                <a:ea typeface="Spectral"/>
                <a:cs typeface="Spectral"/>
                <a:sym typeface="Spectral"/>
              </a:rPr>
              <a:t>The objects in this system are:</a:t>
            </a:r>
            <a:endParaRPr i="1" sz="1700">
              <a:latin typeface="Spectral"/>
              <a:ea typeface="Spectral"/>
              <a:cs typeface="Spectral"/>
              <a:sym typeface="Spectral"/>
            </a:endParaRPr>
          </a:p>
          <a:p>
            <a:pPr indent="-336550" lvl="0" marL="457200" rtl="0" algn="just">
              <a:lnSpc>
                <a:spcPct val="100000"/>
              </a:lnSpc>
              <a:spcBef>
                <a:spcPts val="1600"/>
              </a:spcBef>
              <a:spcAft>
                <a:spcPts val="0"/>
              </a:spcAft>
              <a:buSzPts val="1700"/>
              <a:buFont typeface="Spectral"/>
              <a:buAutoNum type="arabicPeriod"/>
            </a:pPr>
            <a:r>
              <a:rPr i="1" lang="en" sz="1700">
                <a:latin typeface="Spectral"/>
                <a:ea typeface="Spectral"/>
                <a:cs typeface="Spectral"/>
                <a:sym typeface="Spectral"/>
              </a:rPr>
              <a:t>Client browser</a:t>
            </a:r>
            <a:endParaRPr i="1" sz="1700">
              <a:latin typeface="Spectral"/>
              <a:ea typeface="Spectral"/>
              <a:cs typeface="Spectral"/>
              <a:sym typeface="Spectral"/>
            </a:endParaRPr>
          </a:p>
          <a:p>
            <a:pPr indent="-336550" lvl="0" marL="457200" rtl="0" algn="just">
              <a:lnSpc>
                <a:spcPct val="100000"/>
              </a:lnSpc>
              <a:spcBef>
                <a:spcPts val="0"/>
              </a:spcBef>
              <a:spcAft>
                <a:spcPts val="0"/>
              </a:spcAft>
              <a:buSzPts val="1700"/>
              <a:buFont typeface="Spectral"/>
              <a:buAutoNum type="arabicPeriod"/>
            </a:pPr>
            <a:r>
              <a:rPr i="1" lang="en" sz="1700">
                <a:latin typeface="Spectral"/>
                <a:ea typeface="Spectral"/>
                <a:cs typeface="Spectral"/>
                <a:sym typeface="Spectral"/>
              </a:rPr>
              <a:t>Web server</a:t>
            </a:r>
            <a:endParaRPr i="1" sz="1700">
              <a:latin typeface="Spectral"/>
              <a:ea typeface="Spectral"/>
              <a:cs typeface="Spectral"/>
              <a:sym typeface="Spectral"/>
            </a:endParaRPr>
          </a:p>
          <a:p>
            <a:pPr indent="-336550" lvl="0" marL="457200" rtl="0" algn="just">
              <a:lnSpc>
                <a:spcPct val="100000"/>
              </a:lnSpc>
              <a:spcBef>
                <a:spcPts val="0"/>
              </a:spcBef>
              <a:spcAft>
                <a:spcPts val="0"/>
              </a:spcAft>
              <a:buSzPts val="1700"/>
              <a:buFont typeface="Spectral"/>
              <a:buAutoNum type="arabicPeriod"/>
            </a:pPr>
            <a:r>
              <a:rPr i="1" lang="en" sz="1700">
                <a:latin typeface="Spectral"/>
                <a:ea typeface="Spectral"/>
                <a:cs typeface="Spectral"/>
                <a:sym typeface="Spectral"/>
              </a:rPr>
              <a:t>Application and scripts.</a:t>
            </a:r>
            <a:endParaRPr i="1" sz="1700">
              <a:latin typeface="Spectral"/>
              <a:ea typeface="Spectral"/>
              <a:cs typeface="Spectral"/>
              <a:sym typeface="Spectral"/>
            </a:endParaRPr>
          </a:p>
          <a:p>
            <a:pPr indent="0" lvl="0" marL="0" rtl="0" algn="just">
              <a:lnSpc>
                <a:spcPct val="100000"/>
              </a:lnSpc>
              <a:spcBef>
                <a:spcPts val="1600"/>
              </a:spcBef>
              <a:spcAft>
                <a:spcPts val="1600"/>
              </a:spcAft>
              <a:buNone/>
            </a:pPr>
            <a:r>
              <a:t/>
            </a:r>
            <a:endParaRPr i="1" sz="1700">
              <a:latin typeface="Spectral"/>
              <a:ea typeface="Spectral"/>
              <a:cs typeface="Spectral"/>
              <a:sym typeface="Spectr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Spectral"/>
                <a:ea typeface="Spectral"/>
                <a:cs typeface="Spectral"/>
                <a:sym typeface="Spectral"/>
              </a:rPr>
              <a:t>Collaboration Diagram</a:t>
            </a:r>
            <a:endParaRPr>
              <a:solidFill>
                <a:schemeClr val="accent5"/>
              </a:solidFill>
              <a:latin typeface="Spectral"/>
              <a:ea typeface="Spectral"/>
              <a:cs typeface="Spectral"/>
              <a:sym typeface="Spectral"/>
            </a:endParaRPr>
          </a:p>
        </p:txBody>
      </p:sp>
      <p:sp>
        <p:nvSpPr>
          <p:cNvPr id="183" name="Google Shape;183;p31"/>
          <p:cNvSpPr txBox="1"/>
          <p:nvPr>
            <p:ph idx="1" type="body"/>
          </p:nvPr>
        </p:nvSpPr>
        <p:spPr>
          <a:xfrm>
            <a:off x="387900" y="1489825"/>
            <a:ext cx="8368200" cy="332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t>
            </a:r>
            <a:endParaRPr/>
          </a:p>
          <a:p>
            <a:pPr indent="0" lvl="0" marL="0" rtl="0" algn="l">
              <a:spcBef>
                <a:spcPts val="1600"/>
              </a:spcBef>
              <a:spcAft>
                <a:spcPts val="1600"/>
              </a:spcAft>
              <a:buNone/>
            </a:pPr>
            <a:r>
              <a:t/>
            </a:r>
            <a:endParaRPr/>
          </a:p>
        </p:txBody>
      </p:sp>
      <p:pic>
        <p:nvPicPr>
          <p:cNvPr id="184" name="Google Shape;184;p31"/>
          <p:cNvPicPr preferRelativeResize="0"/>
          <p:nvPr/>
        </p:nvPicPr>
        <p:blipFill>
          <a:blip r:embed="rId3">
            <a:alphaModFix/>
          </a:blip>
          <a:stretch>
            <a:fillRect/>
          </a:stretch>
        </p:blipFill>
        <p:spPr>
          <a:xfrm>
            <a:off x="387900" y="1489825"/>
            <a:ext cx="6363526" cy="32775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400">
                <a:solidFill>
                  <a:schemeClr val="accent5"/>
                </a:solidFill>
                <a:latin typeface="Spectral"/>
                <a:ea typeface="Spectral"/>
                <a:cs typeface="Spectral"/>
                <a:sym typeface="Spectral"/>
              </a:rPr>
              <a:t>Contents</a:t>
            </a:r>
            <a:endParaRPr>
              <a:solidFill>
                <a:schemeClr val="accent5"/>
              </a:solidFill>
              <a:latin typeface="Spectral"/>
              <a:ea typeface="Spectral"/>
              <a:cs typeface="Spectral"/>
              <a:sym typeface="Spectral"/>
            </a:endParaRPr>
          </a:p>
        </p:txBody>
      </p:sp>
      <p:sp>
        <p:nvSpPr>
          <p:cNvPr id="73" name="Google Shape;73;p14"/>
          <p:cNvSpPr txBox="1"/>
          <p:nvPr>
            <p:ph idx="1" type="body"/>
          </p:nvPr>
        </p:nvSpPr>
        <p:spPr>
          <a:xfrm>
            <a:off x="387900" y="1432175"/>
            <a:ext cx="7151700" cy="32505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1000"/>
              </a:spcBef>
              <a:spcAft>
                <a:spcPts val="0"/>
              </a:spcAft>
              <a:buClr>
                <a:srgbClr val="FFFFFF"/>
              </a:buClr>
              <a:buSzPts val="2400"/>
              <a:buFont typeface="Spectral"/>
              <a:buChar char="➔"/>
            </a:pPr>
            <a:r>
              <a:rPr i="1" lang="en" sz="2400">
                <a:solidFill>
                  <a:srgbClr val="FFFFFF"/>
                </a:solidFill>
                <a:latin typeface="Spectral"/>
                <a:ea typeface="Spectral"/>
                <a:cs typeface="Spectral"/>
                <a:sym typeface="Spectral"/>
              </a:rPr>
              <a:t>Abstract</a:t>
            </a:r>
            <a:endParaRPr i="1" sz="2400">
              <a:solidFill>
                <a:srgbClr val="FFFFFF"/>
              </a:solidFill>
              <a:latin typeface="Spectral"/>
              <a:ea typeface="Spectral"/>
              <a:cs typeface="Spectral"/>
              <a:sym typeface="Spectral"/>
            </a:endParaRPr>
          </a:p>
          <a:p>
            <a:pPr indent="-381000" lvl="0" marL="457200" rtl="0" algn="l">
              <a:lnSpc>
                <a:spcPct val="115000"/>
              </a:lnSpc>
              <a:spcBef>
                <a:spcPts val="0"/>
              </a:spcBef>
              <a:spcAft>
                <a:spcPts val="0"/>
              </a:spcAft>
              <a:buClr>
                <a:srgbClr val="FFFFFF"/>
              </a:buClr>
              <a:buSzPts val="2400"/>
              <a:buFont typeface="Spectral"/>
              <a:buChar char="➔"/>
            </a:pPr>
            <a:r>
              <a:rPr i="1" lang="en" sz="2400">
                <a:solidFill>
                  <a:srgbClr val="FFFFFF"/>
                </a:solidFill>
                <a:latin typeface="Spectral"/>
                <a:ea typeface="Spectral"/>
                <a:cs typeface="Spectral"/>
                <a:sym typeface="Spectral"/>
              </a:rPr>
              <a:t>Related Work</a:t>
            </a:r>
            <a:endParaRPr i="1" sz="2400">
              <a:solidFill>
                <a:srgbClr val="FFFFFF"/>
              </a:solidFill>
              <a:latin typeface="Spectral"/>
              <a:ea typeface="Spectral"/>
              <a:cs typeface="Spectral"/>
              <a:sym typeface="Spectral"/>
            </a:endParaRPr>
          </a:p>
          <a:p>
            <a:pPr indent="-381000" lvl="0" marL="457200" rtl="0" algn="l">
              <a:lnSpc>
                <a:spcPct val="115000"/>
              </a:lnSpc>
              <a:spcBef>
                <a:spcPts val="0"/>
              </a:spcBef>
              <a:spcAft>
                <a:spcPts val="0"/>
              </a:spcAft>
              <a:buClr>
                <a:srgbClr val="FFFFFF"/>
              </a:buClr>
              <a:buSzPts val="2400"/>
              <a:buFont typeface="Spectral"/>
              <a:buChar char="➔"/>
            </a:pPr>
            <a:r>
              <a:rPr i="1" lang="en" sz="2400">
                <a:solidFill>
                  <a:srgbClr val="FFFFFF"/>
                </a:solidFill>
                <a:latin typeface="Spectral"/>
                <a:ea typeface="Spectral"/>
                <a:cs typeface="Spectral"/>
                <a:sym typeface="Spectral"/>
              </a:rPr>
              <a:t>Proposed Approach</a:t>
            </a:r>
            <a:endParaRPr i="1" sz="2400">
              <a:solidFill>
                <a:srgbClr val="FFFFFF"/>
              </a:solidFill>
              <a:latin typeface="Spectral"/>
              <a:ea typeface="Spectral"/>
              <a:cs typeface="Spectral"/>
              <a:sym typeface="Spectral"/>
            </a:endParaRPr>
          </a:p>
          <a:p>
            <a:pPr indent="-381000" lvl="0" marL="457200" rtl="0" algn="l">
              <a:lnSpc>
                <a:spcPct val="115000"/>
              </a:lnSpc>
              <a:spcBef>
                <a:spcPts val="0"/>
              </a:spcBef>
              <a:spcAft>
                <a:spcPts val="0"/>
              </a:spcAft>
              <a:buClr>
                <a:srgbClr val="FFFFFF"/>
              </a:buClr>
              <a:buSzPts val="2400"/>
              <a:buFont typeface="Spectral"/>
              <a:buChar char="➔"/>
            </a:pPr>
            <a:r>
              <a:rPr i="1" lang="en" sz="2400">
                <a:solidFill>
                  <a:srgbClr val="FFFFFF"/>
                </a:solidFill>
                <a:latin typeface="Spectral"/>
                <a:ea typeface="Spectral"/>
                <a:cs typeface="Spectral"/>
                <a:sym typeface="Spectral"/>
              </a:rPr>
              <a:t>Requirements</a:t>
            </a:r>
            <a:endParaRPr i="1" sz="2400">
              <a:solidFill>
                <a:srgbClr val="FFFFFF"/>
              </a:solidFill>
              <a:latin typeface="Spectral"/>
              <a:ea typeface="Spectral"/>
              <a:cs typeface="Spectral"/>
              <a:sym typeface="Spectral"/>
            </a:endParaRPr>
          </a:p>
          <a:p>
            <a:pPr indent="-381000" lvl="0" marL="457200" rtl="0" algn="l">
              <a:lnSpc>
                <a:spcPct val="115000"/>
              </a:lnSpc>
              <a:spcBef>
                <a:spcPts val="0"/>
              </a:spcBef>
              <a:spcAft>
                <a:spcPts val="0"/>
              </a:spcAft>
              <a:buClr>
                <a:srgbClr val="FFFFFF"/>
              </a:buClr>
              <a:buSzPts val="2400"/>
              <a:buFont typeface="Spectral"/>
              <a:buChar char="➔"/>
            </a:pPr>
            <a:r>
              <a:rPr i="1" lang="en" sz="2400">
                <a:solidFill>
                  <a:srgbClr val="FFFFFF"/>
                </a:solidFill>
                <a:latin typeface="Spectral"/>
                <a:ea typeface="Spectral"/>
                <a:cs typeface="Spectral"/>
                <a:sym typeface="Spectral"/>
              </a:rPr>
              <a:t>Design and Implementation</a:t>
            </a:r>
            <a:endParaRPr i="1" sz="2400">
              <a:solidFill>
                <a:srgbClr val="FFFFFF"/>
              </a:solidFill>
              <a:latin typeface="Spectral"/>
              <a:ea typeface="Spectral"/>
              <a:cs typeface="Spectral"/>
              <a:sym typeface="Spectral"/>
            </a:endParaRPr>
          </a:p>
          <a:p>
            <a:pPr indent="-381000" lvl="0" marL="457200" rtl="0" algn="l">
              <a:lnSpc>
                <a:spcPct val="115000"/>
              </a:lnSpc>
              <a:spcBef>
                <a:spcPts val="0"/>
              </a:spcBef>
              <a:spcAft>
                <a:spcPts val="0"/>
              </a:spcAft>
              <a:buClr>
                <a:srgbClr val="FFFFFF"/>
              </a:buClr>
              <a:buSzPts val="2400"/>
              <a:buFont typeface="Spectral"/>
              <a:buChar char="➔"/>
            </a:pPr>
            <a:r>
              <a:rPr i="1" lang="en" sz="2400">
                <a:solidFill>
                  <a:srgbClr val="FFFFFF"/>
                </a:solidFill>
                <a:latin typeface="Spectral"/>
                <a:ea typeface="Spectral"/>
                <a:cs typeface="Spectral"/>
                <a:sym typeface="Spectral"/>
              </a:rPr>
              <a:t>UML Diagrams</a:t>
            </a:r>
            <a:endParaRPr i="1" sz="2400">
              <a:solidFill>
                <a:srgbClr val="FFFFFF"/>
              </a:solidFill>
              <a:latin typeface="Spectral"/>
              <a:ea typeface="Spectral"/>
              <a:cs typeface="Spectral"/>
              <a:sym typeface="Spectral"/>
            </a:endParaRPr>
          </a:p>
          <a:p>
            <a:pPr indent="-381000" lvl="0" marL="457200" rtl="0" algn="l">
              <a:spcBef>
                <a:spcPts val="0"/>
              </a:spcBef>
              <a:spcAft>
                <a:spcPts val="0"/>
              </a:spcAft>
              <a:buClr>
                <a:srgbClr val="FFFFFF"/>
              </a:buClr>
              <a:buSzPts val="2400"/>
              <a:buFont typeface="Spectral"/>
              <a:buChar char="➔"/>
            </a:pPr>
            <a:r>
              <a:rPr i="1" lang="en" sz="2400">
                <a:latin typeface="Spectral"/>
                <a:ea typeface="Spectral"/>
                <a:cs typeface="Spectral"/>
                <a:sym typeface="Spectral"/>
              </a:rPr>
              <a:t>System Approach</a:t>
            </a:r>
            <a:endParaRPr i="1" sz="2400">
              <a:solidFill>
                <a:srgbClr val="FFFFFF"/>
              </a:solidFill>
              <a:latin typeface="Spectral"/>
              <a:ea typeface="Spectral"/>
              <a:cs typeface="Spectral"/>
              <a:sym typeface="Spectr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Spectral"/>
                <a:ea typeface="Spectral"/>
                <a:cs typeface="Spectral"/>
                <a:sym typeface="Spectral"/>
              </a:rPr>
              <a:t>Statechart</a:t>
            </a:r>
            <a:endParaRPr>
              <a:latin typeface="Spectral"/>
              <a:ea typeface="Spectral"/>
              <a:cs typeface="Spectral"/>
              <a:sym typeface="Spectral"/>
            </a:endParaRPr>
          </a:p>
        </p:txBody>
      </p:sp>
      <p:sp>
        <p:nvSpPr>
          <p:cNvPr id="190" name="Google Shape;190;p32"/>
          <p:cNvSpPr txBox="1"/>
          <p:nvPr>
            <p:ph idx="1" type="subTitle"/>
          </p:nvPr>
        </p:nvSpPr>
        <p:spPr>
          <a:xfrm>
            <a:off x="265500" y="257175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800">
                <a:latin typeface="Spectral"/>
                <a:ea typeface="Spectral"/>
                <a:cs typeface="Spectral"/>
                <a:sym typeface="Spectral"/>
              </a:rPr>
              <a:t>Diagram</a:t>
            </a:r>
            <a:endParaRPr sz="3800">
              <a:latin typeface="Spectral"/>
              <a:ea typeface="Spectral"/>
              <a:cs typeface="Spectral"/>
              <a:sym typeface="Spectral"/>
            </a:endParaRPr>
          </a:p>
        </p:txBody>
      </p:sp>
      <p:sp>
        <p:nvSpPr>
          <p:cNvPr id="191" name="Google Shape;191;p32"/>
          <p:cNvSpPr txBox="1"/>
          <p:nvPr>
            <p:ph idx="2" type="body"/>
          </p:nvPr>
        </p:nvSpPr>
        <p:spPr>
          <a:xfrm>
            <a:off x="4967700" y="630000"/>
            <a:ext cx="3837000" cy="3968100"/>
          </a:xfrm>
          <a:prstGeom prst="rect">
            <a:avLst/>
          </a:prstGeom>
        </p:spPr>
        <p:txBody>
          <a:bodyPr anchorCtr="0" anchor="ctr" bIns="91425" lIns="91425" spcFirstLastPara="1" rIns="91425" wrap="square" tIns="91425">
            <a:noAutofit/>
          </a:bodyPr>
          <a:lstStyle/>
          <a:p>
            <a:pPr indent="0" lvl="0" marL="0" rtl="0" algn="just">
              <a:lnSpc>
                <a:spcPct val="100000"/>
              </a:lnSpc>
              <a:spcBef>
                <a:spcPts val="0"/>
              </a:spcBef>
              <a:spcAft>
                <a:spcPts val="0"/>
              </a:spcAft>
              <a:buNone/>
            </a:pPr>
            <a:r>
              <a:rPr i="1" lang="en">
                <a:latin typeface="Spectral"/>
                <a:ea typeface="Spectral"/>
                <a:cs typeface="Spectral"/>
                <a:sym typeface="Spectral"/>
              </a:rPr>
              <a:t>A statechart diagram models dynamic nature of the system. It defines different states of objects during its lifetime and the events that </a:t>
            </a:r>
            <a:r>
              <a:rPr i="1" lang="en">
                <a:latin typeface="Spectral"/>
                <a:ea typeface="Spectral"/>
                <a:cs typeface="Spectral"/>
                <a:sym typeface="Spectral"/>
              </a:rPr>
              <a:t>trigger</a:t>
            </a:r>
            <a:r>
              <a:rPr i="1" lang="en">
                <a:latin typeface="Spectral"/>
                <a:ea typeface="Spectral"/>
                <a:cs typeface="Spectral"/>
                <a:sym typeface="Spectral"/>
              </a:rPr>
              <a:t> these changes.</a:t>
            </a:r>
            <a:endParaRPr i="1">
              <a:latin typeface="Spectral"/>
              <a:ea typeface="Spectral"/>
              <a:cs typeface="Spectral"/>
              <a:sym typeface="Spectral"/>
            </a:endParaRPr>
          </a:p>
          <a:p>
            <a:pPr indent="0" lvl="0" marL="0" rtl="0" algn="just">
              <a:lnSpc>
                <a:spcPct val="100000"/>
              </a:lnSpc>
              <a:spcBef>
                <a:spcPts val="1600"/>
              </a:spcBef>
              <a:spcAft>
                <a:spcPts val="0"/>
              </a:spcAft>
              <a:buNone/>
            </a:pPr>
            <a:r>
              <a:rPr i="1" lang="en">
                <a:latin typeface="Spectral"/>
                <a:ea typeface="Spectral"/>
                <a:cs typeface="Spectral"/>
                <a:sym typeface="Spectral"/>
              </a:rPr>
              <a:t>The main elements of statechart diagram are:</a:t>
            </a:r>
            <a:endParaRPr i="1">
              <a:latin typeface="Spectral"/>
              <a:ea typeface="Spectral"/>
              <a:cs typeface="Spectral"/>
              <a:sym typeface="Spectral"/>
            </a:endParaRPr>
          </a:p>
          <a:p>
            <a:pPr indent="-342900" lvl="0" marL="457200" rtl="0" algn="just">
              <a:lnSpc>
                <a:spcPct val="100000"/>
              </a:lnSpc>
              <a:spcBef>
                <a:spcPts val="1600"/>
              </a:spcBef>
              <a:spcAft>
                <a:spcPts val="0"/>
              </a:spcAft>
              <a:buSzPts val="1800"/>
              <a:buFont typeface="Spectral"/>
              <a:buAutoNum type="arabicPeriod"/>
            </a:pPr>
            <a:r>
              <a:rPr i="1" lang="en">
                <a:latin typeface="Spectral"/>
                <a:ea typeface="Spectral"/>
                <a:cs typeface="Spectral"/>
                <a:sym typeface="Spectral"/>
              </a:rPr>
              <a:t>Events</a:t>
            </a:r>
            <a:endParaRPr i="1">
              <a:latin typeface="Spectral"/>
              <a:ea typeface="Spectral"/>
              <a:cs typeface="Spectral"/>
              <a:sym typeface="Spectral"/>
            </a:endParaRPr>
          </a:p>
          <a:p>
            <a:pPr indent="-342900" lvl="0" marL="457200" rtl="0" algn="just">
              <a:lnSpc>
                <a:spcPct val="100000"/>
              </a:lnSpc>
              <a:spcBef>
                <a:spcPts val="0"/>
              </a:spcBef>
              <a:spcAft>
                <a:spcPts val="0"/>
              </a:spcAft>
              <a:buSzPts val="1800"/>
              <a:buFont typeface="Spectral"/>
              <a:buAutoNum type="arabicPeriod"/>
            </a:pPr>
            <a:r>
              <a:rPr i="1" lang="en">
                <a:latin typeface="Spectral"/>
                <a:ea typeface="Spectral"/>
                <a:cs typeface="Spectral"/>
                <a:sym typeface="Spectral"/>
              </a:rPr>
              <a:t>States</a:t>
            </a:r>
            <a:endParaRPr i="1">
              <a:latin typeface="Spectral"/>
              <a:ea typeface="Spectral"/>
              <a:cs typeface="Spectral"/>
              <a:sym typeface="Spectral"/>
            </a:endParaRPr>
          </a:p>
          <a:p>
            <a:pPr indent="-342900" lvl="0" marL="457200" rtl="0" algn="just">
              <a:lnSpc>
                <a:spcPct val="100000"/>
              </a:lnSpc>
              <a:spcBef>
                <a:spcPts val="0"/>
              </a:spcBef>
              <a:spcAft>
                <a:spcPts val="0"/>
              </a:spcAft>
              <a:buSzPts val="1800"/>
              <a:buFont typeface="Spectral"/>
              <a:buAutoNum type="arabicPeriod"/>
            </a:pPr>
            <a:r>
              <a:rPr i="1" lang="en">
                <a:latin typeface="Spectral"/>
                <a:ea typeface="Spectral"/>
                <a:cs typeface="Spectral"/>
                <a:sym typeface="Spectral"/>
              </a:rPr>
              <a:t>Transition</a:t>
            </a:r>
            <a:endParaRPr i="1">
              <a:latin typeface="Spectral"/>
              <a:ea typeface="Spectral"/>
              <a:cs typeface="Spectral"/>
              <a:sym typeface="Spectral"/>
            </a:endParaRPr>
          </a:p>
          <a:p>
            <a:pPr indent="0" lvl="0" marL="0" rtl="0" algn="just">
              <a:lnSpc>
                <a:spcPct val="100000"/>
              </a:lnSpc>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Spectral"/>
                <a:ea typeface="Spectral"/>
                <a:cs typeface="Spectral"/>
                <a:sym typeface="Spectral"/>
              </a:rPr>
              <a:t>Statechart Diagram</a:t>
            </a:r>
            <a:endParaRPr>
              <a:solidFill>
                <a:schemeClr val="accent5"/>
              </a:solidFill>
              <a:latin typeface="Spectral"/>
              <a:ea typeface="Spectral"/>
              <a:cs typeface="Spectral"/>
              <a:sym typeface="Spectral"/>
            </a:endParaRPr>
          </a:p>
        </p:txBody>
      </p:sp>
      <p:sp>
        <p:nvSpPr>
          <p:cNvPr id="197" name="Google Shape;197;p33"/>
          <p:cNvSpPr txBox="1"/>
          <p:nvPr>
            <p:ph idx="1" type="body"/>
          </p:nvPr>
        </p:nvSpPr>
        <p:spPr>
          <a:xfrm>
            <a:off x="387900" y="1489825"/>
            <a:ext cx="8368200" cy="334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t>
            </a:r>
            <a:endParaRPr/>
          </a:p>
          <a:p>
            <a:pPr indent="0" lvl="0" marL="0" rtl="0" algn="l">
              <a:spcBef>
                <a:spcPts val="1600"/>
              </a:spcBef>
              <a:spcAft>
                <a:spcPts val="1600"/>
              </a:spcAft>
              <a:buNone/>
            </a:pPr>
            <a:r>
              <a:t/>
            </a:r>
            <a:endParaRPr/>
          </a:p>
        </p:txBody>
      </p:sp>
      <p:pic>
        <p:nvPicPr>
          <p:cNvPr id="198" name="Google Shape;198;p33"/>
          <p:cNvPicPr preferRelativeResize="0"/>
          <p:nvPr/>
        </p:nvPicPr>
        <p:blipFill>
          <a:blip r:embed="rId3">
            <a:alphaModFix/>
          </a:blip>
          <a:stretch>
            <a:fillRect/>
          </a:stretch>
        </p:blipFill>
        <p:spPr>
          <a:xfrm>
            <a:off x="387900" y="1489825"/>
            <a:ext cx="7201374" cy="33444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Spectral"/>
                <a:ea typeface="Spectral"/>
                <a:cs typeface="Spectral"/>
                <a:sym typeface="Spectral"/>
              </a:rPr>
              <a:t>Workflow</a:t>
            </a:r>
            <a:endParaRPr>
              <a:solidFill>
                <a:schemeClr val="accent5"/>
              </a:solidFill>
              <a:latin typeface="Spectral"/>
              <a:ea typeface="Spectral"/>
              <a:cs typeface="Spectral"/>
              <a:sym typeface="Spectral"/>
            </a:endParaRPr>
          </a:p>
        </p:txBody>
      </p:sp>
      <p:sp>
        <p:nvSpPr>
          <p:cNvPr id="204" name="Google Shape;204;p34"/>
          <p:cNvSpPr txBox="1"/>
          <p:nvPr>
            <p:ph idx="1" type="body"/>
          </p:nvPr>
        </p:nvSpPr>
        <p:spPr>
          <a:xfrm>
            <a:off x="387900" y="1489825"/>
            <a:ext cx="8368200" cy="32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205" name="Google Shape;205;p34"/>
          <p:cNvPicPr preferRelativeResize="0"/>
          <p:nvPr/>
        </p:nvPicPr>
        <p:blipFill>
          <a:blip r:embed="rId3">
            <a:alphaModFix/>
          </a:blip>
          <a:stretch>
            <a:fillRect/>
          </a:stretch>
        </p:blipFill>
        <p:spPr>
          <a:xfrm>
            <a:off x="1835700" y="1185025"/>
            <a:ext cx="5636950" cy="3272449"/>
          </a:xfrm>
          <a:prstGeom prst="rect">
            <a:avLst/>
          </a:prstGeom>
          <a:noFill/>
          <a:ln>
            <a:noFill/>
          </a:ln>
        </p:spPr>
      </p:pic>
      <p:sp>
        <p:nvSpPr>
          <p:cNvPr id="206" name="Google Shape;206;p34"/>
          <p:cNvSpPr txBox="1"/>
          <p:nvPr/>
        </p:nvSpPr>
        <p:spPr>
          <a:xfrm>
            <a:off x="2904725" y="4466150"/>
            <a:ext cx="428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Spectral"/>
                <a:ea typeface="Spectral"/>
                <a:cs typeface="Spectral"/>
                <a:sym typeface="Spectral"/>
              </a:rPr>
              <a:t>Fig: Workflow for Text Summarization</a:t>
            </a:r>
            <a:endParaRPr>
              <a:solidFill>
                <a:schemeClr val="dk1"/>
              </a:solidFill>
              <a:latin typeface="Spectral"/>
              <a:ea typeface="Spectral"/>
              <a:cs typeface="Spectral"/>
              <a:sym typeface="Spectr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Spectral"/>
                <a:ea typeface="Spectral"/>
                <a:cs typeface="Spectral"/>
                <a:sym typeface="Spectral"/>
              </a:rPr>
              <a:t>Workflow</a:t>
            </a:r>
            <a:endParaRPr>
              <a:solidFill>
                <a:schemeClr val="accent5"/>
              </a:solidFill>
              <a:latin typeface="Spectral"/>
              <a:ea typeface="Spectral"/>
              <a:cs typeface="Spectral"/>
              <a:sym typeface="Spectral"/>
            </a:endParaRPr>
          </a:p>
        </p:txBody>
      </p:sp>
      <p:sp>
        <p:nvSpPr>
          <p:cNvPr id="212" name="Google Shape;212;p35"/>
          <p:cNvSpPr txBox="1"/>
          <p:nvPr>
            <p:ph idx="1" type="body"/>
          </p:nvPr>
        </p:nvSpPr>
        <p:spPr>
          <a:xfrm>
            <a:off x="387900" y="1489825"/>
            <a:ext cx="8368200" cy="32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213" name="Google Shape;213;p35"/>
          <p:cNvPicPr preferRelativeResize="0"/>
          <p:nvPr/>
        </p:nvPicPr>
        <p:blipFill>
          <a:blip r:embed="rId3">
            <a:alphaModFix/>
          </a:blip>
          <a:stretch>
            <a:fillRect/>
          </a:stretch>
        </p:blipFill>
        <p:spPr>
          <a:xfrm>
            <a:off x="2581275" y="1138238"/>
            <a:ext cx="4286250" cy="3324225"/>
          </a:xfrm>
          <a:prstGeom prst="rect">
            <a:avLst/>
          </a:prstGeom>
          <a:noFill/>
          <a:ln>
            <a:noFill/>
          </a:ln>
        </p:spPr>
      </p:pic>
      <p:sp>
        <p:nvSpPr>
          <p:cNvPr id="214" name="Google Shape;214;p35"/>
          <p:cNvSpPr txBox="1"/>
          <p:nvPr/>
        </p:nvSpPr>
        <p:spPr>
          <a:xfrm>
            <a:off x="3209525" y="4542350"/>
            <a:ext cx="428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Spectral"/>
                <a:ea typeface="Spectral"/>
                <a:cs typeface="Spectral"/>
                <a:sym typeface="Spectral"/>
              </a:rPr>
              <a:t>Fig: Workflow for Keyword Extraction</a:t>
            </a:r>
            <a:endParaRPr>
              <a:solidFill>
                <a:schemeClr val="dk1"/>
              </a:solidFill>
              <a:latin typeface="Spectral"/>
              <a:ea typeface="Spectral"/>
              <a:cs typeface="Spectral"/>
              <a:sym typeface="Spectr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Spectral"/>
                <a:ea typeface="Spectral"/>
                <a:cs typeface="Spectral"/>
                <a:sym typeface="Spectral"/>
              </a:rPr>
              <a:t>System Approach</a:t>
            </a:r>
            <a:endParaRPr>
              <a:solidFill>
                <a:schemeClr val="accent5"/>
              </a:solidFill>
              <a:latin typeface="Spectral"/>
              <a:ea typeface="Spectral"/>
              <a:cs typeface="Spectral"/>
              <a:sym typeface="Spectral"/>
            </a:endParaRPr>
          </a:p>
        </p:txBody>
      </p:sp>
      <p:sp>
        <p:nvSpPr>
          <p:cNvPr id="220" name="Google Shape;220;p3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i="1" lang="en">
                <a:latin typeface="Spectral"/>
                <a:ea typeface="Spectral"/>
                <a:cs typeface="Spectral"/>
                <a:sym typeface="Spectral"/>
              </a:rPr>
              <a:t>The DraftCheck web application is developed using a modular approach.</a:t>
            </a:r>
            <a:endParaRPr i="1">
              <a:latin typeface="Spectral"/>
              <a:ea typeface="Spectral"/>
              <a:cs typeface="Spectral"/>
              <a:sym typeface="Spectral"/>
            </a:endParaRPr>
          </a:p>
          <a:p>
            <a:pPr indent="0" lvl="0" marL="0" rtl="0" algn="just">
              <a:lnSpc>
                <a:spcPct val="100000"/>
              </a:lnSpc>
              <a:spcBef>
                <a:spcPts val="1600"/>
              </a:spcBef>
              <a:spcAft>
                <a:spcPts val="0"/>
              </a:spcAft>
              <a:buNone/>
            </a:pPr>
            <a:r>
              <a:rPr b="1" i="1" lang="en">
                <a:highlight>
                  <a:srgbClr val="000000"/>
                </a:highlight>
                <a:latin typeface="Spectral"/>
                <a:ea typeface="Spectral"/>
                <a:cs typeface="Spectral"/>
                <a:sym typeface="Spectral"/>
              </a:rPr>
              <a:t>Modular architecture</a:t>
            </a:r>
            <a:r>
              <a:rPr i="1" lang="en">
                <a:highlight>
                  <a:srgbClr val="000000"/>
                </a:highlight>
                <a:latin typeface="Spectral"/>
                <a:ea typeface="Spectral"/>
                <a:cs typeface="Spectral"/>
                <a:sym typeface="Spectral"/>
              </a:rPr>
              <a:t> is based on the design and use of systems composed of separate repetitive elements (standard units), which are similar in size, shape and functional nature. These can be linked up to each other, be replaced or added.</a:t>
            </a:r>
            <a:endParaRPr i="1">
              <a:highlight>
                <a:srgbClr val="000000"/>
              </a:highlight>
              <a:latin typeface="Spectral"/>
              <a:ea typeface="Spectral"/>
              <a:cs typeface="Spectral"/>
              <a:sym typeface="Spectral"/>
            </a:endParaRPr>
          </a:p>
          <a:p>
            <a:pPr indent="0" lvl="0" marL="0" rtl="0" algn="just">
              <a:lnSpc>
                <a:spcPct val="100000"/>
              </a:lnSpc>
              <a:spcBef>
                <a:spcPts val="1600"/>
              </a:spcBef>
              <a:spcAft>
                <a:spcPts val="0"/>
              </a:spcAft>
              <a:buNone/>
            </a:pPr>
            <a:r>
              <a:rPr i="1" lang="en">
                <a:latin typeface="Spectral"/>
                <a:ea typeface="Spectral"/>
                <a:cs typeface="Spectral"/>
                <a:sym typeface="Spectral"/>
              </a:rPr>
              <a:t>In modular approach a complex system is broken into independent modules. These modules can be written in different programming languages as well. The modules are integrated into a system.  </a:t>
            </a:r>
            <a:endParaRPr i="1">
              <a:latin typeface="Spectral"/>
              <a:ea typeface="Spectral"/>
              <a:cs typeface="Spectral"/>
              <a:sym typeface="Spectral"/>
            </a:endParaRPr>
          </a:p>
          <a:p>
            <a:pPr indent="0" lvl="0" marL="0" rtl="0" algn="just">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chemeClr val="accent5"/>
                </a:solidFill>
                <a:latin typeface="Spectral"/>
                <a:ea typeface="Spectral"/>
                <a:cs typeface="Spectral"/>
                <a:sym typeface="Spectral"/>
              </a:rPr>
              <a:t>Modules</a:t>
            </a:r>
            <a:endParaRPr sz="3200">
              <a:solidFill>
                <a:schemeClr val="accent5"/>
              </a:solidFill>
              <a:latin typeface="Spectral"/>
              <a:ea typeface="Spectral"/>
              <a:cs typeface="Spectral"/>
              <a:sym typeface="Spectral"/>
            </a:endParaRPr>
          </a:p>
        </p:txBody>
      </p:sp>
      <p:sp>
        <p:nvSpPr>
          <p:cNvPr id="226" name="Google Shape;226;p3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marR="5080" rtl="0" algn="just">
              <a:lnSpc>
                <a:spcPct val="100000"/>
              </a:lnSpc>
              <a:spcBef>
                <a:spcPts val="0"/>
              </a:spcBef>
              <a:spcAft>
                <a:spcPts val="0"/>
              </a:spcAft>
              <a:buSzPts val="1800"/>
              <a:buFont typeface="Spectral"/>
              <a:buChar char="❏"/>
            </a:pPr>
            <a:r>
              <a:rPr i="1" lang="en">
                <a:latin typeface="Spectral"/>
                <a:ea typeface="Spectral"/>
                <a:cs typeface="Spectral"/>
                <a:sym typeface="Spectral"/>
              </a:rPr>
              <a:t>The modules to be included in </a:t>
            </a:r>
            <a:r>
              <a:rPr i="1" lang="en">
                <a:latin typeface="Spectral"/>
                <a:ea typeface="Spectral"/>
                <a:cs typeface="Spectral"/>
                <a:sym typeface="Spectral"/>
              </a:rPr>
              <a:t>Draft Che</a:t>
            </a:r>
            <a:r>
              <a:rPr i="1" lang="en">
                <a:latin typeface="Spectral"/>
                <a:ea typeface="Spectral"/>
                <a:cs typeface="Spectral"/>
                <a:sym typeface="Spectral"/>
              </a:rPr>
              <a:t>ck, the website depends on the understanding that there is an abundance of public content available and it will keep increasing every minute, there is a need to make life easier for students and various academicians who have to go through tons of information just to find a few relevant points.</a:t>
            </a:r>
            <a:endParaRPr i="1">
              <a:latin typeface="Spectral"/>
              <a:ea typeface="Spectral"/>
              <a:cs typeface="Spectral"/>
              <a:sym typeface="Spectral"/>
            </a:endParaRPr>
          </a:p>
          <a:p>
            <a:pPr indent="0" lvl="0" marL="457200" marR="5080" rtl="0" algn="just">
              <a:lnSpc>
                <a:spcPct val="100000"/>
              </a:lnSpc>
              <a:spcBef>
                <a:spcPts val="0"/>
              </a:spcBef>
              <a:spcAft>
                <a:spcPts val="0"/>
              </a:spcAft>
              <a:buNone/>
            </a:pPr>
            <a:r>
              <a:t/>
            </a:r>
            <a:endParaRPr i="1">
              <a:latin typeface="Spectral"/>
              <a:ea typeface="Spectral"/>
              <a:cs typeface="Spectral"/>
              <a:sym typeface="Spectral"/>
            </a:endParaRPr>
          </a:p>
          <a:p>
            <a:pPr indent="-342900" lvl="0" marL="457200" marR="5080" rtl="0" algn="just">
              <a:lnSpc>
                <a:spcPct val="100000"/>
              </a:lnSpc>
              <a:spcBef>
                <a:spcPts val="0"/>
              </a:spcBef>
              <a:spcAft>
                <a:spcPts val="0"/>
              </a:spcAft>
              <a:buSzPts val="1800"/>
              <a:buFont typeface="Spectral"/>
              <a:buChar char="❏"/>
            </a:pPr>
            <a:r>
              <a:rPr i="1" lang="en">
                <a:latin typeface="Spectral"/>
                <a:ea typeface="Spectral"/>
                <a:cs typeface="Spectral"/>
                <a:sym typeface="Spectral"/>
              </a:rPr>
              <a:t>With this understanding, we have identified a few features that could be a part of our application that would cater to our goal of building an application that would be a one-stop solution for various academic and non-academic article analysis situations. </a:t>
            </a:r>
            <a:endParaRPr i="1">
              <a:latin typeface="Spectral"/>
              <a:ea typeface="Spectral"/>
              <a:cs typeface="Spectral"/>
              <a:sym typeface="Spectral"/>
            </a:endParaRPr>
          </a:p>
          <a:p>
            <a:pPr indent="0" lvl="0" marL="0" rtl="0" algn="l">
              <a:lnSpc>
                <a:spcPct val="115000"/>
              </a:lnSpc>
              <a:spcBef>
                <a:spcPts val="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Spectral"/>
                <a:ea typeface="Spectral"/>
                <a:cs typeface="Spectral"/>
                <a:sym typeface="Spectral"/>
              </a:rPr>
              <a:t>Modules</a:t>
            </a:r>
            <a:r>
              <a:rPr lang="en" sz="1300">
                <a:solidFill>
                  <a:schemeClr val="accent6"/>
                </a:solidFill>
                <a:latin typeface="Spectral"/>
                <a:ea typeface="Spectral"/>
                <a:cs typeface="Spectral"/>
                <a:sym typeface="Spectral"/>
              </a:rPr>
              <a:t>(continued)</a:t>
            </a:r>
            <a:endParaRPr sz="1300">
              <a:solidFill>
                <a:schemeClr val="accent6"/>
              </a:solidFill>
              <a:latin typeface="Spectral"/>
              <a:ea typeface="Spectral"/>
              <a:cs typeface="Spectral"/>
              <a:sym typeface="Spectral"/>
            </a:endParaRPr>
          </a:p>
        </p:txBody>
      </p:sp>
      <p:sp>
        <p:nvSpPr>
          <p:cNvPr id="232" name="Google Shape;232;p3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marR="5080" rtl="0" algn="just">
              <a:lnSpc>
                <a:spcPct val="100000"/>
              </a:lnSpc>
              <a:spcBef>
                <a:spcPts val="0"/>
              </a:spcBef>
              <a:spcAft>
                <a:spcPts val="0"/>
              </a:spcAft>
              <a:buSzPts val="1800"/>
              <a:buFont typeface="Spectral"/>
              <a:buChar char="❏"/>
            </a:pPr>
            <a:r>
              <a:rPr i="1" lang="en">
                <a:latin typeface="Spectral"/>
                <a:ea typeface="Spectral"/>
                <a:cs typeface="Spectral"/>
                <a:sym typeface="Spectral"/>
              </a:rPr>
              <a:t>We </a:t>
            </a:r>
            <a:r>
              <a:rPr i="1" lang="en">
                <a:latin typeface="Spectral"/>
                <a:ea typeface="Spectral"/>
                <a:cs typeface="Spectral"/>
                <a:sym typeface="Spectral"/>
              </a:rPr>
              <a:t>have conducted market-research to understand what students and researchers usually look for when trying to analyse their articles, thesis or dissertations. We have listed a few features that could contribute to our goal.</a:t>
            </a:r>
            <a:endParaRPr i="1">
              <a:latin typeface="Spectral"/>
              <a:ea typeface="Spectral"/>
              <a:cs typeface="Spectral"/>
              <a:sym typeface="Spectral"/>
            </a:endParaRPr>
          </a:p>
          <a:p>
            <a:pPr indent="0" lvl="0" marL="457200" marR="5080" rtl="0" algn="just">
              <a:lnSpc>
                <a:spcPct val="100000"/>
              </a:lnSpc>
              <a:spcBef>
                <a:spcPts val="0"/>
              </a:spcBef>
              <a:spcAft>
                <a:spcPts val="0"/>
              </a:spcAft>
              <a:buNone/>
            </a:pPr>
            <a:r>
              <a:t/>
            </a:r>
            <a:endParaRPr i="1">
              <a:latin typeface="Spectral"/>
              <a:ea typeface="Spectral"/>
              <a:cs typeface="Spectral"/>
              <a:sym typeface="Spectral"/>
            </a:endParaRPr>
          </a:p>
          <a:p>
            <a:pPr indent="-342900" lvl="0" marL="457200" marR="5080" rtl="0" algn="just">
              <a:lnSpc>
                <a:spcPct val="100000"/>
              </a:lnSpc>
              <a:spcBef>
                <a:spcPts val="0"/>
              </a:spcBef>
              <a:spcAft>
                <a:spcPts val="0"/>
              </a:spcAft>
              <a:buSzPts val="1800"/>
              <a:buFont typeface="Spectral"/>
              <a:buChar char="❏"/>
            </a:pPr>
            <a:r>
              <a:rPr i="1" lang="en">
                <a:latin typeface="Spectral"/>
                <a:ea typeface="Spectral"/>
                <a:cs typeface="Spectral"/>
                <a:sym typeface="Spectral"/>
              </a:rPr>
              <a:t>The result of the system is to analyse articles, thesis, dissertations etc. efficiently.</a:t>
            </a:r>
            <a:endParaRPr i="1">
              <a:latin typeface="Spectral"/>
              <a:ea typeface="Spectral"/>
              <a:cs typeface="Spectral"/>
              <a:sym typeface="Spectral"/>
            </a:endParaRPr>
          </a:p>
          <a:p>
            <a:pPr indent="0" lvl="0" marL="457200" marR="5080" rtl="0" algn="just">
              <a:lnSpc>
                <a:spcPct val="100000"/>
              </a:lnSpc>
              <a:spcBef>
                <a:spcPts val="0"/>
              </a:spcBef>
              <a:spcAft>
                <a:spcPts val="0"/>
              </a:spcAft>
              <a:buNone/>
            </a:pPr>
            <a:r>
              <a:t/>
            </a:r>
            <a:endParaRPr i="1">
              <a:latin typeface="Spectral"/>
              <a:ea typeface="Spectral"/>
              <a:cs typeface="Spectral"/>
              <a:sym typeface="Spectr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9"/>
          <p:cNvSpPr txBox="1"/>
          <p:nvPr>
            <p:ph type="title"/>
          </p:nvPr>
        </p:nvSpPr>
        <p:spPr>
          <a:xfrm>
            <a:off x="265500" y="1378325"/>
            <a:ext cx="4045200" cy="150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a:t>
            </a:r>
            <a:r>
              <a:rPr lang="en">
                <a:solidFill>
                  <a:schemeClr val="accent5"/>
                </a:solidFill>
                <a:latin typeface="Spectral"/>
                <a:ea typeface="Spectral"/>
                <a:cs typeface="Spectral"/>
                <a:sym typeface="Spectral"/>
              </a:rPr>
              <a:t>Article</a:t>
            </a:r>
            <a:endParaRPr>
              <a:solidFill>
                <a:schemeClr val="accent5"/>
              </a:solidFill>
              <a:latin typeface="Spectral"/>
              <a:ea typeface="Spectral"/>
              <a:cs typeface="Spectral"/>
              <a:sym typeface="Spectral"/>
            </a:endParaRPr>
          </a:p>
        </p:txBody>
      </p:sp>
      <p:sp>
        <p:nvSpPr>
          <p:cNvPr id="238" name="Google Shape;238;p3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400">
                <a:solidFill>
                  <a:schemeClr val="accent6"/>
                </a:solidFill>
                <a:latin typeface="Spectral"/>
                <a:ea typeface="Spectral"/>
                <a:cs typeface="Spectral"/>
                <a:sym typeface="Spectral"/>
              </a:rPr>
              <a:t>Summarization</a:t>
            </a:r>
            <a:endParaRPr sz="3400">
              <a:solidFill>
                <a:schemeClr val="accent6"/>
              </a:solidFill>
              <a:latin typeface="Spectral"/>
              <a:ea typeface="Spectral"/>
              <a:cs typeface="Spectral"/>
              <a:sym typeface="Spectral"/>
            </a:endParaRPr>
          </a:p>
        </p:txBody>
      </p:sp>
      <p:sp>
        <p:nvSpPr>
          <p:cNvPr id="239" name="Google Shape;239;p39"/>
          <p:cNvSpPr txBox="1"/>
          <p:nvPr>
            <p:ph idx="2" type="body"/>
          </p:nvPr>
        </p:nvSpPr>
        <p:spPr>
          <a:xfrm>
            <a:off x="4815925" y="347925"/>
            <a:ext cx="4267500" cy="4551000"/>
          </a:xfrm>
          <a:prstGeom prst="rect">
            <a:avLst/>
          </a:prstGeom>
        </p:spPr>
        <p:txBody>
          <a:bodyPr anchorCtr="0" anchor="ctr" bIns="91425" lIns="91425" spcFirstLastPara="1" rIns="91425" wrap="square" tIns="91425">
            <a:noAutofit/>
          </a:bodyPr>
          <a:lstStyle/>
          <a:p>
            <a:pPr indent="0" lvl="0" marL="0" marR="5080" rtl="0" algn="just">
              <a:lnSpc>
                <a:spcPct val="100000"/>
              </a:lnSpc>
              <a:spcBef>
                <a:spcPts val="1000"/>
              </a:spcBef>
              <a:spcAft>
                <a:spcPts val="0"/>
              </a:spcAft>
              <a:buNone/>
            </a:pPr>
            <a:r>
              <a:rPr lang="en">
                <a:highlight>
                  <a:schemeClr val="dk2"/>
                </a:highlight>
                <a:latin typeface="Spectral"/>
                <a:ea typeface="Spectral"/>
                <a:cs typeface="Spectral"/>
                <a:sym typeface="Spectral"/>
              </a:rPr>
              <a:t>The first module is Article Summarisation. </a:t>
            </a:r>
            <a:endParaRPr>
              <a:highlight>
                <a:schemeClr val="dk2"/>
              </a:highlight>
              <a:latin typeface="Spectral"/>
              <a:ea typeface="Spectral"/>
              <a:cs typeface="Spectral"/>
              <a:sym typeface="Spectral"/>
            </a:endParaRPr>
          </a:p>
          <a:p>
            <a:pPr indent="0" lvl="0" marL="0" marR="5080" rtl="0" algn="just">
              <a:lnSpc>
                <a:spcPct val="100000"/>
              </a:lnSpc>
              <a:spcBef>
                <a:spcPts val="1000"/>
              </a:spcBef>
              <a:spcAft>
                <a:spcPts val="0"/>
              </a:spcAft>
              <a:buNone/>
            </a:pPr>
            <a:r>
              <a:rPr lang="en">
                <a:highlight>
                  <a:schemeClr val="dk2"/>
                </a:highlight>
                <a:latin typeface="Spectral"/>
                <a:ea typeface="Spectral"/>
                <a:cs typeface="Spectral"/>
                <a:sym typeface="Spectral"/>
              </a:rPr>
              <a:t>Through our research we identified that the abundance in public content makes it harder for researchers to sort through relevant and irrelevant data.</a:t>
            </a:r>
            <a:endParaRPr>
              <a:highlight>
                <a:schemeClr val="dk2"/>
              </a:highlight>
              <a:latin typeface="Spectral"/>
              <a:ea typeface="Spectral"/>
              <a:cs typeface="Spectral"/>
              <a:sym typeface="Spectral"/>
            </a:endParaRPr>
          </a:p>
          <a:p>
            <a:pPr indent="0" lvl="0" marL="0" marR="5080" rtl="0" algn="just">
              <a:lnSpc>
                <a:spcPct val="100000"/>
              </a:lnSpc>
              <a:spcBef>
                <a:spcPts val="1000"/>
              </a:spcBef>
              <a:spcAft>
                <a:spcPts val="0"/>
              </a:spcAft>
              <a:buNone/>
            </a:pPr>
            <a:r>
              <a:rPr lang="en">
                <a:latin typeface="Spectral"/>
                <a:ea typeface="Spectral"/>
                <a:cs typeface="Spectral"/>
                <a:sym typeface="Spectral"/>
              </a:rPr>
              <a:t>To even know if the article is helpful or </a:t>
            </a:r>
            <a:r>
              <a:rPr lang="en">
                <a:latin typeface="Spectral"/>
                <a:ea typeface="Spectral"/>
                <a:cs typeface="Spectral"/>
                <a:sym typeface="Spectral"/>
              </a:rPr>
              <a:t>not we</a:t>
            </a:r>
            <a:r>
              <a:rPr lang="en">
                <a:latin typeface="Spectral"/>
                <a:ea typeface="Spectral"/>
                <a:cs typeface="Spectral"/>
                <a:sym typeface="Spectral"/>
              </a:rPr>
              <a:t> have to read it till the end to understand what’s discussed. </a:t>
            </a:r>
            <a:endParaRPr>
              <a:latin typeface="Spectral"/>
              <a:ea typeface="Spectral"/>
              <a:cs typeface="Spectral"/>
              <a:sym typeface="Spectral"/>
            </a:endParaRPr>
          </a:p>
          <a:p>
            <a:pPr indent="0" lvl="0" marL="0" marR="5080" rtl="0" algn="just">
              <a:lnSpc>
                <a:spcPct val="100000"/>
              </a:lnSpc>
              <a:spcBef>
                <a:spcPts val="1000"/>
              </a:spcBef>
              <a:spcAft>
                <a:spcPts val="0"/>
              </a:spcAft>
              <a:buNone/>
            </a:pPr>
            <a:r>
              <a:rPr lang="en">
                <a:latin typeface="Spectral"/>
                <a:ea typeface="Spectral"/>
                <a:cs typeface="Spectral"/>
                <a:sym typeface="Spectral"/>
              </a:rPr>
              <a:t>Therefore we included this feature in our application by summarizing the articles using an Adaptive Text Summarization API.</a:t>
            </a:r>
            <a:endParaRPr>
              <a:latin typeface="Spectral"/>
              <a:ea typeface="Spectral"/>
              <a:cs typeface="Spectral"/>
              <a:sym typeface="Spectral"/>
            </a:endParaRPr>
          </a:p>
          <a:p>
            <a:pPr indent="0" lvl="0" marL="0" marR="5080" rtl="0" algn="just">
              <a:lnSpc>
                <a:spcPct val="100000"/>
              </a:lnSpc>
              <a:spcBef>
                <a:spcPts val="0"/>
              </a:spcBef>
              <a:spcAft>
                <a:spcPts val="0"/>
              </a:spcAft>
              <a:buNone/>
            </a:pPr>
            <a:r>
              <a:t/>
            </a:r>
            <a:endParaRPr>
              <a:highlight>
                <a:schemeClr val="dk2"/>
              </a:highlight>
              <a:latin typeface="Times New Roman"/>
              <a:ea typeface="Times New Roman"/>
              <a:cs typeface="Times New Roman"/>
              <a:sym typeface="Times New Roman"/>
            </a:endParaRPr>
          </a:p>
          <a:p>
            <a:pPr indent="0" lvl="0" marL="0" rtl="0" algn="l">
              <a:spcBef>
                <a:spcPts val="0"/>
              </a:spcBef>
              <a:spcAft>
                <a:spcPts val="1600"/>
              </a:spcAft>
              <a:buNone/>
            </a:pPr>
            <a:r>
              <a:t/>
            </a:r>
            <a:endParaRPr>
              <a:highlight>
                <a:schemeClr val="dk2"/>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0"/>
          <p:cNvSpPr txBox="1"/>
          <p:nvPr>
            <p:ph type="title"/>
          </p:nvPr>
        </p:nvSpPr>
        <p:spPr>
          <a:xfrm>
            <a:off x="265500" y="1415950"/>
            <a:ext cx="4045200" cy="150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a:t>
            </a:r>
            <a:r>
              <a:rPr lang="en">
                <a:solidFill>
                  <a:schemeClr val="accent5"/>
                </a:solidFill>
                <a:latin typeface="Spectral"/>
                <a:ea typeface="Spectral"/>
                <a:cs typeface="Spectral"/>
                <a:sym typeface="Spectral"/>
              </a:rPr>
              <a:t>Word</a:t>
            </a:r>
            <a:r>
              <a:rPr lang="en">
                <a:latin typeface="Spectral"/>
                <a:ea typeface="Spectral"/>
                <a:cs typeface="Spectral"/>
                <a:sym typeface="Spectral"/>
              </a:rPr>
              <a:t> </a:t>
            </a:r>
            <a:endParaRPr>
              <a:latin typeface="Spectral"/>
              <a:ea typeface="Spectral"/>
              <a:cs typeface="Spectral"/>
              <a:sym typeface="Spectral"/>
            </a:endParaRPr>
          </a:p>
        </p:txBody>
      </p:sp>
      <p:sp>
        <p:nvSpPr>
          <p:cNvPr id="245" name="Google Shape;245;p40"/>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900">
                <a:solidFill>
                  <a:schemeClr val="accent6"/>
                </a:solidFill>
                <a:latin typeface="Spectral"/>
                <a:ea typeface="Spectral"/>
                <a:cs typeface="Spectral"/>
                <a:sym typeface="Spectral"/>
              </a:rPr>
              <a:t>Counter</a:t>
            </a:r>
            <a:endParaRPr sz="3900">
              <a:solidFill>
                <a:schemeClr val="accent6"/>
              </a:solidFill>
              <a:latin typeface="Spectral"/>
              <a:ea typeface="Spectral"/>
              <a:cs typeface="Spectral"/>
              <a:sym typeface="Spectral"/>
            </a:endParaRPr>
          </a:p>
        </p:txBody>
      </p:sp>
      <p:sp>
        <p:nvSpPr>
          <p:cNvPr id="246" name="Google Shape;246;p40"/>
          <p:cNvSpPr txBox="1"/>
          <p:nvPr>
            <p:ph idx="2" type="body"/>
          </p:nvPr>
        </p:nvSpPr>
        <p:spPr>
          <a:xfrm>
            <a:off x="4958300" y="474900"/>
            <a:ext cx="3837000" cy="41937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i="1" lang="en">
                <a:latin typeface="Spectral"/>
                <a:ea typeface="Spectral"/>
                <a:cs typeface="Spectral"/>
                <a:sym typeface="Spectral"/>
              </a:rPr>
              <a:t>The second module is word counter.</a:t>
            </a:r>
            <a:endParaRPr i="1">
              <a:latin typeface="Spectral"/>
              <a:ea typeface="Spectral"/>
              <a:cs typeface="Spectral"/>
              <a:sym typeface="Spectral"/>
            </a:endParaRPr>
          </a:p>
          <a:p>
            <a:pPr indent="0" lvl="0" marL="0" marR="5080" rtl="0" algn="just">
              <a:lnSpc>
                <a:spcPct val="100000"/>
              </a:lnSpc>
              <a:spcBef>
                <a:spcPts val="1600"/>
              </a:spcBef>
              <a:spcAft>
                <a:spcPts val="0"/>
              </a:spcAft>
              <a:buNone/>
            </a:pPr>
            <a:r>
              <a:rPr i="1" lang="en">
                <a:latin typeface="Spectral"/>
                <a:ea typeface="Spectral"/>
                <a:cs typeface="Spectral"/>
                <a:sym typeface="Spectral"/>
              </a:rPr>
              <a:t>Having to stick to a word limit is not unheard of when writing articles. </a:t>
            </a:r>
            <a:endParaRPr i="1">
              <a:latin typeface="Spectral"/>
              <a:ea typeface="Spectral"/>
              <a:cs typeface="Spectral"/>
              <a:sym typeface="Spectral"/>
            </a:endParaRPr>
          </a:p>
          <a:p>
            <a:pPr indent="0" lvl="0" marL="0" marR="5080" rtl="0" algn="just">
              <a:lnSpc>
                <a:spcPct val="100000"/>
              </a:lnSpc>
              <a:spcBef>
                <a:spcPts val="0"/>
              </a:spcBef>
              <a:spcAft>
                <a:spcPts val="0"/>
              </a:spcAft>
              <a:buNone/>
            </a:pPr>
            <a:r>
              <a:t/>
            </a:r>
            <a:endParaRPr i="1">
              <a:latin typeface="Spectral"/>
              <a:ea typeface="Spectral"/>
              <a:cs typeface="Spectral"/>
              <a:sym typeface="Spectral"/>
            </a:endParaRPr>
          </a:p>
          <a:p>
            <a:pPr indent="0" lvl="0" marL="0" marR="5080" rtl="0" algn="just">
              <a:lnSpc>
                <a:spcPct val="100000"/>
              </a:lnSpc>
              <a:spcBef>
                <a:spcPts val="0"/>
              </a:spcBef>
              <a:spcAft>
                <a:spcPts val="0"/>
              </a:spcAft>
              <a:buNone/>
            </a:pPr>
            <a:r>
              <a:rPr i="1" lang="en">
                <a:latin typeface="Spectral"/>
                <a:ea typeface="Spectral"/>
                <a:cs typeface="Spectral"/>
                <a:sym typeface="Spectral"/>
              </a:rPr>
              <a:t>When a limit is set, writers are put under an obligation to keep a check at the number of words or characters they use.</a:t>
            </a:r>
            <a:endParaRPr i="1">
              <a:latin typeface="Spectral"/>
              <a:ea typeface="Spectral"/>
              <a:cs typeface="Spectral"/>
              <a:sym typeface="Spectral"/>
            </a:endParaRPr>
          </a:p>
          <a:p>
            <a:pPr indent="0" lvl="0" marL="457200" marR="5080" rtl="0" algn="just">
              <a:lnSpc>
                <a:spcPct val="100000"/>
              </a:lnSpc>
              <a:spcBef>
                <a:spcPts val="0"/>
              </a:spcBef>
              <a:spcAft>
                <a:spcPts val="0"/>
              </a:spcAft>
              <a:buNone/>
            </a:pPr>
            <a:r>
              <a:t/>
            </a:r>
            <a:endParaRPr i="1">
              <a:latin typeface="Spectral"/>
              <a:ea typeface="Spectral"/>
              <a:cs typeface="Spectral"/>
              <a:sym typeface="Spectral"/>
            </a:endParaRPr>
          </a:p>
          <a:p>
            <a:pPr indent="0" lvl="0" marL="0" marR="5080" rtl="0" algn="just">
              <a:lnSpc>
                <a:spcPct val="100000"/>
              </a:lnSpc>
              <a:spcBef>
                <a:spcPts val="0"/>
              </a:spcBef>
              <a:spcAft>
                <a:spcPts val="0"/>
              </a:spcAft>
              <a:buNone/>
            </a:pPr>
            <a:r>
              <a:rPr i="1" lang="en">
                <a:latin typeface="Spectral"/>
                <a:ea typeface="Spectral"/>
                <a:cs typeface="Spectral"/>
                <a:sym typeface="Spectral"/>
              </a:rPr>
              <a:t>For this purpose we added word counter to our application to let users get a count of words in  their articles.</a:t>
            </a:r>
            <a:endParaRPr i="1">
              <a:latin typeface="Spectral"/>
              <a:ea typeface="Spectral"/>
              <a:cs typeface="Spectral"/>
              <a:sym typeface="Spectral"/>
            </a:endParaRPr>
          </a:p>
          <a:p>
            <a:pPr indent="0" lvl="0" marL="0" rtl="0" algn="just">
              <a:spcBef>
                <a:spcPts val="0"/>
              </a:spcBef>
              <a:spcAft>
                <a:spcPts val="1600"/>
              </a:spcAft>
              <a:buNone/>
            </a:pPr>
            <a:r>
              <a:t/>
            </a:r>
            <a:endParaRPr i="1">
              <a:latin typeface="Spectral"/>
              <a:ea typeface="Spectral"/>
              <a:cs typeface="Spectral"/>
              <a:sym typeface="Spectr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1"/>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5"/>
                </a:solidFill>
                <a:latin typeface="Spectral"/>
                <a:ea typeface="Spectral"/>
                <a:cs typeface="Spectral"/>
                <a:sym typeface="Spectral"/>
              </a:rPr>
              <a:t>Keyword</a:t>
            </a:r>
            <a:endParaRPr>
              <a:solidFill>
                <a:schemeClr val="accent5"/>
              </a:solidFill>
              <a:latin typeface="Spectral"/>
              <a:ea typeface="Spectral"/>
              <a:cs typeface="Spectral"/>
              <a:sym typeface="Spectral"/>
            </a:endParaRPr>
          </a:p>
        </p:txBody>
      </p:sp>
      <p:sp>
        <p:nvSpPr>
          <p:cNvPr id="252" name="Google Shape;252;p41"/>
          <p:cNvSpPr txBox="1"/>
          <p:nvPr>
            <p:ph idx="1" type="subTitle"/>
          </p:nvPr>
        </p:nvSpPr>
        <p:spPr>
          <a:xfrm>
            <a:off x="265500" y="263735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chemeClr val="accent6"/>
                </a:solidFill>
                <a:latin typeface="Spectral"/>
                <a:ea typeface="Spectral"/>
                <a:cs typeface="Spectral"/>
                <a:sym typeface="Spectral"/>
              </a:rPr>
              <a:t>Extraction</a:t>
            </a:r>
            <a:endParaRPr sz="4000">
              <a:solidFill>
                <a:schemeClr val="accent6"/>
              </a:solidFill>
              <a:latin typeface="Spectral"/>
              <a:ea typeface="Spectral"/>
              <a:cs typeface="Spectral"/>
              <a:sym typeface="Spectral"/>
            </a:endParaRPr>
          </a:p>
        </p:txBody>
      </p:sp>
      <p:sp>
        <p:nvSpPr>
          <p:cNvPr id="253" name="Google Shape;253;p41"/>
          <p:cNvSpPr txBox="1"/>
          <p:nvPr>
            <p:ph idx="2" type="body"/>
          </p:nvPr>
        </p:nvSpPr>
        <p:spPr>
          <a:xfrm>
            <a:off x="4948900" y="977925"/>
            <a:ext cx="3837000" cy="38985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i="1" lang="en">
                <a:latin typeface="Spectral"/>
                <a:ea typeface="Spectral"/>
                <a:cs typeface="Spectral"/>
                <a:sym typeface="Spectral"/>
              </a:rPr>
              <a:t>The third module is keyword extraction.</a:t>
            </a:r>
            <a:endParaRPr i="1">
              <a:latin typeface="Spectral"/>
              <a:ea typeface="Spectral"/>
              <a:cs typeface="Spectral"/>
              <a:sym typeface="Spectral"/>
            </a:endParaRPr>
          </a:p>
          <a:p>
            <a:pPr indent="0" lvl="0" marL="0" marR="5080" rtl="0" algn="just">
              <a:lnSpc>
                <a:spcPct val="100000"/>
              </a:lnSpc>
              <a:spcBef>
                <a:spcPts val="1600"/>
              </a:spcBef>
              <a:spcAft>
                <a:spcPts val="0"/>
              </a:spcAft>
              <a:buNone/>
            </a:pPr>
            <a:r>
              <a:rPr i="1" lang="en" sz="1900">
                <a:highlight>
                  <a:schemeClr val="dk2"/>
                </a:highlight>
                <a:latin typeface="Spectral"/>
                <a:ea typeface="Spectral"/>
                <a:cs typeface="Spectral"/>
                <a:sym typeface="Spectral"/>
              </a:rPr>
              <a:t>Reading twenty, thirty or even a hundred pages to just understand what was discussed in an article takes up so much time.</a:t>
            </a:r>
            <a:endParaRPr i="1" sz="1900">
              <a:highlight>
                <a:schemeClr val="dk2"/>
              </a:highlight>
              <a:latin typeface="Spectral"/>
              <a:ea typeface="Spectral"/>
              <a:cs typeface="Spectral"/>
              <a:sym typeface="Spectral"/>
            </a:endParaRPr>
          </a:p>
          <a:p>
            <a:pPr indent="0" lvl="0" marL="457200" marR="5080" rtl="0" algn="just">
              <a:lnSpc>
                <a:spcPct val="100000"/>
              </a:lnSpc>
              <a:spcBef>
                <a:spcPts val="0"/>
              </a:spcBef>
              <a:spcAft>
                <a:spcPts val="0"/>
              </a:spcAft>
              <a:buNone/>
            </a:pPr>
            <a:r>
              <a:t/>
            </a:r>
            <a:endParaRPr i="1" sz="1900">
              <a:highlight>
                <a:schemeClr val="dk2"/>
              </a:highlight>
              <a:latin typeface="Spectral"/>
              <a:ea typeface="Spectral"/>
              <a:cs typeface="Spectral"/>
              <a:sym typeface="Spectral"/>
            </a:endParaRPr>
          </a:p>
          <a:p>
            <a:pPr indent="0" lvl="0" marL="0" marR="5080" rtl="0" algn="just">
              <a:lnSpc>
                <a:spcPct val="100000"/>
              </a:lnSpc>
              <a:spcBef>
                <a:spcPts val="0"/>
              </a:spcBef>
              <a:spcAft>
                <a:spcPts val="0"/>
              </a:spcAft>
              <a:buNone/>
            </a:pPr>
            <a:r>
              <a:rPr i="1" lang="en" sz="1900">
                <a:highlight>
                  <a:schemeClr val="dk2"/>
                </a:highlight>
                <a:latin typeface="Spectral"/>
                <a:ea typeface="Spectral"/>
                <a:cs typeface="Spectral"/>
                <a:sym typeface="Spectral"/>
              </a:rPr>
              <a:t>Researchers have an abundance of information to go through everyday, it gets harder for them especially when they have deadlines to meet. </a:t>
            </a:r>
            <a:endParaRPr i="1" sz="1900">
              <a:highlight>
                <a:schemeClr val="dk2"/>
              </a:highlight>
              <a:latin typeface="Spectral"/>
              <a:ea typeface="Spectral"/>
              <a:cs typeface="Spectral"/>
              <a:sym typeface="Spectral"/>
            </a:endParaRPr>
          </a:p>
          <a:p>
            <a:pPr indent="0" lvl="0" marL="457200" marR="5080" rtl="0" algn="just">
              <a:lnSpc>
                <a:spcPct val="150000"/>
              </a:lnSpc>
              <a:spcBef>
                <a:spcPts val="0"/>
              </a:spcBef>
              <a:spcAft>
                <a:spcPts val="0"/>
              </a:spcAft>
              <a:buNone/>
            </a:pPr>
            <a:r>
              <a:t/>
            </a:r>
            <a:endParaRPr i="1" sz="1200">
              <a:solidFill>
                <a:srgbClr val="000000"/>
              </a:solidFill>
              <a:latin typeface="Spectral"/>
              <a:ea typeface="Spectral"/>
              <a:cs typeface="Spectral"/>
              <a:sym typeface="Spectral"/>
            </a:endParaRPr>
          </a:p>
          <a:p>
            <a:pPr indent="0" lvl="0" marL="0" rtl="0" algn="just">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400">
                <a:solidFill>
                  <a:schemeClr val="accent5"/>
                </a:solidFill>
                <a:latin typeface="Spectral"/>
                <a:ea typeface="Spectral"/>
                <a:cs typeface="Spectral"/>
                <a:sym typeface="Spectral"/>
              </a:rPr>
              <a:t>Contents</a:t>
            </a:r>
            <a:endParaRPr sz="4400">
              <a:solidFill>
                <a:schemeClr val="accent5"/>
              </a:solidFill>
              <a:latin typeface="Spectral"/>
              <a:ea typeface="Spectral"/>
              <a:cs typeface="Spectral"/>
              <a:sym typeface="Spectral"/>
            </a:endParaRPr>
          </a:p>
        </p:txBody>
      </p:sp>
      <p:sp>
        <p:nvSpPr>
          <p:cNvPr id="79" name="Google Shape;79;p15"/>
          <p:cNvSpPr txBox="1"/>
          <p:nvPr>
            <p:ph idx="1" type="body"/>
          </p:nvPr>
        </p:nvSpPr>
        <p:spPr>
          <a:xfrm>
            <a:off x="387900" y="1565049"/>
            <a:ext cx="8368200" cy="3078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Spectral"/>
              <a:buChar char="➔"/>
            </a:pPr>
            <a:r>
              <a:rPr i="1" lang="en" sz="2400">
                <a:latin typeface="Spectral"/>
                <a:ea typeface="Spectral"/>
                <a:cs typeface="Spectral"/>
                <a:sym typeface="Spectral"/>
              </a:rPr>
              <a:t>Modules</a:t>
            </a:r>
            <a:endParaRPr i="1" sz="2400">
              <a:latin typeface="Spectral"/>
              <a:ea typeface="Spectral"/>
              <a:cs typeface="Spectral"/>
              <a:sym typeface="Spectral"/>
            </a:endParaRPr>
          </a:p>
          <a:p>
            <a:pPr indent="-381000" lvl="0" marL="457200" rtl="0" algn="l">
              <a:spcBef>
                <a:spcPts val="0"/>
              </a:spcBef>
              <a:spcAft>
                <a:spcPts val="0"/>
              </a:spcAft>
              <a:buSzPts val="2400"/>
              <a:buFont typeface="Spectral"/>
              <a:buChar char="➔"/>
            </a:pPr>
            <a:r>
              <a:rPr i="1" lang="en" sz="2400">
                <a:latin typeface="Spectral"/>
                <a:ea typeface="Spectral"/>
                <a:cs typeface="Spectral"/>
                <a:sym typeface="Spectral"/>
              </a:rPr>
              <a:t>Implementation</a:t>
            </a:r>
            <a:endParaRPr i="1" sz="2400">
              <a:latin typeface="Spectral"/>
              <a:ea typeface="Spectral"/>
              <a:cs typeface="Spectral"/>
              <a:sym typeface="Spectral"/>
            </a:endParaRPr>
          </a:p>
          <a:p>
            <a:pPr indent="-381000" lvl="0" marL="457200" rtl="0" algn="l">
              <a:spcBef>
                <a:spcPts val="0"/>
              </a:spcBef>
              <a:spcAft>
                <a:spcPts val="0"/>
              </a:spcAft>
              <a:buSzPts val="2400"/>
              <a:buFont typeface="Spectral"/>
              <a:buChar char="➔"/>
            </a:pPr>
            <a:r>
              <a:rPr i="1" lang="en" sz="2400">
                <a:latin typeface="Spectral"/>
                <a:ea typeface="Spectral"/>
                <a:cs typeface="Spectral"/>
                <a:sym typeface="Spectral"/>
              </a:rPr>
              <a:t>Software Testing</a:t>
            </a:r>
            <a:endParaRPr i="1" sz="2400">
              <a:latin typeface="Spectral"/>
              <a:ea typeface="Spectral"/>
              <a:cs typeface="Spectral"/>
              <a:sym typeface="Spectral"/>
            </a:endParaRPr>
          </a:p>
          <a:p>
            <a:pPr indent="-381000" lvl="0" marL="457200" rtl="0" algn="l">
              <a:spcBef>
                <a:spcPts val="0"/>
              </a:spcBef>
              <a:spcAft>
                <a:spcPts val="0"/>
              </a:spcAft>
              <a:buSzPts val="2400"/>
              <a:buFont typeface="Spectral"/>
              <a:buChar char="➔"/>
            </a:pPr>
            <a:r>
              <a:rPr i="1" lang="en" sz="2400">
                <a:latin typeface="Spectral"/>
                <a:ea typeface="Spectral"/>
                <a:cs typeface="Spectral"/>
                <a:sym typeface="Spectral"/>
              </a:rPr>
              <a:t>Results</a:t>
            </a:r>
            <a:endParaRPr i="1" sz="2400">
              <a:latin typeface="Spectral"/>
              <a:ea typeface="Spectral"/>
              <a:cs typeface="Spectral"/>
              <a:sym typeface="Spectral"/>
            </a:endParaRPr>
          </a:p>
          <a:p>
            <a:pPr indent="-381000" lvl="0" marL="457200" rtl="0" algn="l">
              <a:spcBef>
                <a:spcPts val="0"/>
              </a:spcBef>
              <a:spcAft>
                <a:spcPts val="0"/>
              </a:spcAft>
              <a:buSzPts val="2400"/>
              <a:buFont typeface="Spectral"/>
              <a:buChar char="➔"/>
            </a:pPr>
            <a:r>
              <a:rPr i="1" lang="en" sz="2400">
                <a:latin typeface="Spectral"/>
                <a:ea typeface="Spectral"/>
                <a:cs typeface="Spectral"/>
                <a:sym typeface="Spectral"/>
              </a:rPr>
              <a:t>Conclusion</a:t>
            </a:r>
            <a:endParaRPr i="1" sz="2400">
              <a:latin typeface="Spectral"/>
              <a:ea typeface="Spectral"/>
              <a:cs typeface="Spectral"/>
              <a:sym typeface="Spectral"/>
            </a:endParaRPr>
          </a:p>
          <a:p>
            <a:pPr indent="-381000" lvl="0" marL="457200" rtl="0" algn="l">
              <a:spcBef>
                <a:spcPts val="0"/>
              </a:spcBef>
              <a:spcAft>
                <a:spcPts val="0"/>
              </a:spcAft>
              <a:buSzPts val="2400"/>
              <a:buFont typeface="Spectral"/>
              <a:buChar char="➔"/>
            </a:pPr>
            <a:r>
              <a:rPr i="1" lang="en" sz="2400">
                <a:latin typeface="Spectral"/>
                <a:ea typeface="Spectral"/>
                <a:cs typeface="Spectral"/>
                <a:sym typeface="Spectral"/>
              </a:rPr>
              <a:t>Future Work</a:t>
            </a:r>
            <a:endParaRPr i="1" sz="2400">
              <a:latin typeface="Spectral"/>
              <a:ea typeface="Spectral"/>
              <a:cs typeface="Spectral"/>
              <a:sym typeface="Spectral"/>
            </a:endParaRPr>
          </a:p>
          <a:p>
            <a:pPr indent="-381000" lvl="0" marL="457200" rtl="0" algn="l">
              <a:spcBef>
                <a:spcPts val="0"/>
              </a:spcBef>
              <a:spcAft>
                <a:spcPts val="0"/>
              </a:spcAft>
              <a:buSzPts val="2400"/>
              <a:buFont typeface="Spectral"/>
              <a:buChar char="➔"/>
            </a:pPr>
            <a:r>
              <a:rPr i="1" lang="en" sz="2400">
                <a:latin typeface="Spectral"/>
                <a:ea typeface="Spectral"/>
                <a:cs typeface="Spectral"/>
                <a:sym typeface="Spectral"/>
              </a:rPr>
              <a:t>Bibliography</a:t>
            </a:r>
            <a:endParaRPr i="1" sz="2400">
              <a:latin typeface="Spectral"/>
              <a:ea typeface="Spectral"/>
              <a:cs typeface="Spectral"/>
              <a:sym typeface="Spectr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2"/>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5"/>
                </a:solidFill>
                <a:latin typeface="Spectral"/>
                <a:ea typeface="Spectral"/>
                <a:cs typeface="Spectral"/>
                <a:sym typeface="Spectral"/>
              </a:rPr>
              <a:t>Spell</a:t>
            </a:r>
            <a:endParaRPr>
              <a:solidFill>
                <a:schemeClr val="accent5"/>
              </a:solidFill>
              <a:latin typeface="Spectral"/>
              <a:ea typeface="Spectral"/>
              <a:cs typeface="Spectral"/>
              <a:sym typeface="Spectral"/>
            </a:endParaRPr>
          </a:p>
        </p:txBody>
      </p:sp>
      <p:sp>
        <p:nvSpPr>
          <p:cNvPr id="259" name="Google Shape;259;p42"/>
          <p:cNvSpPr txBox="1"/>
          <p:nvPr>
            <p:ph idx="1" type="subTitle"/>
          </p:nvPr>
        </p:nvSpPr>
        <p:spPr>
          <a:xfrm>
            <a:off x="265500" y="263735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chemeClr val="accent6"/>
                </a:solidFill>
                <a:latin typeface="Spectral"/>
                <a:ea typeface="Spectral"/>
                <a:cs typeface="Spectral"/>
                <a:sym typeface="Spectral"/>
              </a:rPr>
              <a:t>Checking</a:t>
            </a:r>
            <a:endParaRPr sz="4000">
              <a:solidFill>
                <a:schemeClr val="accent6"/>
              </a:solidFill>
              <a:latin typeface="Spectral"/>
              <a:ea typeface="Spectral"/>
              <a:cs typeface="Spectral"/>
              <a:sym typeface="Spectral"/>
            </a:endParaRPr>
          </a:p>
        </p:txBody>
      </p:sp>
      <p:sp>
        <p:nvSpPr>
          <p:cNvPr id="260" name="Google Shape;260;p42"/>
          <p:cNvSpPr txBox="1"/>
          <p:nvPr>
            <p:ph idx="2" type="body"/>
          </p:nvPr>
        </p:nvSpPr>
        <p:spPr>
          <a:xfrm>
            <a:off x="4864625" y="0"/>
            <a:ext cx="4045200" cy="4474500"/>
          </a:xfrm>
          <a:prstGeom prst="rect">
            <a:avLst/>
          </a:prstGeom>
        </p:spPr>
        <p:txBody>
          <a:bodyPr anchorCtr="0" anchor="ctr" bIns="91425" lIns="91425" spcFirstLastPara="1" rIns="91425" wrap="square" tIns="91425">
            <a:noAutofit/>
          </a:bodyPr>
          <a:lstStyle/>
          <a:p>
            <a:pPr indent="0" lvl="0" marL="0" marR="5080" rtl="0" algn="just">
              <a:lnSpc>
                <a:spcPct val="150000"/>
              </a:lnSpc>
              <a:spcBef>
                <a:spcPts val="0"/>
              </a:spcBef>
              <a:spcAft>
                <a:spcPts val="0"/>
              </a:spcAft>
              <a:buNone/>
            </a:pPr>
            <a:r>
              <a:t/>
            </a:r>
            <a:endParaRPr i="1">
              <a:latin typeface="Times New Roman"/>
              <a:ea typeface="Times New Roman"/>
              <a:cs typeface="Times New Roman"/>
              <a:sym typeface="Times New Roman"/>
            </a:endParaRPr>
          </a:p>
          <a:p>
            <a:pPr indent="0" lvl="0" marL="0" marR="5080" rtl="0" algn="just">
              <a:lnSpc>
                <a:spcPct val="150000"/>
              </a:lnSpc>
              <a:spcBef>
                <a:spcPts val="0"/>
              </a:spcBef>
              <a:spcAft>
                <a:spcPts val="0"/>
              </a:spcAft>
              <a:buNone/>
            </a:pPr>
            <a:r>
              <a:rPr i="1" lang="en">
                <a:latin typeface="Times New Roman"/>
                <a:ea typeface="Times New Roman"/>
                <a:cs typeface="Times New Roman"/>
                <a:sym typeface="Times New Roman"/>
              </a:rPr>
              <a:t>To recheck each and every spelling and make the required corrections could take up a lot of time and for this reason we have included another option on our application that lets our users paste their articles in the textbox provided.</a:t>
            </a:r>
            <a:endParaRPr i="1">
              <a:latin typeface="Times New Roman"/>
              <a:ea typeface="Times New Roman"/>
              <a:cs typeface="Times New Roman"/>
              <a:sym typeface="Times New Roman"/>
            </a:endParaRPr>
          </a:p>
          <a:p>
            <a:pPr indent="0" lvl="0" marL="0" marR="5080" rtl="0" algn="just">
              <a:lnSpc>
                <a:spcPct val="150000"/>
              </a:lnSpc>
              <a:spcBef>
                <a:spcPts val="0"/>
              </a:spcBef>
              <a:spcAft>
                <a:spcPts val="0"/>
              </a:spcAft>
              <a:buNone/>
            </a:pPr>
            <a:r>
              <a:rPr i="1" lang="en">
                <a:latin typeface="Times New Roman"/>
                <a:ea typeface="Times New Roman"/>
                <a:cs typeface="Times New Roman"/>
                <a:sym typeface="Times New Roman"/>
              </a:rPr>
              <a:t>On clicking the spell check button, the user will be provided with their article that has been checked for incorrect spellings and been corrected.  </a:t>
            </a:r>
            <a:endParaRPr i="1">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Spectral"/>
                <a:ea typeface="Spectral"/>
                <a:cs typeface="Spectral"/>
                <a:sym typeface="Spectral"/>
              </a:rPr>
              <a:t>Implementation</a:t>
            </a:r>
            <a:endParaRPr>
              <a:solidFill>
                <a:schemeClr val="accent5"/>
              </a:solidFill>
              <a:latin typeface="Spectral"/>
              <a:ea typeface="Spectral"/>
              <a:cs typeface="Spectral"/>
              <a:sym typeface="Spectral"/>
            </a:endParaRPr>
          </a:p>
        </p:txBody>
      </p:sp>
      <p:sp>
        <p:nvSpPr>
          <p:cNvPr id="266" name="Google Shape;266;p4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i="1" lang="en">
                <a:latin typeface="Spectral"/>
                <a:ea typeface="Spectral"/>
                <a:cs typeface="Spectral"/>
                <a:sym typeface="Spectral"/>
              </a:rPr>
              <a:t>DraftCheck</a:t>
            </a:r>
            <a:r>
              <a:rPr i="1" lang="en">
                <a:latin typeface="Spectral"/>
                <a:ea typeface="Spectral"/>
                <a:cs typeface="Spectral"/>
                <a:sym typeface="Spectral"/>
              </a:rPr>
              <a:t> is a web application. We need an application interface to allow communication between multiple applications.</a:t>
            </a:r>
            <a:endParaRPr i="1">
              <a:latin typeface="Spectral"/>
              <a:ea typeface="Spectral"/>
              <a:cs typeface="Spectral"/>
              <a:sym typeface="Spectral"/>
            </a:endParaRPr>
          </a:p>
          <a:p>
            <a:pPr indent="0" lvl="0" marL="0" marR="5080" rtl="0" algn="just">
              <a:lnSpc>
                <a:spcPct val="100000"/>
              </a:lnSpc>
              <a:spcBef>
                <a:spcPts val="1600"/>
              </a:spcBef>
              <a:spcAft>
                <a:spcPts val="0"/>
              </a:spcAft>
              <a:buNone/>
            </a:pPr>
            <a:r>
              <a:rPr i="1" lang="en">
                <a:latin typeface="Spectral"/>
                <a:ea typeface="Spectral"/>
                <a:cs typeface="Spectral"/>
                <a:sym typeface="Spectral"/>
              </a:rPr>
              <a:t>We need to understand that a software intermediary needs to exist for two applications to communicate with each other. </a:t>
            </a:r>
            <a:endParaRPr i="1">
              <a:latin typeface="Spectral"/>
              <a:ea typeface="Spectral"/>
              <a:cs typeface="Spectral"/>
              <a:sym typeface="Spectral"/>
            </a:endParaRPr>
          </a:p>
          <a:p>
            <a:pPr indent="0" lvl="0" marL="0" marR="5080" rtl="0" algn="just">
              <a:lnSpc>
                <a:spcPct val="100000"/>
              </a:lnSpc>
              <a:spcBef>
                <a:spcPts val="0"/>
              </a:spcBef>
              <a:spcAft>
                <a:spcPts val="0"/>
              </a:spcAft>
              <a:buNone/>
            </a:pPr>
            <a:r>
              <a:t/>
            </a:r>
            <a:endParaRPr i="1">
              <a:latin typeface="Spectral"/>
              <a:ea typeface="Spectral"/>
              <a:cs typeface="Spectral"/>
              <a:sym typeface="Spectral"/>
            </a:endParaRPr>
          </a:p>
          <a:p>
            <a:pPr indent="0" lvl="0" marL="0" marR="5080" rtl="0" algn="just">
              <a:lnSpc>
                <a:spcPct val="100000"/>
              </a:lnSpc>
              <a:spcBef>
                <a:spcPts val="0"/>
              </a:spcBef>
              <a:spcAft>
                <a:spcPts val="0"/>
              </a:spcAft>
              <a:buNone/>
            </a:pPr>
            <a:r>
              <a:rPr i="1" lang="en">
                <a:latin typeface="Spectral"/>
                <a:ea typeface="Spectral"/>
                <a:cs typeface="Spectral"/>
                <a:sym typeface="Spectral"/>
              </a:rPr>
              <a:t>Imagine you are checking weather or using an App for instant messaging, so what you are doing is using an API (Application Programming Interface).</a:t>
            </a:r>
            <a:endParaRPr i="1">
              <a:latin typeface="Spectral"/>
              <a:ea typeface="Spectral"/>
              <a:cs typeface="Spectral"/>
              <a:sym typeface="Spectral"/>
            </a:endParaRPr>
          </a:p>
          <a:p>
            <a:pPr indent="0" lvl="0" marL="457200" marR="5080" rtl="0" algn="just">
              <a:lnSpc>
                <a:spcPct val="100000"/>
              </a:lnSpc>
              <a:spcBef>
                <a:spcPts val="0"/>
              </a:spcBef>
              <a:spcAft>
                <a:spcPts val="0"/>
              </a:spcAft>
              <a:buNone/>
            </a:pPr>
            <a:r>
              <a:t/>
            </a:r>
            <a:endParaRPr i="1">
              <a:latin typeface="Spectral"/>
              <a:ea typeface="Spectral"/>
              <a:cs typeface="Spectral"/>
              <a:sym typeface="Spectral"/>
            </a:endParaRPr>
          </a:p>
          <a:p>
            <a:pPr indent="0" lvl="0" marL="0" marR="5080" rtl="0" algn="just">
              <a:lnSpc>
                <a:spcPct val="100000"/>
              </a:lnSpc>
              <a:spcBef>
                <a:spcPts val="0"/>
              </a:spcBef>
              <a:spcAft>
                <a:spcPts val="0"/>
              </a:spcAft>
              <a:buNone/>
            </a:pPr>
            <a:r>
              <a:rPr i="1" lang="en">
                <a:latin typeface="Spectral"/>
                <a:ea typeface="Spectral"/>
                <a:cs typeface="Spectral"/>
                <a:sym typeface="Spectral"/>
              </a:rPr>
              <a:t>If you send a request to the provider, the API delivers it to the provider and returns with the response from the provider. </a:t>
            </a:r>
            <a:endParaRPr i="1">
              <a:latin typeface="Spectral"/>
              <a:ea typeface="Spectral"/>
              <a:cs typeface="Spectral"/>
              <a:sym typeface="Spectral"/>
            </a:endParaRPr>
          </a:p>
          <a:p>
            <a:pPr indent="0" lvl="0" marL="0" rtl="0" algn="just">
              <a:lnSpc>
                <a:spcPct val="100000"/>
              </a:lnSpc>
              <a:spcBef>
                <a:spcPts val="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Spectral"/>
                <a:ea typeface="Spectral"/>
                <a:cs typeface="Spectral"/>
                <a:sym typeface="Spectral"/>
              </a:rPr>
              <a:t>Implementation</a:t>
            </a:r>
            <a:r>
              <a:rPr lang="en" sz="1400">
                <a:solidFill>
                  <a:schemeClr val="accent6"/>
                </a:solidFill>
                <a:latin typeface="Spectral"/>
                <a:ea typeface="Spectral"/>
                <a:cs typeface="Spectral"/>
                <a:sym typeface="Spectral"/>
              </a:rPr>
              <a:t>(continued)</a:t>
            </a:r>
            <a:endParaRPr sz="1400">
              <a:solidFill>
                <a:schemeClr val="accent6"/>
              </a:solidFill>
              <a:latin typeface="Spectral"/>
              <a:ea typeface="Spectral"/>
              <a:cs typeface="Spectral"/>
              <a:sym typeface="Spectral"/>
            </a:endParaRPr>
          </a:p>
        </p:txBody>
      </p:sp>
      <p:sp>
        <p:nvSpPr>
          <p:cNvPr id="272" name="Google Shape;272;p4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marR="5080" rtl="0" algn="just">
              <a:lnSpc>
                <a:spcPct val="100000"/>
              </a:lnSpc>
              <a:spcBef>
                <a:spcPts val="0"/>
              </a:spcBef>
              <a:spcAft>
                <a:spcPts val="0"/>
              </a:spcAft>
              <a:buNone/>
            </a:pPr>
            <a:r>
              <a:rPr i="1" lang="en">
                <a:latin typeface="Spectral"/>
                <a:ea typeface="Spectral"/>
                <a:cs typeface="Spectral"/>
                <a:sym typeface="Spectral"/>
              </a:rPr>
              <a:t>To run the application firstly, all of our files were stored in the same folder named Article. The templates folder contains all the html files. And the Article Summarizer folder also contains the python file named app.py that’ll run our application.</a:t>
            </a:r>
            <a:endParaRPr i="1">
              <a:latin typeface="Spectral"/>
              <a:ea typeface="Spectral"/>
              <a:cs typeface="Spectral"/>
              <a:sym typeface="Spectral"/>
            </a:endParaRPr>
          </a:p>
          <a:p>
            <a:pPr indent="0" lvl="0" marL="0" marR="5080" rtl="0" algn="just">
              <a:lnSpc>
                <a:spcPct val="100000"/>
              </a:lnSpc>
              <a:spcBef>
                <a:spcPts val="1000"/>
              </a:spcBef>
              <a:spcAft>
                <a:spcPts val="0"/>
              </a:spcAft>
              <a:buNone/>
            </a:pPr>
            <a:r>
              <a:rPr i="1" lang="en">
                <a:latin typeface="Spectral"/>
                <a:ea typeface="Spectral"/>
                <a:cs typeface="Spectral"/>
                <a:sym typeface="Spectral"/>
              </a:rPr>
              <a:t>Within the templates folder all the html files are stored. Each html file takes the application to a web page designed for its purpose. </a:t>
            </a:r>
            <a:endParaRPr i="1">
              <a:latin typeface="Spectral"/>
              <a:ea typeface="Spectral"/>
              <a:cs typeface="Spectral"/>
              <a:sym typeface="Spectral"/>
            </a:endParaRPr>
          </a:p>
          <a:p>
            <a:pPr indent="0" lvl="0" marL="0" marR="5080" rtl="0" algn="just">
              <a:lnSpc>
                <a:spcPct val="100000"/>
              </a:lnSpc>
              <a:spcBef>
                <a:spcPts val="1000"/>
              </a:spcBef>
              <a:spcAft>
                <a:spcPts val="0"/>
              </a:spcAft>
              <a:buNone/>
            </a:pPr>
            <a:r>
              <a:rPr i="1" lang="en">
                <a:latin typeface="Spectral"/>
                <a:ea typeface="Spectral"/>
                <a:cs typeface="Spectral"/>
                <a:sym typeface="Spectral"/>
              </a:rPr>
              <a:t>For example, the summary file takes you the webpage for summarising the article given through the url given by the user and the summarizer file takes you to the webpage that allows the user to provide the article in the form of text in the textbox. </a:t>
            </a:r>
            <a:endParaRPr i="1">
              <a:latin typeface="Spectral"/>
              <a:ea typeface="Spectral"/>
              <a:cs typeface="Spectral"/>
              <a:sym typeface="Spectral"/>
            </a:endParaRPr>
          </a:p>
          <a:p>
            <a:pPr indent="0" lvl="0" marL="0" rtl="0" algn="l">
              <a:spcBef>
                <a:spcPts val="1000"/>
              </a:spcBef>
              <a:spcAft>
                <a:spcPts val="0"/>
              </a:spcAft>
              <a:buNone/>
            </a:pPr>
            <a:r>
              <a:t/>
            </a:r>
            <a:endParaRPr/>
          </a:p>
          <a:p>
            <a:pPr indent="0" lvl="0" marL="0" marR="5080" rtl="0" algn="just">
              <a:lnSpc>
                <a:spcPct val="100000"/>
              </a:lnSpc>
              <a:spcBef>
                <a:spcPts val="1600"/>
              </a:spcBef>
              <a:spcAft>
                <a:spcPts val="0"/>
              </a:spcAft>
              <a:buNone/>
            </a:pPr>
            <a:r>
              <a:t/>
            </a:r>
            <a:endParaRPr/>
          </a:p>
          <a:p>
            <a:pPr indent="0" lvl="0" marL="0" marR="5080" rtl="0" algn="just">
              <a:lnSpc>
                <a:spcPct val="100000"/>
              </a:lnSpc>
              <a:spcBef>
                <a:spcPts val="1000"/>
              </a:spcBef>
              <a:spcAft>
                <a:spcPts val="0"/>
              </a:spcAft>
              <a:buNone/>
            </a:pPr>
            <a:r>
              <a:t/>
            </a:r>
            <a:endParaRPr/>
          </a:p>
          <a:p>
            <a:pPr indent="0" lvl="0" marL="0" rtl="0" algn="l">
              <a:lnSpc>
                <a:spcPct val="100000"/>
              </a:lnSpc>
              <a:spcBef>
                <a:spcPts val="1000"/>
              </a:spcBef>
              <a:spcAft>
                <a:spcPts val="16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Spectral"/>
                <a:ea typeface="Spectral"/>
                <a:cs typeface="Spectral"/>
                <a:sym typeface="Spectral"/>
              </a:rPr>
              <a:t>Implementation</a:t>
            </a:r>
            <a:r>
              <a:rPr lang="en" sz="1300">
                <a:solidFill>
                  <a:schemeClr val="accent6"/>
                </a:solidFill>
                <a:latin typeface="Spectral"/>
                <a:ea typeface="Spectral"/>
                <a:cs typeface="Spectral"/>
                <a:sym typeface="Spectral"/>
              </a:rPr>
              <a:t>(Continued)</a:t>
            </a:r>
            <a:endParaRPr sz="1300">
              <a:solidFill>
                <a:schemeClr val="accent6"/>
              </a:solidFill>
              <a:latin typeface="Spectral"/>
              <a:ea typeface="Spectral"/>
              <a:cs typeface="Spectral"/>
              <a:sym typeface="Spectral"/>
            </a:endParaRPr>
          </a:p>
        </p:txBody>
      </p:sp>
      <p:sp>
        <p:nvSpPr>
          <p:cNvPr id="278" name="Google Shape;278;p4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accent6"/>
                </a:solidFill>
                <a:latin typeface="Spectral"/>
                <a:ea typeface="Spectral"/>
                <a:cs typeface="Spectral"/>
                <a:sym typeface="Spectral"/>
              </a:rPr>
              <a:t>The Article Folder :</a:t>
            </a:r>
            <a:endParaRPr>
              <a:solidFill>
                <a:schemeClr val="accent6"/>
              </a:solidFill>
              <a:latin typeface="Spectral"/>
              <a:ea typeface="Spectral"/>
              <a:cs typeface="Spectral"/>
              <a:sym typeface="Spectral"/>
            </a:endParaRPr>
          </a:p>
        </p:txBody>
      </p:sp>
      <p:pic>
        <p:nvPicPr>
          <p:cNvPr id="279" name="Google Shape;279;p45"/>
          <p:cNvPicPr preferRelativeResize="0"/>
          <p:nvPr/>
        </p:nvPicPr>
        <p:blipFill>
          <a:blip r:embed="rId3">
            <a:alphaModFix/>
          </a:blip>
          <a:stretch>
            <a:fillRect/>
          </a:stretch>
        </p:blipFill>
        <p:spPr>
          <a:xfrm>
            <a:off x="543450" y="2175675"/>
            <a:ext cx="7362624" cy="20949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Spectral"/>
                <a:ea typeface="Spectral"/>
                <a:cs typeface="Spectral"/>
                <a:sym typeface="Spectral"/>
              </a:rPr>
              <a:t>Implementation</a:t>
            </a:r>
            <a:r>
              <a:rPr lang="en" sz="1400">
                <a:solidFill>
                  <a:schemeClr val="accent6"/>
                </a:solidFill>
                <a:latin typeface="Spectral"/>
                <a:ea typeface="Spectral"/>
                <a:cs typeface="Spectral"/>
                <a:sym typeface="Spectral"/>
              </a:rPr>
              <a:t>(Continued)</a:t>
            </a:r>
            <a:endParaRPr sz="1400">
              <a:solidFill>
                <a:schemeClr val="accent6"/>
              </a:solidFill>
              <a:latin typeface="Spectral"/>
              <a:ea typeface="Spectral"/>
              <a:cs typeface="Spectral"/>
              <a:sym typeface="Spectral"/>
            </a:endParaRPr>
          </a:p>
        </p:txBody>
      </p:sp>
      <p:sp>
        <p:nvSpPr>
          <p:cNvPr id="285" name="Google Shape;285;p46"/>
          <p:cNvSpPr txBox="1"/>
          <p:nvPr>
            <p:ph idx="1" type="body"/>
          </p:nvPr>
        </p:nvSpPr>
        <p:spPr>
          <a:xfrm>
            <a:off x="387900" y="1489825"/>
            <a:ext cx="8368200" cy="3409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Spectral"/>
                <a:ea typeface="Spectral"/>
                <a:cs typeface="Spectral"/>
                <a:sym typeface="Spectral"/>
              </a:rPr>
              <a:t> </a:t>
            </a:r>
            <a:r>
              <a:rPr lang="en">
                <a:solidFill>
                  <a:schemeClr val="accent6"/>
                </a:solidFill>
                <a:latin typeface="Spectral"/>
                <a:ea typeface="Spectral"/>
                <a:cs typeface="Spectral"/>
                <a:sym typeface="Spectral"/>
              </a:rPr>
              <a:t>The template folder :</a:t>
            </a:r>
            <a:endParaRPr>
              <a:solidFill>
                <a:schemeClr val="accent6"/>
              </a:solidFill>
              <a:latin typeface="Spectral"/>
              <a:ea typeface="Spectral"/>
              <a:cs typeface="Spectral"/>
              <a:sym typeface="Spectral"/>
            </a:endParaRPr>
          </a:p>
        </p:txBody>
      </p:sp>
      <p:pic>
        <p:nvPicPr>
          <p:cNvPr id="286" name="Google Shape;286;p46"/>
          <p:cNvPicPr preferRelativeResize="0"/>
          <p:nvPr/>
        </p:nvPicPr>
        <p:blipFill>
          <a:blip r:embed="rId3">
            <a:alphaModFix/>
          </a:blip>
          <a:stretch>
            <a:fillRect/>
          </a:stretch>
        </p:blipFill>
        <p:spPr>
          <a:xfrm>
            <a:off x="533400" y="2096900"/>
            <a:ext cx="6772824" cy="26751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Spectral"/>
                <a:ea typeface="Spectral"/>
                <a:cs typeface="Spectral"/>
                <a:sym typeface="Spectral"/>
              </a:rPr>
              <a:t>Implementation</a:t>
            </a:r>
            <a:r>
              <a:rPr lang="en" sz="1300">
                <a:solidFill>
                  <a:schemeClr val="accent6"/>
                </a:solidFill>
                <a:latin typeface="Spectral"/>
                <a:ea typeface="Spectral"/>
                <a:cs typeface="Spectral"/>
                <a:sym typeface="Spectral"/>
              </a:rPr>
              <a:t>(Continued)</a:t>
            </a:r>
            <a:endParaRPr sz="1300">
              <a:solidFill>
                <a:schemeClr val="accent6"/>
              </a:solidFill>
              <a:latin typeface="Spectral"/>
              <a:ea typeface="Spectral"/>
              <a:cs typeface="Spectral"/>
              <a:sym typeface="Spectral"/>
            </a:endParaRPr>
          </a:p>
        </p:txBody>
      </p:sp>
      <p:sp>
        <p:nvSpPr>
          <p:cNvPr id="292" name="Google Shape;292;p47"/>
          <p:cNvSpPr txBox="1"/>
          <p:nvPr>
            <p:ph idx="1" type="body"/>
          </p:nvPr>
        </p:nvSpPr>
        <p:spPr>
          <a:xfrm>
            <a:off x="235075" y="1376975"/>
            <a:ext cx="4193700" cy="3399900"/>
          </a:xfrm>
          <a:prstGeom prst="rect">
            <a:avLst/>
          </a:prstGeom>
        </p:spPr>
        <p:txBody>
          <a:bodyPr anchorCtr="0" anchor="t" bIns="91425" lIns="91425" spcFirstLastPara="1" rIns="91425" wrap="square" tIns="91425">
            <a:noAutofit/>
          </a:bodyPr>
          <a:lstStyle/>
          <a:p>
            <a:pPr indent="0" lvl="0" marL="0" marR="5080" rtl="0" algn="just">
              <a:lnSpc>
                <a:spcPct val="100000"/>
              </a:lnSpc>
              <a:spcBef>
                <a:spcPts val="0"/>
              </a:spcBef>
              <a:spcAft>
                <a:spcPts val="0"/>
              </a:spcAft>
              <a:buNone/>
            </a:pPr>
            <a:r>
              <a:rPr b="1" lang="en" sz="1800">
                <a:solidFill>
                  <a:schemeClr val="accent6"/>
                </a:solidFill>
                <a:latin typeface="Spectral"/>
                <a:ea typeface="Spectral"/>
                <a:cs typeface="Spectral"/>
                <a:sym typeface="Spectral"/>
              </a:rPr>
              <a:t>Anaconda Navigator:</a:t>
            </a:r>
            <a:endParaRPr b="1" sz="1800">
              <a:solidFill>
                <a:schemeClr val="accent6"/>
              </a:solidFill>
              <a:latin typeface="Spectral"/>
              <a:ea typeface="Spectral"/>
              <a:cs typeface="Spectral"/>
              <a:sym typeface="Spectral"/>
            </a:endParaRPr>
          </a:p>
          <a:p>
            <a:pPr indent="0" lvl="0" marL="0" marR="5080" rtl="0" algn="just">
              <a:lnSpc>
                <a:spcPct val="100000"/>
              </a:lnSpc>
              <a:spcBef>
                <a:spcPts val="1000"/>
              </a:spcBef>
              <a:spcAft>
                <a:spcPts val="0"/>
              </a:spcAft>
              <a:buNone/>
            </a:pPr>
            <a:r>
              <a:rPr i="1" lang="en" sz="1750">
                <a:latin typeface="Spectral"/>
                <a:ea typeface="Spectral"/>
                <a:cs typeface="Spectral"/>
                <a:sym typeface="Spectral"/>
              </a:rPr>
              <a:t>Anaconda Navigator is used to launch the python programs and manage the conda code. </a:t>
            </a:r>
            <a:endParaRPr i="1" sz="1750">
              <a:latin typeface="Spectral"/>
              <a:ea typeface="Spectral"/>
              <a:cs typeface="Spectral"/>
              <a:sym typeface="Spectral"/>
            </a:endParaRPr>
          </a:p>
          <a:p>
            <a:pPr indent="0" lvl="0" marL="0" marR="5080" rtl="0" algn="just">
              <a:lnSpc>
                <a:spcPct val="100000"/>
              </a:lnSpc>
              <a:spcBef>
                <a:spcPts val="1000"/>
              </a:spcBef>
              <a:spcAft>
                <a:spcPts val="0"/>
              </a:spcAft>
              <a:buNone/>
            </a:pPr>
            <a:r>
              <a:rPr i="1" lang="en" sz="1750">
                <a:latin typeface="Spectral"/>
                <a:ea typeface="Spectral"/>
                <a:cs typeface="Spectral"/>
                <a:sym typeface="Spectral"/>
              </a:rPr>
              <a:t>Python is an interpreted language, so, one can take its full advantage by running a few lines of code and see and understand what’s happening, step by step. </a:t>
            </a:r>
            <a:endParaRPr i="1" sz="1750">
              <a:latin typeface="Spectral"/>
              <a:ea typeface="Spectral"/>
              <a:cs typeface="Spectral"/>
              <a:sym typeface="Spectral"/>
            </a:endParaRPr>
          </a:p>
          <a:p>
            <a:pPr indent="0" lvl="0" marL="0" marR="5080" rtl="0" algn="just">
              <a:lnSpc>
                <a:spcPct val="100000"/>
              </a:lnSpc>
              <a:spcBef>
                <a:spcPts val="1000"/>
              </a:spcBef>
              <a:spcAft>
                <a:spcPts val="1000"/>
              </a:spcAft>
              <a:buNone/>
            </a:pPr>
            <a:r>
              <a:rPr i="1" lang="en" sz="1750">
                <a:latin typeface="Spectral"/>
                <a:ea typeface="Spectral"/>
                <a:cs typeface="Spectral"/>
                <a:sym typeface="Spectral"/>
              </a:rPr>
              <a:t>This can be achieved by using Jupyter Notebook.</a:t>
            </a:r>
            <a:endParaRPr i="1" sz="1750">
              <a:latin typeface="Spectral"/>
              <a:ea typeface="Spectral"/>
              <a:cs typeface="Spectral"/>
              <a:sym typeface="Spectral"/>
            </a:endParaRPr>
          </a:p>
        </p:txBody>
      </p:sp>
      <p:sp>
        <p:nvSpPr>
          <p:cNvPr id="293" name="Google Shape;293;p47"/>
          <p:cNvSpPr txBox="1"/>
          <p:nvPr>
            <p:ph idx="2" type="body"/>
          </p:nvPr>
        </p:nvSpPr>
        <p:spPr>
          <a:xfrm>
            <a:off x="4654550" y="1376975"/>
            <a:ext cx="4269000" cy="3399900"/>
          </a:xfrm>
          <a:prstGeom prst="rect">
            <a:avLst/>
          </a:prstGeom>
        </p:spPr>
        <p:txBody>
          <a:bodyPr anchorCtr="0" anchor="t" bIns="91425" lIns="91425" spcFirstLastPara="1" rIns="91425" wrap="square" tIns="91425">
            <a:noAutofit/>
          </a:bodyPr>
          <a:lstStyle/>
          <a:p>
            <a:pPr indent="0" lvl="0" marL="0" marR="5080" rtl="0" algn="just">
              <a:lnSpc>
                <a:spcPct val="100000"/>
              </a:lnSpc>
              <a:spcBef>
                <a:spcPts val="0"/>
              </a:spcBef>
              <a:spcAft>
                <a:spcPts val="0"/>
              </a:spcAft>
              <a:buNone/>
            </a:pPr>
            <a:r>
              <a:rPr b="1" lang="en" sz="1800">
                <a:solidFill>
                  <a:schemeClr val="accent6"/>
                </a:solidFill>
                <a:latin typeface="Spectral"/>
                <a:ea typeface="Spectral"/>
                <a:cs typeface="Spectral"/>
                <a:sym typeface="Spectral"/>
              </a:rPr>
              <a:t>Flask in Python :</a:t>
            </a:r>
            <a:endParaRPr b="1" sz="1800">
              <a:solidFill>
                <a:schemeClr val="accent6"/>
              </a:solidFill>
              <a:latin typeface="Spectral"/>
              <a:ea typeface="Spectral"/>
              <a:cs typeface="Spectral"/>
              <a:sym typeface="Spectral"/>
            </a:endParaRPr>
          </a:p>
          <a:p>
            <a:pPr indent="0" lvl="0" marL="0" marR="5080" rtl="0" algn="just">
              <a:lnSpc>
                <a:spcPct val="100000"/>
              </a:lnSpc>
              <a:spcBef>
                <a:spcPts val="1000"/>
              </a:spcBef>
              <a:spcAft>
                <a:spcPts val="0"/>
              </a:spcAft>
              <a:buNone/>
            </a:pPr>
            <a:r>
              <a:rPr i="1" lang="en" sz="1800">
                <a:latin typeface="Spectral"/>
                <a:ea typeface="Spectral"/>
                <a:cs typeface="Spectral"/>
                <a:sym typeface="Spectral"/>
              </a:rPr>
              <a:t>Flask is a third-party Python library for developing Python web applications.</a:t>
            </a:r>
            <a:endParaRPr i="1" sz="1800">
              <a:latin typeface="Spectral"/>
              <a:ea typeface="Spectral"/>
              <a:cs typeface="Spectral"/>
              <a:sym typeface="Spectral"/>
            </a:endParaRPr>
          </a:p>
          <a:p>
            <a:pPr indent="0" lvl="0" marL="0" marR="5080" rtl="0" algn="just">
              <a:lnSpc>
                <a:spcPct val="100000"/>
              </a:lnSpc>
              <a:spcBef>
                <a:spcPts val="1000"/>
              </a:spcBef>
              <a:spcAft>
                <a:spcPts val="0"/>
              </a:spcAft>
              <a:buNone/>
            </a:pPr>
            <a:r>
              <a:rPr i="1" lang="en" sz="1800">
                <a:latin typeface="Spectral"/>
                <a:ea typeface="Spectral"/>
                <a:cs typeface="Spectral"/>
                <a:sym typeface="Spectral"/>
              </a:rPr>
              <a:t>It establishes more control over the components such as databases and lets you interact with them. It made DraftCheck flexible and fast.</a:t>
            </a:r>
            <a:endParaRPr i="1" sz="1800">
              <a:latin typeface="Spectral"/>
              <a:ea typeface="Spectral"/>
              <a:cs typeface="Spectral"/>
              <a:sym typeface="Spectral"/>
            </a:endParaRPr>
          </a:p>
          <a:p>
            <a:pPr indent="0" lvl="0" marL="0" marR="5080" rtl="0" algn="just">
              <a:lnSpc>
                <a:spcPct val="100000"/>
              </a:lnSpc>
              <a:spcBef>
                <a:spcPts val="1000"/>
              </a:spcBef>
              <a:spcAft>
                <a:spcPts val="0"/>
              </a:spcAft>
              <a:buNone/>
            </a:pPr>
            <a:r>
              <a:rPr i="1" lang="en" sz="1800">
                <a:latin typeface="Spectral"/>
                <a:ea typeface="Spectral"/>
                <a:cs typeface="Spectral"/>
                <a:sym typeface="Spectral"/>
              </a:rPr>
              <a:t>Install Flask by running the following command in the command prompt.</a:t>
            </a:r>
            <a:endParaRPr i="1" sz="1800">
              <a:latin typeface="Spectral"/>
              <a:ea typeface="Spectral"/>
              <a:cs typeface="Spectral"/>
              <a:sym typeface="Spectral"/>
            </a:endParaRPr>
          </a:p>
          <a:p>
            <a:pPr indent="-342900" lvl="0" marL="457200" marR="5080" rtl="0" algn="just">
              <a:lnSpc>
                <a:spcPct val="100000"/>
              </a:lnSpc>
              <a:spcBef>
                <a:spcPts val="1000"/>
              </a:spcBef>
              <a:spcAft>
                <a:spcPts val="0"/>
              </a:spcAft>
              <a:buClr>
                <a:schemeClr val="accent6"/>
              </a:buClr>
              <a:buSzPts val="1800"/>
              <a:buFont typeface="Spectral"/>
              <a:buChar char="➔"/>
            </a:pPr>
            <a:r>
              <a:rPr i="1" lang="en" sz="1800">
                <a:solidFill>
                  <a:schemeClr val="accent6"/>
                </a:solidFill>
                <a:latin typeface="Spectral"/>
                <a:ea typeface="Spectral"/>
                <a:cs typeface="Spectral"/>
                <a:sym typeface="Spectral"/>
              </a:rPr>
              <a:t>pip install flask </a:t>
            </a:r>
            <a:endParaRPr i="1" sz="1800">
              <a:solidFill>
                <a:schemeClr val="accent6"/>
              </a:solidFill>
              <a:latin typeface="Spectral"/>
              <a:ea typeface="Spectral"/>
              <a:cs typeface="Spectral"/>
              <a:sym typeface="Spectral"/>
            </a:endParaRPr>
          </a:p>
          <a:p>
            <a:pPr indent="0" lvl="0" marL="0" rtl="0" algn="l">
              <a:lnSpc>
                <a:spcPct val="100000"/>
              </a:lnSpc>
              <a:spcBef>
                <a:spcPts val="1000"/>
              </a:spcBef>
              <a:spcAft>
                <a:spcPts val="1000"/>
              </a:spcAft>
              <a:buNone/>
            </a:pPr>
            <a:r>
              <a:t/>
            </a:r>
            <a:endParaRPr sz="1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Spectral"/>
                <a:ea typeface="Spectral"/>
                <a:cs typeface="Spectral"/>
                <a:sym typeface="Spectral"/>
              </a:rPr>
              <a:t>Software Testing</a:t>
            </a:r>
            <a:endParaRPr>
              <a:solidFill>
                <a:schemeClr val="accent5"/>
              </a:solidFill>
              <a:latin typeface="Spectral"/>
              <a:ea typeface="Spectral"/>
              <a:cs typeface="Spectral"/>
              <a:sym typeface="Spectral"/>
            </a:endParaRPr>
          </a:p>
        </p:txBody>
      </p:sp>
      <p:sp>
        <p:nvSpPr>
          <p:cNvPr id="299" name="Google Shape;299;p4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just">
              <a:lnSpc>
                <a:spcPct val="100000"/>
              </a:lnSpc>
              <a:spcBef>
                <a:spcPts val="1000"/>
              </a:spcBef>
              <a:spcAft>
                <a:spcPts val="0"/>
              </a:spcAft>
              <a:buNone/>
            </a:pPr>
            <a:r>
              <a:rPr i="1" lang="en">
                <a:latin typeface="Spectral"/>
                <a:ea typeface="Spectral"/>
                <a:cs typeface="Spectral"/>
                <a:sym typeface="Spectral"/>
              </a:rPr>
              <a:t>The purpose of testing is to discover errors. Testing is the process of trying to discover every possible fault or weakness in a work product. It is the process of exercising software with an intent of ensuring that the system meets its requirements and user expectations and does not fail in an unacceptable manner.</a:t>
            </a:r>
            <a:endParaRPr i="1">
              <a:latin typeface="Spectral"/>
              <a:ea typeface="Spectral"/>
              <a:cs typeface="Spectral"/>
              <a:sym typeface="Spectral"/>
            </a:endParaRPr>
          </a:p>
          <a:p>
            <a:pPr indent="0" lvl="0" marL="0" rtl="0" algn="just">
              <a:lnSpc>
                <a:spcPct val="100000"/>
              </a:lnSpc>
              <a:spcBef>
                <a:spcPts val="1000"/>
              </a:spcBef>
              <a:spcAft>
                <a:spcPts val="0"/>
              </a:spcAft>
              <a:buNone/>
            </a:pPr>
            <a:r>
              <a:rPr i="1" lang="en">
                <a:latin typeface="Spectral"/>
                <a:ea typeface="Spectral"/>
                <a:cs typeface="Spectral"/>
                <a:sym typeface="Spectral"/>
              </a:rPr>
              <a:t>Most of the time, the end user might not be equipped with technical knowledge and hence it is important that the developers think from the end user point of view as well.</a:t>
            </a:r>
            <a:endParaRPr i="1">
              <a:latin typeface="Spectral"/>
              <a:ea typeface="Spectral"/>
              <a:cs typeface="Spectral"/>
              <a:sym typeface="Spectral"/>
            </a:endParaRPr>
          </a:p>
          <a:p>
            <a:pPr indent="0" lvl="0" marL="0" rtl="0" algn="just">
              <a:lnSpc>
                <a:spcPct val="100000"/>
              </a:lnSpc>
              <a:spcBef>
                <a:spcPts val="1000"/>
              </a:spcBef>
              <a:spcAft>
                <a:spcPts val="0"/>
              </a:spcAft>
              <a:buNone/>
            </a:pPr>
            <a:r>
              <a:rPr i="1" lang="en">
                <a:latin typeface="Spectral"/>
                <a:ea typeface="Spectral"/>
                <a:cs typeface="Spectral"/>
                <a:sym typeface="Spectral"/>
              </a:rPr>
              <a:t>The application or system will be tested in an environment similar to where it will be deployed. Thus it helps us to find out all possible ways in which the application can fail when used by the end user. </a:t>
            </a:r>
            <a:endParaRPr i="1">
              <a:latin typeface="Spectral"/>
              <a:ea typeface="Spectral"/>
              <a:cs typeface="Spectral"/>
              <a:sym typeface="Spectral"/>
            </a:endParaRPr>
          </a:p>
          <a:p>
            <a:pPr indent="0" lvl="0" marL="0" rtl="0" algn="l">
              <a:lnSpc>
                <a:spcPct val="100000"/>
              </a:lnSpc>
              <a:spcBef>
                <a:spcPts val="1000"/>
              </a:spcBef>
              <a:spcAft>
                <a:spcPts val="1000"/>
              </a:spcAft>
              <a:buNone/>
            </a:pPr>
            <a:r>
              <a:t/>
            </a:r>
            <a:endParaRPr i="1">
              <a:latin typeface="Spectral"/>
              <a:ea typeface="Spectral"/>
              <a:cs typeface="Spectral"/>
              <a:sym typeface="Spectr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500">
                <a:solidFill>
                  <a:schemeClr val="accent6"/>
                </a:solidFill>
              </a:rPr>
              <a:t>Test Objectives</a:t>
            </a:r>
            <a:endParaRPr sz="2500">
              <a:solidFill>
                <a:schemeClr val="accent6"/>
              </a:solidFill>
            </a:endParaRPr>
          </a:p>
        </p:txBody>
      </p:sp>
      <p:sp>
        <p:nvSpPr>
          <p:cNvPr id="305" name="Google Shape;305;p4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latin typeface="Spectral"/>
                <a:ea typeface="Spectral"/>
                <a:cs typeface="Spectral"/>
                <a:sym typeface="Spectral"/>
              </a:rPr>
              <a:t>The following are the test objectives :</a:t>
            </a:r>
            <a:endParaRPr i="1">
              <a:latin typeface="Spectral"/>
              <a:ea typeface="Spectral"/>
              <a:cs typeface="Spectral"/>
              <a:sym typeface="Spectral"/>
            </a:endParaRPr>
          </a:p>
          <a:p>
            <a:pPr indent="-342900" lvl="0" marL="457200" rtl="0" algn="just">
              <a:lnSpc>
                <a:spcPct val="100000"/>
              </a:lnSpc>
              <a:spcBef>
                <a:spcPts val="1600"/>
              </a:spcBef>
              <a:spcAft>
                <a:spcPts val="0"/>
              </a:spcAft>
              <a:buSzPts val="1800"/>
              <a:buFont typeface="Spectral"/>
              <a:buChar char="●"/>
            </a:pPr>
            <a:r>
              <a:rPr i="1" lang="en">
                <a:latin typeface="Spectral"/>
                <a:ea typeface="Spectral"/>
                <a:cs typeface="Spectral"/>
                <a:sym typeface="Spectral"/>
              </a:rPr>
              <a:t>All the methods and algorithms used must function properly.</a:t>
            </a:r>
            <a:endParaRPr i="1">
              <a:latin typeface="Spectral"/>
              <a:ea typeface="Spectral"/>
              <a:cs typeface="Spectral"/>
              <a:sym typeface="Spectral"/>
            </a:endParaRPr>
          </a:p>
          <a:p>
            <a:pPr indent="-342900" lvl="0" marL="457200" rtl="0" algn="just">
              <a:lnSpc>
                <a:spcPct val="100000"/>
              </a:lnSpc>
              <a:spcBef>
                <a:spcPts val="0"/>
              </a:spcBef>
              <a:spcAft>
                <a:spcPts val="0"/>
              </a:spcAft>
              <a:buSzPts val="1800"/>
              <a:buFont typeface="Spectral"/>
              <a:buChar char="●"/>
            </a:pPr>
            <a:r>
              <a:rPr i="1" lang="en">
                <a:latin typeface="Spectral"/>
                <a:ea typeface="Spectral"/>
                <a:cs typeface="Spectral"/>
                <a:sym typeface="Spectral"/>
              </a:rPr>
              <a:t>Validate the output returned.</a:t>
            </a:r>
            <a:endParaRPr i="1">
              <a:latin typeface="Spectral"/>
              <a:ea typeface="Spectral"/>
              <a:cs typeface="Spectral"/>
              <a:sym typeface="Spectral"/>
            </a:endParaRPr>
          </a:p>
          <a:p>
            <a:pPr indent="-342900" lvl="0" marL="457200" rtl="0" algn="just">
              <a:lnSpc>
                <a:spcPct val="100000"/>
              </a:lnSpc>
              <a:spcBef>
                <a:spcPts val="0"/>
              </a:spcBef>
              <a:spcAft>
                <a:spcPts val="0"/>
              </a:spcAft>
              <a:buSzPts val="1800"/>
              <a:buFont typeface="Spectral"/>
              <a:buChar char="●"/>
            </a:pPr>
            <a:r>
              <a:rPr i="1" lang="en">
                <a:latin typeface="Spectral"/>
                <a:ea typeface="Spectral"/>
                <a:cs typeface="Spectral"/>
                <a:sym typeface="Spectral"/>
              </a:rPr>
              <a:t>Test how the system performs in unprecedented conditions.</a:t>
            </a:r>
            <a:endParaRPr i="1">
              <a:latin typeface="Spectral"/>
              <a:ea typeface="Spectral"/>
              <a:cs typeface="Spectral"/>
              <a:sym typeface="Spectral"/>
            </a:endParaRPr>
          </a:p>
          <a:p>
            <a:pPr indent="0" lvl="0" marL="0" rtl="0" algn="l">
              <a:lnSpc>
                <a:spcPct val="100000"/>
              </a:lnSpc>
              <a:spcBef>
                <a:spcPts val="1000"/>
              </a:spcBef>
              <a:spcAft>
                <a:spcPts val="1600"/>
              </a:spcAft>
              <a:buNone/>
            </a:pPr>
            <a:r>
              <a:t/>
            </a:r>
            <a:endParaRPr i="1">
              <a:latin typeface="Spectral"/>
              <a:ea typeface="Spectral"/>
              <a:cs typeface="Spectral"/>
              <a:sym typeface="Spectr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0"/>
          <p:cNvSpPr txBox="1"/>
          <p:nvPr>
            <p:ph type="title"/>
          </p:nvPr>
        </p:nvSpPr>
        <p:spPr>
          <a:xfrm>
            <a:off x="387900" y="99150"/>
            <a:ext cx="8368200" cy="104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Spectral"/>
                <a:ea typeface="Spectral"/>
                <a:cs typeface="Spectral"/>
                <a:sym typeface="Spectral"/>
              </a:rPr>
              <a:t>Results</a:t>
            </a:r>
            <a:endParaRPr>
              <a:solidFill>
                <a:schemeClr val="accent5"/>
              </a:solidFill>
              <a:latin typeface="Spectral"/>
              <a:ea typeface="Spectral"/>
              <a:cs typeface="Spectral"/>
              <a:sym typeface="Spectral"/>
            </a:endParaRPr>
          </a:p>
        </p:txBody>
      </p:sp>
      <p:sp>
        <p:nvSpPr>
          <p:cNvPr id="311" name="Google Shape;311;p50"/>
          <p:cNvSpPr txBox="1"/>
          <p:nvPr>
            <p:ph idx="1" type="body"/>
          </p:nvPr>
        </p:nvSpPr>
        <p:spPr>
          <a:xfrm>
            <a:off x="387900" y="1264325"/>
            <a:ext cx="8368200" cy="3304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latin typeface="Times New Roman"/>
                <a:ea typeface="Times New Roman"/>
                <a:cs typeface="Times New Roman"/>
                <a:sym typeface="Times New Roman"/>
              </a:rPr>
              <a:t>The image below shows the homepage of the application</a:t>
            </a:r>
            <a:r>
              <a:rPr lang="en" sz="1200">
                <a:latin typeface="Times New Roman"/>
                <a:ea typeface="Times New Roman"/>
                <a:cs typeface="Times New Roman"/>
                <a:sym typeface="Times New Roman"/>
              </a:rPr>
              <a:t>.</a:t>
            </a:r>
            <a:endParaRPr i="1">
              <a:latin typeface="Times New Roman"/>
              <a:ea typeface="Times New Roman"/>
              <a:cs typeface="Times New Roman"/>
              <a:sym typeface="Times New Roman"/>
            </a:endParaRPr>
          </a:p>
          <a:p>
            <a:pPr indent="0" lvl="0" marL="0" rtl="0" algn="l">
              <a:spcBef>
                <a:spcPts val="1000"/>
              </a:spcBef>
              <a:spcAft>
                <a:spcPts val="1600"/>
              </a:spcAft>
              <a:buNone/>
            </a:pPr>
            <a:r>
              <a:t/>
            </a:r>
            <a:endParaRPr/>
          </a:p>
        </p:txBody>
      </p:sp>
      <p:pic>
        <p:nvPicPr>
          <p:cNvPr id="312" name="Google Shape;312;p50"/>
          <p:cNvPicPr preferRelativeResize="0"/>
          <p:nvPr/>
        </p:nvPicPr>
        <p:blipFill rotWithShape="1">
          <a:blip r:embed="rId3">
            <a:alphaModFix/>
          </a:blip>
          <a:srcRect b="0" l="0" r="4269" t="0"/>
          <a:stretch/>
        </p:blipFill>
        <p:spPr>
          <a:xfrm>
            <a:off x="603425" y="1764100"/>
            <a:ext cx="7743974" cy="30746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1"/>
          <p:cNvSpPr txBox="1"/>
          <p:nvPr>
            <p:ph type="title"/>
          </p:nvPr>
        </p:nvSpPr>
        <p:spPr>
          <a:xfrm>
            <a:off x="387900" y="158050"/>
            <a:ext cx="8368200" cy="70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The following image shows the webpage that provides the user with a textbox to paste his article.</a:t>
            </a:r>
            <a:endParaRPr sz="1800"/>
          </a:p>
        </p:txBody>
      </p:sp>
      <p:sp>
        <p:nvSpPr>
          <p:cNvPr id="318" name="Google Shape;318;p5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19" name="Google Shape;319;p51"/>
          <p:cNvPicPr preferRelativeResize="0"/>
          <p:nvPr/>
        </p:nvPicPr>
        <p:blipFill rotWithShape="1">
          <a:blip r:embed="rId3">
            <a:alphaModFix/>
          </a:blip>
          <a:srcRect b="-10070" l="0" r="6742" t="10070"/>
          <a:stretch/>
        </p:blipFill>
        <p:spPr>
          <a:xfrm>
            <a:off x="387900" y="862150"/>
            <a:ext cx="8437500" cy="42813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241550" y="562125"/>
            <a:ext cx="8969100" cy="632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rPr>
              <a:t>  </a:t>
            </a:r>
            <a:r>
              <a:rPr lang="en">
                <a:solidFill>
                  <a:schemeClr val="accent5"/>
                </a:solidFill>
                <a:latin typeface="Spectral"/>
                <a:ea typeface="Spectral"/>
                <a:cs typeface="Spectral"/>
                <a:sym typeface="Spectral"/>
              </a:rPr>
              <a:t>ABSTRACT</a:t>
            </a:r>
            <a:endParaRPr>
              <a:solidFill>
                <a:schemeClr val="accent5"/>
              </a:solidFill>
              <a:latin typeface="Spectral"/>
              <a:ea typeface="Spectral"/>
              <a:cs typeface="Spectral"/>
              <a:sym typeface="Spectral"/>
            </a:endParaRPr>
          </a:p>
        </p:txBody>
      </p:sp>
      <p:sp>
        <p:nvSpPr>
          <p:cNvPr id="85" name="Google Shape;85;p16"/>
          <p:cNvSpPr txBox="1"/>
          <p:nvPr>
            <p:ph idx="1" type="body"/>
          </p:nvPr>
        </p:nvSpPr>
        <p:spPr>
          <a:xfrm>
            <a:off x="387900" y="1032300"/>
            <a:ext cx="8368200" cy="3982200"/>
          </a:xfrm>
          <a:prstGeom prst="rect">
            <a:avLst/>
          </a:prstGeom>
        </p:spPr>
        <p:txBody>
          <a:bodyPr anchorCtr="0" anchor="t" bIns="91425" lIns="91425" spcFirstLastPara="1" rIns="91425" wrap="square" tIns="91425">
            <a:noAutofit/>
          </a:bodyPr>
          <a:lstStyle/>
          <a:p>
            <a:pPr indent="0" lvl="0" marL="457200" rtl="0" algn="just">
              <a:lnSpc>
                <a:spcPct val="90000"/>
              </a:lnSpc>
              <a:spcBef>
                <a:spcPts val="1000"/>
              </a:spcBef>
              <a:spcAft>
                <a:spcPts val="0"/>
              </a:spcAft>
              <a:buNone/>
            </a:pPr>
            <a:r>
              <a:t/>
            </a:r>
            <a:endParaRPr sz="1600">
              <a:latin typeface="Roboto Slab"/>
              <a:ea typeface="Roboto Slab"/>
              <a:cs typeface="Roboto Slab"/>
              <a:sym typeface="Roboto Slab"/>
            </a:endParaRPr>
          </a:p>
          <a:p>
            <a:pPr indent="0" lvl="0" marL="0" rtl="0" algn="just">
              <a:lnSpc>
                <a:spcPct val="90000"/>
              </a:lnSpc>
              <a:spcBef>
                <a:spcPts val="1000"/>
              </a:spcBef>
              <a:spcAft>
                <a:spcPts val="0"/>
              </a:spcAft>
              <a:buNone/>
            </a:pPr>
            <a:r>
              <a:rPr i="1" lang="en" sz="1600">
                <a:latin typeface="Spectral"/>
                <a:ea typeface="Spectral"/>
                <a:cs typeface="Spectral"/>
                <a:sym typeface="Spectral"/>
              </a:rPr>
              <a:t>Digitisation is the process of converting information from physical formats into a digital one so that we can increase data quality and apply advanced techniques like summarising, extracting keywords etc. </a:t>
            </a:r>
            <a:endParaRPr i="1" sz="1600">
              <a:latin typeface="Spectral"/>
              <a:ea typeface="Spectral"/>
              <a:cs typeface="Spectral"/>
              <a:sym typeface="Spectral"/>
            </a:endParaRPr>
          </a:p>
          <a:p>
            <a:pPr indent="0" lvl="0" marL="0" rtl="0" algn="just">
              <a:lnSpc>
                <a:spcPct val="90000"/>
              </a:lnSpc>
              <a:spcBef>
                <a:spcPts val="1000"/>
              </a:spcBef>
              <a:spcAft>
                <a:spcPts val="0"/>
              </a:spcAft>
              <a:buNone/>
            </a:pPr>
            <a:r>
              <a:rPr i="1" lang="en" sz="1600">
                <a:latin typeface="Spectral"/>
                <a:ea typeface="Spectral"/>
                <a:cs typeface="Spectral"/>
                <a:sym typeface="Spectral"/>
              </a:rPr>
              <a:t>Text or article summarization refers to the technique of shortening long pieces of text. The intention is to create a coherent and fluent summary having only main points outlined in the document.</a:t>
            </a:r>
            <a:endParaRPr i="1" sz="1600">
              <a:latin typeface="Spectral"/>
              <a:ea typeface="Spectral"/>
              <a:cs typeface="Spectral"/>
              <a:sym typeface="Spectral"/>
            </a:endParaRPr>
          </a:p>
          <a:p>
            <a:pPr indent="0" lvl="0" marL="0" rtl="0" algn="just">
              <a:lnSpc>
                <a:spcPct val="90000"/>
              </a:lnSpc>
              <a:spcBef>
                <a:spcPts val="1000"/>
              </a:spcBef>
              <a:spcAft>
                <a:spcPts val="0"/>
              </a:spcAft>
              <a:buNone/>
            </a:pPr>
            <a:r>
              <a:rPr i="1" lang="en" sz="1600">
                <a:latin typeface="Spectral"/>
                <a:ea typeface="Spectral"/>
                <a:cs typeface="Spectral"/>
                <a:sym typeface="Spectral"/>
              </a:rPr>
              <a:t>Similarly keyword extraction process not only separates the articles but also helps in saving time when we are searching for a document.Also when there is a limit on the number of words that can be used in a document, we need the help of a word counter.</a:t>
            </a:r>
            <a:endParaRPr i="1" sz="1600">
              <a:latin typeface="Spectral"/>
              <a:ea typeface="Spectral"/>
              <a:cs typeface="Spectral"/>
              <a:sym typeface="Spectral"/>
            </a:endParaRPr>
          </a:p>
          <a:p>
            <a:pPr indent="0" lvl="0" marL="0" rtl="0" algn="just">
              <a:lnSpc>
                <a:spcPct val="90000"/>
              </a:lnSpc>
              <a:spcBef>
                <a:spcPts val="1000"/>
              </a:spcBef>
              <a:spcAft>
                <a:spcPts val="0"/>
              </a:spcAft>
              <a:buNone/>
            </a:pPr>
            <a:r>
              <a:rPr i="1" lang="en" sz="1600">
                <a:latin typeface="Spectral"/>
                <a:ea typeface="Spectral"/>
                <a:cs typeface="Spectral"/>
                <a:sym typeface="Spectral"/>
              </a:rPr>
              <a:t> DraftCheck provides a single platform for all the analysis tasks of articles</a:t>
            </a:r>
            <a:r>
              <a:rPr i="1" lang="en">
                <a:latin typeface="Spectral"/>
                <a:ea typeface="Spectral"/>
                <a:cs typeface="Spectral"/>
                <a:sym typeface="Spectral"/>
              </a:rPr>
              <a:t>.</a:t>
            </a:r>
            <a:endParaRPr i="1">
              <a:latin typeface="Spectral"/>
              <a:ea typeface="Spectral"/>
              <a:cs typeface="Spectral"/>
              <a:sym typeface="Spectr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lnSpc>
                <a:spcPct val="150000"/>
              </a:lnSpc>
              <a:spcBef>
                <a:spcPts val="0"/>
              </a:spcBef>
              <a:spcAft>
                <a:spcPts val="1000"/>
              </a:spcAft>
              <a:buNone/>
            </a:pPr>
            <a:r>
              <a:rPr i="1" lang="en" sz="1800">
                <a:latin typeface="Times New Roman"/>
                <a:ea typeface="Times New Roman"/>
                <a:cs typeface="Times New Roman"/>
                <a:sym typeface="Times New Roman"/>
              </a:rPr>
              <a:t>The image below shows the summary of the article provided by the user in the textbox</a:t>
            </a:r>
            <a:r>
              <a:rPr i="1" lang="en" sz="1800">
                <a:solidFill>
                  <a:srgbClr val="000000"/>
                </a:solidFill>
                <a:latin typeface="Times New Roman"/>
                <a:ea typeface="Times New Roman"/>
                <a:cs typeface="Times New Roman"/>
                <a:sym typeface="Times New Roman"/>
              </a:rPr>
              <a:t> </a:t>
            </a:r>
            <a:r>
              <a:rPr lang="en" sz="1200">
                <a:solidFill>
                  <a:srgbClr val="000000"/>
                </a:solidFill>
                <a:latin typeface="Times New Roman"/>
                <a:ea typeface="Times New Roman"/>
                <a:cs typeface="Times New Roman"/>
                <a:sym typeface="Times New Roman"/>
              </a:rPr>
              <a:t>image below shows the summary of the article provided by the user in the textbox</a:t>
            </a:r>
            <a:endParaRPr/>
          </a:p>
        </p:txBody>
      </p:sp>
      <p:sp>
        <p:nvSpPr>
          <p:cNvPr id="325" name="Google Shape;325;p52"/>
          <p:cNvSpPr txBox="1"/>
          <p:nvPr>
            <p:ph idx="4294967295"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000000"/>
                </a:solidFill>
                <a:latin typeface="Times New Roman"/>
                <a:ea typeface="Times New Roman"/>
                <a:cs typeface="Times New Roman"/>
                <a:sym typeface="Times New Roman"/>
              </a:rPr>
              <a:t>The image below shows the word count of the article provided by the user in the textbox.</a:t>
            </a:r>
            <a:endParaRPr sz="1200">
              <a:solidFill>
                <a:srgbClr val="000000"/>
              </a:solidFill>
              <a:latin typeface="Times New Roman"/>
              <a:ea typeface="Times New Roman"/>
              <a:cs typeface="Times New Roman"/>
              <a:sym typeface="Times New Roman"/>
            </a:endParaRPr>
          </a:p>
          <a:p>
            <a:pPr indent="0" lvl="0" marL="0" rtl="0" algn="l">
              <a:spcBef>
                <a:spcPts val="1000"/>
              </a:spcBef>
              <a:spcAft>
                <a:spcPts val="1600"/>
              </a:spcAft>
              <a:buNone/>
            </a:pPr>
            <a:r>
              <a:t/>
            </a:r>
            <a:endParaRPr/>
          </a:p>
        </p:txBody>
      </p:sp>
      <p:pic>
        <p:nvPicPr>
          <p:cNvPr id="326" name="Google Shape;326;p52"/>
          <p:cNvPicPr preferRelativeResize="0"/>
          <p:nvPr/>
        </p:nvPicPr>
        <p:blipFill rotWithShape="1">
          <a:blip r:embed="rId3">
            <a:alphaModFix/>
          </a:blip>
          <a:srcRect b="53910" l="0" r="0" t="0"/>
          <a:stretch/>
        </p:blipFill>
        <p:spPr>
          <a:xfrm>
            <a:off x="227350" y="853300"/>
            <a:ext cx="8528749" cy="35630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3"/>
          <p:cNvSpPr txBox="1"/>
          <p:nvPr>
            <p:ph type="title"/>
          </p:nvPr>
        </p:nvSpPr>
        <p:spPr>
          <a:xfrm>
            <a:off x="387900" y="158050"/>
            <a:ext cx="8368200" cy="1609200"/>
          </a:xfrm>
          <a:prstGeom prst="rect">
            <a:avLst/>
          </a:prstGeom>
        </p:spPr>
        <p:txBody>
          <a:bodyPr anchorCtr="0" anchor="b" bIns="91425" lIns="91425" spcFirstLastPara="1" rIns="91425" wrap="square" tIns="91425">
            <a:noAutofit/>
          </a:bodyPr>
          <a:lstStyle/>
          <a:p>
            <a:pPr indent="0" lvl="0" marL="0" rtl="0" algn="l">
              <a:lnSpc>
                <a:spcPct val="150000"/>
              </a:lnSpc>
              <a:spcBef>
                <a:spcPts val="0"/>
              </a:spcBef>
              <a:spcAft>
                <a:spcPts val="0"/>
              </a:spcAft>
              <a:buNone/>
            </a:pPr>
            <a:r>
              <a:rPr i="1" lang="en" sz="1800">
                <a:latin typeface="Times New Roman"/>
                <a:ea typeface="Times New Roman"/>
                <a:cs typeface="Times New Roman"/>
                <a:sym typeface="Times New Roman"/>
              </a:rPr>
              <a:t>The image below shows the word count of the article provided by the user in the textbox.</a:t>
            </a:r>
            <a:endParaRPr i="1" sz="1800">
              <a:latin typeface="Times New Roman"/>
              <a:ea typeface="Times New Roman"/>
              <a:cs typeface="Times New Roman"/>
              <a:sym typeface="Times New Roman"/>
            </a:endParaRPr>
          </a:p>
          <a:p>
            <a:pPr indent="0" lvl="0" marL="0" rtl="0" algn="l">
              <a:lnSpc>
                <a:spcPct val="150000"/>
              </a:lnSpc>
              <a:spcBef>
                <a:spcPts val="1000"/>
              </a:spcBef>
              <a:spcAft>
                <a:spcPts val="0"/>
              </a:spcAft>
              <a:buNone/>
            </a:pPr>
            <a:r>
              <a:rPr lang="en" sz="1200">
                <a:solidFill>
                  <a:srgbClr val="000000"/>
                </a:solidFill>
                <a:latin typeface="Times New Roman"/>
                <a:ea typeface="Times New Roman"/>
                <a:cs typeface="Times New Roman"/>
                <a:sym typeface="Times New Roman"/>
              </a:rPr>
              <a:t>The image below shows the word count of the article provided by the user in the textbox.</a:t>
            </a:r>
            <a:endParaRPr sz="1200">
              <a:solidFill>
                <a:srgbClr val="000000"/>
              </a:solidFill>
              <a:latin typeface="Times New Roman"/>
              <a:ea typeface="Times New Roman"/>
              <a:cs typeface="Times New Roman"/>
              <a:sym typeface="Times New Roman"/>
            </a:endParaRPr>
          </a:p>
          <a:p>
            <a:pPr indent="0" lvl="0" marL="0" rtl="0" algn="l">
              <a:lnSpc>
                <a:spcPct val="150000"/>
              </a:lnSpc>
              <a:spcBef>
                <a:spcPts val="1000"/>
              </a:spcBef>
              <a:spcAft>
                <a:spcPts val="1000"/>
              </a:spcAft>
              <a:buNone/>
            </a:pPr>
            <a:r>
              <a:rPr lang="en" sz="1200">
                <a:solidFill>
                  <a:srgbClr val="000000"/>
                </a:solidFill>
                <a:latin typeface="Times New Roman"/>
                <a:ea typeface="Times New Roman"/>
                <a:cs typeface="Times New Roman"/>
                <a:sym typeface="Times New Roman"/>
              </a:rPr>
              <a:t>The image below shows the word count of the article provided by the user in the textbox.</a:t>
            </a:r>
            <a:endParaRPr sz="1800"/>
          </a:p>
        </p:txBody>
      </p:sp>
      <p:pic>
        <p:nvPicPr>
          <p:cNvPr id="332" name="Google Shape;332;p53"/>
          <p:cNvPicPr preferRelativeResize="0"/>
          <p:nvPr/>
        </p:nvPicPr>
        <p:blipFill>
          <a:blip r:embed="rId3">
            <a:alphaModFix/>
          </a:blip>
          <a:stretch>
            <a:fillRect/>
          </a:stretch>
        </p:blipFill>
        <p:spPr>
          <a:xfrm>
            <a:off x="1138213" y="948225"/>
            <a:ext cx="6867576" cy="38504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lnSpc>
                <a:spcPct val="150000"/>
              </a:lnSpc>
              <a:spcBef>
                <a:spcPts val="0"/>
              </a:spcBef>
              <a:spcAft>
                <a:spcPts val="0"/>
              </a:spcAft>
              <a:buNone/>
            </a:pPr>
            <a:r>
              <a:rPr i="1" lang="en" sz="1800">
                <a:latin typeface="Times New Roman"/>
                <a:ea typeface="Times New Roman"/>
                <a:cs typeface="Times New Roman"/>
                <a:sym typeface="Times New Roman"/>
              </a:rPr>
              <a:t>The image below shows the keywords of the article provided by the user in the textbox.</a:t>
            </a:r>
            <a:endParaRPr i="1" sz="1800">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pic>
        <p:nvPicPr>
          <p:cNvPr id="338" name="Google Shape;338;p54"/>
          <p:cNvPicPr preferRelativeResize="0"/>
          <p:nvPr/>
        </p:nvPicPr>
        <p:blipFill>
          <a:blip r:embed="rId3">
            <a:alphaModFix/>
          </a:blip>
          <a:stretch>
            <a:fillRect/>
          </a:stretch>
        </p:blipFill>
        <p:spPr>
          <a:xfrm>
            <a:off x="281725" y="603425"/>
            <a:ext cx="8568550" cy="39366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lnSpc>
                <a:spcPct val="150000"/>
              </a:lnSpc>
              <a:spcBef>
                <a:spcPts val="0"/>
              </a:spcBef>
              <a:spcAft>
                <a:spcPts val="1000"/>
              </a:spcAft>
              <a:buNone/>
            </a:pPr>
            <a:r>
              <a:rPr i="1" lang="en" sz="1800">
                <a:latin typeface="Times New Roman"/>
                <a:ea typeface="Times New Roman"/>
                <a:cs typeface="Times New Roman"/>
                <a:sym typeface="Times New Roman"/>
              </a:rPr>
              <a:t>The image below is the output after spell checking the article provided by the user in the textbox.</a:t>
            </a:r>
            <a:endParaRPr i="1" sz="1800"/>
          </a:p>
        </p:txBody>
      </p:sp>
      <p:pic>
        <p:nvPicPr>
          <p:cNvPr id="344" name="Google Shape;344;p55"/>
          <p:cNvPicPr preferRelativeResize="0"/>
          <p:nvPr/>
        </p:nvPicPr>
        <p:blipFill>
          <a:blip r:embed="rId3">
            <a:alphaModFix/>
          </a:blip>
          <a:stretch>
            <a:fillRect/>
          </a:stretch>
        </p:blipFill>
        <p:spPr>
          <a:xfrm>
            <a:off x="1057550" y="994825"/>
            <a:ext cx="6858850" cy="3694574"/>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Spectral"/>
                <a:ea typeface="Spectral"/>
                <a:cs typeface="Spectral"/>
                <a:sym typeface="Spectral"/>
              </a:rPr>
              <a:t>Conclusion</a:t>
            </a:r>
            <a:endParaRPr>
              <a:solidFill>
                <a:schemeClr val="accent5"/>
              </a:solidFill>
              <a:latin typeface="Spectral"/>
              <a:ea typeface="Spectral"/>
              <a:cs typeface="Spectral"/>
              <a:sym typeface="Spectral"/>
            </a:endParaRPr>
          </a:p>
        </p:txBody>
      </p:sp>
      <p:sp>
        <p:nvSpPr>
          <p:cNvPr id="350" name="Google Shape;350;p56"/>
          <p:cNvSpPr txBox="1"/>
          <p:nvPr>
            <p:ph idx="1" type="body"/>
          </p:nvPr>
        </p:nvSpPr>
        <p:spPr>
          <a:xfrm>
            <a:off x="387900" y="1363325"/>
            <a:ext cx="8368200" cy="3205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i="1" lang="en">
                <a:latin typeface="Times New Roman"/>
                <a:ea typeface="Times New Roman"/>
                <a:cs typeface="Times New Roman"/>
                <a:sym typeface="Times New Roman"/>
              </a:rPr>
              <a:t>Our application, DraftCheck has functioned the way we initially expected it to. The options, summarize an article article, word count, keyword extraction and spell check, that we have provided on our application have worked well with the articles that were pasted in the textbox provided.The word counter worked well with the data provided. The keyword extractor is currently extracting keywords based on the TF-IDF score and has given us the results only based on it but we believe we can further research methods that would give better results.</a:t>
            </a:r>
            <a:endParaRPr i="1">
              <a:latin typeface="Times New Roman"/>
              <a:ea typeface="Times New Roman"/>
              <a:cs typeface="Times New Roman"/>
              <a:sym typeface="Times New Roman"/>
            </a:endParaRPr>
          </a:p>
          <a:p>
            <a:pPr indent="0" lvl="0" marL="0" rtl="0" algn="just">
              <a:lnSpc>
                <a:spcPct val="115000"/>
              </a:lnSpc>
              <a:spcBef>
                <a:spcPts val="1000"/>
              </a:spcBef>
              <a:spcAft>
                <a:spcPts val="0"/>
              </a:spcAft>
              <a:buNone/>
            </a:pPr>
            <a:r>
              <a:rPr i="1" lang="en">
                <a:latin typeface="Times New Roman"/>
                <a:ea typeface="Times New Roman"/>
                <a:cs typeface="Times New Roman"/>
                <a:sym typeface="Times New Roman"/>
              </a:rPr>
              <a:t>Therefore, we believe that our application has a great scope in the real-time world and provides a platform for further improvement and many more additions that would benefit researchers, students, academicians and many more. </a:t>
            </a:r>
            <a:endParaRPr i="1">
              <a:latin typeface="Times New Roman"/>
              <a:ea typeface="Times New Roman"/>
              <a:cs typeface="Times New Roman"/>
              <a:sym typeface="Times New Roman"/>
            </a:endParaRPr>
          </a:p>
          <a:p>
            <a:pPr indent="0" lvl="0" marL="0" rtl="0" algn="just">
              <a:lnSpc>
                <a:spcPct val="115000"/>
              </a:lnSpc>
              <a:spcBef>
                <a:spcPts val="1000"/>
              </a:spcBef>
              <a:spcAft>
                <a:spcPts val="0"/>
              </a:spcAft>
              <a:buNone/>
            </a:pPr>
            <a:r>
              <a:t/>
            </a:r>
            <a:endParaRPr i="1">
              <a:latin typeface="Times New Roman"/>
              <a:ea typeface="Times New Roman"/>
              <a:cs typeface="Times New Roman"/>
              <a:sym typeface="Times New Roman"/>
            </a:endParaRPr>
          </a:p>
          <a:p>
            <a:pPr indent="0" lvl="0" marL="0" rtl="0" algn="l">
              <a:spcBef>
                <a:spcPts val="1000"/>
              </a:spcBef>
              <a:spcAft>
                <a:spcPts val="16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Spectral"/>
                <a:ea typeface="Spectral"/>
                <a:cs typeface="Spectral"/>
                <a:sym typeface="Spectral"/>
              </a:rPr>
              <a:t>Future Work</a:t>
            </a:r>
            <a:endParaRPr>
              <a:solidFill>
                <a:schemeClr val="accent5"/>
              </a:solidFill>
              <a:latin typeface="Spectral"/>
              <a:ea typeface="Spectral"/>
              <a:cs typeface="Spectral"/>
              <a:sym typeface="Spectral"/>
            </a:endParaRPr>
          </a:p>
        </p:txBody>
      </p:sp>
      <p:sp>
        <p:nvSpPr>
          <p:cNvPr id="356" name="Google Shape;356;p5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Spectral"/>
              <a:buChar char="❏"/>
            </a:pPr>
            <a:r>
              <a:rPr i="1" lang="en">
                <a:latin typeface="Spectral"/>
                <a:ea typeface="Spectral"/>
                <a:cs typeface="Spectral"/>
                <a:sym typeface="Spectral"/>
              </a:rPr>
              <a:t>The future development of this application is endless. </a:t>
            </a:r>
            <a:endParaRPr i="1">
              <a:latin typeface="Spectral"/>
              <a:ea typeface="Spectral"/>
              <a:cs typeface="Spectral"/>
              <a:sym typeface="Spectral"/>
            </a:endParaRPr>
          </a:p>
          <a:p>
            <a:pPr indent="-342900" lvl="0" marL="457200" rtl="0" algn="l">
              <a:lnSpc>
                <a:spcPct val="100000"/>
              </a:lnSpc>
              <a:spcBef>
                <a:spcPts val="1000"/>
              </a:spcBef>
              <a:spcAft>
                <a:spcPts val="0"/>
              </a:spcAft>
              <a:buSzPts val="1800"/>
              <a:buFont typeface="Spectral"/>
              <a:buChar char="❏"/>
            </a:pPr>
            <a:r>
              <a:rPr i="1" lang="en">
                <a:latin typeface="Spectral"/>
                <a:ea typeface="Spectral"/>
                <a:cs typeface="Spectral"/>
                <a:sym typeface="Spectral"/>
              </a:rPr>
              <a:t>Integrating other article analysing tasks such as plagiarism checking, grammar checking , spell checking etc helps the user to perform various tasks accurately at one place. This makes the life easier for the user as he need not search for sites to perform each one of these tasks</a:t>
            </a:r>
            <a:endParaRPr i="1">
              <a:latin typeface="Spectral"/>
              <a:ea typeface="Spectral"/>
              <a:cs typeface="Spectral"/>
              <a:sym typeface="Spectral"/>
            </a:endParaRPr>
          </a:p>
          <a:p>
            <a:pPr indent="-342900" lvl="0" marL="457200" rtl="0" algn="l">
              <a:lnSpc>
                <a:spcPct val="100000"/>
              </a:lnSpc>
              <a:spcBef>
                <a:spcPts val="1000"/>
              </a:spcBef>
              <a:spcAft>
                <a:spcPts val="0"/>
              </a:spcAft>
              <a:buSzPts val="1800"/>
              <a:buFont typeface="Spectral"/>
              <a:buChar char="❏"/>
            </a:pPr>
            <a:r>
              <a:rPr i="1" lang="en">
                <a:latin typeface="Spectral"/>
                <a:ea typeface="Spectral"/>
                <a:cs typeface="Spectral"/>
                <a:sym typeface="Spectral"/>
              </a:rPr>
              <a:t>Making DraftCheck available as a mobile application can make it more user friendly. This saves user time.</a:t>
            </a:r>
            <a:endParaRPr i="1">
              <a:latin typeface="Spectral"/>
              <a:ea typeface="Spectral"/>
              <a:cs typeface="Spectral"/>
              <a:sym typeface="Spectral"/>
            </a:endParaRPr>
          </a:p>
          <a:p>
            <a:pPr indent="-342900" lvl="0" marL="457200" rtl="0" algn="l">
              <a:lnSpc>
                <a:spcPct val="100000"/>
              </a:lnSpc>
              <a:spcBef>
                <a:spcPts val="0"/>
              </a:spcBef>
              <a:spcAft>
                <a:spcPts val="0"/>
              </a:spcAft>
              <a:buSzPts val="1800"/>
              <a:buFont typeface="Spectral"/>
              <a:buChar char="❏"/>
            </a:pPr>
            <a:r>
              <a:rPr i="1" lang="en">
                <a:latin typeface="Spectral"/>
                <a:ea typeface="Spectral"/>
                <a:cs typeface="Spectral"/>
                <a:sym typeface="Spectral"/>
              </a:rPr>
              <a:t> Once he downloads the application he can use it any time unlike web applications where he should load the link/url to the web app every time he wishes to perform a task. </a:t>
            </a:r>
            <a:endParaRPr i="1">
              <a:latin typeface="Spectral"/>
              <a:ea typeface="Spectral"/>
              <a:cs typeface="Spectral"/>
              <a:sym typeface="Spectr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Spectral"/>
                <a:ea typeface="Spectral"/>
                <a:cs typeface="Spectral"/>
                <a:sym typeface="Spectral"/>
              </a:rPr>
              <a:t>Future Work</a:t>
            </a:r>
            <a:r>
              <a:rPr lang="en" sz="1300">
                <a:solidFill>
                  <a:schemeClr val="accent5"/>
                </a:solidFill>
                <a:latin typeface="Spectral"/>
                <a:ea typeface="Spectral"/>
                <a:cs typeface="Spectral"/>
                <a:sym typeface="Spectral"/>
              </a:rPr>
              <a:t> </a:t>
            </a:r>
            <a:r>
              <a:rPr lang="en" sz="1300">
                <a:solidFill>
                  <a:schemeClr val="accent6"/>
                </a:solidFill>
                <a:latin typeface="Spectral"/>
                <a:ea typeface="Spectral"/>
                <a:cs typeface="Spectral"/>
                <a:sym typeface="Spectral"/>
              </a:rPr>
              <a:t>(continued)</a:t>
            </a:r>
            <a:endParaRPr sz="1300">
              <a:solidFill>
                <a:schemeClr val="accent6"/>
              </a:solidFill>
              <a:latin typeface="Spectral"/>
              <a:ea typeface="Spectral"/>
              <a:cs typeface="Spectral"/>
              <a:sym typeface="Spectral"/>
            </a:endParaRPr>
          </a:p>
        </p:txBody>
      </p:sp>
      <p:sp>
        <p:nvSpPr>
          <p:cNvPr id="362" name="Google Shape;362;p5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Spectral"/>
              <a:buChar char="❏"/>
            </a:pPr>
            <a:r>
              <a:rPr i="1" lang="en">
                <a:latin typeface="Spectral"/>
                <a:ea typeface="Spectral"/>
                <a:cs typeface="Spectral"/>
                <a:sym typeface="Spectral"/>
              </a:rPr>
              <a:t>Another possible development of DraftCheck is making it available in multiple languages. Although the application currently performs operations only on articles and documents written in english language, developing it to handle articles written in multiple languages can be an added advantage.</a:t>
            </a:r>
            <a:endParaRPr i="1">
              <a:latin typeface="Spectral"/>
              <a:ea typeface="Spectral"/>
              <a:cs typeface="Spectral"/>
              <a:sym typeface="Spectral"/>
            </a:endParaRPr>
          </a:p>
          <a:p>
            <a:pPr indent="-342900" lvl="0" marL="457200" rtl="0" algn="l">
              <a:lnSpc>
                <a:spcPct val="100000"/>
              </a:lnSpc>
              <a:spcBef>
                <a:spcPts val="1000"/>
              </a:spcBef>
              <a:spcAft>
                <a:spcPts val="0"/>
              </a:spcAft>
              <a:buSzPts val="1800"/>
              <a:buFont typeface="Spectral"/>
              <a:buChar char="❏"/>
            </a:pPr>
            <a:r>
              <a:rPr i="1" lang="en">
                <a:latin typeface="Spectral"/>
                <a:ea typeface="Spectral"/>
                <a:cs typeface="Spectral"/>
                <a:sym typeface="Spectral"/>
              </a:rPr>
              <a:t> This increases the complexity of the application. But if implemented the number of users of the application will increase.</a:t>
            </a:r>
            <a:endParaRPr i="1">
              <a:latin typeface="Spectral"/>
              <a:ea typeface="Spectral"/>
              <a:cs typeface="Spectral"/>
              <a:sym typeface="Spectral"/>
            </a:endParaRPr>
          </a:p>
          <a:p>
            <a:pPr indent="-342900" lvl="0" marL="457200" rtl="0" algn="l">
              <a:lnSpc>
                <a:spcPct val="100000"/>
              </a:lnSpc>
              <a:spcBef>
                <a:spcPts val="1000"/>
              </a:spcBef>
              <a:spcAft>
                <a:spcPts val="1000"/>
              </a:spcAft>
              <a:buSzPts val="1800"/>
              <a:buFont typeface="Spectral"/>
              <a:buChar char="❏"/>
            </a:pPr>
            <a:r>
              <a:rPr i="1" lang="en">
                <a:latin typeface="Spectral"/>
                <a:ea typeface="Spectral"/>
                <a:cs typeface="Spectral"/>
                <a:sym typeface="Spectral"/>
              </a:rPr>
              <a:t>These are the possible future developments on DraftCheck.</a:t>
            </a:r>
            <a:endParaRPr i="1">
              <a:latin typeface="Spectral"/>
              <a:ea typeface="Spectral"/>
              <a:cs typeface="Spectral"/>
              <a:sym typeface="Spectr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Spectral"/>
                <a:ea typeface="Spectral"/>
                <a:cs typeface="Spectral"/>
                <a:sym typeface="Spectral"/>
              </a:rPr>
              <a:t>BIBLIOGRAPHY</a:t>
            </a:r>
            <a:endParaRPr>
              <a:solidFill>
                <a:schemeClr val="accent5"/>
              </a:solidFill>
              <a:latin typeface="Spectral"/>
              <a:ea typeface="Spectral"/>
              <a:cs typeface="Spectral"/>
              <a:sym typeface="Spectral"/>
            </a:endParaRPr>
          </a:p>
        </p:txBody>
      </p:sp>
      <p:sp>
        <p:nvSpPr>
          <p:cNvPr id="368" name="Google Shape;368;p5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Font typeface="Spectral"/>
              <a:buAutoNum type="arabicPeriod"/>
            </a:pPr>
            <a:r>
              <a:rPr lang="en" sz="1600" u="sng">
                <a:solidFill>
                  <a:srgbClr val="FFFFFF"/>
                </a:solidFill>
                <a:latin typeface="Spectral"/>
                <a:ea typeface="Spectral"/>
                <a:cs typeface="Spectral"/>
                <a:sym typeface="Spectral"/>
                <a:hlinkClick r:id="rId3">
                  <a:extLst>
                    <a:ext uri="{A12FA001-AC4F-418D-AE19-62706E023703}">
                      <ahyp:hlinkClr val="tx"/>
                    </a:ext>
                  </a:extLst>
                </a:hlinkClick>
              </a:rPr>
              <a:t>https://stackoverflow.com/questions/1193408/how-to-develop-a-plagiarism-detector</a:t>
            </a:r>
            <a:endParaRPr sz="1600">
              <a:solidFill>
                <a:srgbClr val="FFFFFF"/>
              </a:solidFill>
              <a:latin typeface="Spectral"/>
              <a:ea typeface="Spectral"/>
              <a:cs typeface="Spectral"/>
              <a:sym typeface="Spectral"/>
            </a:endParaRPr>
          </a:p>
          <a:p>
            <a:pPr indent="-330200" lvl="0" marL="457200" rtl="0" algn="l">
              <a:spcBef>
                <a:spcPts val="0"/>
              </a:spcBef>
              <a:spcAft>
                <a:spcPts val="0"/>
              </a:spcAft>
              <a:buClr>
                <a:srgbClr val="FFFFFF"/>
              </a:buClr>
              <a:buSzPts val="1600"/>
              <a:buFont typeface="Spectral"/>
              <a:buAutoNum type="arabicPeriod"/>
            </a:pPr>
            <a:r>
              <a:rPr lang="en" sz="1600" u="sng">
                <a:solidFill>
                  <a:srgbClr val="FFFFFF"/>
                </a:solidFill>
                <a:latin typeface="Spectral"/>
                <a:ea typeface="Spectral"/>
                <a:cs typeface="Spectral"/>
                <a:sym typeface="Spectral"/>
                <a:hlinkClick r:id="rId4">
                  <a:extLst>
                    <a:ext uri="{A12FA001-AC4F-418D-AE19-62706E023703}">
                      <ahyp:hlinkClr val="tx"/>
                    </a:ext>
                  </a:extLst>
                </a:hlinkClick>
              </a:rPr>
              <a:t>https://smmry.com/</a:t>
            </a:r>
            <a:endParaRPr sz="1600">
              <a:solidFill>
                <a:srgbClr val="FFFFFF"/>
              </a:solidFill>
              <a:latin typeface="Spectral"/>
              <a:ea typeface="Spectral"/>
              <a:cs typeface="Spectral"/>
              <a:sym typeface="Spectral"/>
            </a:endParaRPr>
          </a:p>
          <a:p>
            <a:pPr indent="-330200" lvl="0" marL="457200" rtl="0" algn="l">
              <a:spcBef>
                <a:spcPts val="0"/>
              </a:spcBef>
              <a:spcAft>
                <a:spcPts val="0"/>
              </a:spcAft>
              <a:buClr>
                <a:srgbClr val="FFFFFF"/>
              </a:buClr>
              <a:buSzPts val="1600"/>
              <a:buFont typeface="Spectral"/>
              <a:buAutoNum type="arabicPeriod"/>
            </a:pPr>
            <a:r>
              <a:rPr lang="en" sz="1600" u="sng">
                <a:solidFill>
                  <a:srgbClr val="FFFFFF"/>
                </a:solidFill>
                <a:latin typeface="Spectral"/>
                <a:ea typeface="Spectral"/>
                <a:cs typeface="Spectral"/>
                <a:sym typeface="Spectral"/>
                <a:hlinkClick r:id="rId5">
                  <a:extLst>
                    <a:ext uri="{A12FA001-AC4F-418D-AE19-62706E023703}">
                      <ahyp:hlinkClr val="tx"/>
                    </a:ext>
                  </a:extLst>
                </a:hlinkClick>
              </a:rPr>
              <a:t>http://freesummarizer.com/</a:t>
            </a:r>
            <a:endParaRPr sz="1600">
              <a:solidFill>
                <a:srgbClr val="FFFFFF"/>
              </a:solidFill>
              <a:latin typeface="Spectral"/>
              <a:ea typeface="Spectral"/>
              <a:cs typeface="Spectral"/>
              <a:sym typeface="Spectral"/>
            </a:endParaRPr>
          </a:p>
          <a:p>
            <a:pPr indent="-330200" lvl="0" marL="457200" rtl="0" algn="l">
              <a:spcBef>
                <a:spcPts val="0"/>
              </a:spcBef>
              <a:spcAft>
                <a:spcPts val="0"/>
              </a:spcAft>
              <a:buClr>
                <a:srgbClr val="FFFFFF"/>
              </a:buClr>
              <a:buSzPts val="1600"/>
              <a:buFont typeface="Spectral"/>
              <a:buAutoNum type="arabicPeriod"/>
            </a:pPr>
            <a:r>
              <a:rPr lang="en" sz="1600" u="sng">
                <a:solidFill>
                  <a:srgbClr val="FFFFFF"/>
                </a:solidFill>
                <a:latin typeface="Spectral"/>
                <a:ea typeface="Spectral"/>
                <a:cs typeface="Spectral"/>
                <a:sym typeface="Spectral"/>
                <a:hlinkClick r:id="rId6">
                  <a:extLst>
                    <a:ext uri="{A12FA001-AC4F-418D-AE19-62706E023703}">
                      <ahyp:hlinkClr val="tx"/>
                    </a:ext>
                  </a:extLst>
                </a:hlinkClick>
              </a:rPr>
              <a:t>https://wordcounter.net/</a:t>
            </a:r>
            <a:endParaRPr sz="1600">
              <a:solidFill>
                <a:srgbClr val="FFFFFF"/>
              </a:solidFill>
              <a:latin typeface="Spectral"/>
              <a:ea typeface="Spectral"/>
              <a:cs typeface="Spectral"/>
              <a:sym typeface="Spectral"/>
            </a:endParaRPr>
          </a:p>
          <a:p>
            <a:pPr indent="-330200" lvl="0" marL="457200" rtl="0" algn="l">
              <a:spcBef>
                <a:spcPts val="0"/>
              </a:spcBef>
              <a:spcAft>
                <a:spcPts val="0"/>
              </a:spcAft>
              <a:buClr>
                <a:srgbClr val="FFFFFF"/>
              </a:buClr>
              <a:buSzPts val="1600"/>
              <a:buFont typeface="Spectral"/>
              <a:buAutoNum type="arabicPeriod"/>
            </a:pPr>
            <a:r>
              <a:rPr lang="en" sz="1600" u="sng">
                <a:solidFill>
                  <a:srgbClr val="FFFFFF"/>
                </a:solidFill>
                <a:latin typeface="Spectral"/>
                <a:ea typeface="Spectral"/>
                <a:cs typeface="Spectral"/>
                <a:sym typeface="Spectral"/>
                <a:hlinkClick r:id="rId7">
                  <a:extLst>
                    <a:ext uri="{A12FA001-AC4F-418D-AE19-62706E023703}">
                      <ahyp:hlinkClr val="tx"/>
                    </a:ext>
                  </a:extLst>
                </a:hlinkClick>
              </a:rPr>
              <a:t>https://www.docsvault.com/features/document-scanning-digitization/#:~:text=In%20document%20management%2C%20Document%20Scanning,repository%20for%20easy%20retrieval%20later</a:t>
            </a:r>
            <a:r>
              <a:rPr lang="en" sz="1600">
                <a:solidFill>
                  <a:srgbClr val="FFFFFF"/>
                </a:solidFill>
                <a:latin typeface="Spectral"/>
                <a:ea typeface="Spectral"/>
                <a:cs typeface="Spectral"/>
                <a:sym typeface="Spectral"/>
              </a:rPr>
              <a:t>.</a:t>
            </a:r>
            <a:endParaRPr sz="1600">
              <a:solidFill>
                <a:srgbClr val="FFFFFF"/>
              </a:solidFill>
              <a:latin typeface="Spectral"/>
              <a:ea typeface="Spectral"/>
              <a:cs typeface="Spectral"/>
              <a:sym typeface="Spectral"/>
            </a:endParaRPr>
          </a:p>
          <a:p>
            <a:pPr indent="-330200" lvl="0" marL="457200" rtl="0" algn="l">
              <a:spcBef>
                <a:spcPts val="0"/>
              </a:spcBef>
              <a:spcAft>
                <a:spcPts val="0"/>
              </a:spcAft>
              <a:buClr>
                <a:srgbClr val="FFFFFF"/>
              </a:buClr>
              <a:buSzPts val="1600"/>
              <a:buFont typeface="Spectral"/>
              <a:buAutoNum type="arabicPeriod"/>
            </a:pPr>
            <a:r>
              <a:rPr lang="en" sz="1600" u="sng">
                <a:solidFill>
                  <a:srgbClr val="FFFFFF"/>
                </a:solidFill>
                <a:latin typeface="Spectral"/>
                <a:ea typeface="Spectral"/>
                <a:cs typeface="Spectral"/>
                <a:sym typeface="Spectral"/>
                <a:hlinkClick r:id="rId8">
                  <a:extLst>
                    <a:ext uri="{A12FA001-AC4F-418D-AE19-62706E023703}">
                      <ahyp:hlinkClr val="tx"/>
                    </a:ext>
                  </a:extLst>
                </a:hlinkClick>
              </a:rPr>
              <a:t>https://en.wikipedia.org/wiki/Optical_character_recognition</a:t>
            </a:r>
            <a:endParaRPr sz="1600">
              <a:solidFill>
                <a:srgbClr val="FFFFFF"/>
              </a:solidFill>
              <a:latin typeface="Spectral"/>
              <a:ea typeface="Spectral"/>
              <a:cs typeface="Spectral"/>
              <a:sym typeface="Spectral"/>
            </a:endParaRPr>
          </a:p>
          <a:p>
            <a:pPr indent="-330200" lvl="0" marL="457200" rtl="0" algn="l">
              <a:spcBef>
                <a:spcPts val="0"/>
              </a:spcBef>
              <a:spcAft>
                <a:spcPts val="0"/>
              </a:spcAft>
              <a:buClr>
                <a:srgbClr val="FFFFFF"/>
              </a:buClr>
              <a:buSzPts val="1600"/>
              <a:buFont typeface="Spectral"/>
              <a:buAutoNum type="arabicPeriod"/>
            </a:pPr>
            <a:r>
              <a:rPr lang="en" sz="1600" u="sng">
                <a:solidFill>
                  <a:srgbClr val="FFFFFF"/>
                </a:solidFill>
                <a:latin typeface="Spectral"/>
                <a:ea typeface="Spectral"/>
                <a:cs typeface="Spectral"/>
                <a:sym typeface="Spectral"/>
                <a:hlinkClick r:id="rId9">
                  <a:extLst>
                    <a:ext uri="{A12FA001-AC4F-418D-AE19-62706E023703}">
                      <ahyp:hlinkClr val="tx"/>
                    </a:ext>
                  </a:extLst>
                </a:hlinkClick>
              </a:rPr>
              <a:t>https://nanonets.com/document-digitization</a:t>
            </a:r>
            <a:endParaRPr sz="1600">
              <a:solidFill>
                <a:srgbClr val="FFFFFF"/>
              </a:solidFill>
              <a:latin typeface="Spectral"/>
              <a:ea typeface="Spectral"/>
              <a:cs typeface="Spectral"/>
              <a:sym typeface="Spectral"/>
            </a:endParaRPr>
          </a:p>
          <a:p>
            <a:pPr indent="0" lvl="0" marL="457200" rtl="0" algn="l">
              <a:spcBef>
                <a:spcPts val="1600"/>
              </a:spcBef>
              <a:spcAft>
                <a:spcPts val="0"/>
              </a:spcAft>
              <a:buNone/>
            </a:pPr>
            <a:r>
              <a:t/>
            </a:r>
            <a:endParaRPr i="1">
              <a:latin typeface="Spectral"/>
              <a:ea typeface="Spectral"/>
              <a:cs typeface="Spectral"/>
              <a:sym typeface="Spectral"/>
            </a:endParaRPr>
          </a:p>
          <a:p>
            <a:pPr indent="0" lvl="0" marL="457200" rtl="0" algn="l">
              <a:spcBef>
                <a:spcPts val="1600"/>
              </a:spcBef>
              <a:spcAft>
                <a:spcPts val="0"/>
              </a:spcAft>
              <a:buNone/>
            </a:pPr>
            <a:r>
              <a:t/>
            </a:r>
            <a:endParaRPr i="1"/>
          </a:p>
          <a:p>
            <a:pPr indent="0" lvl="0" marL="457200" rtl="0" algn="l">
              <a:spcBef>
                <a:spcPts val="1600"/>
              </a:spcBef>
              <a:spcAft>
                <a:spcPts val="16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0"/>
          <p:cNvSpPr txBox="1"/>
          <p:nvPr>
            <p:ph type="title"/>
          </p:nvPr>
        </p:nvSpPr>
        <p:spPr>
          <a:xfrm>
            <a:off x="387900" y="477150"/>
            <a:ext cx="8368200" cy="4189200"/>
          </a:xfrm>
          <a:prstGeom prst="rect">
            <a:avLst/>
          </a:prstGeom>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7200">
                <a:latin typeface="Pacifico"/>
                <a:ea typeface="Pacifico"/>
                <a:cs typeface="Pacifico"/>
                <a:sym typeface="Pacifico"/>
              </a:rPr>
              <a:t>Thank You!</a:t>
            </a:r>
            <a:endParaRPr i="1" sz="7200">
              <a:latin typeface="Pacifico"/>
              <a:ea typeface="Pacifico"/>
              <a:cs typeface="Pacifico"/>
              <a:sym typeface="Pacifico"/>
            </a:endParaRPr>
          </a:p>
        </p:txBody>
      </p:sp>
      <p:sp>
        <p:nvSpPr>
          <p:cNvPr id="374" name="Google Shape;374;p60"/>
          <p:cNvSpPr txBox="1"/>
          <p:nvPr/>
        </p:nvSpPr>
        <p:spPr>
          <a:xfrm>
            <a:off x="7088900" y="4279350"/>
            <a:ext cx="2010000" cy="38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i="1" sz="1800">
              <a:solidFill>
                <a:srgbClr val="FFFFFF"/>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Spectral"/>
                <a:ea typeface="Spectral"/>
                <a:cs typeface="Spectral"/>
                <a:sym typeface="Spectral"/>
              </a:rPr>
              <a:t>RELATED WORK</a:t>
            </a:r>
            <a:endParaRPr>
              <a:solidFill>
                <a:schemeClr val="accent5"/>
              </a:solidFill>
              <a:latin typeface="Spectral"/>
              <a:ea typeface="Spectral"/>
              <a:cs typeface="Spectral"/>
              <a:sym typeface="Spectral"/>
            </a:endParaRPr>
          </a:p>
        </p:txBody>
      </p:sp>
      <p:sp>
        <p:nvSpPr>
          <p:cNvPr id="91" name="Google Shape;91;p17"/>
          <p:cNvSpPr txBox="1"/>
          <p:nvPr>
            <p:ph idx="1" type="body"/>
          </p:nvPr>
        </p:nvSpPr>
        <p:spPr>
          <a:xfrm>
            <a:off x="387900" y="1375449"/>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600">
                <a:latin typeface="Spectral"/>
                <a:ea typeface="Spectral"/>
                <a:cs typeface="Spectral"/>
                <a:sym typeface="Spectral"/>
              </a:rPr>
              <a:t>The existing systems have a different </a:t>
            </a:r>
            <a:r>
              <a:rPr i="1" lang="en" sz="1600">
                <a:latin typeface="Spectral"/>
                <a:ea typeface="Spectral"/>
                <a:cs typeface="Spectral"/>
                <a:sym typeface="Spectral"/>
              </a:rPr>
              <a:t>approach</a:t>
            </a:r>
            <a:r>
              <a:rPr i="1" lang="en" sz="1600">
                <a:latin typeface="Spectral"/>
                <a:ea typeface="Spectral"/>
                <a:cs typeface="Spectral"/>
                <a:sym typeface="Spectral"/>
              </a:rPr>
              <a:t> </a:t>
            </a:r>
            <a:r>
              <a:rPr i="1" lang="en" sz="1600">
                <a:latin typeface="Spectral"/>
                <a:ea typeface="Spectral"/>
                <a:cs typeface="Spectral"/>
                <a:sym typeface="Spectral"/>
              </a:rPr>
              <a:t>towards</a:t>
            </a:r>
            <a:r>
              <a:rPr i="1" lang="en" sz="1600">
                <a:latin typeface="Spectral"/>
                <a:ea typeface="Spectral"/>
                <a:cs typeface="Spectral"/>
                <a:sym typeface="Spectral"/>
              </a:rPr>
              <a:t> analysing articles. Through our sources we have observed that the existing applications cater to very specific needs such as counting words or extracting keywords.</a:t>
            </a:r>
            <a:endParaRPr i="1" sz="1600">
              <a:latin typeface="Spectral"/>
              <a:ea typeface="Spectral"/>
              <a:cs typeface="Spectral"/>
              <a:sym typeface="Spectral"/>
            </a:endParaRPr>
          </a:p>
          <a:p>
            <a:pPr indent="0" lvl="0" marL="0" rtl="0" algn="l">
              <a:spcBef>
                <a:spcPts val="1600"/>
              </a:spcBef>
              <a:spcAft>
                <a:spcPts val="0"/>
              </a:spcAft>
              <a:buNone/>
            </a:pPr>
            <a:r>
              <a:rPr i="1" lang="en" sz="1600">
                <a:latin typeface="Spectral"/>
                <a:ea typeface="Spectral"/>
                <a:cs typeface="Spectral"/>
                <a:sym typeface="Spectral"/>
              </a:rPr>
              <a:t>But when it comes to an application that has </a:t>
            </a:r>
            <a:r>
              <a:rPr i="1" lang="en" sz="1600">
                <a:latin typeface="Spectral"/>
                <a:ea typeface="Spectral"/>
                <a:cs typeface="Spectral"/>
                <a:sym typeface="Spectral"/>
              </a:rPr>
              <a:t>multiple</a:t>
            </a:r>
            <a:r>
              <a:rPr i="1" lang="en" sz="1600">
                <a:latin typeface="Spectral"/>
                <a:ea typeface="Spectral"/>
                <a:cs typeface="Spectral"/>
                <a:sym typeface="Spectral"/>
              </a:rPr>
              <a:t> functionalities and could serve as the one stop solution for finalising or improving drafts, thesis or dissertations, there are not a lot of applications on the web that are doing it, efficiently. </a:t>
            </a:r>
            <a:endParaRPr i="1" sz="1600">
              <a:latin typeface="Spectral"/>
              <a:ea typeface="Spectral"/>
              <a:cs typeface="Spectral"/>
              <a:sym typeface="Spectral"/>
            </a:endParaRPr>
          </a:p>
          <a:p>
            <a:pPr indent="0" lvl="0" marL="0" rtl="0" algn="l">
              <a:spcBef>
                <a:spcPts val="1600"/>
              </a:spcBef>
              <a:spcAft>
                <a:spcPts val="1600"/>
              </a:spcAft>
              <a:buNone/>
            </a:pPr>
            <a:r>
              <a:rPr i="1" lang="en" sz="1600">
                <a:latin typeface="Spectral"/>
                <a:ea typeface="Spectral"/>
                <a:cs typeface="Spectral"/>
                <a:sym typeface="Spectral"/>
              </a:rPr>
              <a:t>Sites like Smmry, Resoomer, Scholarcy etc. do the job of summarising articles but we aim at providing more accurate summaries along with other ways of analysing the articles.</a:t>
            </a:r>
            <a:endParaRPr i="1" sz="1600">
              <a:latin typeface="Spectral"/>
              <a:ea typeface="Spectral"/>
              <a:cs typeface="Spectral"/>
              <a:sym typeface="Spectr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8"/>
          <p:cNvPicPr preferRelativeResize="0"/>
          <p:nvPr/>
        </p:nvPicPr>
        <p:blipFill>
          <a:blip r:embed="rId3">
            <a:alphaModFix/>
          </a:blip>
          <a:stretch>
            <a:fillRect/>
          </a:stretch>
        </p:blipFill>
        <p:spPr>
          <a:xfrm>
            <a:off x="179325" y="315700"/>
            <a:ext cx="4300151" cy="1885100"/>
          </a:xfrm>
          <a:prstGeom prst="rect">
            <a:avLst/>
          </a:prstGeom>
          <a:noFill/>
          <a:ln>
            <a:noFill/>
          </a:ln>
        </p:spPr>
      </p:pic>
      <p:pic>
        <p:nvPicPr>
          <p:cNvPr id="97" name="Google Shape;97;p18"/>
          <p:cNvPicPr preferRelativeResize="0"/>
          <p:nvPr/>
        </p:nvPicPr>
        <p:blipFill>
          <a:blip r:embed="rId4">
            <a:alphaModFix/>
          </a:blip>
          <a:stretch>
            <a:fillRect/>
          </a:stretch>
        </p:blipFill>
        <p:spPr>
          <a:xfrm>
            <a:off x="152400" y="2353200"/>
            <a:ext cx="4300140" cy="2637901"/>
          </a:xfrm>
          <a:prstGeom prst="rect">
            <a:avLst/>
          </a:prstGeom>
          <a:noFill/>
          <a:ln>
            <a:noFill/>
          </a:ln>
        </p:spPr>
      </p:pic>
      <p:pic>
        <p:nvPicPr>
          <p:cNvPr id="98" name="Google Shape;98;p18"/>
          <p:cNvPicPr preferRelativeResize="0"/>
          <p:nvPr/>
        </p:nvPicPr>
        <p:blipFill>
          <a:blip r:embed="rId5">
            <a:alphaModFix/>
          </a:blip>
          <a:stretch>
            <a:fillRect/>
          </a:stretch>
        </p:blipFill>
        <p:spPr>
          <a:xfrm>
            <a:off x="4604940" y="1591200"/>
            <a:ext cx="4386660" cy="248284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Spectral"/>
                <a:ea typeface="Spectral"/>
                <a:cs typeface="Spectral"/>
                <a:sym typeface="Spectral"/>
              </a:rPr>
              <a:t>PROPOSED APPROACH</a:t>
            </a:r>
            <a:endParaRPr>
              <a:solidFill>
                <a:schemeClr val="accent5"/>
              </a:solidFill>
              <a:latin typeface="Spectral"/>
              <a:ea typeface="Spectral"/>
              <a:cs typeface="Spectral"/>
              <a:sym typeface="Spectral"/>
            </a:endParaRPr>
          </a:p>
        </p:txBody>
      </p:sp>
      <p:sp>
        <p:nvSpPr>
          <p:cNvPr id="104" name="Google Shape;104;p19"/>
          <p:cNvSpPr txBox="1"/>
          <p:nvPr>
            <p:ph idx="1" type="body"/>
          </p:nvPr>
        </p:nvSpPr>
        <p:spPr>
          <a:xfrm>
            <a:off x="387900" y="1388874"/>
            <a:ext cx="8368200" cy="3078900"/>
          </a:xfrm>
          <a:prstGeom prst="rect">
            <a:avLst/>
          </a:prstGeom>
        </p:spPr>
        <p:txBody>
          <a:bodyPr anchorCtr="0" anchor="t" bIns="91425" lIns="91425" spcFirstLastPara="1" rIns="91425" wrap="square" tIns="91425">
            <a:noAutofit/>
          </a:bodyPr>
          <a:lstStyle/>
          <a:p>
            <a:pPr indent="0" lvl="0" marL="0" rtl="0" algn="just">
              <a:lnSpc>
                <a:spcPct val="90000"/>
              </a:lnSpc>
              <a:spcBef>
                <a:spcPts val="1000"/>
              </a:spcBef>
              <a:spcAft>
                <a:spcPts val="0"/>
              </a:spcAft>
              <a:buNone/>
            </a:pPr>
            <a:r>
              <a:rPr i="1" lang="en">
                <a:latin typeface="Spectral"/>
                <a:ea typeface="Spectral"/>
                <a:cs typeface="Spectral"/>
                <a:sym typeface="Spectral"/>
              </a:rPr>
              <a:t>Our application will first require the user to </a:t>
            </a:r>
            <a:r>
              <a:rPr i="1" lang="en">
                <a:latin typeface="Spectral"/>
                <a:ea typeface="Spectral"/>
                <a:cs typeface="Spectral"/>
                <a:sym typeface="Spectral"/>
              </a:rPr>
              <a:t>select</a:t>
            </a:r>
            <a:r>
              <a:rPr i="1" lang="en">
                <a:latin typeface="Spectral"/>
                <a:ea typeface="Spectral"/>
                <a:cs typeface="Spectral"/>
                <a:sym typeface="Spectral"/>
              </a:rPr>
              <a:t> one of the options of analysing. Next, the user will be requested to provide the url of the website he/she is using as a source or paste the article </a:t>
            </a:r>
            <a:r>
              <a:rPr i="1" lang="en">
                <a:latin typeface="Spectral"/>
                <a:ea typeface="Spectral"/>
                <a:cs typeface="Spectral"/>
                <a:sym typeface="Spectral"/>
              </a:rPr>
              <a:t>itself</a:t>
            </a:r>
            <a:r>
              <a:rPr i="1" lang="en">
                <a:latin typeface="Spectral"/>
                <a:ea typeface="Spectral"/>
                <a:cs typeface="Spectral"/>
                <a:sym typeface="Spectral"/>
              </a:rPr>
              <a:t> in the textbox.</a:t>
            </a:r>
            <a:endParaRPr i="1">
              <a:latin typeface="Spectral"/>
              <a:ea typeface="Spectral"/>
              <a:cs typeface="Spectral"/>
              <a:sym typeface="Spectral"/>
            </a:endParaRPr>
          </a:p>
          <a:p>
            <a:pPr indent="-330200" lvl="0" marL="457200" rtl="0" algn="just">
              <a:lnSpc>
                <a:spcPct val="115000"/>
              </a:lnSpc>
              <a:spcBef>
                <a:spcPts val="1000"/>
              </a:spcBef>
              <a:spcAft>
                <a:spcPts val="0"/>
              </a:spcAft>
              <a:buSzPts val="1600"/>
              <a:buFont typeface="Spectral"/>
              <a:buAutoNum type="arabicPeriod"/>
            </a:pPr>
            <a:r>
              <a:rPr i="1" lang="en" sz="1600">
                <a:latin typeface="Spectral"/>
                <a:ea typeface="Spectral"/>
                <a:cs typeface="Spectral"/>
                <a:sym typeface="Spectral"/>
              </a:rPr>
              <a:t>Summarization: An Adaptive Text Summarization API will be used to summarize the article</a:t>
            </a:r>
            <a:endParaRPr i="1" sz="1600">
              <a:latin typeface="Spectral"/>
              <a:ea typeface="Spectral"/>
              <a:cs typeface="Spectral"/>
              <a:sym typeface="Spectral"/>
            </a:endParaRPr>
          </a:p>
          <a:p>
            <a:pPr indent="-330200" lvl="0" marL="457200" rtl="0" algn="just">
              <a:lnSpc>
                <a:spcPct val="115000"/>
              </a:lnSpc>
              <a:spcBef>
                <a:spcPts val="0"/>
              </a:spcBef>
              <a:spcAft>
                <a:spcPts val="0"/>
              </a:spcAft>
              <a:buSzPts val="1600"/>
              <a:buFont typeface="Spectral"/>
              <a:buAutoNum type="arabicPeriod"/>
            </a:pPr>
            <a:r>
              <a:rPr i="1" lang="en" sz="1600">
                <a:latin typeface="Spectral"/>
                <a:ea typeface="Spectral"/>
                <a:cs typeface="Spectral"/>
                <a:sym typeface="Spectral"/>
              </a:rPr>
              <a:t>Keyword Extraction: We will use NLP to extract keywords from the provided article</a:t>
            </a:r>
            <a:endParaRPr i="1" sz="1600">
              <a:latin typeface="Spectral"/>
              <a:ea typeface="Spectral"/>
              <a:cs typeface="Spectral"/>
              <a:sym typeface="Spectral"/>
            </a:endParaRPr>
          </a:p>
          <a:p>
            <a:pPr indent="-330200" lvl="0" marL="457200" rtl="0" algn="just">
              <a:lnSpc>
                <a:spcPct val="115000"/>
              </a:lnSpc>
              <a:spcBef>
                <a:spcPts val="0"/>
              </a:spcBef>
              <a:spcAft>
                <a:spcPts val="0"/>
              </a:spcAft>
              <a:buSzPts val="1600"/>
              <a:buFont typeface="Spectral"/>
              <a:buAutoNum type="arabicPeriod"/>
            </a:pPr>
            <a:r>
              <a:rPr i="1" lang="en" sz="1600">
                <a:latin typeface="Spectral"/>
                <a:ea typeface="Spectral"/>
                <a:cs typeface="Spectral"/>
                <a:sym typeface="Spectral"/>
              </a:rPr>
              <a:t>Word Counter: The application will require a python program for word counter</a:t>
            </a:r>
            <a:endParaRPr i="1" sz="1600">
              <a:latin typeface="Spectral"/>
              <a:ea typeface="Spectral"/>
              <a:cs typeface="Spectral"/>
              <a:sym typeface="Spectral"/>
            </a:endParaRPr>
          </a:p>
          <a:p>
            <a:pPr indent="-330200" lvl="0" marL="457200" rtl="0" algn="just">
              <a:lnSpc>
                <a:spcPct val="115000"/>
              </a:lnSpc>
              <a:spcBef>
                <a:spcPts val="0"/>
              </a:spcBef>
              <a:spcAft>
                <a:spcPts val="0"/>
              </a:spcAft>
              <a:buSzPts val="1600"/>
              <a:buFont typeface="Spectral"/>
              <a:buAutoNum type="arabicPeriod"/>
            </a:pPr>
            <a:r>
              <a:rPr i="1" lang="en" sz="1600">
                <a:latin typeface="Spectral"/>
                <a:ea typeface="Spectral"/>
                <a:cs typeface="Spectral"/>
                <a:sym typeface="Spectral"/>
              </a:rPr>
              <a:t>Spell Check: Using TextBlob package</a:t>
            </a:r>
            <a:endParaRPr i="1" sz="1600">
              <a:latin typeface="Spectral"/>
              <a:ea typeface="Spectral"/>
              <a:cs typeface="Spectral"/>
              <a:sym typeface="Spectral"/>
            </a:endParaRPr>
          </a:p>
          <a:p>
            <a:pPr indent="0" lvl="0" marL="0" rtl="0" algn="just">
              <a:lnSpc>
                <a:spcPct val="115000"/>
              </a:lnSpc>
              <a:spcBef>
                <a:spcPts val="1000"/>
              </a:spcBef>
              <a:spcAft>
                <a:spcPts val="0"/>
              </a:spcAft>
              <a:buNone/>
            </a:pPr>
            <a:r>
              <a:t/>
            </a:r>
            <a:endParaRPr i="1" sz="1600">
              <a:latin typeface="Spectral"/>
              <a:ea typeface="Spectral"/>
              <a:cs typeface="Spectral"/>
              <a:sym typeface="Spectr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p:nvPr/>
        </p:nvSpPr>
        <p:spPr>
          <a:xfrm>
            <a:off x="0" y="0"/>
            <a:ext cx="4572000" cy="5143500"/>
          </a:xfrm>
          <a:custGeom>
            <a:rect b="b" l="l" r="r" t="t"/>
            <a:pathLst>
              <a:path extrusionOk="0" h="5143500" w="4572000">
                <a:moveTo>
                  <a:pt x="0" y="5143499"/>
                </a:moveTo>
                <a:lnTo>
                  <a:pt x="4571999" y="5143499"/>
                </a:lnTo>
                <a:lnTo>
                  <a:pt x="4571999" y="0"/>
                </a:lnTo>
                <a:lnTo>
                  <a:pt x="0" y="0"/>
                </a:lnTo>
                <a:lnTo>
                  <a:pt x="0" y="514349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pic>
        <p:nvPicPr>
          <p:cNvPr id="110" name="Google Shape;110;p20"/>
          <p:cNvPicPr preferRelativeResize="0"/>
          <p:nvPr/>
        </p:nvPicPr>
        <p:blipFill>
          <a:blip r:embed="rId3">
            <a:alphaModFix/>
          </a:blip>
          <a:stretch>
            <a:fillRect/>
          </a:stretch>
        </p:blipFill>
        <p:spPr>
          <a:xfrm>
            <a:off x="1806950" y="837925"/>
            <a:ext cx="5636950" cy="32724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p:nvPr/>
        </p:nvSpPr>
        <p:spPr>
          <a:xfrm>
            <a:off x="0" y="0"/>
            <a:ext cx="4572000" cy="5143500"/>
          </a:xfrm>
          <a:custGeom>
            <a:rect b="b" l="l" r="r" t="t"/>
            <a:pathLst>
              <a:path extrusionOk="0" h="5143500" w="4572000">
                <a:moveTo>
                  <a:pt x="0" y="5143499"/>
                </a:moveTo>
                <a:lnTo>
                  <a:pt x="4571999" y="5143499"/>
                </a:lnTo>
                <a:lnTo>
                  <a:pt x="4571999" y="0"/>
                </a:lnTo>
                <a:lnTo>
                  <a:pt x="0" y="0"/>
                </a:lnTo>
                <a:lnTo>
                  <a:pt x="0" y="514349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21"/>
          <p:cNvSpPr txBox="1"/>
          <p:nvPr>
            <p:ph type="title"/>
          </p:nvPr>
        </p:nvSpPr>
        <p:spPr>
          <a:xfrm>
            <a:off x="241625" y="1600225"/>
            <a:ext cx="8368200" cy="123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900">
                <a:solidFill>
                  <a:schemeClr val="accent5"/>
                </a:solidFill>
                <a:latin typeface="Spectral"/>
                <a:ea typeface="Spectral"/>
                <a:cs typeface="Spectral"/>
                <a:sym typeface="Spectral"/>
              </a:rPr>
              <a:t>REQUIREMENTS</a:t>
            </a:r>
            <a:endParaRPr sz="3900">
              <a:solidFill>
                <a:schemeClr val="accent5"/>
              </a:solidFill>
              <a:latin typeface="Spectral"/>
              <a:ea typeface="Spectral"/>
              <a:cs typeface="Spectral"/>
              <a:sym typeface="Spectral"/>
            </a:endParaRPr>
          </a:p>
        </p:txBody>
      </p:sp>
      <p:sp>
        <p:nvSpPr>
          <p:cNvPr id="117" name="Google Shape;117;p21"/>
          <p:cNvSpPr/>
          <p:nvPr/>
        </p:nvSpPr>
        <p:spPr>
          <a:xfrm>
            <a:off x="4572000" y="0"/>
            <a:ext cx="4572000" cy="5143500"/>
          </a:xfrm>
          <a:custGeom>
            <a:rect b="b" l="l" r="r" t="t"/>
            <a:pathLst>
              <a:path extrusionOk="0" h="5143500" w="4572000">
                <a:moveTo>
                  <a:pt x="0" y="0"/>
                </a:moveTo>
                <a:lnTo>
                  <a:pt x="4571999" y="0"/>
                </a:lnTo>
                <a:lnTo>
                  <a:pt x="4571999" y="5143499"/>
                </a:lnTo>
                <a:lnTo>
                  <a:pt x="0" y="5143499"/>
                </a:lnTo>
                <a:lnTo>
                  <a:pt x="0" y="0"/>
                </a:lnTo>
                <a:close/>
              </a:path>
            </a:pathLst>
          </a:custGeom>
          <a:solidFill>
            <a:srgbClr val="00406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21"/>
          <p:cNvSpPr txBox="1"/>
          <p:nvPr>
            <p:ph idx="1" type="body"/>
          </p:nvPr>
        </p:nvSpPr>
        <p:spPr>
          <a:xfrm>
            <a:off x="5266475" y="680725"/>
            <a:ext cx="2982900" cy="3078900"/>
          </a:xfrm>
          <a:prstGeom prst="rect">
            <a:avLst/>
          </a:prstGeom>
        </p:spPr>
        <p:txBody>
          <a:bodyPr anchorCtr="0" anchor="t" bIns="91425" lIns="91425" spcFirstLastPara="1" rIns="91425" wrap="square" tIns="91425">
            <a:noAutofit/>
          </a:bodyPr>
          <a:lstStyle/>
          <a:p>
            <a:pPr indent="0" lvl="0" marL="0" rtl="0" algn="just">
              <a:lnSpc>
                <a:spcPct val="90000"/>
              </a:lnSpc>
              <a:spcBef>
                <a:spcPts val="1000"/>
              </a:spcBef>
              <a:spcAft>
                <a:spcPts val="0"/>
              </a:spcAft>
              <a:buNone/>
            </a:pPr>
            <a:r>
              <a:rPr i="1" lang="en" sz="1500">
                <a:solidFill>
                  <a:srgbClr val="FFFFFF"/>
                </a:solidFill>
                <a:latin typeface="Spectral"/>
                <a:ea typeface="Spectral"/>
                <a:cs typeface="Spectral"/>
                <a:sym typeface="Spectral"/>
              </a:rPr>
              <a:t>Software</a:t>
            </a:r>
            <a:endParaRPr i="1" sz="1500">
              <a:solidFill>
                <a:srgbClr val="FFFFFF"/>
              </a:solidFill>
              <a:latin typeface="Spectral"/>
              <a:ea typeface="Spectral"/>
              <a:cs typeface="Spectral"/>
              <a:sym typeface="Spectral"/>
            </a:endParaRPr>
          </a:p>
          <a:p>
            <a:pPr indent="-323850" lvl="0" marL="457200" rtl="0" algn="just">
              <a:lnSpc>
                <a:spcPct val="90000"/>
              </a:lnSpc>
              <a:spcBef>
                <a:spcPts val="1000"/>
              </a:spcBef>
              <a:spcAft>
                <a:spcPts val="0"/>
              </a:spcAft>
              <a:buClr>
                <a:srgbClr val="FFFFFF"/>
              </a:buClr>
              <a:buSzPts val="1500"/>
              <a:buFont typeface="Spectral"/>
              <a:buAutoNum type="arabicPeriod"/>
            </a:pPr>
            <a:r>
              <a:rPr i="1" lang="en" sz="1500">
                <a:solidFill>
                  <a:srgbClr val="FFFFFF"/>
                </a:solidFill>
                <a:latin typeface="Spectral"/>
                <a:ea typeface="Spectral"/>
                <a:cs typeface="Spectral"/>
                <a:sym typeface="Spectral"/>
              </a:rPr>
              <a:t>Anaconda Navigator</a:t>
            </a:r>
            <a:endParaRPr i="1" sz="1500">
              <a:solidFill>
                <a:srgbClr val="FFFFFF"/>
              </a:solidFill>
              <a:latin typeface="Spectral"/>
              <a:ea typeface="Spectral"/>
              <a:cs typeface="Spectral"/>
              <a:sym typeface="Spectral"/>
            </a:endParaRPr>
          </a:p>
          <a:p>
            <a:pPr indent="-323850" lvl="0" marL="457200" rtl="0" algn="just">
              <a:lnSpc>
                <a:spcPct val="90000"/>
              </a:lnSpc>
              <a:spcBef>
                <a:spcPts val="0"/>
              </a:spcBef>
              <a:spcAft>
                <a:spcPts val="0"/>
              </a:spcAft>
              <a:buClr>
                <a:srgbClr val="FFFFFF"/>
              </a:buClr>
              <a:buSzPts val="1500"/>
              <a:buFont typeface="Spectral"/>
              <a:buAutoNum type="arabicPeriod"/>
            </a:pPr>
            <a:r>
              <a:rPr i="1" lang="en" sz="1500">
                <a:solidFill>
                  <a:srgbClr val="FFFFFF"/>
                </a:solidFill>
                <a:latin typeface="Spectral"/>
                <a:ea typeface="Spectral"/>
                <a:cs typeface="Spectral"/>
                <a:sym typeface="Spectral"/>
              </a:rPr>
              <a:t>Flask</a:t>
            </a:r>
            <a:endParaRPr i="1" sz="1500">
              <a:solidFill>
                <a:srgbClr val="FFFFFF"/>
              </a:solidFill>
              <a:latin typeface="Spectral"/>
              <a:ea typeface="Spectral"/>
              <a:cs typeface="Spectral"/>
              <a:sym typeface="Spectral"/>
            </a:endParaRPr>
          </a:p>
          <a:p>
            <a:pPr indent="-323850" lvl="0" marL="457200" rtl="0" algn="just">
              <a:lnSpc>
                <a:spcPct val="90000"/>
              </a:lnSpc>
              <a:spcBef>
                <a:spcPts val="0"/>
              </a:spcBef>
              <a:spcAft>
                <a:spcPts val="0"/>
              </a:spcAft>
              <a:buClr>
                <a:srgbClr val="FFFFFF"/>
              </a:buClr>
              <a:buSzPts val="1500"/>
              <a:buFont typeface="Spectral"/>
              <a:buAutoNum type="arabicPeriod"/>
            </a:pPr>
            <a:r>
              <a:rPr i="1" lang="en" sz="1500">
                <a:solidFill>
                  <a:srgbClr val="FFFFFF"/>
                </a:solidFill>
                <a:latin typeface="Spectral"/>
                <a:ea typeface="Spectral"/>
                <a:cs typeface="Spectral"/>
                <a:sym typeface="Spectral"/>
              </a:rPr>
              <a:t>Python</a:t>
            </a:r>
            <a:endParaRPr i="1" sz="1500">
              <a:solidFill>
                <a:srgbClr val="FFFFFF"/>
              </a:solidFill>
              <a:latin typeface="Spectral"/>
              <a:ea typeface="Spectral"/>
              <a:cs typeface="Spectral"/>
              <a:sym typeface="Spectral"/>
            </a:endParaRPr>
          </a:p>
          <a:p>
            <a:pPr indent="-323850" lvl="0" marL="457200" rtl="0" algn="just">
              <a:lnSpc>
                <a:spcPct val="90000"/>
              </a:lnSpc>
              <a:spcBef>
                <a:spcPts val="0"/>
              </a:spcBef>
              <a:spcAft>
                <a:spcPts val="0"/>
              </a:spcAft>
              <a:buClr>
                <a:srgbClr val="FFFFFF"/>
              </a:buClr>
              <a:buSzPts val="1500"/>
              <a:buFont typeface="Spectral"/>
              <a:buAutoNum type="arabicPeriod"/>
            </a:pPr>
            <a:r>
              <a:rPr i="1" lang="en" sz="1500">
                <a:solidFill>
                  <a:srgbClr val="FFFFFF"/>
                </a:solidFill>
                <a:latin typeface="Spectral"/>
                <a:ea typeface="Spectral"/>
                <a:cs typeface="Spectral"/>
                <a:sym typeface="Spectral"/>
              </a:rPr>
              <a:t>Python Web Frameworks</a:t>
            </a:r>
            <a:endParaRPr i="1" sz="1500">
              <a:solidFill>
                <a:srgbClr val="FFFFFF"/>
              </a:solidFill>
              <a:latin typeface="Spectral"/>
              <a:ea typeface="Spectral"/>
              <a:cs typeface="Spectral"/>
              <a:sym typeface="Spectral"/>
            </a:endParaRPr>
          </a:p>
          <a:p>
            <a:pPr indent="-323850" lvl="0" marL="457200" rtl="0" algn="just">
              <a:lnSpc>
                <a:spcPct val="90000"/>
              </a:lnSpc>
              <a:spcBef>
                <a:spcPts val="0"/>
              </a:spcBef>
              <a:spcAft>
                <a:spcPts val="0"/>
              </a:spcAft>
              <a:buClr>
                <a:srgbClr val="FFFFFF"/>
              </a:buClr>
              <a:buSzPts val="1500"/>
              <a:buFont typeface="Spectral"/>
              <a:buAutoNum type="arabicPeriod"/>
            </a:pPr>
            <a:r>
              <a:rPr i="1" lang="en" sz="1500">
                <a:solidFill>
                  <a:srgbClr val="FFFFFF"/>
                </a:solidFill>
                <a:latin typeface="Spectral"/>
                <a:ea typeface="Spectral"/>
                <a:cs typeface="Spectral"/>
                <a:sym typeface="Spectral"/>
              </a:rPr>
              <a:t>GitHub</a:t>
            </a:r>
            <a:endParaRPr i="1" sz="1500">
              <a:solidFill>
                <a:srgbClr val="FFFFFF"/>
              </a:solidFill>
              <a:latin typeface="Spectral"/>
              <a:ea typeface="Spectral"/>
              <a:cs typeface="Spectral"/>
              <a:sym typeface="Spectral"/>
            </a:endParaRPr>
          </a:p>
          <a:p>
            <a:pPr indent="-323850" lvl="0" marL="457200" rtl="0" algn="just">
              <a:lnSpc>
                <a:spcPct val="90000"/>
              </a:lnSpc>
              <a:spcBef>
                <a:spcPts val="0"/>
              </a:spcBef>
              <a:spcAft>
                <a:spcPts val="0"/>
              </a:spcAft>
              <a:buClr>
                <a:srgbClr val="FFFFFF"/>
              </a:buClr>
              <a:buSzPts val="1500"/>
              <a:buFont typeface="Spectral"/>
              <a:buAutoNum type="arabicPeriod"/>
            </a:pPr>
            <a:r>
              <a:rPr i="1" lang="en" sz="1500">
                <a:solidFill>
                  <a:srgbClr val="FFFFFF"/>
                </a:solidFill>
                <a:latin typeface="Spectral"/>
                <a:ea typeface="Spectral"/>
                <a:cs typeface="Spectral"/>
                <a:sym typeface="Spectral"/>
              </a:rPr>
              <a:t>Windows 7 or higher</a:t>
            </a:r>
            <a:endParaRPr i="1" sz="1500">
              <a:solidFill>
                <a:srgbClr val="FFFFFF"/>
              </a:solidFill>
              <a:latin typeface="Spectral"/>
              <a:ea typeface="Spectral"/>
              <a:cs typeface="Spectral"/>
              <a:sym typeface="Spectral"/>
            </a:endParaRPr>
          </a:p>
          <a:p>
            <a:pPr indent="0" lvl="0" marL="0" rtl="0" algn="just">
              <a:lnSpc>
                <a:spcPct val="90000"/>
              </a:lnSpc>
              <a:spcBef>
                <a:spcPts val="1000"/>
              </a:spcBef>
              <a:spcAft>
                <a:spcPts val="0"/>
              </a:spcAft>
              <a:buNone/>
            </a:pPr>
            <a:r>
              <a:rPr i="1" lang="en" sz="1500">
                <a:solidFill>
                  <a:srgbClr val="FFFFFF"/>
                </a:solidFill>
                <a:latin typeface="Spectral"/>
                <a:ea typeface="Spectral"/>
                <a:cs typeface="Spectral"/>
                <a:sym typeface="Spectral"/>
              </a:rPr>
              <a:t>Hardware</a:t>
            </a:r>
            <a:endParaRPr i="1" sz="1500">
              <a:solidFill>
                <a:srgbClr val="FFFFFF"/>
              </a:solidFill>
              <a:latin typeface="Spectral"/>
              <a:ea typeface="Spectral"/>
              <a:cs typeface="Spectral"/>
              <a:sym typeface="Spectral"/>
            </a:endParaRPr>
          </a:p>
          <a:p>
            <a:pPr indent="-323850" lvl="0" marL="457200" rtl="0" algn="just">
              <a:lnSpc>
                <a:spcPct val="90000"/>
              </a:lnSpc>
              <a:spcBef>
                <a:spcPts val="1000"/>
              </a:spcBef>
              <a:spcAft>
                <a:spcPts val="0"/>
              </a:spcAft>
              <a:buClr>
                <a:srgbClr val="FFFFFF"/>
              </a:buClr>
              <a:buSzPts val="1500"/>
              <a:buFont typeface="Spectral"/>
              <a:buAutoNum type="arabicPeriod"/>
            </a:pPr>
            <a:r>
              <a:rPr i="1" lang="en" sz="1500">
                <a:solidFill>
                  <a:srgbClr val="FFFFFF"/>
                </a:solidFill>
                <a:latin typeface="Spectral"/>
                <a:ea typeface="Spectral"/>
                <a:cs typeface="Spectral"/>
                <a:sym typeface="Spectral"/>
              </a:rPr>
              <a:t>Processor- Core i3</a:t>
            </a:r>
            <a:endParaRPr i="1" sz="1500">
              <a:solidFill>
                <a:srgbClr val="FFFFFF"/>
              </a:solidFill>
              <a:latin typeface="Spectral"/>
              <a:ea typeface="Spectral"/>
              <a:cs typeface="Spectral"/>
              <a:sym typeface="Spectral"/>
            </a:endParaRPr>
          </a:p>
          <a:p>
            <a:pPr indent="-323850" lvl="0" marL="457200" rtl="0" algn="just">
              <a:lnSpc>
                <a:spcPct val="90000"/>
              </a:lnSpc>
              <a:spcBef>
                <a:spcPts val="0"/>
              </a:spcBef>
              <a:spcAft>
                <a:spcPts val="0"/>
              </a:spcAft>
              <a:buClr>
                <a:srgbClr val="FFFFFF"/>
              </a:buClr>
              <a:buSzPts val="1500"/>
              <a:buFont typeface="Spectral"/>
              <a:buAutoNum type="arabicPeriod"/>
            </a:pPr>
            <a:r>
              <a:rPr i="1" lang="en" sz="1500">
                <a:solidFill>
                  <a:srgbClr val="FFFFFF"/>
                </a:solidFill>
                <a:latin typeface="Spectral"/>
                <a:ea typeface="Spectral"/>
                <a:cs typeface="Spectral"/>
                <a:sym typeface="Spectral"/>
              </a:rPr>
              <a:t>Hard Disk- 160 GB</a:t>
            </a:r>
            <a:endParaRPr i="1" sz="1500">
              <a:solidFill>
                <a:srgbClr val="FFFFFF"/>
              </a:solidFill>
              <a:latin typeface="Spectral"/>
              <a:ea typeface="Spectral"/>
              <a:cs typeface="Spectral"/>
              <a:sym typeface="Spectral"/>
            </a:endParaRPr>
          </a:p>
          <a:p>
            <a:pPr indent="-323850" lvl="0" marL="457200" rtl="0" algn="just">
              <a:lnSpc>
                <a:spcPct val="90000"/>
              </a:lnSpc>
              <a:spcBef>
                <a:spcPts val="0"/>
              </a:spcBef>
              <a:spcAft>
                <a:spcPts val="0"/>
              </a:spcAft>
              <a:buClr>
                <a:srgbClr val="FFFFFF"/>
              </a:buClr>
              <a:buSzPts val="1500"/>
              <a:buFont typeface="Spectral"/>
              <a:buAutoNum type="arabicPeriod"/>
            </a:pPr>
            <a:r>
              <a:rPr i="1" lang="en" sz="1500">
                <a:solidFill>
                  <a:srgbClr val="FFFFFF"/>
                </a:solidFill>
                <a:latin typeface="Spectral"/>
                <a:ea typeface="Spectral"/>
                <a:cs typeface="Spectral"/>
                <a:sym typeface="Spectral"/>
              </a:rPr>
              <a:t>Memory- 1 GB RAM</a:t>
            </a:r>
            <a:endParaRPr i="1" sz="1500">
              <a:solidFill>
                <a:srgbClr val="FFFFFF"/>
              </a:solidFill>
              <a:latin typeface="Spectral"/>
              <a:ea typeface="Spectral"/>
              <a:cs typeface="Spectral"/>
              <a:sym typeface="Spectral"/>
            </a:endParaRPr>
          </a:p>
          <a:p>
            <a:pPr indent="-323850" lvl="0" marL="457200" rtl="0" algn="just">
              <a:lnSpc>
                <a:spcPct val="90000"/>
              </a:lnSpc>
              <a:spcBef>
                <a:spcPts val="0"/>
              </a:spcBef>
              <a:spcAft>
                <a:spcPts val="0"/>
              </a:spcAft>
              <a:buClr>
                <a:srgbClr val="FFFFFF"/>
              </a:buClr>
              <a:buSzPts val="1500"/>
              <a:buFont typeface="Spectral"/>
              <a:buAutoNum type="arabicPeriod"/>
            </a:pPr>
            <a:r>
              <a:rPr i="1" lang="en" sz="1500">
                <a:solidFill>
                  <a:srgbClr val="FFFFFF"/>
                </a:solidFill>
                <a:latin typeface="Spectral"/>
                <a:ea typeface="Spectral"/>
                <a:cs typeface="Spectral"/>
                <a:sym typeface="Spectral"/>
              </a:rPr>
              <a:t>Monitor</a:t>
            </a:r>
            <a:endParaRPr i="1" sz="1500">
              <a:solidFill>
                <a:srgbClr val="FFFFFF"/>
              </a:solidFill>
              <a:latin typeface="Spectral"/>
              <a:ea typeface="Spectral"/>
              <a:cs typeface="Spectral"/>
              <a:sym typeface="Spectral"/>
            </a:endParaRPr>
          </a:p>
          <a:p>
            <a:pPr indent="-323850" lvl="0" marL="457200" rtl="0" algn="just">
              <a:lnSpc>
                <a:spcPct val="90000"/>
              </a:lnSpc>
              <a:spcBef>
                <a:spcPts val="0"/>
              </a:spcBef>
              <a:spcAft>
                <a:spcPts val="0"/>
              </a:spcAft>
              <a:buClr>
                <a:srgbClr val="FFFFFF"/>
              </a:buClr>
              <a:buSzPts val="1500"/>
              <a:buFont typeface="Spectral"/>
              <a:buAutoNum type="arabicPeriod"/>
            </a:pPr>
            <a:r>
              <a:rPr i="1" lang="en" sz="1500">
                <a:solidFill>
                  <a:srgbClr val="FFFFFF"/>
                </a:solidFill>
                <a:latin typeface="Spectral"/>
                <a:ea typeface="Spectral"/>
                <a:cs typeface="Spectral"/>
                <a:sym typeface="Spectral"/>
              </a:rPr>
              <a:t>Camera </a:t>
            </a:r>
            <a:endParaRPr i="1" sz="1500">
              <a:solidFill>
                <a:srgbClr val="FFFFFF"/>
              </a:solidFill>
              <a:latin typeface="Spectral"/>
              <a:ea typeface="Spectral"/>
              <a:cs typeface="Spectral"/>
              <a:sym typeface="Spectral"/>
            </a:endParaRPr>
          </a:p>
          <a:p>
            <a:pPr indent="0" lvl="0" marL="0" rtl="0" algn="l">
              <a:spcBef>
                <a:spcPts val="0"/>
              </a:spcBef>
              <a:spcAft>
                <a:spcPts val="1600"/>
              </a:spcAft>
              <a:buNone/>
            </a:pPr>
            <a:r>
              <a:t/>
            </a:r>
            <a:endParaRPr i="1">
              <a:latin typeface="Spectral"/>
              <a:ea typeface="Spectral"/>
              <a:cs typeface="Spectral"/>
              <a:sym typeface="Spectr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