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355" r:id="rId13"/>
    <p:sldId id="360" r:id="rId14"/>
    <p:sldId id="361" r:id="rId15"/>
    <p:sldId id="268" r:id="rId16"/>
    <p:sldId id="362" r:id="rId17"/>
    <p:sldId id="301" r:id="rId18"/>
    <p:sldId id="302" r:id="rId19"/>
    <p:sldId id="340" r:id="rId20"/>
    <p:sldId id="303" r:id="rId21"/>
    <p:sldId id="339" r:id="rId22"/>
    <p:sldId id="342" r:id="rId23"/>
    <p:sldId id="343" r:id="rId24"/>
    <p:sldId id="338" r:id="rId25"/>
    <p:sldId id="341" r:id="rId26"/>
    <p:sldId id="344" r:id="rId27"/>
    <p:sldId id="345" r:id="rId28"/>
    <p:sldId id="346" r:id="rId29"/>
    <p:sldId id="347" r:id="rId30"/>
    <p:sldId id="348" r:id="rId31"/>
    <p:sldId id="349" r:id="rId32"/>
    <p:sldId id="350" r:id="rId33"/>
    <p:sldId id="358" r:id="rId34"/>
    <p:sldId id="357" r:id="rId35"/>
    <p:sldId id="356" r:id="rId36"/>
    <p:sldId id="286"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7" d="100"/>
          <a:sy n="57" d="100"/>
        </p:scale>
        <p:origin x="-1746" y="-3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11/25/2022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ature.com/articles/s41574-019-0263-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304931466_Improving_the_Accuracy_of_Early_Diagnosis_of_Thyroid_Nodule_Type_Based_on_the_SCAD_Metho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53004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343484594_An_intelligent_platform_for_ultrasound_diagnosis_of_thyroid_nodu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33800"/>
            <a:ext cx="7772400" cy="4572000"/>
          </a:xfrm>
        </p:spPr>
        <p:txBody>
          <a:bodyPr>
            <a:noAutofit/>
          </a:bodyPr>
          <a:lstStyle/>
          <a:p>
            <a:pPr algn="ctr"/>
            <a:r>
              <a:rPr lang="en-US" sz="3600" dirty="0" smtClean="0"/>
              <a:t>Automatic Thyroid Ultrasound Image Classification Using Feature Fusion Network</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SOFTWARE REQUIREMENTS</a:t>
            </a:r>
            <a:endParaRPr lang="en-US" sz="2000" dirty="0" smtClean="0"/>
          </a:p>
          <a:p>
            <a:pPr fontAlgn="base"/>
            <a:r>
              <a:rPr lang="en-US" sz="2000" dirty="0" smtClean="0"/>
              <a:t>The functional requirements or the overall description documents include the product perspective and features, operating system and operating environment, graphics requirements, design constraints and user documentation.</a:t>
            </a:r>
          </a:p>
          <a:p>
            <a:pPr fontAlgn="base"/>
            <a:r>
              <a:rPr lang="en-US" sz="2000" dirty="0" smtClean="0"/>
              <a:t>The appropriation of requirements and implementation constraints gives the general overview of the project in regards to what the areas of strength and deficit are and how to tackle them.</a:t>
            </a:r>
          </a:p>
          <a:p>
            <a:r>
              <a:rPr lang="en-US" sz="2000" b="1" dirty="0" smtClean="0"/>
              <a:t> </a:t>
            </a:r>
            <a:endParaRPr lang="en-US" sz="2000" dirty="0" smtClean="0"/>
          </a:p>
          <a:p>
            <a:pPr lvl="0"/>
            <a:r>
              <a:rPr lang="en-IN" sz="2000" b="1" dirty="0" smtClean="0"/>
              <a:t>Python </a:t>
            </a:r>
            <a:r>
              <a:rPr lang="en-IN" sz="2000" b="1" dirty="0" err="1" smtClean="0"/>
              <a:t>idel</a:t>
            </a:r>
            <a:r>
              <a:rPr lang="en-IN" sz="2000" b="1" dirty="0" smtClean="0"/>
              <a:t> 3.7 version   (or)</a:t>
            </a:r>
            <a:endParaRPr lang="en-US" sz="2000" dirty="0" smtClean="0"/>
          </a:p>
          <a:p>
            <a:pPr lvl="0"/>
            <a:r>
              <a:rPr lang="en-IN" sz="2000" b="1" dirty="0" smtClean="0"/>
              <a:t>Anaconda 3.7   ( or)</a:t>
            </a:r>
            <a:endParaRPr lang="en-US" sz="2000" dirty="0" smtClean="0"/>
          </a:p>
          <a:p>
            <a:pPr lvl="0"/>
            <a:r>
              <a:rPr lang="en-IN" sz="2000" b="1" dirty="0" smtClean="0"/>
              <a:t>Jupiter   (or)</a:t>
            </a:r>
            <a:endParaRPr lang="en-US" sz="2000" dirty="0" smtClean="0"/>
          </a:p>
          <a:p>
            <a:pPr lvl="0"/>
            <a:r>
              <a:rPr lang="en-IN" sz="2000" b="1" dirty="0" smtClean="0"/>
              <a:t>Google </a:t>
            </a:r>
            <a:r>
              <a:rPr lang="en-IN" sz="2000" b="1" dirty="0" err="1" smtClean="0"/>
              <a:t>colab</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REQUIRMENTS</a:t>
            </a:r>
            <a:endParaRPr lang="en-US" dirty="0"/>
          </a:p>
        </p:txBody>
      </p:sp>
      <p:sp>
        <p:nvSpPr>
          <p:cNvPr id="3" name="Content Placeholder 2"/>
          <p:cNvSpPr>
            <a:spLocks noGrp="1"/>
          </p:cNvSpPr>
          <p:nvPr>
            <p:ph idx="1"/>
          </p:nvPr>
        </p:nvSpPr>
        <p:spPr/>
        <p:txBody>
          <a:bodyPr>
            <a:normAutofit/>
          </a:bodyPr>
          <a:lstStyle/>
          <a:p>
            <a:r>
              <a:rPr lang="en-US" sz="2000" b="1" dirty="0" smtClean="0"/>
              <a:t>HARDWARE REQUIREMENTS</a:t>
            </a:r>
            <a:endParaRPr lang="en-US" sz="2000" dirty="0" smtClean="0"/>
          </a:p>
          <a:p>
            <a:r>
              <a:rPr lang="en-US" sz="2000" dirty="0" smtClean="0"/>
              <a:t>Minimum hardware requirements are very dependent on the particular software being developed by a given </a:t>
            </a:r>
            <a:r>
              <a:rPr lang="en-US" sz="2000" dirty="0" err="1" smtClean="0"/>
              <a:t>Enthought</a:t>
            </a:r>
            <a:r>
              <a:rPr lang="en-US" sz="2000" dirty="0" smtClean="0"/>
              <a:t> Python / Canopy / VS Code user. Applications that need to store large arrays/objects in memory will require more RAM, whereas applications that need to perform numerous calculations or tasks more quickly will require a faster processor.</a:t>
            </a:r>
          </a:p>
          <a:p>
            <a:pPr lvl="0"/>
            <a:r>
              <a:rPr lang="en-IN" sz="2000" b="1" dirty="0" smtClean="0"/>
              <a:t>Operating system		: windows, </a:t>
            </a:r>
            <a:r>
              <a:rPr lang="en-IN" sz="2000" b="1" dirty="0" err="1" smtClean="0"/>
              <a:t>linux</a:t>
            </a:r>
            <a:endParaRPr lang="en-US" sz="2000" dirty="0" smtClean="0"/>
          </a:p>
          <a:p>
            <a:pPr lvl="0"/>
            <a:r>
              <a:rPr lang="en-IN" sz="2000" b="1" dirty="0" smtClean="0"/>
              <a:t>Processor			: minimum </a:t>
            </a:r>
            <a:r>
              <a:rPr lang="en-IN" sz="2000" b="1" dirty="0" err="1" smtClean="0"/>
              <a:t>intel</a:t>
            </a:r>
            <a:r>
              <a:rPr lang="en-IN" sz="2000" b="1" dirty="0" smtClean="0"/>
              <a:t> i3</a:t>
            </a:r>
            <a:endParaRPr lang="en-US" sz="2000" dirty="0" smtClean="0"/>
          </a:p>
          <a:p>
            <a:pPr lvl="0"/>
            <a:r>
              <a:rPr lang="en-IN" sz="2000" b="1" dirty="0" smtClean="0"/>
              <a:t>Ram				:  minimum 4 </a:t>
            </a:r>
            <a:r>
              <a:rPr lang="en-IN" sz="2000" b="1" dirty="0" err="1" smtClean="0"/>
              <a:t>gb</a:t>
            </a:r>
            <a:endParaRPr lang="en-US" sz="2000" dirty="0" smtClean="0"/>
          </a:p>
          <a:p>
            <a:pPr lvl="0"/>
            <a:r>
              <a:rPr lang="en-IN" sz="2000" b="1" dirty="0" smtClean="0"/>
              <a:t>Hard disk 			: minimum 250gb</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fontScale="62500" lnSpcReduction="20000"/>
          </a:bodyPr>
          <a:lstStyle/>
          <a:p>
            <a:r>
              <a:rPr lang="en-US" sz="2800" dirty="0" smtClean="0"/>
              <a:t>Feature Fusion ResNet: Feature fusion refers to the fusion of feature vectors of training images extracted from shared weight network layer and feature vectors composed of other numerical data, so that the proposed model can utilize features as many as possible for the further classification.</a:t>
            </a:r>
            <a:r>
              <a:rPr lang="en-US" sz="2000" dirty="0" smtClean="0"/>
              <a:t> </a:t>
            </a:r>
            <a:r>
              <a:rPr lang="en-US" sz="2800" dirty="0" smtClean="0"/>
              <a:t>ResNet is an artificial neural network that introduced a so-called “identity shortcut connection,” which allows the model to skip one or more layers. This approach makes it possible to train the network on thousands of layers without affecting performance.</a:t>
            </a:r>
            <a:endParaRPr lang="en-US" sz="2000" dirty="0" smtClean="0"/>
          </a:p>
          <a:p>
            <a:r>
              <a:rPr lang="en-US" sz="2800" dirty="0" smtClean="0"/>
              <a:t>Feature Fusion VGG16: VGG-16 is a convolutional neural network that is 16 layers deep. You can load a pretrained version of the network trained on more than a million images from the ImageNet database. The pretrained network can classify images into 1000 object categories, such as keyboard, mouse, pencil, and many animals.</a:t>
            </a:r>
            <a:endParaRPr lang="en-US" sz="2000" dirty="0" smtClean="0"/>
          </a:p>
          <a:p>
            <a:r>
              <a:rPr lang="en-US" sz="2800" dirty="0" smtClean="0"/>
              <a:t>VGG16 with Feed Forward Network Transfer Learning: VGG16 is a 16 layer transfer learning architecture and is quite similar to earlier architectures as it's foundation is based on CNN only but the arrangement is a bit different. The standard input image size which was taken by the researchers for this architecture was 224*224*3 where 3 represents the RGB channel.</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a:bodyPr>
          <a:lstStyle/>
          <a:p>
            <a:r>
              <a:rPr lang="en-US" sz="1800" dirty="0" smtClean="0"/>
              <a:t>ResNet50: ResNet-50 is a convolutional neural network that is 50 layers deep. You can load a pretrained version of the network trained on more than a million images from the ImageNet database. The pretrained network can classify images into 1000 object categories, such as keyboard, mouse, pencil, and many animals.</a:t>
            </a:r>
          </a:p>
          <a:p>
            <a:r>
              <a:rPr lang="en-US" sz="1800" dirty="0" smtClean="0"/>
              <a:t>VGG16: VGG-16 is a convolutional neural network that is 16 layers deep. You can load a pretrained version of the network trained on more than a million images from the ImageNet database. The pretrained network can classify images into 1000 object categories, such as keyboard, mouse, pencil, and many animals.</a:t>
            </a:r>
          </a:p>
          <a:p>
            <a:r>
              <a:rPr lang="en-US" sz="1800" dirty="0" smtClean="0"/>
              <a:t>MobileNet V2: MobileNet-v2 is a convolutional neural network that is 53 layers deep. You can load a pretrained version of the network trained on more than a million images from the ImageNet database. The pretrained network can classify images into 1000 object categories, such as keyboard, mouse, pencil, and many animals.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lnSpcReduction="10000"/>
          </a:bodyPr>
          <a:lstStyle/>
          <a:p>
            <a:r>
              <a:rPr lang="en-US" sz="1800" dirty="0" smtClean="0"/>
              <a:t>GAN: A generative adversarial network (GAN) is a machine learning (ML) model in which two neural networks compete with each other to become more accurate in their predictions. GANs typically run unsupervised and use a cooperative zero-sum game framework to learn.</a:t>
            </a:r>
          </a:p>
          <a:p>
            <a:r>
              <a:rPr lang="en-US" sz="1800" dirty="0" smtClean="0"/>
              <a:t>KNN: The k-nearest neighbors algorithm, also known as KNN or k-NN, is a non-parametric, supervised learning classifier, which uses proximity to make classifications or predictions about the grouping of an individual data point.</a:t>
            </a:r>
          </a:p>
          <a:p>
            <a:r>
              <a:rPr lang="en-US" sz="1800" dirty="0" smtClean="0"/>
              <a:t>LR: Logistic regression is a Machine Learning classification algorithm that is used to predict the probability of certain classes based on some dependent variables. In short, the logistic regression model computes a sum of the input features (in most cases, there is a bias term), and calculates the logistic of the result.</a:t>
            </a:r>
          </a:p>
          <a:p>
            <a:r>
              <a:rPr lang="en-US" sz="1800" dirty="0" smtClean="0"/>
              <a:t>Voting Classifiers: A voting classifier is a machine learning estimator that trains various base models or estimators and predicts on the basis of aggregating the findings of each base estimator. The aggregating criteria can be combined decision of voting for each estimator output.</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p:cNvPicPr/>
          <p:nvPr/>
        </p:nvPicPr>
        <p:blipFill>
          <a:blip r:embed="rId2"/>
          <a:srcRect/>
          <a:stretch>
            <a:fillRect/>
          </a:stretch>
        </p:blipFill>
        <p:spPr bwMode="auto">
          <a:xfrm>
            <a:off x="1600200" y="2042842"/>
            <a:ext cx="5943600" cy="277231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pPr lvl="0"/>
            <a:r>
              <a:rPr lang="en-US" sz="1800" dirty="0" smtClean="0"/>
              <a:t>Data exploration: using this module we will load data into system	</a:t>
            </a:r>
          </a:p>
          <a:p>
            <a:pPr lvl="0"/>
            <a:r>
              <a:rPr lang="en-US" sz="1800" dirty="0" smtClean="0"/>
              <a:t>Processing: Using the module we will read data for processing</a:t>
            </a:r>
          </a:p>
          <a:p>
            <a:pPr lvl="0"/>
            <a:r>
              <a:rPr lang="en-US" sz="1800" dirty="0" smtClean="0"/>
              <a:t>Splitting data into train &amp; test: using this module data will be divided into train &amp; test</a:t>
            </a:r>
          </a:p>
          <a:p>
            <a:r>
              <a:rPr lang="en-US" sz="1800" dirty="0" smtClean="0"/>
              <a:t>Model generation: Building the model - Feature Fusion ResNet, Feature Fusion VGG16, VGG16 with Feed Forward Network Transfer Learning, ResNet50, VGG16, MobileNet V2 and GAN</a:t>
            </a:r>
          </a:p>
          <a:p>
            <a:r>
              <a:rPr lang="en-US" sz="1800" dirty="0" smtClean="0"/>
              <a:t>KNN, LR and Voting Classifiers. Algorithms accuracy </a:t>
            </a:r>
            <a:r>
              <a:rPr lang="en-US" sz="1800" dirty="0" err="1" smtClean="0"/>
              <a:t>calculted</a:t>
            </a:r>
            <a:endParaRPr lang="en-US" sz="1800" dirty="0" smtClean="0"/>
          </a:p>
          <a:p>
            <a:pPr lvl="0"/>
            <a:r>
              <a:rPr lang="en-US" sz="1800" dirty="0" smtClean="0"/>
              <a:t>User signup &amp; login: Using this module will get registration and login</a:t>
            </a:r>
          </a:p>
          <a:p>
            <a:pPr lvl="0"/>
            <a:r>
              <a:rPr lang="en-US" sz="1800" dirty="0" smtClean="0"/>
              <a:t>User input: Using this module will give input for prediction</a:t>
            </a:r>
          </a:p>
          <a:p>
            <a:pPr lvl="0"/>
            <a:r>
              <a:rPr lang="en-US" sz="1800" dirty="0" smtClean="0"/>
              <a:t>Prediction: final predicted displayed </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990600"/>
          </a:xfrm>
        </p:spPr>
        <p:txBody>
          <a:bodyPr/>
          <a:lstStyle/>
          <a:p>
            <a:pPr algn="ctr"/>
            <a:r>
              <a:rPr lang="en-US" dirty="0" smtClean="0"/>
              <a:t>UML DIAGRAMS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smtClean="0"/>
              <a:t>DATAFLOW DIAGRAM</a:t>
            </a:r>
            <a:endParaRPr lang="en-US" dirty="0"/>
          </a:p>
        </p:txBody>
      </p:sp>
      <p:pic>
        <p:nvPicPr>
          <p:cNvPr id="1026" name="Picture 2"/>
          <p:cNvPicPr>
            <a:picLocks noChangeAspect="1" noChangeArrowheads="1"/>
          </p:cNvPicPr>
          <p:nvPr/>
        </p:nvPicPr>
        <p:blipFill>
          <a:blip r:embed="rId2"/>
          <a:srcRect/>
          <a:stretch>
            <a:fillRect/>
          </a:stretch>
        </p:blipFill>
        <p:spPr bwMode="auto">
          <a:xfrm>
            <a:off x="2667000" y="1524000"/>
            <a:ext cx="3743325" cy="50768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838200"/>
          </a:xfrm>
        </p:spPr>
        <p:txBody>
          <a:bodyPr>
            <a:normAutofit/>
          </a:bodyPr>
          <a:lstStyle/>
          <a:p>
            <a:r>
              <a:rPr lang="en-US" dirty="0" smtClean="0"/>
              <a:t>USECASE DIAGRAM</a:t>
            </a:r>
            <a:endParaRPr lang="en-US" dirty="0"/>
          </a:p>
        </p:txBody>
      </p:sp>
      <p:pic>
        <p:nvPicPr>
          <p:cNvPr id="6" name="Picture 5"/>
          <p:cNvPicPr/>
          <p:nvPr/>
        </p:nvPicPr>
        <p:blipFill>
          <a:blip r:embed="rId2"/>
          <a:srcRect/>
          <a:stretch>
            <a:fillRect/>
          </a:stretch>
        </p:blipFill>
        <p:spPr bwMode="auto">
          <a:xfrm>
            <a:off x="1752600" y="1143000"/>
            <a:ext cx="5943600" cy="550344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Nowadays, diagnosis of thyroid nodules is mainly based on clinical methods, which requires a lot of manpower and medical resources. Therefore, this work proposes an automated thyroid ultrasound nodule diagnosis method that combines convolutional neural networks and image texture features. The main steps include: Firstly, ultrasound thyroid nodule dataset is established by collecting positive and negative samples, standardizing of images and segmentation of nodule area. Secondly, through texture features extraction, feature selection and data dimensionality reduction, texture features model is obtained; Thirdly, by transfer learning, deep neural network is used to obtain feature model of the nodule in images; Then, texture features model and convolutional neural network feature model are combined to form a new nodule feature model called Feature Fusion Network; Finally, Feature Fusion Network is applied to train and improve performance than single network, and a deep neural network diagnosis model that can adapt to the characteristics of thyroid nodules is built. </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CLASS DIAGRAM</a:t>
            </a:r>
            <a:endParaRPr lang="en-US" dirty="0"/>
          </a:p>
        </p:txBody>
      </p:sp>
      <p:pic>
        <p:nvPicPr>
          <p:cNvPr id="5" name="Picture 4"/>
          <p:cNvPicPr/>
          <p:nvPr/>
        </p:nvPicPr>
        <p:blipFill>
          <a:blip r:embed="rId2"/>
          <a:srcRect/>
          <a:stretch>
            <a:fillRect/>
          </a:stretch>
        </p:blipFill>
        <p:spPr bwMode="auto">
          <a:xfrm>
            <a:off x="1600200" y="1676400"/>
            <a:ext cx="5943600" cy="468669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ACTIVITYDIAGRAM</a:t>
            </a:r>
            <a:endParaRPr lang="en-US" dirty="0"/>
          </a:p>
        </p:txBody>
      </p:sp>
      <p:pic>
        <p:nvPicPr>
          <p:cNvPr id="2050" name="Picture 2"/>
          <p:cNvPicPr>
            <a:picLocks noChangeAspect="1" noChangeArrowheads="1"/>
          </p:cNvPicPr>
          <p:nvPr/>
        </p:nvPicPr>
        <p:blipFill>
          <a:blip r:embed="rId2"/>
          <a:srcRect/>
          <a:stretch>
            <a:fillRect/>
          </a:stretch>
        </p:blipFill>
        <p:spPr bwMode="auto">
          <a:xfrm>
            <a:off x="3200400" y="1838325"/>
            <a:ext cx="2952750" cy="5019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SEQUENCE DIAGRAM</a:t>
            </a:r>
            <a:endParaRPr lang="en-US" dirty="0"/>
          </a:p>
        </p:txBody>
      </p:sp>
      <p:pic>
        <p:nvPicPr>
          <p:cNvPr id="5" name="Picture 4"/>
          <p:cNvPicPr/>
          <p:nvPr/>
        </p:nvPicPr>
        <p:blipFill>
          <a:blip r:embed="rId2"/>
          <a:srcRect/>
          <a:stretch>
            <a:fillRect/>
          </a:stretch>
        </p:blipFill>
        <p:spPr bwMode="auto">
          <a:xfrm>
            <a:off x="1600200" y="2057400"/>
            <a:ext cx="5943600" cy="423230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04088"/>
            <a:ext cx="8229600" cy="1143000"/>
          </a:xfrm>
        </p:spPr>
        <p:txBody>
          <a:bodyPr/>
          <a:lstStyle/>
          <a:p>
            <a:r>
              <a:rPr lang="en-US" dirty="0" smtClean="0"/>
              <a:t>COLLABORATION DIAGRAM</a:t>
            </a:r>
            <a:endParaRPr lang="en-US" dirty="0"/>
          </a:p>
        </p:txBody>
      </p:sp>
      <p:pic>
        <p:nvPicPr>
          <p:cNvPr id="7" name="Picture 6"/>
          <p:cNvPicPr/>
          <p:nvPr/>
        </p:nvPicPr>
        <p:blipFill>
          <a:blip r:embed="rId2"/>
          <a:srcRect/>
          <a:stretch>
            <a:fillRect/>
          </a:stretch>
        </p:blipFill>
        <p:spPr bwMode="auto">
          <a:xfrm>
            <a:off x="1600200" y="2880447"/>
            <a:ext cx="5943600" cy="109710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COMPONENT DIAGRAM</a:t>
            </a:r>
            <a:endParaRPr lang="en-US" dirty="0"/>
          </a:p>
        </p:txBody>
      </p:sp>
      <p:pic>
        <p:nvPicPr>
          <p:cNvPr id="5" name="Picture 4"/>
          <p:cNvPicPr/>
          <p:nvPr/>
        </p:nvPicPr>
        <p:blipFill>
          <a:blip r:embed="rId2"/>
          <a:srcRect/>
          <a:stretch>
            <a:fillRect/>
          </a:stretch>
        </p:blipFill>
        <p:spPr bwMode="auto">
          <a:xfrm>
            <a:off x="1600200" y="1981200"/>
            <a:ext cx="5943600" cy="4231511"/>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704088"/>
            <a:ext cx="8229600" cy="1143000"/>
          </a:xfrm>
        </p:spPr>
        <p:txBody>
          <a:bodyPr/>
          <a:lstStyle/>
          <a:p>
            <a:r>
              <a:rPr lang="en-US" dirty="0" smtClean="0"/>
              <a:t>DATAFLOW DIAGRAM</a:t>
            </a:r>
            <a:endParaRPr lang="en-US" dirty="0"/>
          </a:p>
        </p:txBody>
      </p:sp>
      <p:pic>
        <p:nvPicPr>
          <p:cNvPr id="5" name="Picture 4"/>
          <p:cNvPicPr/>
          <p:nvPr/>
        </p:nvPicPr>
        <p:blipFill>
          <a:blip r:embed="rId2"/>
          <a:srcRect/>
          <a:stretch>
            <a:fillRect/>
          </a:stretch>
        </p:blipFill>
        <p:spPr bwMode="auto">
          <a:xfrm>
            <a:off x="1828800" y="2895600"/>
            <a:ext cx="5843587" cy="1638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3400" y="3048000"/>
            <a:ext cx="8229600" cy="1143000"/>
          </a:xfrm>
        </p:spPr>
        <p:txBody>
          <a:bodyPr/>
          <a:lstStyle/>
          <a:p>
            <a:pPr algn="ctr"/>
            <a:r>
              <a:rPr lang="en-US" dirty="0" smtClean="0"/>
              <a:t>RESULTS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982475"/>
            <a:ext cx="5943600" cy="289304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928346"/>
            <a:ext cx="5943600" cy="300130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941010"/>
            <a:ext cx="5943600" cy="297598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With the increase of people’s life pressure, prevalence of thyroid nodules has increased year by year in the world. It has become one of the most important diseases and is threatening human health [1]. Therefore, early diagnosis of thyroid nodules is very important [2]. The diagnostic methods of thyroid nodules mainly include ultrasound examination, CT examination, aspiration biopsy and pathological examination. CT examination requires nuclear scanning, which is harmful to patients and is expensive. Needle biopsy and pathological examination are more commonly used and reliable methods, but these two methods are very traumatic to thyroid tissue. Also, their diagnosis process is cumbersome, which will occupy more medical resources. </a:t>
            </a:r>
            <a:r>
              <a:rPr lang="en-US" sz="2000" dirty="0" err="1" smtClean="0"/>
              <a:t>Ultrasonography</a:t>
            </a:r>
            <a:r>
              <a:rPr lang="en-US" sz="2000" dirty="0" smtClean="0"/>
              <a:t> is currently the common imaging method for diagnosing thyroid diseases. It has the advantages of simplicity, good reproducibility, non-invasive, fast and low price. </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906962"/>
            <a:ext cx="5943600" cy="304407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905108"/>
            <a:ext cx="5943600" cy="304778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600200" y="1926118"/>
            <a:ext cx="5943600" cy="30057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00200" y="1959748"/>
            <a:ext cx="5943600" cy="293850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00200" y="1905429"/>
            <a:ext cx="5943600" cy="3047141"/>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00200" y="1928429"/>
            <a:ext cx="5943600" cy="300114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Since clinical diagnosis of benign and malignant thyroid nodules by ultrasound is a subjective and tedious process, this work aims to assist doctors in making clinical diagnosis of thyroid nodules, thereby improving the accuracy and efficiency of diagnosis. Firstly, it is necessary to preprocess the clinically collected data, including cropping, enhancement, and extraction of regions of interest. Then, feature engineering is applied to obtain texture features of nodules based on the nodules area, and feature dimensionality reduction is realized through the correlation between features and nodules. Finally, a deep neural network model is established, and texture features from the previous step are merged to achieve the goal of further improving network performance. Under assessment of 1874 cases with thyroid nodules, this method obtained the best performance, which has clinical potential. This work combines the advantages of feature engineering and deep neural networks, and proposes a novel way of fusing features.</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[1] J. Kim, J. E. </a:t>
            </a:r>
            <a:r>
              <a:rPr lang="en-US" sz="1600" dirty="0" err="1" smtClean="0"/>
              <a:t>Gosnell</a:t>
            </a:r>
            <a:r>
              <a:rPr lang="en-US" sz="1600" dirty="0" smtClean="0"/>
              <a:t>, and S. A. Roman, ‘‘Geographic influences in the global rise of thyroid cancer,’’ Nature Rev. </a:t>
            </a:r>
            <a:r>
              <a:rPr lang="en-US" sz="1600" dirty="0" err="1" smtClean="0"/>
              <a:t>Endocrinol</a:t>
            </a:r>
            <a:r>
              <a:rPr lang="en-US" sz="1600" dirty="0" smtClean="0"/>
              <a:t>., vol. 16, no. 1, pp. 17–29, Jan. 2020. </a:t>
            </a:r>
          </a:p>
          <a:p>
            <a:r>
              <a:rPr lang="en-US" sz="1600" dirty="0" smtClean="0"/>
              <a:t>[2] H. R. </a:t>
            </a:r>
            <a:r>
              <a:rPr lang="en-US" sz="1600" dirty="0" err="1" smtClean="0"/>
              <a:t>Shahraki</a:t>
            </a:r>
            <a:r>
              <a:rPr lang="en-US" sz="1600" dirty="0" smtClean="0"/>
              <a:t>, S. </a:t>
            </a:r>
            <a:r>
              <a:rPr lang="en-US" sz="1600" dirty="0" err="1" smtClean="0"/>
              <a:t>Pourahmad</a:t>
            </a:r>
            <a:r>
              <a:rPr lang="en-US" sz="1600" dirty="0" smtClean="0"/>
              <a:t>, S. </a:t>
            </a:r>
            <a:r>
              <a:rPr lang="en-US" sz="1600" dirty="0" err="1" smtClean="0"/>
              <a:t>Paydar</a:t>
            </a:r>
            <a:r>
              <a:rPr lang="en-US" sz="1600" dirty="0" smtClean="0"/>
              <a:t>, and M. Azad, ‘‘Improving the accuracy of early diagnosis of thyroid nodule type based on the SCAD method,’’ Asian Pacific J. Cancer Prevention, vol. 17, no. 4, pp. 1861–1864, Jun. 2016. </a:t>
            </a:r>
          </a:p>
          <a:p>
            <a:r>
              <a:rPr lang="en-US" sz="1600" dirty="0" smtClean="0"/>
              <a:t>[3] J. </a:t>
            </a:r>
            <a:r>
              <a:rPr lang="en-US" sz="1600" dirty="0" err="1" smtClean="0"/>
              <a:t>Xu</a:t>
            </a:r>
            <a:r>
              <a:rPr lang="en-US" sz="1600" dirty="0" smtClean="0"/>
              <a:t>, M. Jing, S. Wang, C. Yang, and X. Chen, ‘‘A review of medical image detection for cancers in digestive system based on artificial intelligence,’’ Expert Rev. Med. Devices, vol. 16, no. 10, pp. 877–889, Oct. 2019. </a:t>
            </a:r>
          </a:p>
          <a:p>
            <a:r>
              <a:rPr lang="en-US" sz="1600" dirty="0" smtClean="0"/>
              <a:t>[4] H. Ye, J. Hang, X. Chen, D. </a:t>
            </a:r>
            <a:r>
              <a:rPr lang="en-US" sz="1600" dirty="0" err="1" smtClean="0"/>
              <a:t>Xu</a:t>
            </a:r>
            <a:r>
              <a:rPr lang="en-US" sz="1600" dirty="0" smtClean="0"/>
              <a:t>, J. Chen, X. Ye, and D. Zhang, ‘‘An intelligent platform for ultrasound diagnosis of thyroid nodules,’’ Sci. Rep., vol. 10, no. 1, Aug. 2020, Art. no. 13223. </a:t>
            </a:r>
          </a:p>
          <a:p>
            <a:r>
              <a:rPr lang="en-US" sz="1600" dirty="0" smtClean="0"/>
              <a:t>[5] L. Wang, S. Yang, S. Yang, C. Zhao, G. </a:t>
            </a:r>
            <a:r>
              <a:rPr lang="en-US" sz="1600" dirty="0" err="1" smtClean="0"/>
              <a:t>Tian</a:t>
            </a:r>
            <a:r>
              <a:rPr lang="en-US" sz="1600" dirty="0" smtClean="0"/>
              <a:t>, Y. </a:t>
            </a:r>
            <a:r>
              <a:rPr lang="en-US" sz="1600" dirty="0" err="1" smtClean="0"/>
              <a:t>Gao</a:t>
            </a:r>
            <a:r>
              <a:rPr lang="en-US" sz="1600" dirty="0" smtClean="0"/>
              <a:t>, Y. Chen, and Y. Lu, ‘‘Automatic thyroid nodule recognition and diagnosis in ultrasound imaging with the YOLOv2 neural network,’’ World J. Surg. </a:t>
            </a:r>
            <a:r>
              <a:rPr lang="en-US" sz="1600" dirty="0" err="1" smtClean="0"/>
              <a:t>Oncol</a:t>
            </a:r>
            <a:r>
              <a:rPr lang="en-US" sz="1600" dirty="0" smtClean="0"/>
              <a:t>., vol. 17, no. 1, p. 12, Jan. 2019. </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Geographic </a:t>
            </a:r>
            <a:r>
              <a:rPr lang="en-US" sz="2000" b="1" dirty="0" smtClean="0"/>
              <a:t>influences in the global rise of thyroid cancer:</a:t>
            </a:r>
            <a:endParaRPr lang="en-US" sz="2000" dirty="0" smtClean="0"/>
          </a:p>
          <a:p>
            <a:r>
              <a:rPr lang="en-US" sz="2000" u="sng" dirty="0" smtClean="0">
                <a:hlinkClick r:id="rId2"/>
              </a:rPr>
              <a:t>https://www.nature.com/articles/s41574-019-0263-x</a:t>
            </a:r>
            <a:endParaRPr lang="en-US" sz="2000" dirty="0" smtClean="0"/>
          </a:p>
          <a:p>
            <a:r>
              <a:rPr lang="en-US" sz="2000" b="1" dirty="0" smtClean="0"/>
              <a:t>ABSTRACT:</a:t>
            </a:r>
            <a:r>
              <a:rPr lang="en-US" sz="2000" dirty="0" smtClean="0"/>
              <a:t> The incidence of thyroid cancer is on the rise, and this disease is projected to become the fourth leading type of cancer across the globe. From 1990 to 2013, the global age-standardized incidence rate of thyroid cancer increased by 20%. This global rise in incidence has been attributed to several factors, including increased detection of early tumours, the elevated prevalence of modifiable individual risk factors (for example, obesity) and increased exposure to environmental risk factors (for example, iodine levels).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1800" b="1" dirty="0" smtClean="0"/>
              <a:t>Improving </a:t>
            </a:r>
            <a:r>
              <a:rPr lang="en-US" sz="1800" b="1" dirty="0" smtClean="0"/>
              <a:t>the accuracy of early diagnosis of thyroid nodule type based on the SCAD method</a:t>
            </a:r>
            <a:endParaRPr lang="en-US" sz="1800" dirty="0" smtClean="0"/>
          </a:p>
          <a:p>
            <a:r>
              <a:rPr lang="en-US" sz="1800" u="sng" dirty="0" smtClean="0">
                <a:hlinkClick r:id="rId2"/>
              </a:rPr>
              <a:t>https://www.researchgate.net/publication/304931466_Improving_the_Accuracy_of_Early_Diagnosis_of_Thyroid_Nodule_Type_Based_on_the_SCAD_Method</a:t>
            </a:r>
            <a:endParaRPr lang="en-US" sz="1800" dirty="0" smtClean="0"/>
          </a:p>
          <a:p>
            <a:r>
              <a:rPr lang="en-US" sz="1800" b="1" dirty="0" smtClean="0"/>
              <a:t>ABSTRACT:</a:t>
            </a:r>
            <a:r>
              <a:rPr lang="en-US" sz="1800" dirty="0" smtClean="0"/>
              <a:t> Although early diagnosis of thyroid nodule type is very important, the diagnostic accuracy of standard tests is a challenging issue. We here aimed to find an optimal combination of factors to improve diagnostic accuracy for distinguishing malignant from benign thyroid nodules before surgery. In a prospective study from 2008 to 2012, 345 patients referred for </a:t>
            </a:r>
            <a:r>
              <a:rPr lang="en-US" sz="1800" dirty="0" err="1" smtClean="0"/>
              <a:t>thyroidectomy</a:t>
            </a:r>
            <a:r>
              <a:rPr lang="en-US" sz="1800" dirty="0" smtClean="0"/>
              <a:t> were enrolled.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A review of medical image detection for cancers in digestive system based on artificial intelligence</a:t>
            </a:r>
            <a:endParaRPr lang="en-US" sz="2000" dirty="0" smtClean="0"/>
          </a:p>
          <a:p>
            <a:r>
              <a:rPr lang="en-US" sz="2000" u="sng" dirty="0" smtClean="0">
                <a:hlinkClick r:id="rId2"/>
              </a:rPr>
              <a:t>https://pubmed.ncbi.nlm.nih.gov/31530047/</a:t>
            </a:r>
            <a:endParaRPr lang="en-US" sz="2000" dirty="0" smtClean="0"/>
          </a:p>
          <a:p>
            <a:r>
              <a:rPr lang="en-US" sz="2000" b="1" dirty="0" smtClean="0"/>
              <a:t>ABSTRACT:</a:t>
            </a:r>
            <a:r>
              <a:rPr lang="en-US" sz="2000" dirty="0" smtClean="0"/>
              <a:t> At present, cancer imaging examination relies mainly on manual reading of doctors, which requests a high standard of doctors' professional skills, clinical experience, and concentration. However, the increasing amount of medical imaging data has brought more and more challenges to radiologists. The detection of digestive system cancer (DSC) based on artificial intelligence (AI) can provide a solution for automatic analysis of medical images and assist doctors to achieve high-precision intelligent diagnosis of cancers. </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2000" b="1" dirty="0" smtClean="0"/>
              <a:t>An intelligent platform for ultrasound diagnosis of thyroid nodules</a:t>
            </a:r>
            <a:endParaRPr lang="en-US" sz="2000" dirty="0" smtClean="0"/>
          </a:p>
          <a:p>
            <a:r>
              <a:rPr lang="en-US" sz="2000" u="sng" dirty="0" smtClean="0">
                <a:hlinkClick r:id="rId2"/>
              </a:rPr>
              <a:t>https://www.researchgate.net/publication/343484594_An_intelligent_platform_for_ultrasound_diagnosis_of_thyroid_nodules</a:t>
            </a:r>
            <a:endParaRPr lang="en-US" sz="2000" dirty="0" smtClean="0"/>
          </a:p>
          <a:p>
            <a:r>
              <a:rPr lang="en-US" sz="2000" b="1" dirty="0" smtClean="0"/>
              <a:t>ABSTRACT:</a:t>
            </a:r>
            <a:r>
              <a:rPr lang="en-US" sz="2000" dirty="0" smtClean="0"/>
              <a:t> This paper proposed a non-segmentation radiological method for classification of benign and malignant thyroid tumors using B mode ultrasound data. This method aimed to combine the advantages of morphological information provided by ultrasound and convolutional neural networks in automatic feature extraction and accurate classification.</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EXISTING SYSTEM</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sz="1800" dirty="0" smtClean="0"/>
              <a:t>With the development of deep learning, some researchers are studying convolutional neural networks to diagnose thyroid ultrasound nodules. For example, Moran et al. established S-Detect technology based on the </a:t>
            </a:r>
            <a:r>
              <a:rPr lang="en-US" sz="1800" dirty="0" err="1" smtClean="0"/>
              <a:t>GoogLeNet</a:t>
            </a:r>
            <a:r>
              <a:rPr lang="en-US" sz="1800" dirty="0" smtClean="0"/>
              <a:t>. They cooperated with clinical </a:t>
            </a:r>
            <a:r>
              <a:rPr lang="en-US" sz="1800" dirty="0" err="1" smtClean="0"/>
              <a:t>sonographers</a:t>
            </a:r>
            <a:r>
              <a:rPr lang="en-US" sz="1800" dirty="0" smtClean="0"/>
              <a:t> for joint diagnosis to improve diagnostic performance. </a:t>
            </a:r>
            <a:r>
              <a:rPr lang="en-US" sz="1800" dirty="0" err="1" smtClean="0"/>
              <a:t>Xie</a:t>
            </a:r>
            <a:r>
              <a:rPr lang="en-US" sz="1800" dirty="0" smtClean="0"/>
              <a:t> et al. decomposed nodules into 9 views to learn 3D features. They built a multi-view knowledge-based collaborative model for each view and input three images into ResNet-50 network for training to represent appearance, </a:t>
            </a:r>
            <a:r>
              <a:rPr lang="en-US" sz="1800" dirty="0" err="1" smtClean="0"/>
              <a:t>voxel</a:t>
            </a:r>
            <a:r>
              <a:rPr lang="en-US" sz="1800" dirty="0" smtClean="0"/>
              <a:t>, and shape specificity. In summary, convolutional neural network usually does not require too much pre-processing operations, and has advantages of convenience and simplicity. However, it is very dependent on feature completeness of training data due to lack of sufficient prior theoretical support. In this case, direction and details of feature training are usually unknown. How to further improve diagnosis accuracy is still urgently needed.</a:t>
            </a:r>
          </a:p>
          <a:p>
            <a:pPr>
              <a:buNone/>
            </a:pPr>
            <a:r>
              <a:rPr lang="en-US" sz="1800" b="1" dirty="0" smtClean="0"/>
              <a:t>DISADVANTAGES </a:t>
            </a:r>
            <a:r>
              <a:rPr lang="en-US" sz="1800" b="1" dirty="0" smtClean="0"/>
              <a:t>OF EXISTING SYSTEM:</a:t>
            </a:r>
            <a:endParaRPr lang="en-US" sz="1800" dirty="0" smtClean="0"/>
          </a:p>
          <a:p>
            <a:pPr lvl="0"/>
            <a:r>
              <a:rPr lang="en-US" sz="1800" dirty="0" smtClean="0"/>
              <a:t>However, it is very dependent on feature completeness of training data due to lack of sufficient prior theoretical support. </a:t>
            </a:r>
          </a:p>
          <a:p>
            <a:pPr lvl="0"/>
            <a:r>
              <a:rPr lang="en-US" sz="1800" dirty="0" smtClean="0"/>
              <a:t>In this case, direction and details of feature training are usually unknown. </a:t>
            </a:r>
          </a:p>
          <a:p>
            <a:pPr lvl="0"/>
            <a:r>
              <a:rPr lang="en-US" sz="1800" dirty="0" smtClean="0"/>
              <a:t>How to further improve diagnosis accuracy is still urgently needed</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PROPOSED SYSTEM</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sz="1800" dirty="0" smtClean="0"/>
              <a:t>This research suggests an automated thyroid </a:t>
            </a:r>
            <a:r>
              <a:rPr lang="en-US" sz="1800" dirty="0" err="1" smtClean="0"/>
              <a:t>ultrasonography</a:t>
            </a:r>
            <a:r>
              <a:rPr lang="en-US" sz="1800" dirty="0" smtClean="0"/>
              <a:t> nodule diagnosis technique that incorporates picture texture data and convolutional neural networks. The key actions consist of: By gathering both positive and negative samples, </a:t>
            </a:r>
            <a:r>
              <a:rPr lang="en-US" sz="1800" dirty="0" err="1" smtClean="0"/>
              <a:t>normalising</a:t>
            </a:r>
            <a:r>
              <a:rPr lang="en-US" sz="1800" dirty="0" smtClean="0"/>
              <a:t> the pictures, and segmenting the nodule area, the </a:t>
            </a:r>
            <a:r>
              <a:rPr lang="en-US" sz="1800" dirty="0" err="1" smtClean="0"/>
              <a:t>ultrasonography</a:t>
            </a:r>
            <a:r>
              <a:rPr lang="en-US" sz="1800" dirty="0" smtClean="0"/>
              <a:t> thyroid nodule dataset is first created. Second, a texture features model is created through the extraction of texture features, feature selection, and data dimensionality reduction; Thirdly, a deep neural network is employed to obtain a feature representation of the nodule in photos by transfer learning; Then, a new nodule feature model called Feature Fusion Network is created by fusing the texture and convolutional neural network feature models; A deep neural network diagnosis model that can adapt and feature fusion network are used to train and increase performance over single networks..</a:t>
            </a:r>
          </a:p>
          <a:p>
            <a:pPr>
              <a:buNone/>
            </a:pPr>
            <a:r>
              <a:rPr lang="en-US" sz="1800" b="1" dirty="0" smtClean="0"/>
              <a:t>Advantages </a:t>
            </a:r>
            <a:r>
              <a:rPr lang="en-US" sz="1800" b="1" dirty="0" smtClean="0"/>
              <a:t>of proposed system:</a:t>
            </a:r>
          </a:p>
          <a:p>
            <a:pPr lvl="0"/>
            <a:r>
              <a:rPr lang="en-US" sz="1800" dirty="0" smtClean="0"/>
              <a:t>Compared with traditional machine learning methods and convolutional neural networks, performance of this work is better.</a:t>
            </a:r>
          </a:p>
          <a:p>
            <a:pPr>
              <a:buNone/>
            </a:pPr>
            <a:endParaRPr lang="en-US" sz="18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324</TotalTime>
  <Words>2263</Words>
  <Application>Microsoft Office PowerPoint</Application>
  <PresentationFormat>On-screen Show (4:3)</PresentationFormat>
  <Paragraphs>88</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Automatic Thyroid Ultrasound Image Classification Using Feature Fusion Network        </vt:lpstr>
      <vt:lpstr>Abstract</vt:lpstr>
      <vt:lpstr>INTRODUCTION</vt:lpstr>
      <vt:lpstr>LITERATURE SURVEY</vt:lpstr>
      <vt:lpstr>LITERATURE SURVEY</vt:lpstr>
      <vt:lpstr>LITERATURE SURVEY</vt:lpstr>
      <vt:lpstr>LITERATURE SURVEY</vt:lpstr>
      <vt:lpstr>EXISTING SYSTEM</vt:lpstr>
      <vt:lpstr>PROPOSED SYSTEM</vt:lpstr>
      <vt:lpstr>REQUIRMENTS</vt:lpstr>
      <vt:lpstr>REQUIRMENTS</vt:lpstr>
      <vt:lpstr>ALGORITHMS</vt:lpstr>
      <vt:lpstr>ALGORITHMS</vt:lpstr>
      <vt:lpstr>ALGORITHMS</vt:lpstr>
      <vt:lpstr>SYSTEM ARCHITECTURE</vt:lpstr>
      <vt:lpstr>MODULES</vt:lpstr>
      <vt:lpstr>UML DIAGRAMS</vt:lpstr>
      <vt:lpstr>DATAFLOW DIAGRAM</vt:lpstr>
      <vt:lpstr>USECASE DIAGRAM</vt:lpstr>
      <vt:lpstr>CLASS DIAGRAM</vt:lpstr>
      <vt:lpstr>ACTIVITYDIAGRAM</vt:lpstr>
      <vt:lpstr>SEQUENCE DIAGRAM</vt:lpstr>
      <vt:lpstr>COLLABORATION DIAGRAM</vt:lpstr>
      <vt:lpstr>COMPONENT DIAGRAM</vt:lpstr>
      <vt:lpstr>DATAFLOW DIAGRAM</vt:lpstr>
      <vt:lpstr>RESULTS</vt:lpstr>
      <vt:lpstr>Slide 27</vt:lpstr>
      <vt:lpstr>Slide 28</vt:lpstr>
      <vt:lpstr>Slide 29</vt:lpstr>
      <vt:lpstr>Slide 30</vt:lpstr>
      <vt:lpstr>Slide 31</vt:lpstr>
      <vt:lpstr>Slide 32</vt:lpstr>
      <vt:lpstr>Slide 33</vt:lpstr>
      <vt:lpstr>Slide 34</vt:lpstr>
      <vt:lpstr>Slide 35</vt:lpstr>
      <vt:lpstr>CONCLUSION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USING ML ALGORITHMS </dc:title>
  <dc:creator>Tru Projects</dc:creator>
  <cp:lastModifiedBy>Tru Projects</cp:lastModifiedBy>
  <cp:revision>66</cp:revision>
  <dcterms:created xsi:type="dcterms:W3CDTF">2006-08-16T00:00:00Z</dcterms:created>
  <dcterms:modified xsi:type="dcterms:W3CDTF">2022-11-25T11:23:26Z</dcterms:modified>
</cp:coreProperties>
</file>