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1883" r:id="rId3"/>
    <p:sldId id="1884" r:id="rId4"/>
    <p:sldId id="1896" r:id="rId5"/>
    <p:sldId id="1886" r:id="rId6"/>
    <p:sldId id="1887" r:id="rId7"/>
    <p:sldId id="1889" r:id="rId8"/>
    <p:sldId id="1891" r:id="rId9"/>
    <p:sldId id="1895" r:id="rId10"/>
    <p:sldId id="1893" r:id="rId11"/>
    <p:sldId id="1907" r:id="rId12"/>
    <p:sldId id="1892" r:id="rId13"/>
    <p:sldId id="1894" r:id="rId14"/>
    <p:sldId id="189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a:solidFill>
                  <a:schemeClr val="accent1"/>
                </a:solidFill>
              </a:defRPr>
            </a:lvl1p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2691D047-FF56-44EB-BEA4-FC55E9E81576}" type="datetime1">
              <a:rPr lang="en-US"/>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panose="020B0604020202020204" pitchFamily="34" charset="0"/>
              </a:defRPr>
            </a:lvl1pPr>
          </a:lstStyle>
          <a:p>
            <a:fld id="{71373300-274E-453B-87C3-DFAD840521EE}" type="slidenum">
              <a:rPr lang="en-US"/>
            </a:fld>
            <a:endParaRPr lang="en-US"/>
          </a:p>
        </p:txBody>
      </p:sp>
      <p:sp>
        <p:nvSpPr>
          <p:cNvPr id="7" name="Title 1"/>
          <p:cNvSpPr txBox="1"/>
          <p:nvPr userDrawn="1"/>
        </p:nvSpPr>
        <p:spPr bwMode="auto">
          <a:xfrm>
            <a:off x="50800" y="52388"/>
            <a:ext cx="10972800" cy="766762"/>
          </a:xfrm>
          <a:prstGeom prst="rect">
            <a:avLst/>
          </a:prstGeom>
          <a:noFill/>
          <a:ln w="9525">
            <a:noFill/>
            <a:miter lim="800000"/>
          </a:ln>
        </p:spPr>
        <p:txBody>
          <a:bodyPr vert="horz" wrap="square" lIns="91440" tIns="45720" rIns="91440" bIns="45720" numCol="1" anchor="ctr" anchorCtr="0" compatLnSpc="1">
            <a:normAutofit/>
          </a:bodyPr>
          <a:lstStyle>
            <a:lvl1pPr algn="l" rtl="0" fontAlgn="base">
              <a:spcBef>
                <a:spcPct val="0"/>
              </a:spcBef>
              <a:spcAft>
                <a:spcPct val="0"/>
              </a:spcAft>
              <a:defRPr lang="en-US" sz="2800" b="1" kern="1200" dirty="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anose="020F0502020204030204" pitchFamily="34" charset="0"/>
              </a:defRPr>
            </a:lvl2pPr>
            <a:lvl3pPr algn="l" rtl="0" fontAlgn="base">
              <a:spcBef>
                <a:spcPct val="0"/>
              </a:spcBef>
              <a:spcAft>
                <a:spcPct val="0"/>
              </a:spcAft>
              <a:defRPr sz="2800" b="1">
                <a:solidFill>
                  <a:schemeClr val="bg1"/>
                </a:solidFill>
                <a:latin typeface="Calibri" panose="020F0502020204030204" pitchFamily="34" charset="0"/>
              </a:defRPr>
            </a:lvl3pPr>
            <a:lvl4pPr algn="l" rtl="0" fontAlgn="base">
              <a:spcBef>
                <a:spcPct val="0"/>
              </a:spcBef>
              <a:spcAft>
                <a:spcPct val="0"/>
              </a:spcAft>
              <a:defRPr sz="2800" b="1">
                <a:solidFill>
                  <a:schemeClr val="bg1"/>
                </a:solidFill>
                <a:latin typeface="Calibri" panose="020F0502020204030204" pitchFamily="34" charset="0"/>
              </a:defRPr>
            </a:lvl4pPr>
            <a:lvl5pPr algn="l" rtl="0" fontAlgn="base">
              <a:spcBef>
                <a:spcPct val="0"/>
              </a:spcBef>
              <a:spcAft>
                <a:spcPct val="0"/>
              </a:spcAft>
              <a:defRPr sz="2800" b="1">
                <a:solidFill>
                  <a:schemeClr val="bg1"/>
                </a:solidFill>
                <a:latin typeface="Calibri" panose="020F0502020204030204" pitchFamily="34" charset="0"/>
              </a:defRPr>
            </a:lvl5pPr>
            <a:lvl6pPr marL="457200" algn="l" rtl="0" fontAlgn="base">
              <a:spcBef>
                <a:spcPct val="0"/>
              </a:spcBef>
              <a:spcAft>
                <a:spcPct val="0"/>
              </a:spcAft>
              <a:defRPr sz="2800" b="1">
                <a:solidFill>
                  <a:schemeClr val="bg1"/>
                </a:solidFill>
                <a:latin typeface="Calibri" panose="020F0502020204030204" pitchFamily="34" charset="0"/>
              </a:defRPr>
            </a:lvl6pPr>
            <a:lvl7pPr marL="914400" algn="l" rtl="0" fontAlgn="base">
              <a:spcBef>
                <a:spcPct val="0"/>
              </a:spcBef>
              <a:spcAft>
                <a:spcPct val="0"/>
              </a:spcAft>
              <a:defRPr sz="2800" b="1">
                <a:solidFill>
                  <a:schemeClr val="bg1"/>
                </a:solidFill>
                <a:latin typeface="Calibri" panose="020F0502020204030204" pitchFamily="34" charset="0"/>
              </a:defRPr>
            </a:lvl7pPr>
            <a:lvl8pPr marL="1371600" algn="l" rtl="0" fontAlgn="base">
              <a:spcBef>
                <a:spcPct val="0"/>
              </a:spcBef>
              <a:spcAft>
                <a:spcPct val="0"/>
              </a:spcAft>
              <a:defRPr sz="2800" b="1">
                <a:solidFill>
                  <a:schemeClr val="bg1"/>
                </a:solidFill>
                <a:latin typeface="Calibri" panose="020F0502020204030204" pitchFamily="34" charset="0"/>
              </a:defRPr>
            </a:lvl8pPr>
            <a:lvl9pPr marL="1828800" algn="l" rtl="0" fontAlgn="base">
              <a:spcBef>
                <a:spcPct val="0"/>
              </a:spcBef>
              <a:spcAft>
                <a:spcPct val="0"/>
              </a:spcAft>
              <a:defRPr sz="2800" b="1">
                <a:solidFill>
                  <a:schemeClr val="bg1"/>
                </a:solidFill>
                <a:latin typeface="Calibri" panose="020F0502020204030204" pitchFamily="34" charset="0"/>
              </a:defRPr>
            </a:lvl9pPr>
          </a:lstStyle>
          <a:p>
            <a:r>
              <a:rPr lang="en-US" sz="2800"/>
              <a:t>Click to edit Master title style</a:t>
            </a:r>
            <a:endParaRPr lang="en-US" sz="2800"/>
          </a:p>
        </p:txBody>
      </p:sp>
      <p:sp>
        <p:nvSpPr>
          <p:cNvPr id="8" name="Rectangle 7"/>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Arial" panose="020B0604020202020204"/>
            </a:endParaRPr>
          </a:p>
        </p:txBody>
      </p:sp>
      <p:pic>
        <p:nvPicPr>
          <p:cNvPr id="9" name="Picture 4"/>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5F139F6-9969-460F-BCF6-A966AC9F092B}" type="datetime1">
              <a:rPr lang="en-US"/>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panose="020B0604020202020204" pitchFamily="34" charset="0"/>
              </a:defRPr>
            </a:lvl1pPr>
          </a:lstStyle>
          <a:p>
            <a:fld id="{8F6A8466-6471-4BFF-B2DB-1B9BF6972E6F}"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3CA912EC-6A01-475F-B3B8-19813CC46BBE}" type="datetime1">
              <a:rPr lang="en-US"/>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panose="020B0604020202020204" pitchFamily="34" charset="0"/>
              </a:defRPr>
            </a:lvl1pPr>
          </a:lstStyle>
          <a:p>
            <a:fld id="{E695E433-A34E-4866-AE28-50BD5B170EA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5" y="36513"/>
            <a:ext cx="184730" cy="369332"/>
          </a:xfrm>
          <a:prstGeom prst="rect">
            <a:avLst/>
          </a:prstGeom>
          <a:noFill/>
          <a:ln>
            <a:noFill/>
          </a:ln>
        </p:spPr>
        <p:txBody>
          <a:bodyPr wrap="none">
            <a:spAutoFit/>
          </a:bodyPr>
          <a:lstStyle>
            <a:lvl1pPr eaLnBrk="0" hangingPunct="0">
              <a:defRPr sz="3200">
                <a:solidFill>
                  <a:srgbClr val="000066"/>
                </a:solidFill>
                <a:latin typeface="Berlin Sans FB" panose="020E0602020502020306" pitchFamily="34" charset="0"/>
                <a:cs typeface="Arial" panose="020B0604020202020204" pitchFamily="34" charset="0"/>
              </a:defRPr>
            </a:lvl1pPr>
            <a:lvl2pPr marL="742950" indent="-285750" eaLnBrk="0" hangingPunct="0">
              <a:defRPr sz="3200">
                <a:solidFill>
                  <a:srgbClr val="000066"/>
                </a:solidFill>
                <a:latin typeface="Berlin Sans FB" panose="020E0602020502020306" pitchFamily="34" charset="0"/>
                <a:cs typeface="Arial" panose="020B0604020202020204" pitchFamily="34" charset="0"/>
              </a:defRPr>
            </a:lvl2pPr>
            <a:lvl3pPr marL="1143000" indent="-228600" eaLnBrk="0" hangingPunct="0">
              <a:defRPr sz="3200">
                <a:solidFill>
                  <a:srgbClr val="000066"/>
                </a:solidFill>
                <a:latin typeface="Berlin Sans FB" panose="020E0602020502020306" pitchFamily="34" charset="0"/>
                <a:cs typeface="Arial" panose="020B0604020202020204" pitchFamily="34" charset="0"/>
              </a:defRPr>
            </a:lvl3pPr>
            <a:lvl4pPr marL="1600200" indent="-228600" eaLnBrk="0" hangingPunct="0">
              <a:defRPr sz="3200">
                <a:solidFill>
                  <a:srgbClr val="000066"/>
                </a:solidFill>
                <a:latin typeface="Berlin Sans FB" panose="020E0602020502020306" pitchFamily="34" charset="0"/>
                <a:cs typeface="Arial" panose="020B0604020202020204" pitchFamily="34" charset="0"/>
              </a:defRPr>
            </a:lvl4pPr>
            <a:lvl5pPr marL="2057400" indent="-228600" eaLnBrk="0" hangingPunct="0">
              <a:defRPr sz="3200">
                <a:solidFill>
                  <a:srgbClr val="000066"/>
                </a:solidFill>
                <a:latin typeface="Berlin Sans FB" panose="020E0602020502020306" pitchFamily="34" charset="0"/>
                <a:cs typeface="Arial" panose="020B0604020202020204" pitchFamily="34" charset="0"/>
              </a:defRPr>
            </a:lvl5pPr>
            <a:lvl6pPr marL="25146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6pPr>
            <a:lvl7pPr marL="29718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7pPr>
            <a:lvl8pPr marL="34290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8pPr>
            <a:lvl9pPr marL="38862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3" name="Text Box 5"/>
          <p:cNvSpPr txBox="1">
            <a:spLocks noChangeArrowheads="1"/>
          </p:cNvSpPr>
          <p:nvPr/>
        </p:nvSpPr>
        <p:spPr bwMode="auto">
          <a:xfrm>
            <a:off x="2112434" y="265113"/>
            <a:ext cx="9266767" cy="366712"/>
          </a:xfrm>
          <a:prstGeom prst="rect">
            <a:avLst/>
          </a:prstGeom>
          <a:noFill/>
          <a:ln>
            <a:noFill/>
          </a:ln>
        </p:spPr>
        <p:txBody>
          <a:bodyPr>
            <a:spAutoFit/>
          </a:bodyPr>
          <a:lstStyle>
            <a:lvl1pPr eaLnBrk="0" hangingPunct="0">
              <a:defRPr sz="3200">
                <a:solidFill>
                  <a:srgbClr val="000066"/>
                </a:solidFill>
                <a:latin typeface="Berlin Sans FB" panose="020E0602020502020306" pitchFamily="34" charset="0"/>
                <a:cs typeface="Arial" panose="020B0604020202020204" pitchFamily="34" charset="0"/>
              </a:defRPr>
            </a:lvl1pPr>
            <a:lvl2pPr marL="742950" indent="-285750" eaLnBrk="0" hangingPunct="0">
              <a:defRPr sz="3200">
                <a:solidFill>
                  <a:srgbClr val="000066"/>
                </a:solidFill>
                <a:latin typeface="Berlin Sans FB" panose="020E0602020502020306" pitchFamily="34" charset="0"/>
                <a:cs typeface="Arial" panose="020B0604020202020204" pitchFamily="34" charset="0"/>
              </a:defRPr>
            </a:lvl2pPr>
            <a:lvl3pPr marL="1143000" indent="-228600" eaLnBrk="0" hangingPunct="0">
              <a:defRPr sz="3200">
                <a:solidFill>
                  <a:srgbClr val="000066"/>
                </a:solidFill>
                <a:latin typeface="Berlin Sans FB" panose="020E0602020502020306" pitchFamily="34" charset="0"/>
                <a:cs typeface="Arial" panose="020B0604020202020204" pitchFamily="34" charset="0"/>
              </a:defRPr>
            </a:lvl3pPr>
            <a:lvl4pPr marL="1600200" indent="-228600" eaLnBrk="0" hangingPunct="0">
              <a:defRPr sz="3200">
                <a:solidFill>
                  <a:srgbClr val="000066"/>
                </a:solidFill>
                <a:latin typeface="Berlin Sans FB" panose="020E0602020502020306" pitchFamily="34" charset="0"/>
                <a:cs typeface="Arial" panose="020B0604020202020204" pitchFamily="34" charset="0"/>
              </a:defRPr>
            </a:lvl4pPr>
            <a:lvl5pPr marL="2057400" indent="-228600" eaLnBrk="0" hangingPunct="0">
              <a:defRPr sz="3200">
                <a:solidFill>
                  <a:srgbClr val="000066"/>
                </a:solidFill>
                <a:latin typeface="Berlin Sans FB" panose="020E0602020502020306" pitchFamily="34" charset="0"/>
                <a:cs typeface="Arial" panose="020B0604020202020204" pitchFamily="34" charset="0"/>
              </a:defRPr>
            </a:lvl5pPr>
            <a:lvl6pPr marL="25146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6pPr>
            <a:lvl7pPr marL="29718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7pPr>
            <a:lvl8pPr marL="34290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8pPr>
            <a:lvl9pPr marL="38862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4" name="Text Box 6"/>
          <p:cNvSpPr txBox="1">
            <a:spLocks noChangeArrowheads="1"/>
          </p:cNvSpPr>
          <p:nvPr/>
        </p:nvSpPr>
        <p:spPr bwMode="auto">
          <a:xfrm>
            <a:off x="203201" y="1"/>
            <a:ext cx="11705167" cy="366713"/>
          </a:xfrm>
          <a:prstGeom prst="rect">
            <a:avLst/>
          </a:prstGeom>
          <a:noFill/>
          <a:ln>
            <a:noFill/>
          </a:ln>
        </p:spPr>
        <p:txBody>
          <a:bodyPr>
            <a:spAutoFit/>
          </a:bodyPr>
          <a:lstStyle>
            <a:lvl1pPr eaLnBrk="0" hangingPunct="0">
              <a:defRPr sz="3200">
                <a:solidFill>
                  <a:srgbClr val="000066"/>
                </a:solidFill>
                <a:latin typeface="Berlin Sans FB" panose="020E0602020502020306" pitchFamily="34" charset="0"/>
                <a:cs typeface="Arial" panose="020B0604020202020204" pitchFamily="34" charset="0"/>
              </a:defRPr>
            </a:lvl1pPr>
            <a:lvl2pPr marL="742950" indent="-285750" eaLnBrk="0" hangingPunct="0">
              <a:defRPr sz="3200">
                <a:solidFill>
                  <a:srgbClr val="000066"/>
                </a:solidFill>
                <a:latin typeface="Berlin Sans FB" panose="020E0602020502020306" pitchFamily="34" charset="0"/>
                <a:cs typeface="Arial" panose="020B0604020202020204" pitchFamily="34" charset="0"/>
              </a:defRPr>
            </a:lvl2pPr>
            <a:lvl3pPr marL="1143000" indent="-228600" eaLnBrk="0" hangingPunct="0">
              <a:defRPr sz="3200">
                <a:solidFill>
                  <a:srgbClr val="000066"/>
                </a:solidFill>
                <a:latin typeface="Berlin Sans FB" panose="020E0602020502020306" pitchFamily="34" charset="0"/>
                <a:cs typeface="Arial" panose="020B0604020202020204" pitchFamily="34" charset="0"/>
              </a:defRPr>
            </a:lvl3pPr>
            <a:lvl4pPr marL="1600200" indent="-228600" eaLnBrk="0" hangingPunct="0">
              <a:defRPr sz="3200">
                <a:solidFill>
                  <a:srgbClr val="000066"/>
                </a:solidFill>
                <a:latin typeface="Berlin Sans FB" panose="020E0602020502020306" pitchFamily="34" charset="0"/>
                <a:cs typeface="Arial" panose="020B0604020202020204" pitchFamily="34" charset="0"/>
              </a:defRPr>
            </a:lvl4pPr>
            <a:lvl5pPr marL="2057400" indent="-228600" eaLnBrk="0" hangingPunct="0">
              <a:defRPr sz="3200">
                <a:solidFill>
                  <a:srgbClr val="000066"/>
                </a:solidFill>
                <a:latin typeface="Berlin Sans FB" panose="020E0602020502020306" pitchFamily="34" charset="0"/>
                <a:cs typeface="Arial" panose="020B0604020202020204" pitchFamily="34" charset="0"/>
              </a:defRPr>
            </a:lvl5pPr>
            <a:lvl6pPr marL="25146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6pPr>
            <a:lvl7pPr marL="29718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7pPr>
            <a:lvl8pPr marL="34290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8pPr>
            <a:lvl9pPr marL="38862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5" name="Text Box 7"/>
          <p:cNvSpPr txBox="1">
            <a:spLocks noChangeArrowheads="1"/>
          </p:cNvSpPr>
          <p:nvPr/>
        </p:nvSpPr>
        <p:spPr bwMode="auto">
          <a:xfrm>
            <a:off x="1939635" y="265113"/>
            <a:ext cx="184730" cy="369332"/>
          </a:xfrm>
          <a:prstGeom prst="rect">
            <a:avLst/>
          </a:prstGeom>
          <a:noFill/>
          <a:ln>
            <a:noFill/>
          </a:ln>
        </p:spPr>
        <p:txBody>
          <a:bodyPr wrap="none">
            <a:spAutoFit/>
          </a:bodyPr>
          <a:lstStyle>
            <a:lvl1pPr eaLnBrk="0" hangingPunct="0">
              <a:defRPr sz="3200">
                <a:solidFill>
                  <a:srgbClr val="000066"/>
                </a:solidFill>
                <a:latin typeface="Berlin Sans FB" panose="020E0602020502020306" pitchFamily="34" charset="0"/>
                <a:cs typeface="Arial" panose="020B0604020202020204" pitchFamily="34" charset="0"/>
              </a:defRPr>
            </a:lvl1pPr>
            <a:lvl2pPr marL="742950" indent="-285750" eaLnBrk="0" hangingPunct="0">
              <a:defRPr sz="3200">
                <a:solidFill>
                  <a:srgbClr val="000066"/>
                </a:solidFill>
                <a:latin typeface="Berlin Sans FB" panose="020E0602020502020306" pitchFamily="34" charset="0"/>
                <a:cs typeface="Arial" panose="020B0604020202020204" pitchFamily="34" charset="0"/>
              </a:defRPr>
            </a:lvl2pPr>
            <a:lvl3pPr marL="1143000" indent="-228600" eaLnBrk="0" hangingPunct="0">
              <a:defRPr sz="3200">
                <a:solidFill>
                  <a:srgbClr val="000066"/>
                </a:solidFill>
                <a:latin typeface="Berlin Sans FB" panose="020E0602020502020306" pitchFamily="34" charset="0"/>
                <a:cs typeface="Arial" panose="020B0604020202020204" pitchFamily="34" charset="0"/>
              </a:defRPr>
            </a:lvl3pPr>
            <a:lvl4pPr marL="1600200" indent="-228600" eaLnBrk="0" hangingPunct="0">
              <a:defRPr sz="3200">
                <a:solidFill>
                  <a:srgbClr val="000066"/>
                </a:solidFill>
                <a:latin typeface="Berlin Sans FB" panose="020E0602020502020306" pitchFamily="34" charset="0"/>
                <a:cs typeface="Arial" panose="020B0604020202020204" pitchFamily="34" charset="0"/>
              </a:defRPr>
            </a:lvl4pPr>
            <a:lvl5pPr marL="2057400" indent="-228600" eaLnBrk="0" hangingPunct="0">
              <a:defRPr sz="3200">
                <a:solidFill>
                  <a:srgbClr val="000066"/>
                </a:solidFill>
                <a:latin typeface="Berlin Sans FB" panose="020E0602020502020306" pitchFamily="34" charset="0"/>
                <a:cs typeface="Arial" panose="020B0604020202020204" pitchFamily="34" charset="0"/>
              </a:defRPr>
            </a:lvl5pPr>
            <a:lvl6pPr marL="25146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6pPr>
            <a:lvl7pPr marL="29718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7pPr>
            <a:lvl8pPr marL="34290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8pPr>
            <a:lvl9pPr marL="3886200" indent="-228600" eaLnBrk="0" fontAlgn="base" hangingPunct="0">
              <a:spcBef>
                <a:spcPct val="0"/>
              </a:spcBef>
              <a:spcAft>
                <a:spcPct val="0"/>
              </a:spcAft>
              <a:defRPr sz="3200">
                <a:solidFill>
                  <a:srgbClr val="000066"/>
                </a:solidFill>
                <a:latin typeface="Berlin Sans FB" panose="020E0602020502020306" pitchFamily="34" charset="0"/>
                <a:cs typeface="Arial" panose="020B0604020202020204" pitchFamily="34" charset="0"/>
              </a:defRPr>
            </a:lvl9pPr>
          </a:lstStyle>
          <a:p>
            <a:pPr algn="ctr" eaLnBrk="1" fontAlgn="auto" hangingPunct="1">
              <a:spcBef>
                <a:spcPts val="0"/>
              </a:spcBef>
              <a:spcAft>
                <a:spcPts val="0"/>
              </a:spcAft>
              <a:defRPr/>
            </a:pPr>
            <a:endParaRPr lang="en-US" sz="1800">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smtClean="0">
                <a:latin typeface="Arial" panose="020B0604020202020204" pitchFamily="34" charset="0"/>
                <a:cs typeface="Arial" panose="020B0604020202020204" pitchFamily="34" charset="0"/>
              </a:defRPr>
            </a:lvl1pPr>
          </a:lstStyle>
          <a:p>
            <a:pPr>
              <a:defRPr/>
            </a:pPr>
            <a:fld id="{AE0BC9E8-4B57-4343-855C-A0FCE914477D}" type="datetime1">
              <a:rPr lang="en-US"/>
            </a:fld>
            <a:endParaRPr lang="en-US"/>
          </a:p>
        </p:txBody>
      </p:sp>
      <p:sp>
        <p:nvSpPr>
          <p:cNvPr id="3" name="Footer Placeholder 21"/>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4" name="Slide Number Placeholder 17"/>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panose="020B0604020202020204" pitchFamily="34" charset="0"/>
              </a:defRPr>
            </a:lvl1pPr>
          </a:lstStyle>
          <a:p>
            <a:fld id="{34D16C93-1A69-4A82-A767-9EBB8AB6B5DE}"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normAutofit/>
          </a:bodyPr>
          <a:lstStyle>
            <a:lvl1pPr>
              <a:defRPr lang="en-US" sz="2800" b="1" kern="1200" dirty="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5BFA03E2-432A-4CEB-90F5-DABA8EB56D23}" type="datetime1">
              <a:rPr lang="en-US"/>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panose="020B0604020202020204" pitchFamily="34" charset="0"/>
              </a:defRPr>
            </a:lvl1pPr>
          </a:lstStyle>
          <a:p>
            <a:fld id="{FBBF61CF-E01E-4A46-BB21-3455A7373A30}" type="slidenum">
              <a:rPr lang="en-US"/>
            </a:fld>
            <a:endParaRPr lang="en-US"/>
          </a:p>
        </p:txBody>
      </p:sp>
      <p:sp>
        <p:nvSpPr>
          <p:cNvPr id="7" name="Rectangle 6"/>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Arial" panose="020B0604020202020204"/>
            </a:endParaRPr>
          </a:p>
        </p:txBody>
      </p:sp>
      <p:pic>
        <p:nvPicPr>
          <p:cNvPr id="8" name="Picture 4"/>
          <p:cNvPicPr>
            <a:picLocks noChangeAspect="1"/>
          </p:cNvPicPr>
          <p:nvPr userDrawn="1"/>
        </p:nvPicPr>
        <p:blipFill>
          <a:blip r:embed="rId2" cstate="print"/>
          <a:srcRect/>
          <a:stretch>
            <a:fillRect/>
          </a:stretch>
        </p:blipFill>
        <p:spPr bwMode="auto">
          <a:xfrm>
            <a:off x="11328400" y="37447"/>
            <a:ext cx="812800" cy="833438"/>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chemeClr val="accent1"/>
                </a:solidFill>
              </a:defRPr>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8F1A2404-0419-4993-8C2E-229857E74A0A}" type="datetime1">
              <a:rPr lang="en-US"/>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panose="020B0604020202020204" pitchFamily="34" charset="0"/>
              </a:defRPr>
            </a:lvl1pPr>
          </a:lstStyle>
          <a:p>
            <a:fld id="{A75401F7-19DE-4F0A-81F3-1DFE22F935DF}"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AB9522-EA16-40D3-A0E2-93829D461890}" type="datetime1">
              <a:rPr lang="en-US"/>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panose="020B0604020202020204" pitchFamily="34" charset="0"/>
              </a:defRPr>
            </a:lvl1pPr>
          </a:lstStyle>
          <a:p>
            <a:fld id="{9DFE6787-3750-4410-80B8-E929710E746F}"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 y="52388"/>
            <a:ext cx="10972800" cy="766762"/>
          </a:xfrm>
          <a:prstGeom prst="rect">
            <a:avLst/>
          </a:prstGeo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E1790398-E95A-4F9E-B947-1C982CF1C0F8}" type="datetime1">
              <a:rPr lang="en-US"/>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panose="020B0604020202020204" pitchFamily="34" charset="0"/>
              </a:defRPr>
            </a:lvl1pPr>
          </a:lstStyle>
          <a:p>
            <a:fld id="{4310523E-808F-43BE-A399-E05342151F18}"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BBED98F6-3582-4BC6-AF7B-EC7889601913}" type="datetime1">
              <a:rPr lang="en-US"/>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panose="020B0604020202020204" pitchFamily="34" charset="0"/>
              </a:defRPr>
            </a:lvl1pPr>
          </a:lstStyle>
          <a:p>
            <a:fld id="{95C3E875-8613-4FA0-971B-DAFC1FE5CF81}"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p:nvPr>
        </p:nvSpPr>
        <p:spPr>
          <a:xfrm>
            <a:off x="50800" y="26353"/>
            <a:ext cx="10972800" cy="767080"/>
          </a:xfrm>
          <a:prstGeom prst="rect">
            <a:avLst/>
          </a:prstGeom>
        </p:spPr>
        <p:txBody>
          <a:bodyPr/>
          <a:lstStyle>
            <a:lvl1pPr>
              <a:defRPr>
                <a:solidFill>
                  <a:schemeClr val="bg1"/>
                </a:solidFill>
              </a:defRPr>
            </a:lvl1pPr>
          </a:lstStyle>
          <a:p>
            <a:r>
              <a:rPr lang="en-US"/>
              <a:t>Click to edit Master title style</a:t>
            </a:r>
            <a:endParaRPr lang="en-US"/>
          </a:p>
        </p:txBody>
      </p:sp>
      <p:sp>
        <p:nvSpPr>
          <p:cNvPr id="3" name="Date Placeholder 1"/>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5224C0C-2120-423D-B5CB-CC4E69E87D93}" type="datetime1">
              <a:rPr lang="en-US"/>
            </a:fld>
            <a:endParaRPr lang="en-US"/>
          </a:p>
        </p:txBody>
      </p:sp>
      <p:sp>
        <p:nvSpPr>
          <p:cNvPr id="4" name="Footer Placeholder 2"/>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6" name="Slide Number Placeholder 3"/>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panose="020B0604020202020204" pitchFamily="34" charset="0"/>
              </a:defRPr>
            </a:lvl1pPr>
          </a:lstStyle>
          <a:p>
            <a:fld id="{16983C56-CC76-44A7-A1C1-1DB460E1FE9C}"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100312DD-51DB-4A1E-BBDB-626D6F8A7B4E}" type="datetime1">
              <a:rPr lang="en-US"/>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panose="020B0604020202020204" pitchFamily="34" charset="0"/>
              </a:defRPr>
            </a:lvl1pPr>
          </a:lstStyle>
          <a:p>
            <a:fld id="{5C373E89-6B56-4A6E-A586-5BDD1BD318AC}"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fld id="{DD61A62B-E79A-4037-A077-DB738974E417}" type="datetime1">
              <a:rPr lang="en-US"/>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eaLnBrk="0" fontAlgn="base" hangingPunct="0">
              <a:spcBef>
                <a:spcPct val="0"/>
              </a:spcBef>
              <a:spcAft>
                <a:spcPct val="0"/>
              </a:spcAft>
              <a:defRPr>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eaLnBrk="0" hangingPunct="0">
              <a:defRPr>
                <a:latin typeface="Arial" panose="020B0604020202020204" pitchFamily="34" charset="0"/>
              </a:defRPr>
            </a:lvl1pPr>
          </a:lstStyle>
          <a:p>
            <a:fld id="{6A2FDE5A-A7BC-4B13-BE3B-B8BC780DCA7A}"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Slide Number Placeholder 17"/>
          <p:cNvSpPr txBox="1"/>
          <p:nvPr userDrawn="1"/>
        </p:nvSpPr>
        <p:spPr>
          <a:xfrm>
            <a:off x="10871200" y="6421439"/>
            <a:ext cx="1016000" cy="365125"/>
          </a:xfrm>
          <a:prstGeom prst="rect">
            <a:avLst/>
          </a:prstGeom>
        </p:spPr>
        <p:txBody>
          <a:bodyPr lIns="0" tIns="0" rIns="0" bIns="0" anchor="b"/>
          <a:lstStyle/>
          <a:p>
            <a:pPr algn="r"/>
            <a:fld id="{9F76C259-0E96-4B48-9EF6-D8797AC6BCA0}" type="slidenum">
              <a:rPr lang="en-US" sz="1000" b="1" smtClean="0">
                <a:solidFill>
                  <a:srgbClr val="FFFFFF"/>
                </a:solidFill>
                <a:latin typeface="Arial" panose="020B0604020202020204" pitchFamily="34" charset="0"/>
                <a:cs typeface="Arial" panose="020B0604020202020204" pitchFamily="34" charset="0"/>
              </a:rPr>
            </a:fld>
            <a:endParaRPr lang="en-US" sz="1000" b="1">
              <a:solidFill>
                <a:srgbClr val="FFFFFF"/>
              </a:solidFill>
              <a:latin typeface="Arial" panose="020B0604020202020204" pitchFamily="34" charset="0"/>
              <a:cs typeface="Arial" panose="020B0604020202020204" pitchFamily="34" charset="0"/>
            </a:endParaRPr>
          </a:p>
        </p:txBody>
      </p:sp>
      <p:sp>
        <p:nvSpPr>
          <p:cNvPr id="15" name="Rectangle 14"/>
          <p:cNvSpPr/>
          <p:nvPr userDrawn="1"/>
        </p:nvSpPr>
        <p:spPr>
          <a:xfrm>
            <a:off x="0" y="-11113"/>
            <a:ext cx="12192000" cy="914401"/>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Arial" panose="020B0604020202020204"/>
            </a:endParaRPr>
          </a:p>
        </p:txBody>
      </p:sp>
      <p:pic>
        <p:nvPicPr>
          <p:cNvPr id="16" name="Picture 4"/>
          <p:cNvPicPr>
            <a:picLocks noChangeAspect="1"/>
          </p:cNvPicPr>
          <p:nvPr userDrawn="1"/>
        </p:nvPicPr>
        <p:blipFill>
          <a:blip r:embed="rId14" cstate="print"/>
          <a:srcRect/>
          <a:stretch>
            <a:fillRect/>
          </a:stretch>
        </p:blipFill>
        <p:spPr bwMode="auto">
          <a:xfrm>
            <a:off x="11328400" y="37447"/>
            <a:ext cx="812800" cy="8334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fontAlgn="base">
        <a:spcBef>
          <a:spcPct val="0"/>
        </a:spcBef>
        <a:spcAft>
          <a:spcPct val="0"/>
        </a:spcAft>
        <a:defRPr sz="2800" b="1" kern="1200">
          <a:solidFill>
            <a:schemeClr val="bg1"/>
          </a:solidFill>
          <a:latin typeface="+mj-lt"/>
          <a:ea typeface="+mj-ea"/>
          <a:cs typeface="+mj-cs"/>
        </a:defRPr>
      </a:lvl1pPr>
      <a:lvl2pPr algn="l" rtl="0" fontAlgn="base">
        <a:spcBef>
          <a:spcPct val="0"/>
        </a:spcBef>
        <a:spcAft>
          <a:spcPct val="0"/>
        </a:spcAft>
        <a:defRPr sz="2800" b="1">
          <a:solidFill>
            <a:schemeClr val="bg1"/>
          </a:solidFill>
          <a:latin typeface="Calibri" panose="020F0502020204030204" pitchFamily="34" charset="0"/>
        </a:defRPr>
      </a:lvl2pPr>
      <a:lvl3pPr algn="l" rtl="0" fontAlgn="base">
        <a:spcBef>
          <a:spcPct val="0"/>
        </a:spcBef>
        <a:spcAft>
          <a:spcPct val="0"/>
        </a:spcAft>
        <a:defRPr sz="2800" b="1">
          <a:solidFill>
            <a:schemeClr val="bg1"/>
          </a:solidFill>
          <a:latin typeface="Calibri" panose="020F0502020204030204" pitchFamily="34" charset="0"/>
        </a:defRPr>
      </a:lvl3pPr>
      <a:lvl4pPr algn="l" rtl="0" fontAlgn="base">
        <a:spcBef>
          <a:spcPct val="0"/>
        </a:spcBef>
        <a:spcAft>
          <a:spcPct val="0"/>
        </a:spcAft>
        <a:defRPr sz="2800" b="1">
          <a:solidFill>
            <a:schemeClr val="bg1"/>
          </a:solidFill>
          <a:latin typeface="Calibri" panose="020F0502020204030204" pitchFamily="34" charset="0"/>
        </a:defRPr>
      </a:lvl4pPr>
      <a:lvl5pPr algn="l" rtl="0" fontAlgn="base">
        <a:spcBef>
          <a:spcPct val="0"/>
        </a:spcBef>
        <a:spcAft>
          <a:spcPct val="0"/>
        </a:spcAft>
        <a:defRPr sz="2800" b="1">
          <a:solidFill>
            <a:schemeClr val="bg1"/>
          </a:solidFill>
          <a:latin typeface="Calibri" panose="020F0502020204030204" pitchFamily="34" charset="0"/>
        </a:defRPr>
      </a:lvl5pPr>
      <a:lvl6pPr marL="457200" algn="l" rtl="0" fontAlgn="base">
        <a:spcBef>
          <a:spcPct val="0"/>
        </a:spcBef>
        <a:spcAft>
          <a:spcPct val="0"/>
        </a:spcAft>
        <a:defRPr sz="2800" b="1">
          <a:solidFill>
            <a:schemeClr val="bg1"/>
          </a:solidFill>
          <a:latin typeface="Calibri" panose="020F0502020204030204" pitchFamily="34" charset="0"/>
        </a:defRPr>
      </a:lvl6pPr>
      <a:lvl7pPr marL="914400" algn="l" rtl="0" fontAlgn="base">
        <a:spcBef>
          <a:spcPct val="0"/>
        </a:spcBef>
        <a:spcAft>
          <a:spcPct val="0"/>
        </a:spcAft>
        <a:defRPr sz="2800" b="1">
          <a:solidFill>
            <a:schemeClr val="bg1"/>
          </a:solidFill>
          <a:latin typeface="Calibri" panose="020F0502020204030204" pitchFamily="34" charset="0"/>
        </a:defRPr>
      </a:lvl7pPr>
      <a:lvl8pPr marL="1371600" algn="l" rtl="0" fontAlgn="base">
        <a:spcBef>
          <a:spcPct val="0"/>
        </a:spcBef>
        <a:spcAft>
          <a:spcPct val="0"/>
        </a:spcAft>
        <a:defRPr sz="2800" b="1">
          <a:solidFill>
            <a:schemeClr val="bg1"/>
          </a:solidFill>
          <a:latin typeface="Calibri" panose="020F0502020204030204" pitchFamily="34" charset="0"/>
        </a:defRPr>
      </a:lvl8pPr>
      <a:lvl9pPr marL="1828800" algn="l" rtl="0" fontAlgn="base">
        <a:spcBef>
          <a:spcPct val="0"/>
        </a:spcBef>
        <a:spcAft>
          <a:spcPct val="0"/>
        </a:spcAft>
        <a:defRPr sz="2800" b="1">
          <a:solidFill>
            <a:schemeClr val="bg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accent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accent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accent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accent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bg1"/>
          </a:fgClr>
          <a:bgClr>
            <a:schemeClr val="bg1"/>
          </a:bgClr>
        </a:pattFill>
        <a:effectLst/>
      </p:bgPr>
    </p:bg>
    <p:spTree>
      <p:nvGrpSpPr>
        <p:cNvPr id="1" name=""/>
        <p:cNvGrpSpPr/>
        <p:nvPr/>
      </p:nvGrpSpPr>
      <p:grpSpPr>
        <a:xfrm>
          <a:off x="0" y="0"/>
          <a:ext cx="0" cy="0"/>
          <a:chOff x="0" y="0"/>
          <a:chExt cx="0" cy="0"/>
        </a:xfrm>
      </p:grpSpPr>
      <p:sp>
        <p:nvSpPr>
          <p:cNvPr id="5" name="TextBox 4"/>
          <p:cNvSpPr txBox="1"/>
          <p:nvPr/>
        </p:nvSpPr>
        <p:spPr>
          <a:xfrm>
            <a:off x="1065351" y="294493"/>
            <a:ext cx="9972409" cy="1015663"/>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48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Institute of Aeronautical Engineering</a:t>
            </a:r>
            <a:endParaRPr kumimoji="0" lang="en-IN" sz="48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IN" sz="1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(Autonomous)</a:t>
            </a:r>
            <a:endParaRPr kumimoji="0" lang="en-IN" sz="1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1382489" y="2578570"/>
            <a:ext cx="9522979" cy="52322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28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Department of Electronics and Communication Engineering</a:t>
            </a:r>
            <a:endParaRPr kumimoji="0" lang="en-IN" sz="28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13" name="TextBox 12"/>
          <p:cNvSpPr txBox="1"/>
          <p:nvPr/>
        </p:nvSpPr>
        <p:spPr>
          <a:xfrm>
            <a:off x="6352531" y="4788782"/>
            <a:ext cx="4859931" cy="922020"/>
          </a:xfrm>
          <a:prstGeom prst="rect">
            <a:avLst/>
          </a:prstGeom>
          <a:no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defRPr/>
            </a:pPr>
            <a:r>
              <a:rPr lang="en-US" dirty="0">
                <a:solidFill>
                  <a:prstClr val="black"/>
                </a:solidFill>
                <a:latin typeface="Times New Roman" panose="02020603050405020304" pitchFamily="18" charset="0"/>
                <a:cs typeface="Times New Roman" panose="02020603050405020304" pitchFamily="18" charset="0"/>
              </a:rPr>
              <a:t>K Saai Deepthi Reddy - 19951A04B8</a:t>
            </a: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0"/>
              </a:spcBef>
              <a:spcAft>
                <a:spcPct val="0"/>
              </a:spcAft>
              <a:buClrTx/>
              <a:buSzTx/>
              <a:buFontTx/>
              <a:buNone/>
              <a:defRPr/>
            </a:pPr>
            <a:r>
              <a:rPr lang="en-US" dirty="0">
                <a:solidFill>
                  <a:prstClr val="black"/>
                </a:solidFill>
                <a:latin typeface="Times New Roman" panose="02020603050405020304" pitchFamily="18" charset="0"/>
                <a:cs typeface="Times New Roman" panose="02020603050405020304" pitchFamily="18" charset="0"/>
              </a:rPr>
              <a:t>Mohammed Riazuddin – 20955A0408</a:t>
            </a: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0"/>
              </a:spcBef>
              <a:spcAft>
                <a:spcPct val="0"/>
              </a:spcAft>
              <a:buClrTx/>
              <a:buSzTx/>
              <a:buFontTx/>
              <a:buNone/>
              <a:defRPr/>
            </a:pPr>
            <a:r>
              <a:rPr lang="en-US" dirty="0">
                <a:solidFill>
                  <a:prstClr val="black"/>
                </a:solidFill>
                <a:latin typeface="Times New Roman" panose="02020603050405020304" pitchFamily="18" charset="0"/>
                <a:cs typeface="Times New Roman" panose="02020603050405020304" pitchFamily="18" charset="0"/>
              </a:rPr>
              <a:t>Jangam Ruchitha - 19951A04B6</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096894" y="3537012"/>
            <a:ext cx="2511275" cy="30008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IN" sz="135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TextBox 2"/>
          <p:cNvSpPr txBox="1"/>
          <p:nvPr/>
        </p:nvSpPr>
        <p:spPr>
          <a:xfrm>
            <a:off x="1382490" y="3404191"/>
            <a:ext cx="9254714" cy="70675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THYROID ULTRASOUND IMAGE CLASSIFICATION</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USING DEEP LEARNING APPROACH</a:t>
            </a:r>
            <a:endPar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4" name="Picture 3" descr="Welcome to IARE LIBRARY"/>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14645" y="1387310"/>
            <a:ext cx="1057910" cy="1191260"/>
          </a:xfrm>
          <a:prstGeom prst="rect">
            <a:avLst/>
          </a:prstGeom>
          <a:noFill/>
          <a:ln>
            <a:noFill/>
          </a:ln>
        </p:spPr>
      </p:pic>
      <p:sp>
        <p:nvSpPr>
          <p:cNvPr id="8" name="TextBox 7"/>
          <p:cNvSpPr txBox="1"/>
          <p:nvPr/>
        </p:nvSpPr>
        <p:spPr>
          <a:xfrm>
            <a:off x="1065351" y="4783485"/>
            <a:ext cx="3121167" cy="92202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Supervisor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Mr. J. Siva Rama Krishna</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Assistant Professor</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l"/>
            <a:r>
              <a:rPr lang="en-IN">
                <a:latin typeface="Times New Roman" panose="02020603050405020304" pitchFamily="18" charset="0"/>
                <a:cs typeface="Times New Roman" panose="02020603050405020304" pitchFamily="18" charset="0"/>
                <a:sym typeface="+mn-ea"/>
              </a:rPr>
              <a:t>ALGORITHMS</a:t>
            </a:r>
            <a:endParaRPr lang="en-IN" altLang="en-US"/>
          </a:p>
        </p:txBody>
      </p:sp>
      <p:sp>
        <p:nvSpPr>
          <p:cNvPr id="3" name="Content Placeholder 2"/>
          <p:cNvSpPr>
            <a:spLocks noGrp="1"/>
          </p:cNvSpPr>
          <p:nvPr>
            <p:ph idx="1"/>
          </p:nvPr>
        </p:nvSpPr>
        <p:spPr>
          <a:xfrm>
            <a:off x="548640" y="1387475"/>
            <a:ext cx="11033760" cy="4739005"/>
          </a:xfrm>
        </p:spPr>
        <p:txBody>
          <a:bodyPr/>
          <a:p>
            <a:pPr marL="457200" indent="-457200">
              <a:lnSpc>
                <a:spcPct val="150000"/>
              </a:lnSpc>
              <a:buFont typeface="+mj-lt"/>
              <a:buAutoNum type="arabicPeriod"/>
            </a:pP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Feature Fusion ResNet</a:t>
            </a:r>
            <a:endPar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457200" indent="-457200">
              <a:lnSpc>
                <a:spcPct val="150000"/>
              </a:lnSpc>
              <a:buFont typeface="+mj-lt"/>
              <a:buAutoNum type="arabicPeriod"/>
            </a:pP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Feature Fusion VGG16</a:t>
            </a:r>
            <a:endPar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457200" indent="-457200">
              <a:lnSpc>
                <a:spcPct val="150000"/>
              </a:lnSpc>
              <a:buFont typeface="+mj-lt"/>
              <a:buAutoNum type="arabicPeriod"/>
            </a:pP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ResNet50</a:t>
            </a:r>
            <a:endPar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457200" indent="-457200">
              <a:lnSpc>
                <a:spcPct val="150000"/>
              </a:lnSpc>
              <a:buFont typeface="+mj-lt"/>
              <a:buAutoNum type="arabicPeriod"/>
            </a:pP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Mobile Net V2</a:t>
            </a:r>
            <a:endPar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457200" indent="-457200">
              <a:lnSpc>
                <a:spcPct val="150000"/>
              </a:lnSpc>
              <a:buFont typeface="+mj-lt"/>
              <a:buAutoNum type="arabicPeriod"/>
            </a:pPr>
            <a:r>
              <a:rPr lang="en-IN" alt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GAN</a:t>
            </a:r>
            <a:endParaRPr lang="en-IN" alt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457200" indent="-457200">
              <a:lnSpc>
                <a:spcPct val="150000"/>
              </a:lnSpc>
              <a:buFont typeface="+mj-lt"/>
              <a:buAutoNum type="arabicPeriod"/>
            </a:pPr>
            <a:r>
              <a:rPr lang="en-IN" alt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KNN</a:t>
            </a:r>
            <a:endParaRPr lang="en-IN" alt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457200" indent="-457200">
              <a:lnSpc>
                <a:spcPct val="150000"/>
              </a:lnSpc>
              <a:buFont typeface="+mj-lt"/>
              <a:buAutoNum type="arabicPeriod"/>
            </a:pPr>
            <a:r>
              <a:rPr lang="en-IN" alt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Logistic Regression</a:t>
            </a:r>
            <a:endParaRPr lang="en-US" sz="18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Voting Classifier</a:t>
            </a:r>
            <a:endParaRPr lang="en-US"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dirty="0"/>
          </a:p>
          <a:p>
            <a:endParaRPr lang="en-US" sz="1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FBBF61CF-E01E-4A46-BB21-3455A7373A30}"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RESULTS </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fld>
            <a:endParaRPr lang="en-US"/>
          </a:p>
        </p:txBody>
      </p:sp>
      <p:pic>
        <p:nvPicPr>
          <p:cNvPr id="2050"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9105" y="27174"/>
            <a:ext cx="702213" cy="788334"/>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p:cNvPicPr>
            <a:picLocks noChangeAspect="1"/>
          </p:cNvPicPr>
          <p:nvPr>
            <p:ph idx="1"/>
          </p:nvPr>
        </p:nvPicPr>
        <p:blipFill>
          <a:blip r:embed="rId2"/>
          <a:stretch>
            <a:fillRect/>
          </a:stretch>
        </p:blipFill>
        <p:spPr>
          <a:xfrm>
            <a:off x="1640205" y="1612900"/>
            <a:ext cx="8068945" cy="40747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2" y="215152"/>
            <a:ext cx="10942918" cy="603997"/>
          </a:xfrm>
        </p:spPr>
        <p:txBody>
          <a:bodyPr>
            <a:normAutofit/>
          </a:bodyPr>
          <a:lstStyle/>
          <a:p>
            <a:r>
              <a:rPr lang="en-IN"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fld>
            <a:endParaRPr lang="en-US"/>
          </a:p>
        </p:txBody>
      </p:sp>
      <p:sp>
        <p:nvSpPr>
          <p:cNvPr id="8" name="Content Placeholder 7"/>
          <p:cNvSpPr>
            <a:spLocks noGrp="1"/>
          </p:cNvSpPr>
          <p:nvPr>
            <p:ph idx="1"/>
          </p:nvPr>
        </p:nvSpPr>
        <p:spPr/>
        <p:txBody>
          <a:bodyPr/>
          <a:lstStyle/>
          <a:p>
            <a:pPr marL="0" indent="0">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The research presented a novel approach to assist doctors in the clinical diagnosis</a:t>
            </a:r>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of thyroid nodules using feature fusion and deep neural networks. The results</a:t>
            </a:r>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demonstrated improved accuracy and efficiency compared to traditional methods,</a:t>
            </a:r>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offering potential benefits to both patients and healthcare professionals. The</a:t>
            </a:r>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preprocessing techniques employed, including cropping, enhancement, and extraction of</a:t>
            </a:r>
            <a:r>
              <a:rPr lang="en-IN" altLang="en-US" sz="18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regions of interest, helped to refine the collected data and focus on relevant features.</a:t>
            </a:r>
            <a:endParaRPr lang="en-US" sz="18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en-IN" altLang="en-US" sz="1800" dirty="0">
                <a:solidFill>
                  <a:schemeClr val="tx1"/>
                </a:solidFill>
                <a:latin typeface="Times New Roman" panose="02020603050405020304" pitchFamily="18" charset="0"/>
                <a:cs typeface="Times New Roman" panose="02020603050405020304" pitchFamily="18" charset="0"/>
              </a:rPr>
              <a:t>	By leveraging feature engineering and dimensionality reduction, the study successfully extracted texture features and reduced the complexity of the data, enabling a more effective analysis. The integration of a deep neural network model further enhanced the performance, taking advantage of the combined texture features from the previous steps.The evaluation of the proposed approach on a large dataset of thyroid nodule patients showcased its superior performance compared to existing methods.</a:t>
            </a:r>
            <a:endParaRPr lang="en-IN" alt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9105" y="27174"/>
            <a:ext cx="702213" cy="788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BBF61CF-E01E-4A46-BB21-3455A7373A30}" type="slidenum">
              <a:rPr lang="en-US" smtClean="0"/>
            </a:fld>
            <a:endParaRPr lang="en-US"/>
          </a:p>
        </p:txBody>
      </p:sp>
      <p:sp>
        <p:nvSpPr>
          <p:cNvPr id="8" name="Content Placeholder 7"/>
          <p:cNvSpPr>
            <a:spLocks noGrp="1"/>
          </p:cNvSpPr>
          <p:nvPr>
            <p:ph idx="1"/>
          </p:nvPr>
        </p:nvSpPr>
        <p:spPr>
          <a:xfrm>
            <a:off x="609600" y="1256253"/>
            <a:ext cx="10972800" cy="4525963"/>
          </a:xfrm>
        </p:spPr>
        <p:txBody>
          <a:bodyPr/>
          <a:lstStyle/>
          <a:p>
            <a:pPr marL="0" indent="0">
              <a:buNone/>
            </a:pPr>
            <a:endParaRPr lang="en-IN" sz="9600" dirty="0">
              <a:solidFill>
                <a:schemeClr val="tx1"/>
              </a:solidFill>
              <a:latin typeface="Times New Roman" panose="02020603050405020304" pitchFamily="18" charset="0"/>
              <a:cs typeface="Times New Roman" panose="02020603050405020304" pitchFamily="18" charset="0"/>
            </a:endParaRPr>
          </a:p>
          <a:p>
            <a:pPr marL="0" indent="0" algn="ctr">
              <a:buNone/>
            </a:pPr>
            <a:r>
              <a:rPr lang="en-IN" sz="9600" dirty="0">
                <a:solidFill>
                  <a:srgbClr val="00B0F0"/>
                </a:solidFill>
                <a:latin typeface="Algerian" panose="04020705040A02060702" pitchFamily="82" charset="0"/>
                <a:cs typeface="Times New Roman" panose="02020603050405020304" pitchFamily="18" charset="0"/>
              </a:rPr>
              <a:t>THANK YOU</a:t>
            </a:r>
            <a:endParaRPr lang="en-IN" sz="9600" dirty="0">
              <a:solidFill>
                <a:srgbClr val="00B0F0"/>
              </a:solidFill>
              <a:latin typeface="Algerian" panose="04020705040A02060702" pitchFamily="82" charset="0"/>
              <a:cs typeface="Times New Roman" panose="02020603050405020304" pitchFamily="18" charset="0"/>
            </a:endParaRPr>
          </a:p>
        </p:txBody>
      </p:sp>
      <p:pic>
        <p:nvPicPr>
          <p:cNvPr id="2050"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9105" y="27174"/>
            <a:ext cx="702213" cy="788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2" y="215152"/>
            <a:ext cx="10942918" cy="603997"/>
          </a:xfrm>
        </p:spPr>
        <p:txBody>
          <a:bodyPr>
            <a:normAutofit/>
          </a:bodyPr>
          <a:lstStyle/>
          <a:p>
            <a:r>
              <a:rPr lang="en-IN" sz="3200" dirty="0">
                <a:latin typeface="Times New Roman" panose="02020603050405020304" pitchFamily="18" charset="0"/>
                <a:cs typeface="Times New Roman" panose="02020603050405020304" pitchFamily="18" charset="0"/>
              </a:rPr>
              <a:t>OUTLINE</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fld>
            <a:endParaRPr lang="en-US"/>
          </a:p>
        </p:txBody>
      </p:sp>
      <p:sp>
        <p:nvSpPr>
          <p:cNvPr id="8" name="Content Placeholder 7"/>
          <p:cNvSpPr>
            <a:spLocks noGrp="1"/>
          </p:cNvSpPr>
          <p:nvPr>
            <p:ph idx="1"/>
          </p:nvPr>
        </p:nvSpPr>
        <p:spPr/>
        <p:txBody>
          <a:bodyPr/>
          <a:lstStyle/>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KEY POINTS</a:t>
            </a: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INTRODUCTION</a:t>
            </a: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PROBLEM IDENTIFICATION</a:t>
            </a: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PROPOSED METHOD</a:t>
            </a: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METHODOLOGY</a:t>
            </a: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IMPLEMENTATION</a:t>
            </a: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SYSTEM REQUIREMENTS</a:t>
            </a: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ALGORITHMS</a:t>
            </a: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RESULTS</a:t>
            </a:r>
            <a:endParaRPr lang="en-IN"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CONCLUSION</a:t>
            </a:r>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9105" y="27174"/>
            <a:ext cx="702213" cy="788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2" y="215152"/>
            <a:ext cx="10942918" cy="603997"/>
          </a:xfrm>
        </p:spPr>
        <p:txBody>
          <a:bodyPr>
            <a:normAutofit/>
          </a:bodyPr>
          <a:lstStyle/>
          <a:p>
            <a:r>
              <a:rPr lang="en-IN" sz="3200" dirty="0">
                <a:latin typeface="Times New Roman" panose="02020603050405020304" pitchFamily="18" charset="0"/>
                <a:cs typeface="Times New Roman" panose="02020603050405020304" pitchFamily="18" charset="0"/>
              </a:rPr>
              <a:t>KEY POINTS</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fld>
            <a:endParaRPr lang="en-US"/>
          </a:p>
        </p:txBody>
      </p:sp>
      <p:sp>
        <p:nvSpPr>
          <p:cNvPr id="8" name="Content Placeholder 7"/>
          <p:cNvSpPr>
            <a:spLocks noGrp="1"/>
          </p:cNvSpPr>
          <p:nvPr>
            <p:ph idx="1"/>
          </p:nvPr>
        </p:nvSpPr>
        <p:spPr>
          <a:xfrm>
            <a:off x="436245" y="1165861"/>
            <a:ext cx="10972800" cy="4525963"/>
          </a:xfrm>
        </p:spPr>
        <p:txBody>
          <a:bodyPr/>
          <a:lstStyle/>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Today, the majority of thyroid nodule diagnoses are made through clinical</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techniques, which demand a significant amount of personnel &amp; medical equipment.</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In order to diagnose thyroid ultrasonography nodules automatically, this </a:t>
            </a:r>
            <a:r>
              <a:rPr lang="en-IN" sz="2000" dirty="0">
                <a:solidFill>
                  <a:schemeClr val="tx1"/>
                </a:solidFill>
                <a:latin typeface="Times New Roman" panose="02020603050405020304" pitchFamily="18" charset="0"/>
                <a:cs typeface="Times New Roman" panose="02020603050405020304" pitchFamily="18" charset="0"/>
              </a:rPr>
              <a:t>project </a:t>
            </a:r>
            <a:r>
              <a:rPr lang="en-US" sz="2000" dirty="0">
                <a:solidFill>
                  <a:schemeClr val="tx1"/>
                </a:solidFill>
                <a:latin typeface="Times New Roman" panose="02020603050405020304" pitchFamily="18" charset="0"/>
                <a:cs typeface="Times New Roman" panose="02020603050405020304" pitchFamily="18" charset="0"/>
              </a:rPr>
              <a:t>presents a method that combines image texture information &amp; </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convolutional neural</a:t>
            </a:r>
            <a:r>
              <a:rPr lang="en-IN" alt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networks.</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altLang="en-US" sz="2000" dirty="0">
                <a:solidFill>
                  <a:schemeClr val="tx1"/>
                </a:solidFill>
                <a:latin typeface="Times New Roman" panose="02020603050405020304" pitchFamily="18" charset="0"/>
                <a:cs typeface="Times New Roman" panose="02020603050405020304" pitchFamily="18" charset="0"/>
              </a:rPr>
              <a:t>We are employing Feature Fusion VGG16, MobileNet V2, ResNet50 approaches for comparision.</a:t>
            </a:r>
            <a:r>
              <a:rPr lang="en-US" sz="2000" dirty="0">
                <a:solidFill>
                  <a:schemeClr val="tx1"/>
                </a:solidFill>
                <a:effectLst/>
                <a:latin typeface="Times New Roman" panose="02020603050405020304" pitchFamily="18" charset="0"/>
                <a:ea typeface="Calibri" panose="020F0502020204030204" pitchFamily="34" charset="0"/>
                <a:sym typeface="+mn-ea"/>
              </a:rPr>
              <a:t>We examine the accuracy-efficiency trade-off by taking into account both the accuracy costs necessary to attain the various accuracies for a more fair comparison.</a:t>
            </a:r>
            <a:endParaRPr lang="en-US" sz="2000" dirty="0">
              <a:solidFill>
                <a:schemeClr val="tx1"/>
              </a:solidFill>
              <a:effectLst/>
              <a:latin typeface="Times New Roman" panose="02020603050405020304" pitchFamily="18" charset="0"/>
              <a:ea typeface="Calibri" panose="020F0502020204030204" pitchFamily="34" charset="0"/>
            </a:endParaRPr>
          </a:p>
          <a:p>
            <a:pPr>
              <a:lnSpc>
                <a:spcPct val="150000"/>
              </a:lnSpc>
            </a:pPr>
            <a:r>
              <a:rPr lang="en-US" sz="2000" dirty="0">
                <a:solidFill>
                  <a:schemeClr val="tx1"/>
                </a:solidFill>
                <a:effectLst/>
                <a:latin typeface="Times New Roman" panose="02020603050405020304" pitchFamily="18" charset="0"/>
                <a:ea typeface="Times New Roman" panose="02020603050405020304" pitchFamily="18" charset="0"/>
                <a:sym typeface="+mn-ea"/>
              </a:rPr>
              <a:t>We will compare the accuracy of our model with various algorithms. Our findings suggest that reservoir computing can be a promising tool for </a:t>
            </a:r>
            <a:r>
              <a:rPr lang="en-IN" altLang="en-US" sz="2000" dirty="0">
                <a:solidFill>
                  <a:schemeClr val="tx1"/>
                </a:solidFill>
                <a:effectLst/>
                <a:latin typeface="Times New Roman" panose="02020603050405020304" pitchFamily="18" charset="0"/>
                <a:ea typeface="Times New Roman" panose="02020603050405020304" pitchFamily="18" charset="0"/>
                <a:sym typeface="+mn-ea"/>
              </a:rPr>
              <a:t>classification of thyroid ultrasound</a:t>
            </a:r>
            <a:r>
              <a:rPr lang="en-US" sz="2000" dirty="0">
                <a:solidFill>
                  <a:schemeClr val="tx1"/>
                </a:solidFill>
                <a:effectLst/>
                <a:latin typeface="Times New Roman" panose="02020603050405020304" pitchFamily="18" charset="0"/>
                <a:ea typeface="Times New Roman" panose="02020603050405020304" pitchFamily="18" charset="0"/>
                <a:sym typeface="+mn-ea"/>
              </a:rPr>
              <a:t>, potentially allowing </a:t>
            </a:r>
            <a:r>
              <a:rPr lang="en-IN" altLang="en-US" sz="2000" dirty="0">
                <a:solidFill>
                  <a:schemeClr val="tx1"/>
                </a:solidFill>
                <a:effectLst/>
                <a:latin typeface="Times New Roman" panose="02020603050405020304" pitchFamily="18" charset="0"/>
                <a:ea typeface="Times New Roman" panose="02020603050405020304" pitchFamily="18" charset="0"/>
                <a:sym typeface="+mn-ea"/>
              </a:rPr>
              <a:t>efficient analysis</a:t>
            </a:r>
            <a:r>
              <a:rPr lang="en-US" sz="2000" dirty="0">
                <a:solidFill>
                  <a:schemeClr val="tx1"/>
                </a:solidFill>
                <a:effectLst/>
                <a:latin typeface="Times New Roman" panose="02020603050405020304" pitchFamily="18" charset="0"/>
                <a:ea typeface="Times New Roman" panose="02020603050405020304" pitchFamily="18" charset="0"/>
                <a:sym typeface="+mn-ea"/>
              </a:rPr>
              <a:t> and improved outcomes</a:t>
            </a:r>
            <a:r>
              <a:rPr lang="en-IN" altLang="en-US" sz="2000" dirty="0">
                <a:solidFill>
                  <a:schemeClr val="tx1"/>
                </a:solidFill>
                <a:effectLst/>
                <a:latin typeface="Times New Roman" panose="02020603050405020304" pitchFamily="18" charset="0"/>
                <a:ea typeface="Times New Roman" panose="02020603050405020304" pitchFamily="18" charset="0"/>
                <a:sym typeface="+mn-ea"/>
              </a:rPr>
              <a:t> on diesease patterns.</a:t>
            </a:r>
            <a:endParaRPr lang="en-IN" alt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pic>
        <p:nvPicPr>
          <p:cNvPr id="2050"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9105" y="27174"/>
            <a:ext cx="702213" cy="788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2" y="215152"/>
            <a:ext cx="10942918" cy="603997"/>
          </a:xfrm>
        </p:spPr>
        <p:txBody>
          <a:bodyPr>
            <a:normAutofit/>
          </a:bodyPr>
          <a:lstStyle/>
          <a:p>
            <a:r>
              <a:rPr lang="en-IN"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fld>
            <a:endParaRPr lang="en-US"/>
          </a:p>
        </p:txBody>
      </p:sp>
      <p:sp>
        <p:nvSpPr>
          <p:cNvPr id="8" name="Content Placeholder 7"/>
          <p:cNvSpPr>
            <a:spLocks noGrp="1"/>
          </p:cNvSpPr>
          <p:nvPr>
            <p:ph idx="1"/>
          </p:nvPr>
        </p:nvSpPr>
        <p:spPr>
          <a:xfrm>
            <a:off x="436245" y="1387476"/>
            <a:ext cx="10972800" cy="4525963"/>
          </a:xfrm>
        </p:spPr>
        <p:txBody>
          <a:bodyPr/>
          <a:lstStyle/>
          <a:p>
            <a:pPr rtl="0">
              <a:lnSpc>
                <a:spcPct val="150000"/>
              </a:lnSpc>
              <a:spcBef>
                <a:spcPts val="600"/>
              </a:spcBef>
              <a:spcAft>
                <a:spcPts val="0"/>
              </a:spcAft>
            </a:pP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D</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octors can</a:t>
            </a: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only judge </a:t>
            </a: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the thyroid as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benign and malignant based on clinical experience, which are highly</a:t>
            </a: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subjective and easily affected. Therefore, the ability to accurately and quickly identify</a:t>
            </a: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and diagnose the pathology of ultrasound thyroid nodules has become an increasingly</a:t>
            </a: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urgent need.</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p>
            <a:pPr rtl="0">
              <a:lnSpc>
                <a:spcPct val="150000"/>
              </a:lnSpc>
              <a:spcBef>
                <a:spcPts val="600"/>
              </a:spcBef>
              <a:spcAft>
                <a:spcPts val="0"/>
              </a:spcAft>
            </a:pPr>
            <a:r>
              <a:rPr lang="en-US" sz="1800" b="0" i="0" u="none" strike="noStrike" dirty="0">
                <a:solidFill>
                  <a:schemeClr val="tx1"/>
                </a:solidFill>
                <a:effectLst/>
                <a:latin typeface="Times New Roman" panose="02020603050405020304" pitchFamily="18" charset="0"/>
                <a:cs typeface="Times New Roman" panose="02020603050405020304" pitchFamily="18" charset="0"/>
              </a:rPr>
              <a:t> In recent years, application of artificial intelligence technology in the</a:t>
            </a: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medicine has gradually increased, especially in imaging and signal.</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p>
            <a:pPr rtl="0">
              <a:lnSpc>
                <a:spcPct val="150000"/>
              </a:lnSpc>
              <a:spcBef>
                <a:spcPts val="600"/>
              </a:spcBef>
              <a:spcAft>
                <a:spcPts val="0"/>
              </a:spcAft>
            </a:pPr>
            <a:r>
              <a:rPr lang="en-US" sz="1800" b="0" i="0" u="none" strike="noStrike" dirty="0">
                <a:solidFill>
                  <a:schemeClr val="tx1"/>
                </a:solidFill>
                <a:effectLst/>
                <a:latin typeface="Times New Roman" panose="02020603050405020304" pitchFamily="18" charset="0"/>
                <a:cs typeface="Times New Roman" panose="02020603050405020304" pitchFamily="18" charset="0"/>
              </a:rPr>
              <a:t>Scholars are actively exploring the application of convolutional neural networks</a:t>
            </a: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(CNNs) in diagnosing hypothyroidism using deep learning techniques.</a:t>
            </a: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 While CNNs offer the advantage of streamlined and simplified processes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without extensive pre-processing requirements, their effectiveness heavily relies on the</a:t>
            </a: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completeness of features in the training data.</a:t>
            </a: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Since there is limited theoretical support,</a:t>
            </a: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the exact direction and details of feature training are often unknown. </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p>
            <a:pPr rtl="0">
              <a:lnSpc>
                <a:spcPct val="150000"/>
              </a:lnSpc>
              <a:spcBef>
                <a:spcPts val="600"/>
              </a:spcBef>
              <a:spcAft>
                <a:spcPts val="0"/>
              </a:spcAft>
            </a:pP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p:txBody>
      </p:sp>
      <p:pic>
        <p:nvPicPr>
          <p:cNvPr id="2050"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9105" y="27174"/>
            <a:ext cx="702213" cy="788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2" y="215152"/>
            <a:ext cx="10942918" cy="603997"/>
          </a:xfrm>
        </p:spPr>
        <p:txBody>
          <a:bodyPr>
            <a:normAutofit/>
          </a:bodyPr>
          <a:lstStyle/>
          <a:p>
            <a:r>
              <a:rPr lang="en-IN" sz="3200" dirty="0">
                <a:latin typeface="Times New Roman" panose="02020603050405020304" pitchFamily="18" charset="0"/>
                <a:cs typeface="Times New Roman" panose="02020603050405020304" pitchFamily="18" charset="0"/>
              </a:rPr>
              <a:t>PROBLEM IDENTIFICATION</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fld>
            <a:endParaRPr lang="en-US"/>
          </a:p>
        </p:txBody>
      </p:sp>
      <p:sp>
        <p:nvSpPr>
          <p:cNvPr id="8" name="Content Placeholder 7"/>
          <p:cNvSpPr>
            <a:spLocks noGrp="1"/>
          </p:cNvSpPr>
          <p:nvPr>
            <p:ph idx="1"/>
          </p:nvPr>
        </p:nvSpPr>
        <p:spPr>
          <a:xfrm>
            <a:off x="436245" y="1387476"/>
            <a:ext cx="10972800" cy="4525963"/>
          </a:xfrm>
        </p:spPr>
        <p:txBody>
          <a:bodyPr/>
          <a:lstStyle/>
          <a:p>
            <a:pPr rtl="0">
              <a:lnSpc>
                <a:spcPct val="150000"/>
              </a:lnSpc>
              <a:spcBef>
                <a:spcPts val="60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sym typeface="+mn-ea"/>
              </a:rPr>
              <a:t>Scholars are actively exploring the application of convolutional neural networks</a:t>
            </a:r>
            <a:r>
              <a:rPr lang="en-IN" altLang="en-US" sz="1800" dirty="0">
                <a:solidFill>
                  <a:schemeClr val="tx1"/>
                </a:solidFill>
                <a:effectLst/>
                <a:latin typeface="Times New Roman" panose="02020603050405020304" pitchFamily="18" charset="0"/>
                <a:cs typeface="Times New Roman" panose="02020603050405020304" pitchFamily="18" charset="0"/>
                <a:sym typeface="+mn-ea"/>
              </a:rPr>
              <a:t> </a:t>
            </a:r>
            <a:r>
              <a:rPr lang="en-US" sz="1800" dirty="0">
                <a:solidFill>
                  <a:schemeClr val="tx1"/>
                </a:solidFill>
                <a:effectLst/>
                <a:latin typeface="Times New Roman" panose="02020603050405020304" pitchFamily="18" charset="0"/>
                <a:cs typeface="Times New Roman" panose="02020603050405020304" pitchFamily="18" charset="0"/>
                <a:sym typeface="+mn-ea"/>
              </a:rPr>
              <a:t>(CNNs) in diagnosing hypothyroidism using deep learning techniques.</a:t>
            </a:r>
            <a:r>
              <a:rPr lang="en-IN" altLang="en-US" sz="1800" dirty="0">
                <a:solidFill>
                  <a:schemeClr val="tx1"/>
                </a:solidFill>
                <a:effectLst/>
                <a:latin typeface="Times New Roman" panose="02020603050405020304" pitchFamily="18" charset="0"/>
                <a:cs typeface="Times New Roman" panose="02020603050405020304" pitchFamily="18" charset="0"/>
                <a:sym typeface="+mn-ea"/>
              </a:rPr>
              <a:t> While CNNs offer the advantage of streamlined and simplified processes </a:t>
            </a:r>
            <a:r>
              <a:rPr lang="en-US" sz="1800" dirty="0">
                <a:solidFill>
                  <a:schemeClr val="tx1"/>
                </a:solidFill>
                <a:effectLst/>
                <a:latin typeface="Times New Roman" panose="02020603050405020304" pitchFamily="18" charset="0"/>
                <a:cs typeface="Times New Roman" panose="02020603050405020304" pitchFamily="18" charset="0"/>
                <a:sym typeface="+mn-ea"/>
              </a:rPr>
              <a:t>without extensive pre-processing requirements, their effectiveness heavily relies on the</a:t>
            </a:r>
            <a:r>
              <a:rPr lang="en-IN" altLang="en-US" sz="1800" dirty="0">
                <a:solidFill>
                  <a:schemeClr val="tx1"/>
                </a:solidFill>
                <a:effectLst/>
                <a:latin typeface="Times New Roman" panose="02020603050405020304" pitchFamily="18" charset="0"/>
                <a:cs typeface="Times New Roman" panose="02020603050405020304" pitchFamily="18" charset="0"/>
                <a:sym typeface="+mn-ea"/>
              </a:rPr>
              <a:t> </a:t>
            </a:r>
            <a:r>
              <a:rPr lang="en-US" sz="1800" dirty="0">
                <a:solidFill>
                  <a:schemeClr val="tx1"/>
                </a:solidFill>
                <a:effectLst/>
                <a:latin typeface="Times New Roman" panose="02020603050405020304" pitchFamily="18" charset="0"/>
                <a:cs typeface="Times New Roman" panose="02020603050405020304" pitchFamily="18" charset="0"/>
                <a:sym typeface="+mn-ea"/>
              </a:rPr>
              <a:t>completeness of features in the training data.</a:t>
            </a:r>
            <a:r>
              <a:rPr lang="en-IN" altLang="en-US" sz="1800" dirty="0">
                <a:solidFill>
                  <a:schemeClr val="tx1"/>
                </a:solidFill>
                <a:effectLst/>
                <a:latin typeface="Times New Roman" panose="02020603050405020304" pitchFamily="18" charset="0"/>
                <a:cs typeface="Times New Roman" panose="02020603050405020304" pitchFamily="18" charset="0"/>
                <a:sym typeface="+mn-ea"/>
              </a:rPr>
              <a:t> </a:t>
            </a:r>
            <a:endParaRPr lang="en-IN" altLang="en-US" sz="1800" dirty="0">
              <a:solidFill>
                <a:schemeClr val="tx1"/>
              </a:solidFill>
              <a:effectLst/>
              <a:latin typeface="Times New Roman" panose="02020603050405020304" pitchFamily="18" charset="0"/>
              <a:cs typeface="Times New Roman" panose="02020603050405020304" pitchFamily="18" charset="0"/>
              <a:sym typeface="+mn-ea"/>
            </a:endParaRPr>
          </a:p>
          <a:p>
            <a:pPr rtl="0">
              <a:lnSpc>
                <a:spcPct val="150000"/>
              </a:lnSpc>
              <a:spcBef>
                <a:spcPts val="60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sym typeface="+mn-ea"/>
              </a:rPr>
              <a:t>Since there is limited theoretical support,</a:t>
            </a:r>
            <a:r>
              <a:rPr lang="en-IN" altLang="en-US" sz="1800" dirty="0">
                <a:solidFill>
                  <a:schemeClr val="tx1"/>
                </a:solidFill>
                <a:effectLst/>
                <a:latin typeface="Times New Roman" panose="02020603050405020304" pitchFamily="18" charset="0"/>
                <a:cs typeface="Times New Roman" panose="02020603050405020304" pitchFamily="18" charset="0"/>
                <a:sym typeface="+mn-ea"/>
              </a:rPr>
              <a:t> </a:t>
            </a:r>
            <a:r>
              <a:rPr lang="en-US" sz="1800" dirty="0">
                <a:solidFill>
                  <a:schemeClr val="tx1"/>
                </a:solidFill>
                <a:effectLst/>
                <a:latin typeface="Times New Roman" panose="02020603050405020304" pitchFamily="18" charset="0"/>
                <a:cs typeface="Times New Roman" panose="02020603050405020304" pitchFamily="18" charset="0"/>
                <a:sym typeface="+mn-ea"/>
              </a:rPr>
              <a:t>the exact direction and details of feature training are often unknown.</a:t>
            </a:r>
            <a:r>
              <a:rPr lang="en-IN" altLang="en-US" sz="1800" dirty="0">
                <a:solidFill>
                  <a:schemeClr val="tx1"/>
                </a:solidFill>
                <a:effectLst/>
                <a:latin typeface="Times New Roman" panose="02020603050405020304" pitchFamily="18" charset="0"/>
                <a:cs typeface="Times New Roman" panose="02020603050405020304" pitchFamily="18" charset="0"/>
                <a:sym typeface="+mn-ea"/>
              </a:rPr>
              <a:t> The effectiveness of the model heavily relies on complete training data and lacks theoretical support. In this scenario, the precise specifics of feature training are often uncertain. Further improvement in diagnosis accuracy is urgently required</a:t>
            </a:r>
            <a:endParaRPr lang="en-IN" altLang="en-US" sz="1800" dirty="0">
              <a:solidFill>
                <a:schemeClr val="tx1"/>
              </a:solidFill>
              <a:effectLst/>
              <a:latin typeface="Times New Roman" panose="02020603050405020304" pitchFamily="18" charset="0"/>
              <a:cs typeface="Times New Roman" panose="02020603050405020304" pitchFamily="18" charset="0"/>
              <a:sym typeface="+mn-ea"/>
            </a:endParaRPr>
          </a:p>
          <a:p>
            <a:pPr rtl="0">
              <a:lnSpc>
                <a:spcPct val="150000"/>
              </a:lnSpc>
              <a:spcBef>
                <a:spcPts val="600"/>
              </a:spcBef>
              <a:spcAft>
                <a:spcPts val="0"/>
              </a:spcAft>
            </a:pPr>
            <a:r>
              <a:rPr lang="en-IN" altLang="en-US" sz="1800" dirty="0">
                <a:solidFill>
                  <a:schemeClr val="tx1"/>
                </a:solidFill>
                <a:effectLst/>
                <a:latin typeface="Times New Roman" panose="02020603050405020304" pitchFamily="18" charset="0"/>
                <a:cs typeface="Times New Roman" panose="02020603050405020304" pitchFamily="18" charset="0"/>
                <a:sym typeface="+mn-ea"/>
              </a:rPr>
              <a:t>Therefore, there is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a pressing need to further enhance the accuracy of diagnosis using CNNs and explore</a:t>
            </a:r>
            <a:r>
              <a:rPr lang="en-IN" altLang="en-US" sz="1800" b="0" i="0" u="none" strike="noStrike"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strategies to improve feature training methods.</a:t>
            </a:r>
            <a:endParaRPr lang="en-US" sz="1800" b="0" i="0" u="none" strike="noStrike" dirty="0">
              <a:solidFill>
                <a:schemeClr val="tx1"/>
              </a:solidFill>
              <a:effectLst/>
              <a:latin typeface="Times New Roman" panose="02020603050405020304" pitchFamily="18" charset="0"/>
              <a:cs typeface="Times New Roman" panose="02020603050405020304" pitchFamily="18" charset="0"/>
            </a:endParaRPr>
          </a:p>
          <a:p>
            <a:pPr rtl="0">
              <a:lnSpc>
                <a:spcPct val="150000"/>
              </a:lnSpc>
              <a:spcBef>
                <a:spcPts val="600"/>
              </a:spcBef>
              <a:spcAft>
                <a:spcPts val="0"/>
              </a:spcAft>
            </a:pP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9105" y="27174"/>
            <a:ext cx="702213" cy="788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2" y="215152"/>
            <a:ext cx="10942918" cy="603997"/>
          </a:xfrm>
        </p:spPr>
        <p:txBody>
          <a:bodyPr>
            <a:normAutofit/>
          </a:bodyPr>
          <a:lstStyle/>
          <a:p>
            <a:r>
              <a:rPr lang="en-IN" sz="3200" dirty="0">
                <a:latin typeface="Times New Roman" panose="02020603050405020304" pitchFamily="18" charset="0"/>
                <a:cs typeface="Times New Roman" panose="02020603050405020304" pitchFamily="18" charset="0"/>
              </a:rPr>
              <a:t>PROPOSED METHOD</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fld>
            <a:endParaRPr lang="en-US"/>
          </a:p>
        </p:txBody>
      </p:sp>
      <p:sp>
        <p:nvSpPr>
          <p:cNvPr id="8" name="Content Placeholder 7"/>
          <p:cNvSpPr>
            <a:spLocks noGrp="1"/>
          </p:cNvSpPr>
          <p:nvPr>
            <p:ph idx="1"/>
          </p:nvPr>
        </p:nvSpPr>
        <p:spPr>
          <a:xfrm>
            <a:off x="539115" y="1165861"/>
            <a:ext cx="10972800" cy="4525963"/>
          </a:xfrm>
        </p:spPr>
        <p:txBody>
          <a:bodyPr/>
          <a:lstStyle/>
          <a:p>
            <a:pPr>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This research suggests a machine controlled hypothyroid ultrasonography</a:t>
            </a:r>
            <a:r>
              <a:rPr lang="en-IN" alt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examination of a lesion that incorporates picture texture data and convolutional neural</a:t>
            </a:r>
            <a:r>
              <a:rPr lang="en-IN" alt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networks. </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The key actions consist of: By gathering both positive and negative samples,</a:t>
            </a:r>
            <a:r>
              <a:rPr lang="en-IN" alt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normalizing the pictures, and segmenting the nodule area, the ultrasonography thyroid</a:t>
            </a:r>
            <a:r>
              <a:rPr lang="en-IN" alt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nodule dataset is first created. </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Second, a texture features model is created through the</a:t>
            </a:r>
            <a:r>
              <a:rPr lang="en-IN" alt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extraction of The dimensionality of information elimination, choosing attributes, as well</a:t>
            </a:r>
            <a:r>
              <a:rPr lang="en-IN" alt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as characteristics of textures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Thirdly, a artificial neural network is employed for</a:t>
            </a:r>
            <a:r>
              <a:rPr lang="en-IN" alt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assessing an attribute representation for a lesion in photos by transfer learning</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000000"/>
                </a:solidFill>
                <a:effectLst/>
                <a:latin typeface="Times New Roman" panose="02020603050405020304" pitchFamily="18" charset="0"/>
                <a:cs typeface="Times New Roman" panose="02020603050405020304" pitchFamily="18" charset="0"/>
              </a:rPr>
              <a:t> Then, a</a:t>
            </a:r>
            <a:r>
              <a:rPr lang="en-IN" alt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unique feature modal is created by fusing the texture and convolutional neural network</a:t>
            </a:r>
            <a:r>
              <a:rPr lang="en-IN" alt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feature models; an artificial neural network analysis system which adapts as required</a:t>
            </a:r>
            <a:r>
              <a:rPr lang="en-IN" alt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and voting classifier network are used to train and increase efficiency over unit</a:t>
            </a:r>
            <a:r>
              <a:rPr lang="en-IN" alt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networks.</a:t>
            </a:r>
            <a:endParaRPr lang="en-US" sz="1800" b="0" i="0" dirty="0">
              <a:solidFill>
                <a:srgbClr val="000000"/>
              </a:solidFill>
              <a:effectLst/>
              <a:latin typeface="Times New Roman" panose="02020603050405020304" pitchFamily="18" charset="0"/>
              <a:cs typeface="Times New Roman" panose="02020603050405020304" pitchFamily="18" charset="0"/>
            </a:endParaRPr>
          </a:p>
        </p:txBody>
      </p:sp>
      <p:pic>
        <p:nvPicPr>
          <p:cNvPr id="2050"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9105" y="27174"/>
            <a:ext cx="702213" cy="788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METHODOLOGY</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fld>
            <a:endParaRPr lang="en-US"/>
          </a:p>
        </p:txBody>
      </p:sp>
      <p:pic>
        <p:nvPicPr>
          <p:cNvPr id="2050"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9105" y="27174"/>
            <a:ext cx="702213" cy="788334"/>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2"/>
          <p:cNvPicPr>
            <a:picLocks noChangeAspect="1"/>
          </p:cNvPicPr>
          <p:nvPr>
            <p:ph sz="half" idx="2"/>
          </p:nvPr>
        </p:nvPicPr>
        <p:blipFill>
          <a:blip r:embed="rId2"/>
          <a:srcRect l="10307" t="5715" r="18192" b="5715"/>
          <a:stretch>
            <a:fillRect/>
          </a:stretch>
        </p:blipFill>
        <p:spPr>
          <a:xfrm>
            <a:off x="3067050" y="1043940"/>
            <a:ext cx="4939665" cy="5433695"/>
          </a:xfrm>
          <a:prstGeom prst="rect">
            <a:avLst/>
          </a:prstGeom>
        </p:spPr>
      </p:pic>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2" y="215152"/>
            <a:ext cx="10942918" cy="603997"/>
          </a:xfrm>
        </p:spPr>
        <p:txBody>
          <a:bodyPr>
            <a:normAutofit/>
          </a:bodyPr>
          <a:lstStyle/>
          <a:p>
            <a:r>
              <a:rPr lang="en-IN" sz="3200" dirty="0">
                <a:latin typeface="Times New Roman" panose="02020603050405020304" pitchFamily="18" charset="0"/>
                <a:cs typeface="Times New Roman" panose="02020603050405020304" pitchFamily="18" charset="0"/>
              </a:rPr>
              <a:t>IMPLEMENTATION</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fld>
            <a:endParaRPr lang="en-US"/>
          </a:p>
        </p:txBody>
      </p:sp>
      <p:sp>
        <p:nvSpPr>
          <p:cNvPr id="8" name="Content Placeholder 7"/>
          <p:cNvSpPr>
            <a:spLocks noGrp="1"/>
          </p:cNvSpPr>
          <p:nvPr>
            <p:ph idx="1"/>
          </p:nvPr>
        </p:nvSpPr>
        <p:spPr>
          <a:xfrm>
            <a:off x="436245" y="1023778"/>
            <a:ext cx="10972800" cy="4525963"/>
          </a:xfrm>
        </p:spPr>
        <p:txBody>
          <a:bodyPr/>
          <a:lstStyle/>
          <a:p>
            <a:pPr lvl="0" algn="just">
              <a:lnSpc>
                <a:spcPct val="150000"/>
              </a:lnSpc>
              <a:spcBef>
                <a:spcPts val="1200"/>
              </a:spcBef>
              <a:spcAft>
                <a:spcPts val="1000"/>
              </a:spcAft>
              <a:tabLst>
                <a:tab pos="457200" algn="l"/>
              </a:tabLst>
            </a:pPr>
            <a:r>
              <a:rPr lang="en-US" sz="1800" b="1" dirty="0">
                <a:solidFill>
                  <a:schemeClr val="tx1"/>
                </a:solidFill>
                <a:latin typeface="Times New Roman" panose="02020603050405020304" pitchFamily="18" charset="0"/>
                <a:cs typeface="Times New Roman" panose="02020603050405020304" pitchFamily="18" charset="0"/>
                <a:sym typeface="+mn-ea"/>
              </a:rPr>
              <a:t>Data exploration</a:t>
            </a:r>
            <a:r>
              <a:rPr lang="en-US" sz="1800" dirty="0">
                <a:solidFill>
                  <a:schemeClr val="tx1"/>
                </a:solidFill>
                <a:latin typeface="Times New Roman" panose="02020603050405020304" pitchFamily="18" charset="0"/>
                <a:cs typeface="Times New Roman" panose="02020603050405020304" pitchFamily="18" charset="0"/>
                <a:sym typeface="+mn-ea"/>
              </a:rPr>
              <a:t>: We will use a module to load data into the system. </a:t>
            </a:r>
            <a:endParaRPr lang="en-US" sz="1800" dirty="0">
              <a:solidFill>
                <a:schemeClr val="tx1"/>
              </a:solidFill>
              <a:latin typeface="Times New Roman" panose="02020603050405020304" pitchFamily="18" charset="0"/>
              <a:cs typeface="Times New Roman" panose="02020603050405020304" pitchFamily="18" charset="0"/>
              <a:sym typeface="+mn-ea"/>
            </a:endParaRPr>
          </a:p>
          <a:p>
            <a:pPr lvl="0" algn="just">
              <a:lnSpc>
                <a:spcPct val="150000"/>
              </a:lnSpc>
              <a:spcBef>
                <a:spcPts val="1200"/>
              </a:spcBef>
              <a:spcAft>
                <a:spcPts val="1000"/>
              </a:spcAft>
              <a:tabLst>
                <a:tab pos="457200" algn="l"/>
              </a:tabLst>
            </a:pPr>
            <a:r>
              <a:rPr lang="en-US" sz="1800" b="1" dirty="0">
                <a:solidFill>
                  <a:schemeClr val="tx1"/>
                </a:solidFill>
                <a:latin typeface="Times New Roman" panose="02020603050405020304" pitchFamily="18" charset="0"/>
                <a:cs typeface="Times New Roman" panose="02020603050405020304" pitchFamily="18" charset="0"/>
                <a:sym typeface="+mn-ea"/>
              </a:rPr>
              <a:t>Processing</a:t>
            </a:r>
            <a:r>
              <a:rPr lang="en-US" sz="1800" dirty="0">
                <a:solidFill>
                  <a:schemeClr val="tx1"/>
                </a:solidFill>
                <a:latin typeface="Times New Roman" panose="02020603050405020304" pitchFamily="18" charset="0"/>
                <a:cs typeface="Times New Roman" panose="02020603050405020304" pitchFamily="18" charset="0"/>
                <a:sym typeface="+mn-ea"/>
              </a:rPr>
              <a:t>: The module will be used to read data for processing. </a:t>
            </a:r>
            <a:endParaRPr lang="en-US" sz="1800" dirty="0">
              <a:solidFill>
                <a:schemeClr val="tx1"/>
              </a:solidFill>
              <a:latin typeface="Times New Roman" panose="02020603050405020304" pitchFamily="18" charset="0"/>
              <a:cs typeface="Times New Roman" panose="02020603050405020304" pitchFamily="18" charset="0"/>
            </a:endParaRPr>
          </a:p>
          <a:p>
            <a:pPr lvl="0" algn="just">
              <a:lnSpc>
                <a:spcPct val="150000"/>
              </a:lnSpc>
              <a:spcBef>
                <a:spcPts val="1200"/>
              </a:spcBef>
              <a:spcAft>
                <a:spcPts val="1000"/>
              </a:spcAft>
              <a:tabLst>
                <a:tab pos="457200" algn="l"/>
              </a:tabLst>
            </a:pPr>
            <a:r>
              <a:rPr lang="en-US" sz="1800" b="1" dirty="0">
                <a:solidFill>
                  <a:schemeClr val="tx1"/>
                </a:solidFill>
                <a:latin typeface="Times New Roman" panose="02020603050405020304" pitchFamily="18" charset="0"/>
                <a:cs typeface="Times New Roman" panose="02020603050405020304" pitchFamily="18" charset="0"/>
                <a:sym typeface="+mn-ea"/>
              </a:rPr>
              <a:t>Data splitting</a:t>
            </a:r>
            <a:r>
              <a:rPr lang="en-US" sz="1800" dirty="0">
                <a:solidFill>
                  <a:schemeClr val="tx1"/>
                </a:solidFill>
                <a:latin typeface="Times New Roman" panose="02020603050405020304" pitchFamily="18" charset="0"/>
                <a:cs typeface="Times New Roman" panose="02020603050405020304" pitchFamily="18" charset="0"/>
                <a:sym typeface="+mn-ea"/>
              </a:rPr>
              <a:t>: The data will be split into sets for training and testing using a different module.</a:t>
            </a:r>
            <a:endParaRPr lang="en-US" sz="1800" dirty="0">
              <a:solidFill>
                <a:schemeClr val="tx1"/>
              </a:solidFill>
              <a:latin typeface="Times New Roman" panose="02020603050405020304" pitchFamily="18" charset="0"/>
              <a:cs typeface="Times New Roman" panose="02020603050405020304" pitchFamily="18" charset="0"/>
            </a:endParaRPr>
          </a:p>
          <a:p>
            <a:pPr lvl="0" algn="just">
              <a:lnSpc>
                <a:spcPct val="150000"/>
              </a:lnSpc>
              <a:spcBef>
                <a:spcPts val="1200"/>
              </a:spcBef>
              <a:spcAft>
                <a:spcPts val="1000"/>
              </a:spcAft>
              <a:tabLst>
                <a:tab pos="457200" algn="l"/>
              </a:tabLst>
            </a:pPr>
            <a:r>
              <a:rPr lang="en-US" sz="1800" b="1" dirty="0">
                <a:solidFill>
                  <a:schemeClr val="tx1"/>
                </a:solidFill>
                <a:latin typeface="Times New Roman" panose="02020603050405020304" pitchFamily="18" charset="0"/>
                <a:cs typeface="Times New Roman" panose="02020603050405020304" pitchFamily="18" charset="0"/>
                <a:sym typeface="+mn-ea"/>
              </a:rPr>
              <a:t>Model generation</a:t>
            </a:r>
            <a:r>
              <a:rPr lang="en-US" sz="1800" dirty="0">
                <a:solidFill>
                  <a:schemeClr val="tx1"/>
                </a:solidFill>
                <a:latin typeface="Times New Roman" panose="02020603050405020304" pitchFamily="18" charset="0"/>
                <a:cs typeface="Times New Roman" panose="02020603050405020304" pitchFamily="18" charset="0"/>
                <a:sym typeface="+mn-ea"/>
              </a:rPr>
              <a:t>: We will build different ML models such as Feature Fusion ResNet,</a:t>
            </a:r>
            <a:r>
              <a:rPr lang="en-IN" altLang="en-US" sz="1800" dirty="0">
                <a:solidFill>
                  <a:schemeClr val="tx1"/>
                </a:solidFill>
                <a:latin typeface="Times New Roman" panose="02020603050405020304" pitchFamily="18" charset="0"/>
                <a:cs typeface="Times New Roman" panose="02020603050405020304" pitchFamily="18" charset="0"/>
                <a:sym typeface="+mn-ea"/>
              </a:rPr>
              <a:t> VGG16, ResNet50, Mobile Net V2, GAN, KNN, LR and </a:t>
            </a:r>
            <a:r>
              <a:rPr lang="en-US" sz="1800" dirty="0">
                <a:solidFill>
                  <a:schemeClr val="tx1"/>
                </a:solidFill>
                <a:latin typeface="Times New Roman" panose="02020603050405020304" pitchFamily="18" charset="0"/>
                <a:cs typeface="Times New Roman" panose="02020603050405020304" pitchFamily="18" charset="0"/>
                <a:sym typeface="+mn-ea"/>
              </a:rPr>
              <a:t>Voting Classifier, and calculate their accuracy. </a:t>
            </a:r>
            <a:endParaRPr lang="en-US" sz="1800" dirty="0">
              <a:solidFill>
                <a:schemeClr val="tx1"/>
              </a:solidFill>
              <a:latin typeface="Times New Roman" panose="02020603050405020304" pitchFamily="18" charset="0"/>
              <a:cs typeface="Times New Roman" panose="02020603050405020304" pitchFamily="18" charset="0"/>
            </a:endParaRPr>
          </a:p>
          <a:p>
            <a:pPr lvl="0" algn="just">
              <a:lnSpc>
                <a:spcPct val="150000"/>
              </a:lnSpc>
              <a:spcBef>
                <a:spcPts val="1200"/>
              </a:spcBef>
              <a:spcAft>
                <a:spcPts val="1000"/>
              </a:spcAft>
              <a:tabLst>
                <a:tab pos="457200" algn="l"/>
              </a:tabLst>
            </a:pPr>
            <a:r>
              <a:rPr lang="en-US" sz="1800" b="1" dirty="0">
                <a:solidFill>
                  <a:schemeClr val="tx1"/>
                </a:solidFill>
                <a:latin typeface="Times New Roman" panose="02020603050405020304" pitchFamily="18" charset="0"/>
                <a:cs typeface="Times New Roman" panose="02020603050405020304" pitchFamily="18" charset="0"/>
                <a:sym typeface="+mn-ea"/>
              </a:rPr>
              <a:t>User registration and login</a:t>
            </a:r>
            <a:r>
              <a:rPr lang="en-US" sz="1800" dirty="0">
                <a:solidFill>
                  <a:schemeClr val="tx1"/>
                </a:solidFill>
                <a:latin typeface="Times New Roman" panose="02020603050405020304" pitchFamily="18" charset="0"/>
                <a:cs typeface="Times New Roman" panose="02020603050405020304" pitchFamily="18" charset="0"/>
                <a:sym typeface="+mn-ea"/>
              </a:rPr>
              <a:t>: A segment is be used to enable user signup and login. </a:t>
            </a:r>
            <a:endParaRPr lang="en-US" sz="1800" dirty="0">
              <a:solidFill>
                <a:schemeClr val="tx1"/>
              </a:solidFill>
              <a:latin typeface="Times New Roman" panose="02020603050405020304" pitchFamily="18" charset="0"/>
              <a:cs typeface="Times New Roman" panose="02020603050405020304" pitchFamily="18" charset="0"/>
            </a:endParaRPr>
          </a:p>
          <a:p>
            <a:pPr lvl="0" algn="just">
              <a:lnSpc>
                <a:spcPct val="150000"/>
              </a:lnSpc>
              <a:spcBef>
                <a:spcPts val="1200"/>
              </a:spcBef>
              <a:spcAft>
                <a:spcPts val="1000"/>
              </a:spcAft>
              <a:tabLst>
                <a:tab pos="457200" algn="l"/>
              </a:tabLst>
            </a:pPr>
            <a:r>
              <a:rPr lang="en-US" sz="1800" b="1" dirty="0">
                <a:solidFill>
                  <a:schemeClr val="tx1"/>
                </a:solidFill>
                <a:latin typeface="Times New Roman" panose="02020603050405020304" pitchFamily="18" charset="0"/>
                <a:cs typeface="Times New Roman" panose="02020603050405020304" pitchFamily="18" charset="0"/>
                <a:sym typeface="+mn-ea"/>
              </a:rPr>
              <a:t>User input</a:t>
            </a:r>
            <a:r>
              <a:rPr lang="en-US" sz="1800" dirty="0">
                <a:solidFill>
                  <a:schemeClr val="tx1"/>
                </a:solidFill>
                <a:latin typeface="Times New Roman" panose="02020603050405020304" pitchFamily="18" charset="0"/>
                <a:cs typeface="Times New Roman" panose="02020603050405020304" pitchFamily="18" charset="0"/>
                <a:sym typeface="+mn-ea"/>
              </a:rPr>
              <a:t>: Another module will allow users to provide input for the prediction. </a:t>
            </a:r>
            <a:endParaRPr lang="en-US" sz="1800" dirty="0">
              <a:solidFill>
                <a:schemeClr val="tx1"/>
              </a:solidFill>
              <a:latin typeface="Times New Roman" panose="02020603050405020304" pitchFamily="18" charset="0"/>
              <a:cs typeface="Times New Roman" panose="02020603050405020304" pitchFamily="18" charset="0"/>
            </a:endParaRPr>
          </a:p>
          <a:p>
            <a:pPr lvl="0" algn="just">
              <a:lnSpc>
                <a:spcPct val="150000"/>
              </a:lnSpc>
              <a:spcBef>
                <a:spcPts val="1200"/>
              </a:spcBef>
              <a:spcAft>
                <a:spcPts val="1000"/>
              </a:spcAft>
              <a:tabLst>
                <a:tab pos="457200" algn="l"/>
              </a:tabLst>
            </a:pPr>
            <a:r>
              <a:rPr lang="en-US" sz="1800" b="1" dirty="0">
                <a:solidFill>
                  <a:schemeClr val="tx1"/>
                </a:solidFill>
                <a:latin typeface="Times New Roman" panose="02020603050405020304" pitchFamily="18" charset="0"/>
                <a:cs typeface="Times New Roman" panose="02020603050405020304" pitchFamily="18" charset="0"/>
                <a:sym typeface="+mn-ea"/>
              </a:rPr>
              <a:t>Prediction</a:t>
            </a:r>
            <a:r>
              <a:rPr lang="en-US" sz="1800" dirty="0">
                <a:solidFill>
                  <a:schemeClr val="tx1"/>
                </a:solidFill>
                <a:latin typeface="Times New Roman" panose="02020603050405020304" pitchFamily="18" charset="0"/>
                <a:cs typeface="Times New Roman" panose="02020603050405020304" pitchFamily="18" charset="0"/>
                <a:sym typeface="+mn-ea"/>
              </a:rPr>
              <a:t>: Finally, the predicted output will be </a:t>
            </a:r>
            <a:r>
              <a:rPr lang="en-US" sz="1800" dirty="0" err="1">
                <a:solidFill>
                  <a:schemeClr val="tx1"/>
                </a:solidFill>
                <a:latin typeface="Times New Roman" panose="02020603050405020304" pitchFamily="18" charset="0"/>
                <a:cs typeface="Times New Roman" panose="02020603050405020304" pitchFamily="18" charset="0"/>
                <a:sym typeface="+mn-ea"/>
              </a:rPr>
              <a:t>displayed</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User</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input: Using this module will give input for prediction</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pic>
        <p:nvPicPr>
          <p:cNvPr id="2050"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9105" y="27174"/>
            <a:ext cx="702213" cy="788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2" y="215152"/>
            <a:ext cx="10942918" cy="603997"/>
          </a:xfrm>
        </p:spPr>
        <p:txBody>
          <a:bodyPr>
            <a:normAutofit/>
          </a:bodyPr>
          <a:lstStyle/>
          <a:p>
            <a:r>
              <a:rPr lang="en-IN" sz="3200">
                <a:latin typeface="Book Antiqua" panose="02040602050305030304" pitchFamily="18" charset="0"/>
                <a:sym typeface="+mn-ea"/>
              </a:rPr>
              <a:t> </a:t>
            </a:r>
            <a:r>
              <a:rPr lang="en-IN" altLang="en-GB" sz="3200">
                <a:latin typeface="Times New Roman" panose="02020603050405020304"/>
                <a:ea typeface="Times New Roman" panose="02020603050405020304"/>
                <a:cs typeface="Times New Roman" panose="02020603050405020304"/>
                <a:sym typeface="Times New Roman" panose="02020603050405020304"/>
              </a:rPr>
              <a:t>SYSTEM REQUIREMENTS</a:t>
            </a:r>
            <a:endParaRPr lang="en-IN" altLang="en-GB" sz="32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4" name="Slide Number Placeholder 3"/>
          <p:cNvSpPr>
            <a:spLocks noGrp="1"/>
          </p:cNvSpPr>
          <p:nvPr>
            <p:ph type="sldNum" sz="quarter" idx="12"/>
          </p:nvPr>
        </p:nvSpPr>
        <p:spPr/>
        <p:txBody>
          <a:bodyPr/>
          <a:lstStyle/>
          <a:p>
            <a:fld id="{FBBF61CF-E01E-4A46-BB21-3455A7373A30}" type="slidenum">
              <a:rPr lang="en-US" smtClean="0"/>
            </a:fld>
            <a:endParaRPr lang="en-US"/>
          </a:p>
        </p:txBody>
      </p:sp>
      <p:sp>
        <p:nvSpPr>
          <p:cNvPr id="8" name="Content Placeholder 7"/>
          <p:cNvSpPr>
            <a:spLocks noGrp="1"/>
          </p:cNvSpPr>
          <p:nvPr>
            <p:ph idx="1"/>
          </p:nvPr>
        </p:nvSpPr>
        <p:spPr>
          <a:xfrm>
            <a:off x="385482" y="1165413"/>
            <a:ext cx="11196918" cy="4960752"/>
          </a:xfrm>
        </p:spPr>
        <p:txBody>
          <a:bodyPr/>
          <a:lstStyle/>
          <a:p>
            <a:pPr marL="342900" lvl="0" algn="just">
              <a:buFont typeface="Wingdings" panose="05000000000000000000" pitchFamily="2" charset="2"/>
              <a:buChar char="v"/>
            </a:pPr>
            <a:r>
              <a:rPr lang="en-US" sz="1800" b="1"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SOFTWARE REQUIREMENTS</a:t>
            </a:r>
            <a:endParaRPr 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lvl="0" indent="-342900">
              <a:lnSpc>
                <a:spcPct val="150000"/>
              </a:lnSpc>
              <a:buFont typeface="+mj-lt"/>
              <a:buAutoNum type="alphaLcParenR"/>
            </a:pPr>
            <a:r>
              <a:rPr lang="en-US" sz="1800" dirty="0">
                <a:solidFill>
                  <a:schemeClr val="tx1"/>
                </a:solidFill>
                <a:effectLst/>
                <a:latin typeface="Times New Roman" panose="02020603050405020304" pitchFamily="18" charset="0"/>
                <a:ea typeface="Times New Roman" panose="02020603050405020304" pitchFamily="18" charset="0"/>
                <a:sym typeface="+mn-ea"/>
              </a:rPr>
              <a:t>Operating System : Windows Only</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lphaLcParenR"/>
            </a:pPr>
            <a:r>
              <a:rPr lang="en-US" sz="1800" dirty="0">
                <a:solidFill>
                  <a:schemeClr val="tx1"/>
                </a:solidFill>
                <a:effectLst/>
                <a:latin typeface="Times New Roman" panose="02020603050405020304" pitchFamily="18" charset="0"/>
                <a:ea typeface="Times New Roman" panose="02020603050405020304" pitchFamily="18" charset="0"/>
                <a:sym typeface="+mn-ea"/>
              </a:rPr>
              <a:t>Processor : i5 and above</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lphaLcParenR"/>
            </a:pPr>
            <a:r>
              <a:rPr lang="en-US" sz="1800" dirty="0">
                <a:solidFill>
                  <a:schemeClr val="tx1"/>
                </a:solidFill>
                <a:effectLst/>
                <a:latin typeface="Times New Roman" panose="02020603050405020304" pitchFamily="18" charset="0"/>
                <a:ea typeface="Times New Roman" panose="02020603050405020304" pitchFamily="18" charset="0"/>
                <a:sym typeface="+mn-ea"/>
              </a:rPr>
              <a:t>Ram : 4gb and above </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lphaLcParenR"/>
            </a:pPr>
            <a:r>
              <a:rPr lang="en-US" sz="1800" dirty="0">
                <a:solidFill>
                  <a:schemeClr val="tx1"/>
                </a:solidFill>
                <a:effectLst/>
                <a:latin typeface="Times New Roman" panose="02020603050405020304" pitchFamily="18" charset="0"/>
                <a:ea typeface="Times New Roman" panose="02020603050405020304" pitchFamily="18" charset="0"/>
                <a:sym typeface="+mn-ea"/>
              </a:rPr>
              <a:t>Hard Disk : 50 GB</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lvl="0" indent="0">
              <a:buFont typeface="Arial" panose="020B0604020202020204" pitchFamily="34" charset="0"/>
              <a:buNone/>
            </a:pPr>
            <a:endParaRPr 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lvl="0" algn="just">
              <a:buFont typeface="Wingdings" panose="05000000000000000000" pitchFamily="2" charset="2"/>
              <a:buChar char="v"/>
            </a:pPr>
            <a:r>
              <a:rPr lang="en-US" sz="1800" b="1"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HARDWARE REQUIREMENTS</a:t>
            </a:r>
            <a:endParaRPr lang="en-US" sz="1800" b="1"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lvl="0" indent="-285750" algn="just">
              <a:lnSpc>
                <a:spcPct val="150000"/>
              </a:lnSpc>
              <a:buSzPts val="2000"/>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RAM : 4GB and Higher</a:t>
            </a:r>
            <a:endParaRPr 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285750" lvl="0" indent="-285750" algn="just">
              <a:lnSpc>
                <a:spcPct val="150000"/>
              </a:lnSpc>
              <a:buSzPts val="2000"/>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Processor : i3</a:t>
            </a:r>
            <a:r>
              <a:rPr lang="en-IN" alt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processor</a:t>
            </a:r>
            <a:r>
              <a:rPr lang="en-IN" alt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 and above</a:t>
            </a:r>
            <a:endParaRPr lang="en-US" sz="1800" dirty="0">
              <a:solidFill>
                <a:schemeClr val="tx1"/>
              </a:solidFill>
              <a:latin typeface="Times New Roman" panose="02020603050405020304" pitchFamily="18" charset="0"/>
              <a:cs typeface="Times New Roman" panose="02020603050405020304" pitchFamily="18" charset="0"/>
            </a:endParaRPr>
          </a:p>
          <a:p>
            <a:pPr marL="285750" lvl="0" indent="-285750" algn="just">
              <a:lnSpc>
                <a:spcPct val="150000"/>
              </a:lnSpc>
              <a:buSzPts val="2000"/>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rPr>
              <a:t>Hard Disk : 500GB</a:t>
            </a:r>
            <a:endParaRPr 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a:buFont typeface="Wingdings" panose="05000000000000000000" pitchFamily="2" charset="2"/>
              <a:buChar char="Ø"/>
            </a:pPr>
            <a:endParaRPr lang="en-US" sz="1800"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2050" name="Picture 2" descr="Welcome to IARE LIBRAR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09105" y="27174"/>
            <a:ext cx="702213" cy="788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6164</Words>
  <Application>WPS Presentation</Application>
  <PresentationFormat>Widescreen</PresentationFormat>
  <Paragraphs>133</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Arial</vt:lpstr>
      <vt:lpstr>Calibri</vt:lpstr>
      <vt:lpstr>Tahoma</vt:lpstr>
      <vt:lpstr>Berlin Sans FB</vt:lpstr>
      <vt:lpstr>Times New Roman</vt:lpstr>
      <vt:lpstr>Algerian</vt:lpstr>
      <vt:lpstr>Microsoft YaHei</vt:lpstr>
      <vt:lpstr>Arial Unicode MS</vt:lpstr>
      <vt:lpstr>Book Antiqua</vt:lpstr>
      <vt:lpstr>Times New Roman</vt:lpstr>
      <vt:lpstr>Calibri</vt:lpstr>
      <vt:lpstr>1_Office Theme</vt:lpstr>
      <vt:lpstr>PowerPoint 演示文稿</vt:lpstr>
      <vt:lpstr>OUTLINE</vt:lpstr>
      <vt:lpstr>KEY POINTS</vt:lpstr>
      <vt:lpstr>INTRODUCTION</vt:lpstr>
      <vt:lpstr>PROBLEM IDENTIFICATION</vt:lpstr>
      <vt:lpstr>PROPOSED METHOD</vt:lpstr>
      <vt:lpstr>METHODOLOGY</vt:lpstr>
      <vt:lpstr>SENSORS USED</vt:lpstr>
      <vt:lpstr>PROTEUS </vt:lpstr>
      <vt:lpstr>PowerPoint 演示文稿</vt:lpstr>
      <vt:lpstr>RESULTS AND DISCUSSIONS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P.Sathyapal Reddy</dc:creator>
  <cp:lastModifiedBy>Sai deepthi Kancharla</cp:lastModifiedBy>
  <cp:revision>63</cp:revision>
  <dcterms:created xsi:type="dcterms:W3CDTF">2022-11-23T13:50:00Z</dcterms:created>
  <dcterms:modified xsi:type="dcterms:W3CDTF">2023-05-19T07:45:50Z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66904C74C99246BDA6968DFE9CD806D1</vt:lpwstr>
  </property>
  <property fmtid="{D5CDD505-2E9C-101B-9397-08002B2CF9AE}" pid="3" name="KSOProductBuildVer">
    <vt:lpwstr>1033-11.2.0.11537</vt:lpwstr>
  </property>
</Properties>
</file>