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5" r:id="rId3"/>
    <p:sldId id="270" r:id="rId4"/>
    <p:sldId id="258" r:id="rId5"/>
    <p:sldId id="259" r:id="rId6"/>
    <p:sldId id="271" r:id="rId7"/>
    <p:sldId id="260" r:id="rId8"/>
    <p:sldId id="272" r:id="rId9"/>
    <p:sldId id="273" r:id="rId10"/>
    <p:sldId id="269"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64"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11/11/2022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11/11/2022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11/11/2022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11/11/2022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11/11/2022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11/11/2022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676400"/>
          </a:xfrm>
        </p:spPr>
        <p:txBody>
          <a:bodyPr>
            <a:noAutofit/>
          </a:bodyPr>
          <a:lstStyle/>
          <a:p>
            <a:pPr algn="ctr"/>
            <a:r>
              <a:rPr lang="en-US" sz="2800" dirty="0" smtClean="0"/>
              <a:t>the classifications of models used in thyroid disease are based on information from UCI machine learning repositories</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SYSTEM REQUIREMENT SPECIFICATIONS</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buNone/>
            </a:pPr>
            <a:r>
              <a:rPr lang="en-US" sz="2000" b="1" dirty="0" smtClean="0"/>
              <a:t>Hardware Requirements</a:t>
            </a:r>
            <a:endParaRPr lang="en-US" sz="2000" dirty="0" smtClean="0"/>
          </a:p>
          <a:p>
            <a:r>
              <a:rPr lang="en-US" sz="2000" dirty="0" smtClean="0"/>
              <a:t>1)Operating System : Windows Only</a:t>
            </a:r>
          </a:p>
          <a:p>
            <a:r>
              <a:rPr lang="en-US" sz="2000" dirty="0" smtClean="0"/>
              <a:t>2)Processor : i5 and above</a:t>
            </a:r>
          </a:p>
          <a:p>
            <a:r>
              <a:rPr lang="en-US" sz="2000" dirty="0" smtClean="0"/>
              <a:t>3)Ram : 4gb and above </a:t>
            </a:r>
          </a:p>
          <a:p>
            <a:r>
              <a:rPr lang="en-US" sz="2000" dirty="0" smtClean="0"/>
              <a:t>4)Hard Disk : 50 GB</a:t>
            </a:r>
          </a:p>
          <a:p>
            <a:pPr>
              <a:buNone/>
            </a:pPr>
            <a:r>
              <a:rPr lang="en-US" sz="2000" b="1" dirty="0" smtClean="0"/>
              <a:t>Software Requirement</a:t>
            </a:r>
            <a:endParaRPr lang="en-US" sz="2000" dirty="0" smtClean="0"/>
          </a:p>
          <a:p>
            <a:r>
              <a:rPr lang="en-US" sz="2000" dirty="0" smtClean="0"/>
              <a:t>1)Visual Studio Community Version</a:t>
            </a:r>
          </a:p>
          <a:p>
            <a:r>
              <a:rPr lang="en-US" sz="2000" dirty="0" smtClean="0"/>
              <a:t>2)</a:t>
            </a:r>
            <a:r>
              <a:rPr lang="en-US" sz="2000" dirty="0" err="1" smtClean="0"/>
              <a:t>Nodejs</a:t>
            </a:r>
            <a:r>
              <a:rPr lang="en-US" sz="2000" dirty="0" smtClean="0"/>
              <a:t> ( Version 12.3.1)</a:t>
            </a:r>
          </a:p>
          <a:p>
            <a:r>
              <a:rPr lang="en-US" sz="2000" dirty="0" smtClean="0"/>
              <a:t>3)Python IDEL ( Python 3.7 )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FUNCTIONAL REQUIREMENTS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IN" sz="1800" dirty="0" smtClean="0"/>
              <a:t>Functional requirements are represented or stated in the form of input to be given to the system, the operation performed and the output expected. System should collect the data from any resources. All the collected data should be processed for proper use, some analysis should be done for understanding the data properly</a:t>
            </a:r>
            <a:r>
              <a:rPr lang="en-IN" sz="1800" dirty="0" smtClean="0"/>
              <a:t>.</a:t>
            </a:r>
            <a:endParaRPr lang="en-US" sz="1800" dirty="0" smtClean="0"/>
          </a:p>
          <a:p>
            <a:endParaRPr lang="en-US" sz="1800" dirty="0" smtClean="0"/>
          </a:p>
          <a:p>
            <a:r>
              <a:rPr lang="en-US" sz="1800" dirty="0" smtClean="0"/>
              <a:t>Upload </a:t>
            </a:r>
            <a:r>
              <a:rPr lang="en-US" sz="1800" dirty="0" smtClean="0"/>
              <a:t>Thyroid Dataset</a:t>
            </a:r>
          </a:p>
          <a:p>
            <a:r>
              <a:rPr lang="en-US" sz="1800" dirty="0" smtClean="0"/>
              <a:t>Data Preprocessing</a:t>
            </a:r>
          </a:p>
          <a:p>
            <a:r>
              <a:rPr lang="en-US" sz="1800" dirty="0" smtClean="0"/>
              <a:t>Feature Extraction</a:t>
            </a:r>
          </a:p>
          <a:p>
            <a:r>
              <a:rPr lang="en-US" sz="1800" dirty="0" smtClean="0"/>
              <a:t>Build SVM &amp; PCA with SVM Classifiers</a:t>
            </a:r>
          </a:p>
          <a:p>
            <a:r>
              <a:rPr lang="en-US" sz="1800" dirty="0" smtClean="0"/>
              <a:t>Upload Test Data</a:t>
            </a:r>
          </a:p>
          <a:p>
            <a:r>
              <a:rPr lang="en-US" sz="1800" dirty="0" smtClean="0"/>
              <a:t>Predict Diseases With Suggestions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NON-FUNCTIONAL REQUIREMENTS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1600" b="1" dirty="0" smtClean="0"/>
              <a:t>Usability </a:t>
            </a:r>
            <a:endParaRPr lang="en-US" sz="1600" dirty="0" smtClean="0"/>
          </a:p>
          <a:p>
            <a:r>
              <a:rPr lang="en-US" sz="1600" dirty="0" smtClean="0"/>
              <a:t>Usability is the main non-functional requirement for the “</a:t>
            </a:r>
            <a:r>
              <a:rPr lang="en-US" sz="1600" b="1" dirty="0" smtClean="0"/>
              <a:t>Prediction And Providing Medication For Thyroid Disease Using Machine Learning </a:t>
            </a:r>
            <a:r>
              <a:rPr lang="en-US" sz="1600" b="1" dirty="0" err="1" smtClean="0"/>
              <a:t>Technique”.</a:t>
            </a:r>
            <a:r>
              <a:rPr lang="en-US" sz="1600" dirty="0" err="1" smtClean="0"/>
              <a:t>The</a:t>
            </a:r>
            <a:r>
              <a:rPr lang="en-US" sz="1600" dirty="0" smtClean="0"/>
              <a:t> UI should be simple enough for everyone to understand and get the relevant information without any special training. Different languages can be provided based on the requirements. </a:t>
            </a:r>
          </a:p>
          <a:p>
            <a:r>
              <a:rPr lang="en-US" sz="1600" b="1" dirty="0" smtClean="0"/>
              <a:t>Accuracy </a:t>
            </a:r>
            <a:endParaRPr lang="en-US" sz="1600" dirty="0" smtClean="0"/>
          </a:p>
          <a:p>
            <a:r>
              <a:rPr lang="en-US" sz="1600" dirty="0" smtClean="0"/>
              <a:t>Accuracy is another important non-functional requirement for the “</a:t>
            </a:r>
            <a:r>
              <a:rPr lang="en-US" sz="1600" b="1" dirty="0" smtClean="0"/>
              <a:t>Prediction And Providing Medication For Thyroid Disease Using Machine Learning Technique”.</a:t>
            </a:r>
            <a:r>
              <a:rPr lang="en-US" sz="1600" dirty="0" smtClean="0"/>
              <a:t> The dataset is used to Train and Test Model in python .Prediction should be correct, consistent, and reliable. </a:t>
            </a:r>
          </a:p>
          <a:p>
            <a:r>
              <a:rPr lang="en-US" sz="1600" b="1" dirty="0" smtClean="0"/>
              <a:t>Availability</a:t>
            </a:r>
            <a:endParaRPr lang="en-US" sz="1600" dirty="0" smtClean="0"/>
          </a:p>
          <a:p>
            <a:r>
              <a:rPr lang="en-US" sz="1600" dirty="0" smtClean="0"/>
              <a:t> The System should be available for the duration when the user operates and must be recovered within an hour or less if it fails. The system should respond to the requests within two seconds or less.</a:t>
            </a:r>
          </a:p>
          <a:p>
            <a:r>
              <a:rPr lang="en-US" sz="1600" b="1" dirty="0" smtClean="0"/>
              <a:t>Maintainability</a:t>
            </a:r>
            <a:endParaRPr lang="en-US" sz="1600" dirty="0" smtClean="0"/>
          </a:p>
          <a:p>
            <a:r>
              <a:rPr lang="en-US" sz="1600" dirty="0" smtClean="0"/>
              <a:t> The software should be easily maintainable and adding new features and making changes to the software must be as simple as possible. In addition to this, the software must also be portable.</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SYSTEM DESIGN ARCHITECTURE</a:t>
            </a:r>
            <a:endParaRPr lang="en-US" sz="2800" dirty="0"/>
          </a:p>
        </p:txBody>
      </p:sp>
      <p:pic>
        <p:nvPicPr>
          <p:cNvPr id="5" name="Picture 4" descr="C:\Users\GENIUS\Desktop\hh.PNG"/>
          <p:cNvPicPr/>
          <p:nvPr/>
        </p:nvPicPr>
        <p:blipFill>
          <a:blip r:embed="rId2"/>
          <a:srcRect/>
          <a:stretch>
            <a:fillRect/>
          </a:stretch>
        </p:blipFill>
        <p:spPr bwMode="auto">
          <a:xfrm>
            <a:off x="2667000" y="1828800"/>
            <a:ext cx="3799205" cy="476821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ALGORITHMS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1800" dirty="0" smtClean="0"/>
              <a:t>SVM: </a:t>
            </a:r>
            <a:r>
              <a:rPr lang="en-US" sz="1800" b="1" dirty="0" smtClean="0"/>
              <a:t>Support Vector Machine</a:t>
            </a:r>
            <a:r>
              <a:rPr lang="en-US" sz="1800" dirty="0" smtClean="0"/>
              <a:t> or </a:t>
            </a:r>
            <a:r>
              <a:rPr lang="en-US" sz="1800" b="1" dirty="0" smtClean="0"/>
              <a:t>SVM</a:t>
            </a:r>
            <a:r>
              <a:rPr lang="en-US" sz="1800" dirty="0" smtClean="0"/>
              <a:t> is one of the most popular Supervised Learning algorithms, which is used for Classification as well as Regression problems.</a:t>
            </a:r>
          </a:p>
          <a:p>
            <a:pPr algn="just"/>
            <a:r>
              <a:rPr lang="en-US" sz="1800" dirty="0" smtClean="0"/>
              <a:t>PCA with SVM: </a:t>
            </a:r>
            <a:r>
              <a:rPr lang="en-US" sz="1800" b="1" dirty="0" smtClean="0"/>
              <a:t> using PCA to significantly reduce dimensionality before running SVM, this can impair SVM</a:t>
            </a:r>
            <a:endParaRPr lang="en-US" sz="1800" dirty="0" smtClean="0"/>
          </a:p>
          <a:p>
            <a:pPr algn="just"/>
            <a:r>
              <a:rPr lang="en-US" sz="1800" dirty="0" smtClean="0"/>
              <a:t>Random Forest: Random forest is a Supervised Machine Learning Algorithm that is used widely in </a:t>
            </a:r>
            <a:r>
              <a:rPr lang="en-US" sz="1800" b="1" dirty="0" smtClean="0"/>
              <a:t>Classification and Regression problems</a:t>
            </a:r>
            <a:r>
              <a:rPr lang="en-US" sz="1800" dirty="0" smtClean="0"/>
              <a:t>.</a:t>
            </a:r>
          </a:p>
          <a:p>
            <a:pPr algn="just"/>
            <a:r>
              <a:rPr lang="en-US" sz="1800" dirty="0" smtClean="0"/>
              <a:t>Decision </a:t>
            </a:r>
            <a:r>
              <a:rPr lang="en-US" sz="1800" dirty="0" err="1" smtClean="0"/>
              <a:t>Tree:A</a:t>
            </a:r>
            <a:r>
              <a:rPr lang="en-US" sz="1800" dirty="0" smtClean="0"/>
              <a:t> decision tree is </a:t>
            </a:r>
            <a:r>
              <a:rPr lang="en-US" sz="1800" b="1" dirty="0" smtClean="0"/>
              <a:t>a graph that uses a branching method to illustrate every possible output for a specific input</a:t>
            </a:r>
            <a:r>
              <a:rPr lang="en-US" sz="1800" dirty="0" smtClean="0"/>
              <a:t>.</a:t>
            </a:r>
          </a:p>
          <a:p>
            <a:pPr algn="just"/>
            <a:r>
              <a:rPr lang="en-US" sz="1800" dirty="0" smtClean="0"/>
              <a:t>Catboost: </a:t>
            </a:r>
            <a:r>
              <a:rPr lang="en-US" sz="1800" b="1" dirty="0" err="1" smtClean="0"/>
              <a:t>CatBoost</a:t>
            </a:r>
            <a:r>
              <a:rPr lang="en-US" sz="1800" dirty="0" smtClean="0"/>
              <a:t> is an algorithm for gradient boosting on decision trees.</a:t>
            </a:r>
          </a:p>
          <a:p>
            <a:pPr algn="just"/>
            <a:r>
              <a:rPr lang="en-US" sz="1800" dirty="0" err="1" smtClean="0"/>
              <a:t>adaboost</a:t>
            </a:r>
            <a:r>
              <a:rPr lang="en-US" sz="1800" dirty="0" smtClean="0"/>
              <a:t> with PCA. 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a:p>
            <a:endParaRPr lang="en-US" sz="1800"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MODULES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1800" b="1" dirty="0" smtClean="0"/>
              <a:t>Data exploration: using this module we will load data into system	</a:t>
            </a:r>
          </a:p>
          <a:p>
            <a:r>
              <a:rPr lang="en-US" sz="1800" b="1" dirty="0" smtClean="0"/>
              <a:t>Processing: Using the module we will read data for processing</a:t>
            </a:r>
          </a:p>
          <a:p>
            <a:r>
              <a:rPr lang="en-US" sz="1800" b="1" dirty="0" smtClean="0"/>
              <a:t>Splitting data into train &amp; test: using this module data will be divided into train &amp; test</a:t>
            </a:r>
          </a:p>
          <a:p>
            <a:pPr algn="just"/>
            <a:r>
              <a:rPr lang="en-US" sz="1800" b="1" dirty="0" smtClean="0"/>
              <a:t>Model generation: SVM and PCA with SVM, Random Forest, Decision Tree, Catboost, </a:t>
            </a:r>
            <a:r>
              <a:rPr lang="en-US" sz="1800" b="1" dirty="0" err="1" smtClean="0"/>
              <a:t>adaboost</a:t>
            </a:r>
            <a:r>
              <a:rPr lang="en-US" sz="1800" b="1" dirty="0" smtClean="0"/>
              <a:t> with PCA.</a:t>
            </a:r>
          </a:p>
          <a:p>
            <a:r>
              <a:rPr lang="en-US" sz="1800" b="1" dirty="0" smtClean="0"/>
              <a:t>User signup &amp; login: Using this module will get registration and login</a:t>
            </a:r>
          </a:p>
          <a:p>
            <a:r>
              <a:rPr lang="en-US" sz="1800" b="1" dirty="0" smtClean="0"/>
              <a:t>User input: Using this module will give input for prediction</a:t>
            </a:r>
          </a:p>
          <a:p>
            <a:r>
              <a:rPr lang="en-US" sz="1800" b="1" dirty="0" smtClean="0"/>
              <a:t>Prediction: final predicted displayed </a:t>
            </a:r>
          </a:p>
          <a:p>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DATAFLOW DIAGRAM</a:t>
            </a:r>
            <a:endParaRPr lang="en-US" sz="2800" dirty="0"/>
          </a:p>
        </p:txBody>
      </p:sp>
      <p:pic>
        <p:nvPicPr>
          <p:cNvPr id="3" name="Picture 2" descr="C:\Users\Tru Projects\Desktop\MMM.PNG"/>
          <p:cNvPicPr>
            <a:picLocks noChangeAspect="1" noChangeArrowheads="1"/>
          </p:cNvPicPr>
          <p:nvPr/>
        </p:nvPicPr>
        <p:blipFill>
          <a:blip r:embed="rId2"/>
          <a:srcRect/>
          <a:stretch>
            <a:fillRect/>
          </a:stretch>
        </p:blipFill>
        <p:spPr bwMode="auto">
          <a:xfrm>
            <a:off x="2362200" y="1905000"/>
            <a:ext cx="3962400" cy="4724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USECASE DIAGRAM</a:t>
            </a:r>
            <a:endParaRPr lang="en-US" sz="2800" dirty="0"/>
          </a:p>
        </p:txBody>
      </p:sp>
      <p:pic>
        <p:nvPicPr>
          <p:cNvPr id="4" name="Picture 3" descr="C:\Users\Tru Projects\Desktop\sridevi\PREDICTION AND PROVIDING MEDICATION FOR THYROID DISEASE USING MACHINE LEARNING TECHNIQUE\um\UseCase.jpg"/>
          <p:cNvPicPr/>
          <p:nvPr/>
        </p:nvPicPr>
        <p:blipFill>
          <a:blip r:embed="rId2"/>
          <a:srcRect/>
          <a:stretch>
            <a:fillRect/>
          </a:stretch>
        </p:blipFill>
        <p:spPr bwMode="auto">
          <a:xfrm>
            <a:off x="1447800" y="1536676"/>
            <a:ext cx="5943600" cy="532132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CLASS DIAGRAM</a:t>
            </a:r>
            <a:endParaRPr lang="en-US" sz="2800" dirty="0"/>
          </a:p>
        </p:txBody>
      </p:sp>
      <p:pic>
        <p:nvPicPr>
          <p:cNvPr id="4" name="Picture 3" descr="C:\Users\Tru Projects\Desktop\sridevi\PREDICTION AND PROVIDING MEDICATION FOR THYROID DISEASE USING MACHINE LEARNING TECHNIQUE\um\Class.jpg"/>
          <p:cNvPicPr/>
          <p:nvPr/>
        </p:nvPicPr>
        <p:blipFill>
          <a:blip r:embed="rId2"/>
          <a:srcRect/>
          <a:stretch>
            <a:fillRect/>
          </a:stretch>
        </p:blipFill>
        <p:spPr bwMode="auto">
          <a:xfrm>
            <a:off x="4724400" y="762000"/>
            <a:ext cx="2516332" cy="568729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OBJECT DIAGRAM</a:t>
            </a:r>
            <a:endParaRPr lang="en-US" sz="2800" dirty="0"/>
          </a:p>
        </p:txBody>
      </p:sp>
      <p:pic>
        <p:nvPicPr>
          <p:cNvPr id="4" name="Picture 3" descr="C:\Users\Tru Projects\Desktop\sridevi\PREDICTION AND PROVIDING MEDICATION FOR THYROID DISEASE USING MACHINE LEARNING TECHNIQUE\um\Object.jpg"/>
          <p:cNvPicPr/>
          <p:nvPr/>
        </p:nvPicPr>
        <p:blipFill>
          <a:blip r:embed="rId2"/>
          <a:srcRect/>
          <a:stretch>
            <a:fillRect/>
          </a:stretch>
        </p:blipFill>
        <p:spPr bwMode="auto">
          <a:xfrm>
            <a:off x="1371600" y="2057400"/>
            <a:ext cx="5943600" cy="402646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just"/>
            <a:r>
              <a:rPr lang="en-US" sz="2800" dirty="0" smtClean="0"/>
              <a:t>CONTENT</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1100" dirty="0" smtClean="0"/>
              <a:t>Abstract</a:t>
            </a:r>
          </a:p>
          <a:p>
            <a:pPr algn="just">
              <a:lnSpc>
                <a:spcPct val="150000"/>
              </a:lnSpc>
            </a:pPr>
            <a:r>
              <a:rPr lang="en-US" sz="1100" dirty="0" smtClean="0"/>
              <a:t>Introduction</a:t>
            </a:r>
          </a:p>
          <a:p>
            <a:pPr algn="just">
              <a:lnSpc>
                <a:spcPct val="150000"/>
              </a:lnSpc>
            </a:pPr>
            <a:r>
              <a:rPr lang="en-US" sz="1100" dirty="0" smtClean="0"/>
              <a:t>Existing system</a:t>
            </a:r>
          </a:p>
          <a:p>
            <a:pPr algn="just">
              <a:lnSpc>
                <a:spcPct val="150000"/>
              </a:lnSpc>
            </a:pPr>
            <a:r>
              <a:rPr lang="en-US" sz="1100" dirty="0" smtClean="0"/>
              <a:t>Disadvantages</a:t>
            </a:r>
          </a:p>
          <a:p>
            <a:pPr algn="just">
              <a:lnSpc>
                <a:spcPct val="150000"/>
              </a:lnSpc>
            </a:pPr>
            <a:r>
              <a:rPr lang="en-US" sz="1100" dirty="0" smtClean="0"/>
              <a:t>Problem statement</a:t>
            </a:r>
          </a:p>
          <a:p>
            <a:pPr algn="just">
              <a:lnSpc>
                <a:spcPct val="150000"/>
              </a:lnSpc>
            </a:pPr>
            <a:r>
              <a:rPr lang="en-US" sz="1100" dirty="0" smtClean="0"/>
              <a:t>Proposed system</a:t>
            </a:r>
          </a:p>
          <a:p>
            <a:pPr algn="just">
              <a:lnSpc>
                <a:spcPct val="150000"/>
              </a:lnSpc>
            </a:pPr>
            <a:r>
              <a:rPr lang="en-US" sz="1100" dirty="0" smtClean="0"/>
              <a:t>Advantages</a:t>
            </a:r>
          </a:p>
          <a:p>
            <a:pPr algn="just">
              <a:lnSpc>
                <a:spcPct val="150000"/>
              </a:lnSpc>
            </a:pPr>
            <a:r>
              <a:rPr lang="en-US" sz="1100" dirty="0" smtClean="0"/>
              <a:t>System requirement specifications</a:t>
            </a:r>
          </a:p>
          <a:p>
            <a:pPr algn="just">
              <a:lnSpc>
                <a:spcPct val="150000"/>
              </a:lnSpc>
              <a:buNone/>
            </a:pPr>
            <a:r>
              <a:rPr lang="en-US" sz="1100" dirty="0" smtClean="0"/>
              <a:t>	1. S/W &amp; H/W</a:t>
            </a:r>
          </a:p>
          <a:p>
            <a:pPr algn="just">
              <a:lnSpc>
                <a:spcPct val="150000"/>
              </a:lnSpc>
              <a:buNone/>
            </a:pPr>
            <a:r>
              <a:rPr lang="en-US" sz="1100" dirty="0" smtClean="0"/>
              <a:t>	2. Functional &amp; Non-Functional</a:t>
            </a:r>
          </a:p>
          <a:p>
            <a:pPr algn="just">
              <a:lnSpc>
                <a:spcPct val="150000"/>
              </a:lnSpc>
            </a:pPr>
            <a:r>
              <a:rPr lang="en-US" sz="1100" dirty="0" smtClean="0"/>
              <a:t>SYSTEM DESIGN-ARCHITECTURE</a:t>
            </a:r>
          </a:p>
          <a:p>
            <a:pPr algn="just">
              <a:lnSpc>
                <a:spcPct val="150000"/>
              </a:lnSpc>
            </a:pPr>
            <a:r>
              <a:rPr lang="en-US" sz="1100" dirty="0" smtClean="0"/>
              <a:t>ALGORITHM</a:t>
            </a:r>
          </a:p>
          <a:p>
            <a:pPr algn="just">
              <a:lnSpc>
                <a:spcPct val="150000"/>
              </a:lnSpc>
            </a:pPr>
            <a:r>
              <a:rPr lang="en-US" sz="1100" dirty="0" smtClean="0"/>
              <a:t>.MODULES</a:t>
            </a:r>
          </a:p>
          <a:p>
            <a:pPr algn="just">
              <a:lnSpc>
                <a:spcPct val="150000"/>
              </a:lnSpc>
            </a:pPr>
            <a:r>
              <a:rPr lang="en-US" sz="1100" dirty="0" smtClean="0"/>
              <a:t>DATA FLOW DIAGRAM/UML DIAGRAMS</a:t>
            </a:r>
          </a:p>
          <a:p>
            <a:pPr algn="just">
              <a:lnSpc>
                <a:spcPct val="150000"/>
              </a:lnSpc>
            </a:pPr>
            <a:r>
              <a:rPr lang="en-US" sz="1100" dirty="0" smtClean="0"/>
              <a:t>Conclusion</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STATE DIAGRAM</a:t>
            </a:r>
            <a:endParaRPr lang="en-US" sz="2800" dirty="0"/>
          </a:p>
        </p:txBody>
      </p:sp>
      <p:pic>
        <p:nvPicPr>
          <p:cNvPr id="4" name="Picture 3" descr="C:\Users\Tru Projects\Desktop\sridevi\PREDICTION AND PROVIDING MEDICATION FOR THYROID DISEASE USING MACHINE LEARNING TECHNIQUE\um\Statechart.jpg"/>
          <p:cNvPicPr/>
          <p:nvPr/>
        </p:nvPicPr>
        <p:blipFill>
          <a:blip r:embed="rId2"/>
          <a:srcRect/>
          <a:stretch>
            <a:fillRect/>
          </a:stretch>
        </p:blipFill>
        <p:spPr bwMode="auto">
          <a:xfrm>
            <a:off x="4724400" y="304800"/>
            <a:ext cx="3056293" cy="6172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04088"/>
            <a:ext cx="8229600" cy="819912"/>
          </a:xfrm>
        </p:spPr>
        <p:txBody>
          <a:bodyPr>
            <a:normAutofit/>
          </a:bodyPr>
          <a:lstStyle/>
          <a:p>
            <a:pPr algn="just"/>
            <a:r>
              <a:rPr lang="en-US" sz="2800" dirty="0" smtClean="0"/>
              <a:t>ACTIVITY DIAGRAM</a:t>
            </a:r>
            <a:endParaRPr lang="en-US" sz="2800" dirty="0"/>
          </a:p>
        </p:txBody>
      </p:sp>
      <p:pic>
        <p:nvPicPr>
          <p:cNvPr id="4" name="Picture 3" descr="C:\Users\Tru Projects\Desktop\sridevi\PREDICTION AND PROVIDING MEDICATION FOR THYROID DISEASE USING MACHINE LEARNING TECHNIQUE\um\Activity.jpg"/>
          <p:cNvPicPr/>
          <p:nvPr/>
        </p:nvPicPr>
        <p:blipFill>
          <a:blip r:embed="rId2"/>
          <a:srcRect/>
          <a:stretch>
            <a:fillRect/>
          </a:stretch>
        </p:blipFill>
        <p:spPr bwMode="auto">
          <a:xfrm>
            <a:off x="1371600" y="1524000"/>
            <a:ext cx="5943600" cy="498565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819912"/>
          </a:xfrm>
        </p:spPr>
        <p:txBody>
          <a:bodyPr>
            <a:normAutofit/>
          </a:bodyPr>
          <a:lstStyle/>
          <a:p>
            <a:pPr algn="just"/>
            <a:r>
              <a:rPr lang="en-US" sz="2800" dirty="0" smtClean="0"/>
              <a:t>SEQUENCE DIAGRAM</a:t>
            </a:r>
            <a:endParaRPr lang="en-US" sz="2800" dirty="0"/>
          </a:p>
        </p:txBody>
      </p:sp>
      <p:pic>
        <p:nvPicPr>
          <p:cNvPr id="4" name="Picture 3" descr="C:\Users\Tru Projects\Desktop\sridevi\PREDICTION AND PROVIDING MEDICATION FOR THYROID DISEASE USING MACHINE LEARNING TECHNIQUE\um\Sequence.jpg"/>
          <p:cNvPicPr/>
          <p:nvPr/>
        </p:nvPicPr>
        <p:blipFill>
          <a:blip r:embed="rId2"/>
          <a:srcRect/>
          <a:stretch>
            <a:fillRect/>
          </a:stretch>
        </p:blipFill>
        <p:spPr bwMode="auto">
          <a:xfrm>
            <a:off x="990600" y="914400"/>
            <a:ext cx="6762750" cy="5715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COLLABORATION DIAGRAM</a:t>
            </a:r>
            <a:endParaRPr lang="en-US" sz="2800" dirty="0"/>
          </a:p>
        </p:txBody>
      </p:sp>
      <p:pic>
        <p:nvPicPr>
          <p:cNvPr id="4" name="Picture 3" descr="C:\Users\Tru Projects\Desktop\sridevi\PREDICTION AND PROVIDING MEDICATION FOR THYROID DISEASE USING MACHINE LEARNING TECHNIQUE\um\Collabration.jpg"/>
          <p:cNvPicPr/>
          <p:nvPr/>
        </p:nvPicPr>
        <p:blipFill>
          <a:blip r:embed="rId2"/>
          <a:srcRect/>
          <a:stretch>
            <a:fillRect/>
          </a:stretch>
        </p:blipFill>
        <p:spPr bwMode="auto">
          <a:xfrm>
            <a:off x="1600200" y="1851785"/>
            <a:ext cx="5943600" cy="315443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COMPONENT DIAGRAM</a:t>
            </a:r>
            <a:endParaRPr lang="en-US" sz="2800" dirty="0"/>
          </a:p>
        </p:txBody>
      </p:sp>
      <p:pic>
        <p:nvPicPr>
          <p:cNvPr id="4" name="Picture 3" descr="C:\Users\Tru Projects\Desktop\sridevi\PREDICTION AND PROVIDING MEDICATION FOR THYROID DISEASE USING MACHINE LEARNING TECHNIQUE\um\Component.jpg"/>
          <p:cNvPicPr/>
          <p:nvPr/>
        </p:nvPicPr>
        <p:blipFill>
          <a:blip r:embed="rId2"/>
          <a:srcRect/>
          <a:stretch>
            <a:fillRect/>
          </a:stretch>
        </p:blipFill>
        <p:spPr bwMode="auto">
          <a:xfrm>
            <a:off x="1600200" y="1846017"/>
            <a:ext cx="5943600" cy="316596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DEPLOYMENT DIAGRAM</a:t>
            </a:r>
            <a:endParaRPr lang="en-US" sz="2800" dirty="0"/>
          </a:p>
        </p:txBody>
      </p:sp>
      <p:pic>
        <p:nvPicPr>
          <p:cNvPr id="4" name="Picture 3" descr="C:\Users\Tru Projects\Desktop\sridevi\PREDICTION AND PROVIDING MEDICATION FOR THYROID DISEASE USING MACHINE LEARNING TECHNIQUE\um\Deployment.jpg"/>
          <p:cNvPicPr/>
          <p:nvPr/>
        </p:nvPicPr>
        <p:blipFill>
          <a:blip r:embed="rId2"/>
          <a:srcRect/>
          <a:stretch>
            <a:fillRect/>
          </a:stretch>
        </p:blipFill>
        <p:spPr bwMode="auto">
          <a:xfrm>
            <a:off x="1600200" y="1879703"/>
            <a:ext cx="5943600" cy="309859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CONCLUSION</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lgn="just"/>
            <a:r>
              <a:rPr lang="en-US" sz="2000" dirty="0" smtClean="0"/>
              <a:t>The research effort examines the novel machine learning techniques that can be used to diagnose thyroid disorders. Recent years have seen the development and application of several accessible analyses for the accurate and expert diagnosis of thyroid illness. According to a study, both articles' precision was demonstrated by distinct technologies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EXTENSION</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lgn="just"/>
            <a:r>
              <a:rPr lang="en-US" sz="2000" dirty="0" smtClean="0"/>
              <a:t>1)	In this paper the author had applied the SVM (accuracy is 90) and PCA with SVM (accuracy is 96). </a:t>
            </a:r>
          </a:p>
          <a:p>
            <a:pPr algn="just"/>
            <a:r>
              <a:rPr lang="en-US" sz="2000" dirty="0" smtClean="0"/>
              <a:t>2)	So as an extension we will apply some other algorithms like Random Forest, Decision Tree, Catboost, </a:t>
            </a:r>
            <a:r>
              <a:rPr lang="en-US" sz="2000" dirty="0" err="1" smtClean="0"/>
              <a:t>adaboost</a:t>
            </a:r>
            <a:r>
              <a:rPr lang="en-US" sz="2000" dirty="0" smtClean="0"/>
              <a:t> with PCA.</a:t>
            </a:r>
          </a:p>
          <a:p>
            <a:pPr algn="just"/>
            <a:r>
              <a:rPr lang="en-US" sz="2000" dirty="0" smtClean="0"/>
              <a:t>3)	To further more enhance SVM accuracy we will apply </a:t>
            </a:r>
            <a:r>
              <a:rPr lang="en-US" sz="2000" dirty="0" err="1" smtClean="0"/>
              <a:t>gridsearchcv</a:t>
            </a:r>
            <a:r>
              <a:rPr lang="en-US" sz="2000" dirty="0" smtClean="0"/>
              <a:t> to it.</a:t>
            </a:r>
          </a:p>
          <a:p>
            <a:pPr algn="just"/>
            <a:r>
              <a:rPr lang="en-US" sz="2000" dirty="0" smtClean="0"/>
              <a:t>4)	For this project we will implement Front end using Flask Framework as an extension.</a:t>
            </a:r>
          </a:p>
          <a:p>
            <a:pPr algn="just"/>
            <a:r>
              <a:rPr lang="en-US" sz="2000" dirty="0" smtClean="0"/>
              <a:t>5)	We will provide user authentication using sqlite3 </a:t>
            </a:r>
            <a:r>
              <a:rPr lang="en-US" sz="2000" dirty="0" err="1" smtClean="0"/>
              <a:t>databaseBase</a:t>
            </a:r>
            <a:r>
              <a:rPr lang="en-US" sz="2000" dirty="0" smtClean="0"/>
              <a:t> paper link - https://turcomat.org/index.php/turkbilmat/article/view/10292</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just"/>
            <a:r>
              <a:rPr lang="en-US" sz="2800" dirty="0" smtClean="0"/>
              <a:t>ABSTRACT</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lgn="just">
              <a:lnSpc>
                <a:spcPct val="150000"/>
              </a:lnSpc>
              <a:buNone/>
            </a:pPr>
            <a:r>
              <a:rPr lang="en-US" sz="1800" dirty="0" smtClean="0"/>
              <a:t>	</a:t>
            </a:r>
            <a:r>
              <a:rPr lang="en-US" sz="1600" dirty="0" smtClean="0"/>
              <a:t> Medical research is based on a complex axiom, and the major cause of medical diagnosis and prediction development is thyroid condition. One of the major organs in our body is the thyroid gland. The release of thyroid hormones is in charge of controlling metabolism. The two most common thyroid conditions that affect thyroid hormone production for regulation of body metabolism are hyperthyroidism and hypothyroidism. In order to research and classify thyroid disease on the basis of data from hospital datasets, machine learning is essential to the disease prediction process. To tackle dynamic learning problems like medical diagnosis and prediction tasks, a suitable knowledge base must be ensured, created, and used as a hybrid model. The detection and inhibition of thyroid are accomplished using fundamental machine learning techniques. The SVM is used to estimate the likelihood of a thyroid patient with reasonable accuracy. Our system must make recommendations if the patient is at danger for thyroid disease, including home remedies, safety measures, and medicine.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INTRODUCTION</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lgn="just">
              <a:lnSpc>
                <a:spcPct val="150000"/>
              </a:lnSpc>
            </a:pPr>
            <a:r>
              <a:rPr lang="en-US" sz="1800" dirty="0" smtClean="0"/>
              <a:t>Healthcare employs sophisticated machine biology. For the purpose of predicting medical diseases, data collection was necessary. Various intelligent prediction algorithms are employed to detect diseases in their early stages. The medical information system is proficient with data sets, however there are no intelligent tools accessible for rapid disease diagnosis. Ultimately, while developing a prediction model, machine learning algorithms play a crucial role in resolving challenging non-linear situations. Any illness prediction model needs to be able to choose features from the many data sets that can be </a:t>
            </a:r>
            <a:r>
              <a:rPr lang="en-US" sz="1800" dirty="0" err="1" smtClean="0"/>
              <a:t>utilised</a:t>
            </a:r>
            <a:r>
              <a:rPr lang="en-US" sz="1800" dirty="0" smtClean="0"/>
              <a:t> to describe a healthy patient in as much detail as possible. Otherwise, misclassification can lead to an excellent patient getting the wrong kind of care. The biggest cardinal number is also the reality of predicting any ailment linked to thyroid disease.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EXISTING SYSTEM</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lgn="just"/>
            <a:r>
              <a:rPr lang="en-US" sz="2000" dirty="0" smtClean="0"/>
              <a:t>Thyroid dysfunction is a crucial factor in the development of medical diagnoses and estimates, which is a difficult axiom of medical research. The hormones secreted by the thyroid are responsible for controlling metabolism. One of the two thyroid conditions that are frequently present releases thyroid hormones to regulate body metabolism: hyperthyroidism and hypothyroidism. Data c leaning techniques have been </a:t>
            </a:r>
            <a:r>
              <a:rPr lang="en-US" sz="2000" dirty="0" err="1" smtClean="0"/>
              <a:t>utilised</a:t>
            </a:r>
            <a:r>
              <a:rPr lang="en-US" sz="2000" dirty="0" smtClean="0"/>
              <a:t> to create data that is basic enough to perform analytics to show the possibility that patients have thyroid.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DISADVANTAGES</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lvl="0"/>
            <a:r>
              <a:rPr lang="en-US" sz="1800" dirty="0" smtClean="0"/>
              <a:t>Medical research is based on a complex axiom, and the major cause of medical diagnosis and prediction development is thyroid condition.</a:t>
            </a:r>
          </a:p>
          <a:p>
            <a:pPr lvl="0"/>
            <a:r>
              <a:rPr lang="en-US" sz="1800" dirty="0" smtClean="0"/>
              <a:t>Machine learning is essential for studying and classifying thyroid illness based on data from hospital datasets and for the disease prediction process.</a:t>
            </a:r>
          </a:p>
          <a:p>
            <a:pPr lvl="0"/>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PROBLEM STATEMENT</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lgn="just"/>
            <a:r>
              <a:rPr lang="en-US" sz="2000" dirty="0" smtClean="0">
                <a:latin typeface="Times New Roman" pitchFamily="18" charset="0"/>
                <a:cs typeface="Times New Roman" pitchFamily="18" charset="0"/>
              </a:rPr>
              <a:t>Ultimately, while developing a prediction model, machine learning algorithms play a crucial role in resolving challenging non-linear situations. Any illness prediction models require features that may be chosen from the various data sources and </a:t>
            </a:r>
            <a:r>
              <a:rPr lang="en-US" sz="2000" dirty="0" err="1" smtClean="0">
                <a:latin typeface="Times New Roman" pitchFamily="18" charset="0"/>
                <a:cs typeface="Times New Roman" pitchFamily="18" charset="0"/>
              </a:rPr>
              <a:t>utilised</a:t>
            </a:r>
            <a:r>
              <a:rPr lang="en-US" sz="2000" dirty="0" smtClean="0">
                <a:latin typeface="Times New Roman" pitchFamily="18" charset="0"/>
                <a:cs typeface="Times New Roman" pitchFamily="18" charset="0"/>
              </a:rPr>
              <a:t> to describe a healthy patient as precisely as feasible.</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PROPOSED SYSTEM</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pPr algn="just"/>
            <a:r>
              <a:rPr lang="en-US" sz="2000" dirty="0" smtClean="0"/>
              <a:t>Machine learning is crucial to the prediction process, and paper research as well as the classifications of thyroid illness models are based on data from UCI machine learning archives. In order to address complicated learning difficulties, such as medical diagnostics and statistical tasks, a good knowledge base that can be </a:t>
            </a:r>
            <a:r>
              <a:rPr lang="en-US" sz="2000" dirty="0" err="1" smtClean="0"/>
              <a:t>centred</a:t>
            </a:r>
            <a:r>
              <a:rPr lang="en-US" sz="2000" dirty="0" smtClean="0"/>
              <a:t> and used as a hybrid paradigm must be kept. We also suggested other methods for thyroid detection and machine learning. K-NN, Decision Trees, Vector Support Machine, and machine learning algorithms were </a:t>
            </a:r>
            <a:r>
              <a:rPr lang="en-US" sz="2000" dirty="0" err="1" smtClean="0"/>
              <a:t>utilised</a:t>
            </a:r>
            <a:r>
              <a:rPr lang="en-US" sz="2000" dirty="0" smtClean="0"/>
              <a:t> to determine the estimated likelihood that a patient had thyroid disease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ADVANTAGES</a:t>
            </a:r>
            <a:endParaRPr lang="en-US" sz="2800" dirty="0"/>
          </a:p>
        </p:txBody>
      </p:sp>
      <p:sp>
        <p:nvSpPr>
          <p:cNvPr id="3" name="Content Placeholder 2"/>
          <p:cNvSpPr>
            <a:spLocks noGrp="1"/>
          </p:cNvSpPr>
          <p:nvPr>
            <p:ph sz="quarter" idx="1"/>
          </p:nvPr>
        </p:nvSpPr>
        <p:spPr>
          <a:xfrm>
            <a:off x="457200" y="1524000"/>
            <a:ext cx="8229600" cy="4800600"/>
          </a:xfrm>
        </p:spPr>
        <p:txBody>
          <a:bodyPr>
            <a:noAutofit/>
          </a:bodyPr>
          <a:lstStyle/>
          <a:p>
            <a:r>
              <a:rPr lang="en-US" sz="2000" dirty="0" smtClean="0"/>
              <a:t>prevents radioactive iodine and anti-thyroid medication's long-term hazards.</a:t>
            </a:r>
          </a:p>
          <a:p>
            <a:r>
              <a:rPr lang="en-US" sz="2000" dirty="0" smtClean="0"/>
              <a:t>immediately provides histological tissue and allows for childbearing</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197</TotalTime>
  <Words>879</Words>
  <Application>Microsoft Office PowerPoint</Application>
  <PresentationFormat>On-screen Show (4:3)</PresentationFormat>
  <Paragraphs>95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the classifications of models used in thyroid disease are based on information from UCI machine learning repositories</vt:lpstr>
      <vt:lpstr>CONTENT</vt:lpstr>
      <vt:lpstr>ABSTRACT</vt:lpstr>
      <vt:lpstr>INTRODUCTION</vt:lpstr>
      <vt:lpstr>EXISTING SYSTEM</vt:lpstr>
      <vt:lpstr>DISADVANTAGES</vt:lpstr>
      <vt:lpstr>PROBLEM STATEMENT</vt:lpstr>
      <vt:lpstr>PROPOSED SYSTEM</vt:lpstr>
      <vt:lpstr>ADVANTAGES</vt:lpstr>
      <vt:lpstr>SYSTEM REQUIREMENT SPECIFICATIONS</vt:lpstr>
      <vt:lpstr>FUNCTIONAL REQUIREMENTS</vt:lpstr>
      <vt:lpstr>NON-FUNCTIONAL REQUIREMENTS</vt:lpstr>
      <vt:lpstr>SYSTEM DESIGN ARCHITECTURE</vt:lpstr>
      <vt:lpstr>ALGORITHMS</vt:lpstr>
      <vt:lpstr>MODULES</vt:lpstr>
      <vt:lpstr>DATAFLOW DIAGRAM</vt:lpstr>
      <vt:lpstr>USECASE DIAGRAM</vt:lpstr>
      <vt:lpstr>CLASS DIAGRAM</vt:lpstr>
      <vt:lpstr>OBJECT DIAGRAM</vt:lpstr>
      <vt:lpstr>STATE DIAGRAM</vt:lpstr>
      <vt:lpstr>ACTIVITY DIAGRAM</vt:lpstr>
      <vt:lpstr>SEQUENCE DIAGRAM</vt:lpstr>
      <vt:lpstr>COLLABORATION DIAGRAM</vt:lpstr>
      <vt:lpstr>COMPONENT DIAGRAM</vt:lpstr>
      <vt:lpstr>DEPLOYMENT DIAGRAM</vt:lpstr>
      <vt:lpstr>CONCLUSION</vt:lpstr>
      <vt:lpstr>EXTENSION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PROGRESS PREDICATION</dc:title>
  <dc:creator>Tru Projects</dc:creator>
  <cp:lastModifiedBy>Tru Projects</cp:lastModifiedBy>
  <cp:revision>45</cp:revision>
  <dcterms:created xsi:type="dcterms:W3CDTF">2006-08-16T00:00:00Z</dcterms:created>
  <dcterms:modified xsi:type="dcterms:W3CDTF">2022-11-11T10:50:38Z</dcterms:modified>
</cp:coreProperties>
</file>