
<file path=[Content_Types].xml><?xml version="1.0" encoding="utf-8"?>
<Types xmlns="http://schemas.openxmlformats.org/package/2006/content-types">
  <Default Extension="fntdata" ContentType="application/x-fontdata"/>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9"/>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Lst>
  <p:sldSz cx="12192000" cy="6858000"/>
  <p:notesSz cx="6858000" cy="9144000"/>
  <p:embeddedFontLst>
    <p:embeddedFont>
      <p:font typeface="Roboto" panose="02000000000000000000" pitchFamily="2" charset="0"/>
      <p:regular r:id="rId20"/>
      <p:bold r:id="rId21"/>
      <p:italic r:id="rId22"/>
      <p:boldItalic r:id="rId23"/>
    </p:embeddedFont>
    <p:embeddedFont>
      <p:font typeface="Roboto Mono" panose="00000009000000000000" pitchFamily="49" charset="0"/>
      <p:regular r:id="rId24"/>
      <p:bold r:id="rId25"/>
      <p:italic r:id="rId26"/>
      <p:boldItalic r:id="rId27"/>
    </p:embeddedFont>
    <p:embeddedFont>
      <p:font typeface="Ubuntu" panose="020B050403060203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g2bOP6aEhJAIo7ieagHnrwrPY98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2" name="Google Shape;82;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1" name="Google Shape;191;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8" name="Google Shape;198;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3" name="Google Shape;213;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1" name="Google Shape;221;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31cd0d64136_5_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28" name="Google Shape;228;g31cd0d64136_5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31cd0d64136_5_7: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4" name="Google Shape;234;g31cd0d64136_5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0" name="Google Shape;24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6" name="Google Shape;10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4" name="Google Shape;14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5" name="Google Shape;14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1" name="Google Shape;15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2" name="Google Shape;152;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6" name="Google Shape;17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3" name="Google Shape;18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p:cSld name="Title Only">
    <p:bg>
      <p:bgPr>
        <a:solidFill>
          <a:schemeClr val="dk1"/>
        </a:solidFill>
        <a:effectLst/>
      </p:bgPr>
    </p:bg>
    <p:spTree>
      <p:nvGrpSpPr>
        <p:cNvPr id="1" name="Shape 15"/>
        <p:cNvGrpSpPr/>
        <p:nvPr/>
      </p:nvGrpSpPr>
      <p:grpSpPr>
        <a:xfrm>
          <a:off x="0" y="0"/>
          <a:ext cx="0" cy="0"/>
          <a:chOff x="0" y="0"/>
          <a:chExt cx="0" cy="0"/>
        </a:xfrm>
      </p:grpSpPr>
      <p:sp>
        <p:nvSpPr>
          <p:cNvPr id="16" name="Google Shape;16;p22"/>
          <p:cNvSpPr>
            <a:spLocks noGrp="1"/>
          </p:cNvSpPr>
          <p:nvPr>
            <p:ph type="pic" idx="2"/>
          </p:nvPr>
        </p:nvSpPr>
        <p:spPr>
          <a:xfrm>
            <a:off x="0" y="0"/>
            <a:ext cx="12192000" cy="6858000"/>
          </a:xfrm>
          <a:prstGeom prst="rect">
            <a:avLst/>
          </a:prstGeom>
          <a:noFill/>
          <a:ln>
            <a:noFill/>
          </a:ln>
        </p:spPr>
      </p:sp>
      <p:sp>
        <p:nvSpPr>
          <p:cNvPr id="17" name="Google Shape;17;p22"/>
          <p:cNvSpPr txBox="1">
            <a:spLocks noGrp="1"/>
          </p:cNvSpPr>
          <p:nvPr>
            <p:ph type="ctrTitle"/>
          </p:nvPr>
        </p:nvSpPr>
        <p:spPr>
          <a:xfrm>
            <a:off x="1524000" y="2286000"/>
            <a:ext cx="9144000" cy="228600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Calibri"/>
              <a:buNone/>
              <a:defRPr sz="48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2">
  <p:cSld name="Two Content 2">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838200" y="365760"/>
            <a:ext cx="10515600" cy="132588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1"/>
          <p:cNvSpPr txBox="1">
            <a:spLocks noGrp="1"/>
          </p:cNvSpPr>
          <p:nvPr>
            <p:ph type="body" idx="1"/>
          </p:nvPr>
        </p:nvSpPr>
        <p:spPr>
          <a:xfrm>
            <a:off x="838200" y="2024781"/>
            <a:ext cx="2878394" cy="413718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2"/>
              </a:buClr>
              <a:buSzPts val="1800"/>
              <a:buFont typeface="Calibri"/>
              <a:buAutoNum type="arabicPeriod"/>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Calibri"/>
              <a:buAutoNum type="alphaLcPeriod"/>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Calibri"/>
              <a:buAutoNum type="arabicParen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Calibri"/>
              <a:buAutoNum type="alphaLcParen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2" name="Google Shape;52;p31"/>
          <p:cNvSpPr txBox="1">
            <a:spLocks noGrp="1"/>
          </p:cNvSpPr>
          <p:nvPr>
            <p:ph type="body" idx="2"/>
          </p:nvPr>
        </p:nvSpPr>
        <p:spPr>
          <a:xfrm>
            <a:off x="6459795" y="2024780"/>
            <a:ext cx="4894006" cy="4137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t + picture ">
  <p:cSld name="Content + picture ">
    <p:spTree>
      <p:nvGrpSpPr>
        <p:cNvPr id="1" name="Shape 56"/>
        <p:cNvGrpSpPr/>
        <p:nvPr/>
      </p:nvGrpSpPr>
      <p:grpSpPr>
        <a:xfrm>
          <a:off x="0" y="0"/>
          <a:ext cx="0" cy="0"/>
          <a:chOff x="0" y="0"/>
          <a:chExt cx="0" cy="0"/>
        </a:xfrm>
      </p:grpSpPr>
      <p:sp>
        <p:nvSpPr>
          <p:cNvPr id="57" name="Google Shape;57;p32"/>
          <p:cNvSpPr txBox="1">
            <a:spLocks noGrp="1"/>
          </p:cNvSpPr>
          <p:nvPr>
            <p:ph type="title"/>
          </p:nvPr>
        </p:nvSpPr>
        <p:spPr>
          <a:xfrm>
            <a:off x="838201" y="448056"/>
            <a:ext cx="6172200" cy="158191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32"/>
          <p:cNvSpPr txBox="1">
            <a:spLocks noGrp="1"/>
          </p:cNvSpPr>
          <p:nvPr>
            <p:ph type="body" idx="1"/>
          </p:nvPr>
        </p:nvSpPr>
        <p:spPr>
          <a:xfrm>
            <a:off x="838200" y="2257063"/>
            <a:ext cx="4894006" cy="390490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32"/>
          <p:cNvSpPr>
            <a:spLocks noGrp="1"/>
          </p:cNvSpPr>
          <p:nvPr>
            <p:ph type="pic" idx="2"/>
          </p:nvPr>
        </p:nvSpPr>
        <p:spPr>
          <a:xfrm>
            <a:off x="7500938" y="-22225"/>
            <a:ext cx="4714875" cy="6880225"/>
          </a:xfrm>
          <a:prstGeom prst="rect">
            <a:avLst/>
          </a:prstGeom>
          <a:noFill/>
          <a:ln>
            <a:noFill/>
          </a:ln>
        </p:spPr>
      </p:sp>
      <p:sp>
        <p:nvSpPr>
          <p:cNvPr id="60" name="Google Shape;60;p32"/>
          <p:cNvSpPr/>
          <p:nvPr/>
        </p:nvSpPr>
        <p:spPr>
          <a:xfrm>
            <a:off x="993814" y="6303963"/>
            <a:ext cx="4287186" cy="554037"/>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ntent + table">
  <p:cSld name="Content + table">
    <p:spTree>
      <p:nvGrpSpPr>
        <p:cNvPr id="1" name="Shape 61"/>
        <p:cNvGrpSpPr/>
        <p:nvPr/>
      </p:nvGrpSpPr>
      <p:grpSpPr>
        <a:xfrm>
          <a:off x="0" y="0"/>
          <a:ext cx="0" cy="0"/>
          <a:chOff x="0" y="0"/>
          <a:chExt cx="0" cy="0"/>
        </a:xfrm>
      </p:grpSpPr>
      <p:sp>
        <p:nvSpPr>
          <p:cNvPr id="62" name="Google Shape;62;p33"/>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33"/>
          <p:cNvSpPr txBox="1">
            <a:spLocks noGrp="1"/>
          </p:cNvSpPr>
          <p:nvPr>
            <p:ph type="body" idx="1"/>
          </p:nvPr>
        </p:nvSpPr>
        <p:spPr>
          <a:xfrm>
            <a:off x="896074" y="2106591"/>
            <a:ext cx="2067045" cy="36337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30200" algn="l">
              <a:lnSpc>
                <a:spcPct val="90000"/>
              </a:lnSpc>
              <a:spcBef>
                <a:spcPts val="1000"/>
              </a:spcBef>
              <a:spcAft>
                <a:spcPts val="0"/>
              </a:spcAft>
              <a:buClr>
                <a:schemeClr val="accent2"/>
              </a:buClr>
              <a:buSzPts val="1600"/>
              <a:buFont typeface="Noto Sans Symbols"/>
              <a:buChar char="▪"/>
              <a:defRPr sz="1600">
                <a:latin typeface="Calibri"/>
                <a:ea typeface="Calibri"/>
                <a:cs typeface="Calibri"/>
                <a:sym typeface="Calibri"/>
              </a:defRPr>
            </a:lvl2pPr>
            <a:lvl3pPr marL="1371600" lvl="2" indent="-317500" algn="l">
              <a:lnSpc>
                <a:spcPct val="90000"/>
              </a:lnSpc>
              <a:spcBef>
                <a:spcPts val="1000"/>
              </a:spcBef>
              <a:spcAft>
                <a:spcPts val="0"/>
              </a:spcAft>
              <a:buClr>
                <a:schemeClr val="accent2"/>
              </a:buClr>
              <a:buSzPts val="1400"/>
              <a:buFont typeface="Noto Sans Symbols"/>
              <a:buChar char="▪"/>
              <a:defRPr sz="1400">
                <a:latin typeface="Calibri"/>
                <a:ea typeface="Calibri"/>
                <a:cs typeface="Calibri"/>
                <a:sym typeface="Calibri"/>
              </a:defRPr>
            </a:lvl3pPr>
            <a:lvl4pPr marL="1828800" lvl="3" indent="-317500" algn="l">
              <a:lnSpc>
                <a:spcPct val="90000"/>
              </a:lnSpc>
              <a:spcBef>
                <a:spcPts val="1000"/>
              </a:spcBef>
              <a:spcAft>
                <a:spcPts val="0"/>
              </a:spcAft>
              <a:buClr>
                <a:schemeClr val="accent2"/>
              </a:buClr>
              <a:buSzPts val="1400"/>
              <a:buFont typeface="Noto Sans Symbols"/>
              <a:buChar char="▪"/>
              <a:defRPr sz="1400">
                <a:latin typeface="Calibri"/>
                <a:ea typeface="Calibri"/>
                <a:cs typeface="Calibri"/>
                <a:sym typeface="Calibri"/>
              </a:defRPr>
            </a:lvl4pPr>
            <a:lvl5pPr marL="2286000" lvl="4" indent="-304800" algn="l">
              <a:lnSpc>
                <a:spcPct val="90000"/>
              </a:lnSpc>
              <a:spcBef>
                <a:spcPts val="1000"/>
              </a:spcBef>
              <a:spcAft>
                <a:spcPts val="0"/>
              </a:spcAft>
              <a:buClr>
                <a:schemeClr val="accent2"/>
              </a:buClr>
              <a:buSzPts val="1200"/>
              <a:buFont typeface="Noto Sans Symbols"/>
              <a:buChar char="▪"/>
              <a:defRPr sz="12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4" name="Google Shape;64;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3">
  <p:cSld name="Two Content 3">
    <p:spTree>
      <p:nvGrpSpPr>
        <p:cNvPr id="1" name="Shape 67"/>
        <p:cNvGrpSpPr/>
        <p:nvPr/>
      </p:nvGrpSpPr>
      <p:grpSpPr>
        <a:xfrm>
          <a:off x="0" y="0"/>
          <a:ext cx="0" cy="0"/>
          <a:chOff x="0" y="0"/>
          <a:chExt cx="0" cy="0"/>
        </a:xfrm>
      </p:grpSpPr>
      <p:sp>
        <p:nvSpPr>
          <p:cNvPr id="68" name="Google Shape;68;p34"/>
          <p:cNvSpPr txBox="1">
            <a:spLocks noGrp="1"/>
          </p:cNvSpPr>
          <p:nvPr>
            <p:ph type="title"/>
          </p:nvPr>
        </p:nvSpPr>
        <p:spPr>
          <a:xfrm>
            <a:off x="838200" y="365760"/>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4"/>
          <p:cNvSpPr txBox="1">
            <a:spLocks noGrp="1"/>
          </p:cNvSpPr>
          <p:nvPr>
            <p:ph type="body" idx="1"/>
          </p:nvPr>
        </p:nvSpPr>
        <p:spPr>
          <a:xfrm>
            <a:off x="838200" y="1790329"/>
            <a:ext cx="5134335" cy="4113054"/>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4"/>
          <p:cNvSpPr txBox="1">
            <a:spLocks noGrp="1"/>
          </p:cNvSpPr>
          <p:nvPr>
            <p:ph type="body" idx="2"/>
          </p:nvPr>
        </p:nvSpPr>
        <p:spPr>
          <a:xfrm>
            <a:off x="6219464" y="1790329"/>
            <a:ext cx="5134335" cy="4113054"/>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34"/>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72" name="Google Shape;72;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able">
  <p:cSld name="Table">
    <p:spTree>
      <p:nvGrpSpPr>
        <p:cNvPr id="1" name="Shape 75"/>
        <p:cNvGrpSpPr/>
        <p:nvPr/>
      </p:nvGrpSpPr>
      <p:grpSpPr>
        <a:xfrm>
          <a:off x="0" y="0"/>
          <a:ext cx="0" cy="0"/>
          <a:chOff x="0" y="0"/>
          <a:chExt cx="0" cy="0"/>
        </a:xfrm>
      </p:grpSpPr>
      <p:sp>
        <p:nvSpPr>
          <p:cNvPr id="76" name="Google Shape;76;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ontents slide layout">
  <p:cSld name="Contents slide layout">
    <p:spTree>
      <p:nvGrpSpPr>
        <p:cNvPr id="1" name="Shape 18"/>
        <p:cNvGrpSpPr/>
        <p:nvPr/>
      </p:nvGrpSpPr>
      <p:grpSpPr>
        <a:xfrm>
          <a:off x="0" y="0"/>
          <a:ext cx="0" cy="0"/>
          <a:chOff x="0" y="0"/>
          <a:chExt cx="0" cy="0"/>
        </a:xfrm>
      </p:grpSpPr>
      <p:sp>
        <p:nvSpPr>
          <p:cNvPr id="19" name="Google Shape;19;p23"/>
          <p:cNvSpPr txBox="1">
            <a:spLocks noGrp="1"/>
          </p:cNvSpPr>
          <p:nvPr>
            <p:ph type="body" idx="1"/>
          </p:nvPr>
        </p:nvSpPr>
        <p:spPr>
          <a:xfrm>
            <a:off x="323529" y="339509"/>
            <a:ext cx="11573197" cy="724247"/>
          </a:xfrm>
          <a:prstGeom prst="rect">
            <a:avLst/>
          </a:prstGeom>
          <a:noFill/>
          <a:ln>
            <a:noFill/>
          </a:ln>
        </p:spPr>
        <p:txBody>
          <a:bodyPr spcFirstLastPara="1" wrap="square" lIns="91425" tIns="45700" rIns="91425" bIns="45700" anchor="ctr" anchorCtr="0">
            <a:normAutofit/>
          </a:bodyPr>
          <a:lstStyle>
            <a:lvl1pPr marL="457200" lvl="0" indent="-228600" algn="ctr">
              <a:lnSpc>
                <a:spcPct val="90000"/>
              </a:lnSpc>
              <a:spcBef>
                <a:spcPts val="1000"/>
              </a:spcBef>
              <a:spcAft>
                <a:spcPts val="0"/>
              </a:spcAft>
              <a:buClr>
                <a:srgbClr val="262626"/>
              </a:buClr>
              <a:buSzPts val="5400"/>
              <a:buNone/>
              <a:defRPr sz="5400" b="0">
                <a:solidFill>
                  <a:srgbClr val="262626"/>
                </a:solidFill>
                <a:latin typeface="Calibri"/>
                <a:ea typeface="Calibri"/>
                <a:cs typeface="Calibri"/>
                <a:sym typeface="Calibri"/>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Break Slide layout">
  <p:cSld name="Section Break Slide layout">
    <p:bg>
      <p:bgPr>
        <a:blipFill>
          <a:blip r:embed="rId2">
            <a:alphaModFix/>
          </a:blip>
          <a:stretch>
            <a:fillRect/>
          </a:stretch>
        </a:blipFill>
        <a:effectLst/>
      </p:bgPr>
    </p:bg>
    <p:spTree>
      <p:nvGrpSpPr>
        <p:cNvPr id="1"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2">
  <p:cSld name="Content 2">
    <p:spTree>
      <p:nvGrpSpPr>
        <p:cNvPr id="1" name="Shape 21"/>
        <p:cNvGrpSpPr/>
        <p:nvPr/>
      </p:nvGrpSpPr>
      <p:grpSpPr>
        <a:xfrm>
          <a:off x="0" y="0"/>
          <a:ext cx="0" cy="0"/>
          <a:chOff x="0" y="0"/>
          <a:chExt cx="0" cy="0"/>
        </a:xfrm>
      </p:grpSpPr>
      <p:sp>
        <p:nvSpPr>
          <p:cNvPr id="22" name="Google Shape;22;p25"/>
          <p:cNvSpPr txBox="1">
            <a:spLocks noGrp="1"/>
          </p:cNvSpPr>
          <p:nvPr>
            <p:ph type="title"/>
          </p:nvPr>
        </p:nvSpPr>
        <p:spPr>
          <a:xfrm>
            <a:off x="6562816" y="457200"/>
            <a:ext cx="4837176" cy="19933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5"/>
          <p:cNvSpPr>
            <a:spLocks noGrp="1"/>
          </p:cNvSpPr>
          <p:nvPr>
            <p:ph type="pic" idx="2"/>
          </p:nvPr>
        </p:nvSpPr>
        <p:spPr>
          <a:xfrm>
            <a:off x="-28882" y="0"/>
            <a:ext cx="6115050" cy="6858000"/>
          </a:xfrm>
          <a:prstGeom prst="parallelogram">
            <a:avLst>
              <a:gd name="adj" fmla="val 25000"/>
            </a:avLst>
          </a:prstGeom>
          <a:noFill/>
          <a:ln>
            <a:noFill/>
          </a:ln>
        </p:spPr>
      </p:sp>
      <p:sp>
        <p:nvSpPr>
          <p:cNvPr id="24" name="Google Shape;24;p25"/>
          <p:cNvSpPr txBox="1">
            <a:spLocks noGrp="1"/>
          </p:cNvSpPr>
          <p:nvPr>
            <p:ph type="body" idx="1"/>
          </p:nvPr>
        </p:nvSpPr>
        <p:spPr>
          <a:xfrm>
            <a:off x="6562818" y="2752344"/>
            <a:ext cx="4837174" cy="3136392"/>
          </a:xfrm>
          <a:prstGeom prst="rect">
            <a:avLst/>
          </a:prstGeom>
          <a:noFill/>
          <a:ln>
            <a:noFill/>
          </a:ln>
        </p:spPr>
        <p:txBody>
          <a:bodyPr spcFirstLastPara="1" wrap="square" lIns="91425" tIns="45700" rIns="91425" bIns="45700" anchor="t" anchorCtr="0">
            <a:normAutofit/>
          </a:bodyPr>
          <a:lstStyle>
            <a:lvl1pPr marL="457200" lvl="0" indent="-228600" algn="l">
              <a:lnSpc>
                <a:spcPct val="150000"/>
              </a:lnSpc>
              <a:spcBef>
                <a:spcPts val="1000"/>
              </a:spcBef>
              <a:spcAft>
                <a:spcPts val="0"/>
              </a:spcAft>
              <a:buClr>
                <a:schemeClr val="dk1"/>
              </a:buClr>
              <a:buSzPts val="1800"/>
              <a:buNone/>
              <a:defRPr sz="1800" cap="none"/>
            </a:lvl1pPr>
            <a:lvl2pPr marL="914400" lvl="1" indent="-228600" algn="l">
              <a:lnSpc>
                <a:spcPct val="150000"/>
              </a:lnSpc>
              <a:spcBef>
                <a:spcPts val="1000"/>
              </a:spcBef>
              <a:spcAft>
                <a:spcPts val="0"/>
              </a:spcAft>
              <a:buClr>
                <a:schemeClr val="dk1"/>
              </a:buClr>
              <a:buSzPts val="1800"/>
              <a:buNone/>
              <a:defRPr sz="1800" cap="none"/>
            </a:lvl2pPr>
            <a:lvl3pPr marL="1371600" lvl="2" indent="-228600" algn="l">
              <a:lnSpc>
                <a:spcPct val="150000"/>
              </a:lnSpc>
              <a:spcBef>
                <a:spcPts val="1000"/>
              </a:spcBef>
              <a:spcAft>
                <a:spcPts val="0"/>
              </a:spcAft>
              <a:buClr>
                <a:schemeClr val="dk1"/>
              </a:buClr>
              <a:buSzPts val="1800"/>
              <a:buNone/>
              <a:defRPr sz="1800" cap="none"/>
            </a:lvl3pPr>
            <a:lvl4pPr marL="1828800" lvl="3" indent="-228600" algn="l">
              <a:lnSpc>
                <a:spcPct val="150000"/>
              </a:lnSpc>
              <a:spcBef>
                <a:spcPts val="1000"/>
              </a:spcBef>
              <a:spcAft>
                <a:spcPts val="0"/>
              </a:spcAft>
              <a:buClr>
                <a:schemeClr val="dk1"/>
              </a:buClr>
              <a:buSzPts val="1800"/>
              <a:buNone/>
              <a:defRPr sz="1800" cap="none"/>
            </a:lvl4pPr>
            <a:lvl5pPr marL="2286000" lvl="4" indent="-228600" algn="l">
              <a:lnSpc>
                <a:spcPct val="150000"/>
              </a:lnSpc>
              <a:spcBef>
                <a:spcPts val="1000"/>
              </a:spcBef>
              <a:spcAft>
                <a:spcPts val="0"/>
              </a:spcAft>
              <a:buClr>
                <a:schemeClr val="dk1"/>
              </a:buClr>
              <a:buSzPts val="1800"/>
              <a:buNone/>
              <a:defRPr sz="1800" cap="none"/>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3">
  <p:cSld name="Content 3">
    <p:spTree>
      <p:nvGrpSpPr>
        <p:cNvPr id="1" name="Shape 25"/>
        <p:cNvGrpSpPr/>
        <p:nvPr/>
      </p:nvGrpSpPr>
      <p:grpSpPr>
        <a:xfrm>
          <a:off x="0" y="0"/>
          <a:ext cx="0" cy="0"/>
          <a:chOff x="0" y="0"/>
          <a:chExt cx="0" cy="0"/>
        </a:xfrm>
      </p:grpSpPr>
      <p:sp>
        <p:nvSpPr>
          <p:cNvPr id="26" name="Google Shape;26;p26"/>
          <p:cNvSpPr>
            <a:spLocks noGrp="1"/>
          </p:cNvSpPr>
          <p:nvPr>
            <p:ph type="pic" idx="2"/>
          </p:nvPr>
        </p:nvSpPr>
        <p:spPr>
          <a:xfrm>
            <a:off x="0" y="0"/>
            <a:ext cx="12192000" cy="6858000"/>
          </a:xfrm>
          <a:prstGeom prst="rect">
            <a:avLst/>
          </a:prstGeom>
          <a:solidFill>
            <a:schemeClr val="dk1"/>
          </a:solidFill>
          <a:ln>
            <a:noFill/>
          </a:ln>
        </p:spPr>
      </p:sp>
      <p:sp>
        <p:nvSpPr>
          <p:cNvPr id="27" name="Google Shape;27;p26"/>
          <p:cNvSpPr txBox="1">
            <a:spLocks noGrp="1"/>
          </p:cNvSpPr>
          <p:nvPr>
            <p:ph type="title"/>
          </p:nvPr>
        </p:nvSpPr>
        <p:spPr>
          <a:xfrm>
            <a:off x="1362437" y="400485"/>
            <a:ext cx="9467127" cy="2527911"/>
          </a:xfrm>
          <a:prstGeom prst="rect">
            <a:avLst/>
          </a:prstGeom>
          <a:noFill/>
          <a:ln>
            <a:noFill/>
          </a:ln>
        </p:spPr>
        <p:txBody>
          <a:bodyPr spcFirstLastPara="1" wrap="square" lIns="91425" tIns="45700" rIns="91425" bIns="45700" anchor="b" anchorCtr="0">
            <a:noAutofit/>
          </a:bodyPr>
          <a:lstStyle>
            <a:lvl1pPr lvl="0" algn="ctr">
              <a:lnSpc>
                <a:spcPct val="90000"/>
              </a:lnSpc>
              <a:spcBef>
                <a:spcPts val="1000"/>
              </a:spcBef>
              <a:spcAft>
                <a:spcPts val="0"/>
              </a:spcAft>
              <a:buClr>
                <a:schemeClr val="lt1"/>
              </a:buClr>
              <a:buSzPts val="4800"/>
              <a:buFont typeface="Calibri"/>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6"/>
          <p:cNvSpPr txBox="1">
            <a:spLocks noGrp="1"/>
          </p:cNvSpPr>
          <p:nvPr>
            <p:ph type="body" idx="1"/>
          </p:nvPr>
        </p:nvSpPr>
        <p:spPr>
          <a:xfrm>
            <a:off x="1362075" y="3738622"/>
            <a:ext cx="9467850" cy="2527911"/>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lt1"/>
              </a:buClr>
              <a:buSzPts val="1800"/>
              <a:buNone/>
              <a:defRPr sz="1800">
                <a:solidFill>
                  <a:schemeClr val="lt1"/>
                </a:solidFill>
              </a:defRPr>
            </a:lvl1pPr>
            <a:lvl2pPr marL="914400" lvl="1" indent="-228600" algn="ctr">
              <a:lnSpc>
                <a:spcPct val="90000"/>
              </a:lnSpc>
              <a:spcBef>
                <a:spcPts val="1000"/>
              </a:spcBef>
              <a:spcAft>
                <a:spcPts val="0"/>
              </a:spcAft>
              <a:buClr>
                <a:schemeClr val="lt1"/>
              </a:buClr>
              <a:buSzPts val="1800"/>
              <a:buNone/>
              <a:defRPr sz="1800">
                <a:solidFill>
                  <a:schemeClr val="lt1"/>
                </a:solidFill>
              </a:defRPr>
            </a:lvl2pPr>
            <a:lvl3pPr marL="1371600" lvl="2" indent="-228600" algn="ctr">
              <a:lnSpc>
                <a:spcPct val="90000"/>
              </a:lnSpc>
              <a:spcBef>
                <a:spcPts val="1000"/>
              </a:spcBef>
              <a:spcAft>
                <a:spcPts val="0"/>
              </a:spcAft>
              <a:buClr>
                <a:schemeClr val="lt1"/>
              </a:buClr>
              <a:buSzPts val="1800"/>
              <a:buNone/>
              <a:defRPr sz="1800">
                <a:solidFill>
                  <a:schemeClr val="lt1"/>
                </a:solidFill>
              </a:defRPr>
            </a:lvl3pPr>
            <a:lvl4pPr marL="1828800" lvl="3" indent="-228600" algn="ctr">
              <a:lnSpc>
                <a:spcPct val="90000"/>
              </a:lnSpc>
              <a:spcBef>
                <a:spcPts val="1000"/>
              </a:spcBef>
              <a:spcAft>
                <a:spcPts val="0"/>
              </a:spcAft>
              <a:buClr>
                <a:schemeClr val="lt1"/>
              </a:buClr>
              <a:buSzPts val="1800"/>
              <a:buNone/>
              <a:defRPr sz="1800">
                <a:solidFill>
                  <a:schemeClr val="lt1"/>
                </a:solidFill>
              </a:defRPr>
            </a:lvl4pPr>
            <a:lvl5pPr marL="2286000" lvl="4" indent="-228600" algn="ctr">
              <a:lnSpc>
                <a:spcPct val="90000"/>
              </a:lnSpc>
              <a:spcBef>
                <a:spcPts val="1000"/>
              </a:spcBef>
              <a:spcAft>
                <a:spcPts val="0"/>
              </a:spcAft>
              <a:buClr>
                <a:schemeClr val="lt1"/>
              </a:buClr>
              <a:buSzPts val="1800"/>
              <a:buNone/>
              <a:defRPr sz="1800">
                <a:solidFill>
                  <a:schemeClr val="lt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subtitle + picture">
  <p:cSld name="Title + subtitle + picture">
    <p:spTree>
      <p:nvGrpSpPr>
        <p:cNvPr id="1" name="Shape 29"/>
        <p:cNvGrpSpPr/>
        <p:nvPr/>
      </p:nvGrpSpPr>
      <p:grpSpPr>
        <a:xfrm>
          <a:off x="0" y="0"/>
          <a:ext cx="0" cy="0"/>
          <a:chOff x="0" y="0"/>
          <a:chExt cx="0" cy="0"/>
        </a:xfrm>
      </p:grpSpPr>
      <p:sp>
        <p:nvSpPr>
          <p:cNvPr id="30" name="Google Shape;30;p27"/>
          <p:cNvSpPr txBox="1">
            <a:spLocks noGrp="1"/>
          </p:cNvSpPr>
          <p:nvPr>
            <p:ph type="ctrTitle"/>
          </p:nvPr>
        </p:nvSpPr>
        <p:spPr>
          <a:xfrm>
            <a:off x="1117600" y="762000"/>
            <a:ext cx="5066250" cy="290068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27"/>
          <p:cNvSpPr>
            <a:spLocks noGrp="1"/>
          </p:cNvSpPr>
          <p:nvPr>
            <p:ph type="pic" idx="2"/>
          </p:nvPr>
        </p:nvSpPr>
        <p:spPr>
          <a:xfrm flipH="1">
            <a:off x="6086167" y="-22225"/>
            <a:ext cx="6080760" cy="6902450"/>
          </a:xfrm>
          <a:prstGeom prst="parallelogram">
            <a:avLst>
              <a:gd name="adj" fmla="val 25000"/>
            </a:avLst>
          </a:prstGeom>
          <a:noFill/>
          <a:ln>
            <a:noFill/>
          </a:ln>
        </p:spPr>
      </p:sp>
      <p:sp>
        <p:nvSpPr>
          <p:cNvPr id="32" name="Google Shape;32;p27"/>
          <p:cNvSpPr txBox="1">
            <a:spLocks noGrp="1"/>
          </p:cNvSpPr>
          <p:nvPr>
            <p:ph type="subTitle" idx="1"/>
          </p:nvPr>
        </p:nvSpPr>
        <p:spPr>
          <a:xfrm>
            <a:off x="1117600" y="4145280"/>
            <a:ext cx="5066250" cy="690880"/>
          </a:xfrm>
          <a:prstGeom prst="rect">
            <a:avLst/>
          </a:prstGeom>
          <a:gradFill>
            <a:gsLst>
              <a:gs pos="0">
                <a:schemeClr val="accent5"/>
              </a:gs>
              <a:gs pos="50000">
                <a:schemeClr val="accent1"/>
              </a:gs>
              <a:gs pos="100000">
                <a:srgbClr val="E7995A"/>
              </a:gs>
            </a:gsLst>
            <a:lin ang="10200000" scaled="0"/>
          </a:grad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lt1"/>
              </a:buClr>
              <a:buSzPts val="2400"/>
              <a:buNone/>
              <a:defRPr sz="2400" cap="none">
                <a:solidFill>
                  <a:schemeClr val="lt1"/>
                </a:solidFill>
                <a:latin typeface="Calibri"/>
                <a:ea typeface="Calibri"/>
                <a:cs typeface="Calibri"/>
                <a:sym typeface="Calibri"/>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1">
  <p:cSld name="Content 1">
    <p:spTree>
      <p:nvGrpSpPr>
        <p:cNvPr id="1" name="Shape 33"/>
        <p:cNvGrpSpPr/>
        <p:nvPr/>
      </p:nvGrpSpPr>
      <p:grpSpPr>
        <a:xfrm>
          <a:off x="0" y="0"/>
          <a:ext cx="0" cy="0"/>
          <a:chOff x="0" y="0"/>
          <a:chExt cx="0" cy="0"/>
        </a:xfrm>
      </p:grpSpPr>
      <p:sp>
        <p:nvSpPr>
          <p:cNvPr id="34" name="Google Shape;34;p28"/>
          <p:cNvSpPr txBox="1">
            <a:spLocks noGrp="1"/>
          </p:cNvSpPr>
          <p:nvPr>
            <p:ph type="title"/>
          </p:nvPr>
        </p:nvSpPr>
        <p:spPr>
          <a:xfrm>
            <a:off x="5242425" y="466344"/>
            <a:ext cx="6241651" cy="1710354"/>
          </a:xfrm>
          <a:prstGeom prst="rect">
            <a:avLst/>
          </a:prstGeom>
          <a:noFill/>
          <a:ln>
            <a:noFill/>
          </a:ln>
        </p:spPr>
        <p:txBody>
          <a:bodyPr spcFirstLastPara="1" wrap="square" lIns="91425" tIns="45700" rIns="91425" bIns="0" anchor="ctr" anchorCtr="0">
            <a:no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8"/>
          <p:cNvSpPr>
            <a:spLocks noGrp="1"/>
          </p:cNvSpPr>
          <p:nvPr>
            <p:ph type="pic" idx="2"/>
          </p:nvPr>
        </p:nvSpPr>
        <p:spPr>
          <a:xfrm>
            <a:off x="0" y="0"/>
            <a:ext cx="4287838" cy="6858000"/>
          </a:xfrm>
          <a:prstGeom prst="rect">
            <a:avLst/>
          </a:prstGeom>
          <a:noFill/>
          <a:ln>
            <a:noFill/>
          </a:ln>
        </p:spPr>
      </p:sp>
      <p:sp>
        <p:nvSpPr>
          <p:cNvPr id="36" name="Google Shape;36;p28"/>
          <p:cNvSpPr txBox="1">
            <a:spLocks noGrp="1"/>
          </p:cNvSpPr>
          <p:nvPr>
            <p:ph type="body" idx="1"/>
          </p:nvPr>
        </p:nvSpPr>
        <p:spPr>
          <a:xfrm>
            <a:off x="5242426" y="2286000"/>
            <a:ext cx="6241650" cy="347472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2"/>
              </a:buClr>
              <a:buSzPts val="1800"/>
              <a:buFont typeface="Noto Sans Symbols"/>
              <a:buChar char="▪"/>
              <a:defRPr sz="1800"/>
            </a:lvl1pPr>
            <a:lvl2pPr marL="914400" lvl="1" indent="-342900" algn="l">
              <a:lnSpc>
                <a:spcPct val="90000"/>
              </a:lnSpc>
              <a:spcBef>
                <a:spcPts val="1000"/>
              </a:spcBef>
              <a:spcAft>
                <a:spcPts val="0"/>
              </a:spcAft>
              <a:buClr>
                <a:schemeClr val="accent2"/>
              </a:buClr>
              <a:buSzPts val="1800"/>
              <a:buFont typeface="Noto Sans Symbols"/>
              <a:buChar char="▪"/>
              <a:defRPr sz="1800"/>
            </a:lvl2pPr>
            <a:lvl3pPr marL="1371600" lvl="2" indent="-342900" algn="l">
              <a:lnSpc>
                <a:spcPct val="90000"/>
              </a:lnSpc>
              <a:spcBef>
                <a:spcPts val="1000"/>
              </a:spcBef>
              <a:spcAft>
                <a:spcPts val="0"/>
              </a:spcAft>
              <a:buClr>
                <a:schemeClr val="accent2"/>
              </a:buClr>
              <a:buSzPts val="1800"/>
              <a:buFont typeface="Noto Sans Symbols"/>
              <a:buChar char="▪"/>
              <a:defRPr sz="1800"/>
            </a:lvl3pPr>
            <a:lvl4pPr marL="1828800" lvl="3" indent="-342900" algn="l">
              <a:lnSpc>
                <a:spcPct val="90000"/>
              </a:lnSpc>
              <a:spcBef>
                <a:spcPts val="1000"/>
              </a:spcBef>
              <a:spcAft>
                <a:spcPts val="0"/>
              </a:spcAft>
              <a:buClr>
                <a:schemeClr val="accent2"/>
              </a:buClr>
              <a:buSzPts val="1800"/>
              <a:buFont typeface="Noto Sans Symbols"/>
              <a:buChar char="▪"/>
              <a:defRPr sz="1800"/>
            </a:lvl4pPr>
            <a:lvl5pPr marL="2286000" lvl="4" indent="-342900" algn="l">
              <a:lnSpc>
                <a:spcPct val="90000"/>
              </a:lnSpc>
              <a:spcBef>
                <a:spcPts val="1000"/>
              </a:spcBef>
              <a:spcAft>
                <a:spcPts val="0"/>
              </a:spcAft>
              <a:buClr>
                <a:schemeClr val="accent2"/>
              </a:buClr>
              <a:buSzPts val="1800"/>
              <a:buFont typeface="Noto Sans Symbols"/>
              <a:buChar char="▪"/>
              <a:defRPr sz="1800"/>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8"/>
          <p:cNvSpPr/>
          <p:nvPr/>
        </p:nvSpPr>
        <p:spPr>
          <a:xfrm>
            <a:off x="5291586" y="6303963"/>
            <a:ext cx="4287186" cy="554037"/>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 subtitle">
  <p:cSld name="Title + subtitle">
    <p:spTree>
      <p:nvGrpSpPr>
        <p:cNvPr id="1" name="Shape 38"/>
        <p:cNvGrpSpPr/>
        <p:nvPr/>
      </p:nvGrpSpPr>
      <p:grpSpPr>
        <a:xfrm>
          <a:off x="0" y="0"/>
          <a:ext cx="0" cy="0"/>
          <a:chOff x="0" y="0"/>
          <a:chExt cx="0" cy="0"/>
        </a:xfrm>
      </p:grpSpPr>
      <p:sp>
        <p:nvSpPr>
          <p:cNvPr id="39" name="Google Shape;39;p29"/>
          <p:cNvSpPr txBox="1">
            <a:spLocks noGrp="1"/>
          </p:cNvSpPr>
          <p:nvPr>
            <p:ph type="ctrTitle"/>
          </p:nvPr>
        </p:nvSpPr>
        <p:spPr>
          <a:xfrm>
            <a:off x="1524000" y="1143000"/>
            <a:ext cx="9144000" cy="22860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4800"/>
              <a:buFont typeface="Calibri"/>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29"/>
          <p:cNvSpPr txBox="1">
            <a:spLocks noGrp="1"/>
          </p:cNvSpPr>
          <p:nvPr>
            <p:ph type="subTitle" idx="1"/>
          </p:nvPr>
        </p:nvSpPr>
        <p:spPr>
          <a:xfrm>
            <a:off x="1524000" y="3835198"/>
            <a:ext cx="9144000" cy="683219"/>
          </a:xfrm>
          <a:prstGeom prst="rect">
            <a:avLst/>
          </a:prstGeom>
          <a:gradFill>
            <a:gsLst>
              <a:gs pos="0">
                <a:schemeClr val="accent5"/>
              </a:gs>
              <a:gs pos="50000">
                <a:schemeClr val="accent1"/>
              </a:gs>
              <a:gs pos="100000">
                <a:srgbClr val="E7995A"/>
              </a:gs>
            </a:gsLst>
            <a:path path="circle">
              <a:fillToRect l="100000" t="100000"/>
            </a:path>
            <a:tileRect r="-100000" b="-100000"/>
          </a:grad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Clr>
                <a:schemeClr val="lt1"/>
              </a:buClr>
              <a:buSzPts val="2400"/>
              <a:buNone/>
              <a:defRPr sz="2400" cap="none">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1">
  <p:cSld name="Two Content 1">
    <p:spTree>
      <p:nvGrpSpPr>
        <p:cNvPr id="1" name="Shape 41"/>
        <p:cNvGrpSpPr/>
        <p:nvPr/>
      </p:nvGrpSpPr>
      <p:grpSpPr>
        <a:xfrm>
          <a:off x="0" y="0"/>
          <a:ext cx="0" cy="0"/>
          <a:chOff x="0" y="0"/>
          <a:chExt cx="0" cy="0"/>
        </a:xfrm>
      </p:grpSpPr>
      <p:sp>
        <p:nvSpPr>
          <p:cNvPr id="42" name="Google Shape;42;p30"/>
          <p:cNvSpPr/>
          <p:nvPr/>
        </p:nvSpPr>
        <p:spPr>
          <a:xfrm>
            <a:off x="0" y="6303963"/>
            <a:ext cx="12192000" cy="554037"/>
          </a:xfrm>
          <a:prstGeom prst="rect">
            <a:avLst/>
          </a:prstGeom>
          <a:gradFill>
            <a:gsLst>
              <a:gs pos="0">
                <a:schemeClr val="accent5"/>
              </a:gs>
              <a:gs pos="50000">
                <a:schemeClr val="accent1"/>
              </a:gs>
              <a:gs pos="100000">
                <a:srgbClr val="E7995A"/>
              </a:gs>
            </a:gsLst>
            <a:lin ang="108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3" name="Google Shape;43;p30"/>
          <p:cNvSpPr txBox="1">
            <a:spLocks noGrp="1"/>
          </p:cNvSpPr>
          <p:nvPr>
            <p:ph type="title"/>
          </p:nvPr>
        </p:nvSpPr>
        <p:spPr>
          <a:xfrm>
            <a:off x="838200" y="365760"/>
            <a:ext cx="10515600" cy="132588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30"/>
          <p:cNvSpPr txBox="1">
            <a:spLocks noGrp="1"/>
          </p:cNvSpPr>
          <p:nvPr>
            <p:ph type="body" idx="1"/>
          </p:nvPr>
        </p:nvSpPr>
        <p:spPr>
          <a:xfrm>
            <a:off x="838199" y="2024781"/>
            <a:ext cx="5212079" cy="4137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30"/>
          <p:cNvSpPr txBox="1">
            <a:spLocks noGrp="1"/>
          </p:cNvSpPr>
          <p:nvPr>
            <p:ph type="body" idx="2"/>
          </p:nvPr>
        </p:nvSpPr>
        <p:spPr>
          <a:xfrm>
            <a:off x="6459795" y="2024780"/>
            <a:ext cx="4894006" cy="4137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1800"/>
              <a:buFont typeface="Noto Sans Symbols"/>
              <a:buNone/>
              <a:defRPr sz="1800">
                <a:latin typeface="Calibri"/>
                <a:ea typeface="Calibri"/>
                <a:cs typeface="Calibri"/>
                <a:sym typeface="Calibri"/>
              </a:defRPr>
            </a:lvl1pPr>
            <a:lvl2pPr marL="914400" lvl="1"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2pPr>
            <a:lvl3pPr marL="1371600" lvl="2"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3pPr>
            <a:lvl4pPr marL="1828800" lvl="3"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4pPr>
            <a:lvl5pPr marL="2286000" lvl="4" indent="-342900" algn="l">
              <a:lnSpc>
                <a:spcPct val="90000"/>
              </a:lnSpc>
              <a:spcBef>
                <a:spcPts val="1000"/>
              </a:spcBef>
              <a:spcAft>
                <a:spcPts val="0"/>
              </a:spcAft>
              <a:buClr>
                <a:schemeClr val="accent2"/>
              </a:buClr>
              <a:buSzPts val="1800"/>
              <a:buFont typeface="Noto Sans Symbols"/>
              <a:buChar char="▪"/>
              <a:defRPr sz="1800">
                <a:latin typeface="Calibri"/>
                <a:ea typeface="Calibri"/>
                <a:cs typeface="Calibri"/>
                <a:sym typeface="Calibri"/>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800"/>
              <a:buFont typeface="Calibri"/>
              <a:buNone/>
              <a:defRPr sz="4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757575"/>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757575"/>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3.jp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rive.google.com/file/d/1CaiE3P12UFb2leOkyp_yQqCkTtYaEgGo/view?usp=drive_link"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349829" y="1730829"/>
            <a:ext cx="9598908" cy="2286000"/>
          </a:xfrm>
          <a:prstGeom prst="rect">
            <a:avLst/>
          </a:prstGeom>
          <a:noFill/>
          <a:ln>
            <a:noFill/>
          </a:ln>
        </p:spPr>
        <p:txBody>
          <a:bodyPr spcFirstLastPara="1" wrap="square" lIns="91425" tIns="45700" rIns="91425" bIns="45700" anchor="ctr" anchorCtr="0">
            <a:noAutofit/>
          </a:bodyPr>
          <a:lstStyle/>
          <a:p>
            <a:pPr marL="457200" marR="0" lvl="0" indent="0" algn="l" rtl="0">
              <a:lnSpc>
                <a:spcPct val="90000"/>
              </a:lnSpc>
              <a:spcBef>
                <a:spcPts val="0"/>
              </a:spcBef>
              <a:spcAft>
                <a:spcPts val="0"/>
              </a:spcAft>
              <a:buClr>
                <a:schemeClr val="lt1"/>
              </a:buClr>
              <a:buSzPts val="2800"/>
              <a:buFont typeface="Arial"/>
              <a:buNone/>
            </a:pPr>
            <a:br>
              <a:rPr lang="en-US" sz="2800" b="1" i="0">
                <a:latin typeface="Arial"/>
                <a:ea typeface="Arial"/>
                <a:cs typeface="Arial"/>
                <a:sym typeface="Arial"/>
              </a:rPr>
            </a:br>
            <a:r>
              <a:rPr lang="en-US" sz="2800" b="1" i="1">
                <a:latin typeface="Arial"/>
                <a:ea typeface="Arial"/>
                <a:cs typeface="Arial"/>
                <a:sym typeface="Arial"/>
              </a:rPr>
              <a:t>ENHANCING </a:t>
            </a:r>
            <a:br>
              <a:rPr lang="en-US" sz="2800" b="1" i="1">
                <a:latin typeface="Arial"/>
                <a:ea typeface="Arial"/>
                <a:cs typeface="Arial"/>
                <a:sym typeface="Arial"/>
              </a:rPr>
            </a:br>
            <a:r>
              <a:rPr lang="en-US" sz="2800" b="1" i="1">
                <a:solidFill>
                  <a:srgbClr val="747474"/>
                </a:solidFill>
                <a:latin typeface="Arial"/>
                <a:ea typeface="Arial"/>
                <a:cs typeface="Arial"/>
                <a:sym typeface="Arial"/>
              </a:rPr>
              <a:t>PRODUCT RECOMMENDATIONS</a:t>
            </a:r>
            <a:br>
              <a:rPr lang="en-US" sz="2800" b="1" i="1">
                <a:solidFill>
                  <a:srgbClr val="747474"/>
                </a:solidFill>
                <a:latin typeface="Arial"/>
                <a:ea typeface="Arial"/>
                <a:cs typeface="Arial"/>
                <a:sym typeface="Arial"/>
              </a:rPr>
            </a:br>
            <a:r>
              <a:rPr lang="en-US" sz="2800" b="1" i="1">
                <a:solidFill>
                  <a:srgbClr val="F1BF97"/>
                </a:solidFill>
                <a:latin typeface="Arial"/>
                <a:ea typeface="Arial"/>
                <a:cs typeface="Arial"/>
                <a:sym typeface="Arial"/>
              </a:rPr>
              <a:t>WITH MULTI AGENT LANGCHAIN CHATBOTS</a:t>
            </a:r>
            <a:endParaRPr sz="2800" b="1" i="0">
              <a:solidFill>
                <a:srgbClr val="F1BF97"/>
              </a:solidFill>
              <a:latin typeface="Arial"/>
              <a:ea typeface="Arial"/>
              <a:cs typeface="Arial"/>
              <a:sym typeface="Arial"/>
            </a:endParaRPr>
          </a:p>
        </p:txBody>
      </p:sp>
      <p:pic>
        <p:nvPicPr>
          <p:cNvPr id="85" name="Google Shape;85;p1"/>
          <p:cNvPicPr preferRelativeResize="0">
            <a:picLocks noGrp="1"/>
          </p:cNvPicPr>
          <p:nvPr>
            <p:ph type="pic" idx="2"/>
          </p:nvPr>
        </p:nvPicPr>
        <p:blipFill rotWithShape="1">
          <a:blip r:embed="rId3">
            <a:alphaModFix/>
          </a:blip>
          <a:srcRect l="14444" r="14442"/>
          <a:stretch/>
        </p:blipFill>
        <p:spPr>
          <a:xfrm>
            <a:off x="0" y="0"/>
            <a:ext cx="12192000" cy="6858000"/>
          </a:xfrm>
          <a:prstGeom prst="rect">
            <a:avLst/>
          </a:prstGeom>
          <a:noFill/>
          <a:ln>
            <a:noFill/>
          </a:ln>
        </p:spPr>
      </p:pic>
      <p:sp>
        <p:nvSpPr>
          <p:cNvPr id="86" name="Google Shape;86;p1"/>
          <p:cNvSpPr txBox="1"/>
          <p:nvPr/>
        </p:nvSpPr>
        <p:spPr>
          <a:xfrm>
            <a:off x="6096000" y="4289125"/>
            <a:ext cx="5715000" cy="1477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800"/>
              <a:buFont typeface="Arial"/>
              <a:buNone/>
            </a:pPr>
            <a:r>
              <a:rPr lang="en-US" sz="2800" b="1" i="0" u="none" strike="noStrike" cap="none">
                <a:solidFill>
                  <a:schemeClr val="lt2"/>
                </a:solidFill>
                <a:latin typeface="Arial"/>
                <a:ea typeface="Arial"/>
                <a:cs typeface="Arial"/>
                <a:sym typeface="Arial"/>
              </a:rPr>
              <a:t>SPHARK-D Bot </a:t>
            </a:r>
            <a:endParaRPr sz="1400" b="0" i="0" u="none" strike="noStrike" cap="none">
              <a:solidFill>
                <a:schemeClr val="l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0" i="0" u="none" strike="noStrike" cap="none">
                <a:solidFill>
                  <a:schemeClr val="lt2"/>
                </a:solidFill>
                <a:latin typeface="Arial"/>
                <a:ea typeface="Arial"/>
                <a:cs typeface="Arial"/>
                <a:sym typeface="Arial"/>
              </a:rPr>
              <a:t>A Generative AI-Powered Shopping Assistant</a:t>
            </a:r>
            <a:endParaRPr sz="2400" b="0" i="0" u="none" strike="noStrike" cap="none">
              <a:solidFill>
                <a:schemeClr val="lt2"/>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chemeClr val="lt2"/>
                </a:solidFill>
                <a:latin typeface="Arial"/>
                <a:ea typeface="Arial"/>
                <a:cs typeface="Arial"/>
                <a:sym typeface="Arial"/>
              </a:rPr>
              <a:t>Ask Anything and Elevate Your Shopping Experience!</a:t>
            </a:r>
            <a:endParaRPr sz="1400" b="0"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grpSp>
        <p:nvGrpSpPr>
          <p:cNvPr id="193" name="Google Shape;193;p14"/>
          <p:cNvGrpSpPr/>
          <p:nvPr/>
        </p:nvGrpSpPr>
        <p:grpSpPr>
          <a:xfrm>
            <a:off x="5856816" y="1197533"/>
            <a:ext cx="5690288" cy="3983615"/>
            <a:chOff x="6563542" y="1271110"/>
            <a:chExt cx="5458800" cy="2976011"/>
          </a:xfrm>
        </p:grpSpPr>
        <p:sp>
          <p:nvSpPr>
            <p:cNvPr id="194" name="Google Shape;194;p14"/>
            <p:cNvSpPr txBox="1"/>
            <p:nvPr/>
          </p:nvSpPr>
          <p:spPr>
            <a:xfrm>
              <a:off x="6563542" y="1271110"/>
              <a:ext cx="5458800" cy="1173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Calibri"/>
                  <a:ea typeface="Calibri"/>
                  <a:cs typeface="Calibri"/>
                  <a:sym typeface="Calibri"/>
                </a:rPr>
                <a:t>Challenges &amp; Solutions</a:t>
              </a:r>
              <a:endParaRPr sz="4800" b="1" i="0" u="none" strike="noStrike" cap="none">
                <a:solidFill>
                  <a:schemeClr val="lt1"/>
                </a:solidFill>
                <a:latin typeface="Calibri"/>
                <a:ea typeface="Calibri"/>
                <a:cs typeface="Calibri"/>
                <a:sym typeface="Calibri"/>
              </a:endParaRPr>
            </a:p>
          </p:txBody>
        </p:sp>
        <p:sp>
          <p:nvSpPr>
            <p:cNvPr id="195" name="Google Shape;195;p14"/>
            <p:cNvSpPr txBox="1"/>
            <p:nvPr/>
          </p:nvSpPr>
          <p:spPr>
            <a:xfrm>
              <a:off x="6655342" y="2568643"/>
              <a:ext cx="4777096" cy="1678478"/>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Challenges Faced in Capstone Project: Chatbot for Product Recommendation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Data Preparation and Integration</a:t>
              </a:r>
              <a:endParaRPr sz="2000" b="0"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Multi-Agent Orchestration</a:t>
              </a:r>
              <a:endParaRPr sz="2000" b="0"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Limitations of RAG Approach</a:t>
              </a:r>
              <a:endParaRPr sz="2000" b="0"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Technical and Tooling Limitations</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Model and Workflow Dependencies</a:t>
              </a:r>
              <a:endParaRPr sz="2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5"/>
          <p:cNvSpPr txBox="1"/>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000"/>
              <a:buFont typeface="Ubuntu"/>
              <a:buNone/>
            </a:pPr>
            <a:r>
              <a:rPr lang="en-US" sz="2000" b="1" i="0" u="none" strike="noStrike" cap="none">
                <a:solidFill>
                  <a:schemeClr val="lt1"/>
                </a:solidFill>
                <a:latin typeface="Ubuntu"/>
                <a:ea typeface="Ubuntu"/>
                <a:cs typeface="Ubuntu"/>
                <a:sym typeface="Ubuntu"/>
              </a:rPr>
              <a:t>CHALLENGES FACED IN CAPSTONE PROJECT: CHATBOT FOR PRODUCT RECOMMENDATION</a:t>
            </a:r>
            <a:endParaRPr sz="2000" b="0" i="0" u="none" strike="noStrike" cap="none">
              <a:solidFill>
                <a:schemeClr val="lt1"/>
              </a:solidFill>
              <a:latin typeface="Ubuntu"/>
              <a:ea typeface="Ubuntu"/>
              <a:cs typeface="Ubuntu"/>
              <a:sym typeface="Ubuntu"/>
            </a:endParaRPr>
          </a:p>
        </p:txBody>
      </p:sp>
      <p:sp>
        <p:nvSpPr>
          <p:cNvPr id="201" name="Google Shape;201;p15"/>
          <p:cNvSpPr txBox="1"/>
          <p:nvPr/>
        </p:nvSpPr>
        <p:spPr>
          <a:xfrm>
            <a:off x="511625" y="840300"/>
            <a:ext cx="5742600" cy="5720700"/>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1400"/>
              </a:spcBef>
              <a:spcAft>
                <a:spcPts val="0"/>
              </a:spcAft>
              <a:buClr>
                <a:schemeClr val="dk1"/>
              </a:buClr>
              <a:buSzPts val="1100"/>
              <a:buFont typeface="Arial"/>
              <a:buNone/>
            </a:pPr>
            <a:r>
              <a:rPr lang="en-US" b="1" dirty="0">
                <a:solidFill>
                  <a:schemeClr val="dk1"/>
                </a:solidFill>
              </a:rPr>
              <a:t>Data Preparation and Integration Challenges</a:t>
            </a:r>
            <a:endParaRPr b="1"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US" sz="1200" b="1" dirty="0">
                <a:solidFill>
                  <a:schemeClr val="dk1"/>
                </a:solidFill>
              </a:rPr>
              <a:t>Missing Critical Fields</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Initial Kaggle datasets lacked key fields (e.g., pricing, ratings, links)</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Transition to live APIs for data enrichment</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dirty="0">
                <a:solidFill>
                  <a:schemeClr val="dk1"/>
                </a:solidFill>
              </a:rPr>
              <a:t>API Limitations</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API key constraints, rate limits, and restricted data retrieval</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dirty="0">
                <a:solidFill>
                  <a:schemeClr val="dk1"/>
                </a:solidFill>
              </a:rPr>
              <a:t>Chunking and Filtering</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Focused on cell phone data with 200+ records, rating &gt; 3</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Ensured mandatory fields: price, images, description</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dirty="0">
                <a:solidFill>
                  <a:schemeClr val="dk1"/>
                </a:solidFill>
              </a:rPr>
              <a:t>Embedding Challenges</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Complexity in chunking CSV files, storing embeddings</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Difficulty connecting embeddings to LLMs for retrieval, especially with structured data</a:t>
            </a:r>
            <a:endParaRPr sz="1700" b="1" dirty="0">
              <a:solidFill>
                <a:schemeClr val="dk1"/>
              </a:solidFill>
              <a:latin typeface="Ubuntu"/>
              <a:ea typeface="Ubuntu"/>
              <a:cs typeface="Ubuntu"/>
              <a:sym typeface="Ubuntu"/>
            </a:endParaRPr>
          </a:p>
          <a:p>
            <a:pPr marL="0" lvl="0" indent="0" algn="l" rtl="0">
              <a:lnSpc>
                <a:spcPct val="115000"/>
              </a:lnSpc>
              <a:spcBef>
                <a:spcPts val="1400"/>
              </a:spcBef>
              <a:spcAft>
                <a:spcPts val="0"/>
              </a:spcAft>
              <a:buClr>
                <a:schemeClr val="dk1"/>
              </a:buClr>
              <a:buSzPts val="1100"/>
              <a:buFont typeface="Arial"/>
              <a:buNone/>
            </a:pPr>
            <a:r>
              <a:rPr lang="en-US" b="1" dirty="0">
                <a:solidFill>
                  <a:schemeClr val="dk1"/>
                </a:solidFill>
              </a:rPr>
              <a:t>Multi-Agent Orchestration Challenges</a:t>
            </a:r>
            <a:endParaRPr b="1"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US" sz="1200" b="1" dirty="0">
                <a:solidFill>
                  <a:schemeClr val="dk1"/>
                </a:solidFill>
              </a:rPr>
              <a:t>Agent Coordination</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Difficulty integrating multiple agents for cohesive responses</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Inconsistent results with frameworks (</a:t>
            </a:r>
            <a:r>
              <a:rPr lang="en-US" sz="1200" dirty="0" err="1">
                <a:solidFill>
                  <a:schemeClr val="dk1"/>
                </a:solidFill>
              </a:rPr>
              <a:t>LangGraph</a:t>
            </a:r>
            <a:r>
              <a:rPr lang="en-US" sz="1200" dirty="0">
                <a:solidFill>
                  <a:schemeClr val="dk1"/>
                </a:solidFill>
              </a:rPr>
              <a:t>, </a:t>
            </a:r>
            <a:r>
              <a:rPr lang="en-US" sz="1200" dirty="0" err="1">
                <a:solidFill>
                  <a:schemeClr val="dk1"/>
                </a:solidFill>
              </a:rPr>
              <a:t>CrewAI</a:t>
            </a:r>
            <a:r>
              <a:rPr lang="en-US" sz="1200" dirty="0">
                <a:solidFill>
                  <a:schemeClr val="dk1"/>
                </a:solidFill>
              </a:rPr>
              <a:t>, </a:t>
            </a:r>
            <a:r>
              <a:rPr lang="en-US" sz="1200" dirty="0" err="1">
                <a:solidFill>
                  <a:schemeClr val="dk1"/>
                </a:solidFill>
              </a:rPr>
              <a:t>LlamaIndex</a:t>
            </a:r>
            <a:r>
              <a:rPr lang="en-US" sz="1200" dirty="0">
                <a:solidFill>
                  <a:schemeClr val="dk1"/>
                </a:solidFill>
              </a:rPr>
              <a:t> Router)</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dirty="0">
                <a:solidFill>
                  <a:schemeClr val="dk1"/>
                </a:solidFill>
              </a:rPr>
              <a:t>Agent Type Issues</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Adjustments in agent types (Zero Shot → </a:t>
            </a:r>
            <a:r>
              <a:rPr lang="en-US" sz="1200" dirty="0" err="1">
                <a:solidFill>
                  <a:schemeClr val="dk1"/>
                </a:solidFill>
              </a:rPr>
              <a:t>Conversational.React</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Temperature setting (0.3) improved performance but not optimal</a:t>
            </a:r>
            <a:endParaRPr sz="12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dirty="0">
                <a:solidFill>
                  <a:schemeClr val="dk1"/>
                </a:solidFill>
              </a:rPr>
              <a:t>Orchestration Bottlenecks</a:t>
            </a:r>
            <a:r>
              <a:rPr lang="en-US" sz="1200" dirty="0">
                <a:solidFill>
                  <a:schemeClr val="dk1"/>
                </a:solidFill>
              </a:rPr>
              <a:t>:</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Lack of effective collaboration among agents</a:t>
            </a:r>
            <a:endParaRPr sz="1200" dirty="0">
              <a:solidFill>
                <a:schemeClr val="dk1"/>
              </a:solidFill>
            </a:endParaRPr>
          </a:p>
          <a:p>
            <a:pPr marL="914400" lvl="1" indent="-304800" algn="l" rtl="0">
              <a:lnSpc>
                <a:spcPct val="115000"/>
              </a:lnSpc>
              <a:spcBef>
                <a:spcPts val="0"/>
              </a:spcBef>
              <a:spcAft>
                <a:spcPts val="0"/>
              </a:spcAft>
              <a:buClr>
                <a:schemeClr val="dk1"/>
              </a:buClr>
              <a:buSzPts val="1200"/>
              <a:buChar char="○"/>
            </a:pPr>
            <a:r>
              <a:rPr lang="en-US" sz="1200" dirty="0">
                <a:solidFill>
                  <a:schemeClr val="dk1"/>
                </a:solidFill>
              </a:rPr>
              <a:t>Challenges in multi-step queries and summarization</a:t>
            </a:r>
            <a:endParaRPr sz="1700" b="1" dirty="0">
              <a:solidFill>
                <a:schemeClr val="dk1"/>
              </a:solidFill>
              <a:latin typeface="Ubuntu"/>
              <a:ea typeface="Ubuntu"/>
              <a:cs typeface="Ubuntu"/>
              <a:sym typeface="Ubuntu"/>
            </a:endParaRPr>
          </a:p>
        </p:txBody>
      </p:sp>
      <p:pic>
        <p:nvPicPr>
          <p:cNvPr id="202" name="Google Shape;202;p15"/>
          <p:cNvPicPr preferRelativeResize="0"/>
          <p:nvPr/>
        </p:nvPicPr>
        <p:blipFill rotWithShape="1">
          <a:blip r:embed="rId3">
            <a:alphaModFix/>
          </a:blip>
          <a:srcRect t="10241"/>
          <a:stretch/>
        </p:blipFill>
        <p:spPr>
          <a:xfrm>
            <a:off x="6254225" y="1703600"/>
            <a:ext cx="5683451" cy="49359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6"/>
          <p:cNvSpPr txBox="1"/>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000"/>
              <a:buFont typeface="Ubuntu"/>
              <a:buNone/>
            </a:pPr>
            <a:r>
              <a:rPr lang="en-US" sz="2000" b="1" i="0" u="none" strike="noStrike" cap="none">
                <a:solidFill>
                  <a:schemeClr val="lt1"/>
                </a:solidFill>
                <a:latin typeface="Ubuntu"/>
                <a:ea typeface="Ubuntu"/>
                <a:cs typeface="Ubuntu"/>
                <a:sym typeface="Ubuntu"/>
              </a:rPr>
              <a:t>CHALLENGES FACED IN CAPSTONE PROJECT: CHATBOT FOR PRODUCT RECOMMENDATION</a:t>
            </a:r>
            <a:endParaRPr sz="2000" b="0" i="0" u="none" strike="noStrike" cap="none">
              <a:solidFill>
                <a:schemeClr val="lt1"/>
              </a:solidFill>
              <a:latin typeface="Ubuntu"/>
              <a:ea typeface="Ubuntu"/>
              <a:cs typeface="Ubuntu"/>
              <a:sym typeface="Ubuntu"/>
            </a:endParaRPr>
          </a:p>
        </p:txBody>
      </p:sp>
      <p:sp>
        <p:nvSpPr>
          <p:cNvPr id="208" name="Google Shape;208;p16"/>
          <p:cNvSpPr txBox="1"/>
          <p:nvPr/>
        </p:nvSpPr>
        <p:spPr>
          <a:xfrm>
            <a:off x="347625" y="795975"/>
            <a:ext cx="5618100" cy="5713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200" b="1" i="0" u="none" strike="noStrike" cap="none">
                <a:solidFill>
                  <a:schemeClr val="dk1"/>
                </a:solidFill>
                <a:latin typeface="Ubuntu"/>
                <a:ea typeface="Ubuntu"/>
                <a:cs typeface="Ubuntu"/>
                <a:sym typeface="Ubuntu"/>
              </a:rPr>
              <a:t>3. Limitations of RAG Approach</a:t>
            </a:r>
            <a:endParaRPr sz="1200" b="1"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endParaRPr sz="1200" b="1">
              <a:solidFill>
                <a:schemeClr val="dk1"/>
              </a:solidFill>
              <a:latin typeface="Ubuntu"/>
              <a:ea typeface="Ubuntu"/>
              <a:cs typeface="Ubuntu"/>
              <a:sym typeface="Ubuntu"/>
            </a:endParaRPr>
          </a:p>
          <a:p>
            <a:pPr marL="0" lvl="0" indent="0" algn="l" rtl="0">
              <a:spcBef>
                <a:spcPts val="0"/>
              </a:spcBef>
              <a:spcAft>
                <a:spcPts val="0"/>
              </a:spcAft>
              <a:buClr>
                <a:schemeClr val="dk1"/>
              </a:buClr>
              <a:buSzPts val="1100"/>
              <a:buFont typeface="Arial"/>
              <a:buNone/>
            </a:pPr>
            <a:r>
              <a:rPr lang="en-US" sz="1200" b="1">
                <a:solidFill>
                  <a:schemeClr val="dk1"/>
                </a:solidFill>
              </a:rPr>
              <a:t>Problem</a:t>
            </a:r>
            <a:r>
              <a:rPr lang="en-US" sz="1200">
                <a:solidFill>
                  <a:schemeClr val="dk1"/>
                </a:solidFill>
              </a:rPr>
              <a:t>: Struggles to pinpoint exact product attributes (e.g., "16GB RAM").</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b="1">
                <a:solidFill>
                  <a:schemeClr val="dk1"/>
                </a:solidFill>
              </a:rPr>
              <a:t>Explanation</a:t>
            </a:r>
            <a:r>
              <a:rPr lang="en-US" sz="1200">
                <a:solidFill>
                  <a:schemeClr val="dk1"/>
                </a:solidFill>
              </a:rPr>
              <a:t>: RAG focuses on broad context rather than specific, granular details.</a:t>
            </a:r>
            <a:endParaRPr sz="1200">
              <a:solidFill>
                <a:schemeClr val="dk1"/>
              </a:solidFill>
            </a:endParaRPr>
          </a:p>
          <a:p>
            <a:pPr marL="0" lvl="0" indent="0" algn="l" rtl="0">
              <a:spcBef>
                <a:spcPts val="0"/>
              </a:spcBef>
              <a:spcAft>
                <a:spcPts val="0"/>
              </a:spcAft>
              <a:buClr>
                <a:schemeClr val="dk1"/>
              </a:buClr>
              <a:buSzPts val="1100"/>
              <a:buFont typeface="Arial"/>
              <a:buNone/>
            </a:pPr>
            <a:r>
              <a:rPr lang="en-US" sz="1200" b="1">
                <a:solidFill>
                  <a:schemeClr val="dk1"/>
                </a:solidFill>
              </a:rPr>
              <a:t>Impact</a:t>
            </a:r>
            <a:r>
              <a:rPr lang="en-US" sz="1200">
                <a:solidFill>
                  <a:schemeClr val="dk1"/>
                </a:solidFill>
              </a:rPr>
              <a:t>: Lack of precision in retrieval can result in vague or incomplete answers.</a:t>
            </a:r>
            <a:endParaRPr sz="1200">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r>
              <a:rPr lang="en-US" sz="1200" b="1" i="0" u="none" strike="noStrike" cap="none">
                <a:solidFill>
                  <a:schemeClr val="dk1"/>
                </a:solidFill>
                <a:latin typeface="Ubuntu"/>
                <a:ea typeface="Ubuntu"/>
                <a:cs typeface="Ubuntu"/>
                <a:sym typeface="Ubuntu"/>
              </a:rPr>
              <a:t>4. Technical and Tooling </a:t>
            </a:r>
            <a:endParaRPr sz="1200" b="1"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r>
              <a:rPr lang="en-US" sz="1200" b="1">
                <a:solidFill>
                  <a:schemeClr val="dk1"/>
                </a:solidFill>
              </a:rPr>
              <a:t>Frequent Tool Issues</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US" sz="1200" b="1">
                <a:solidFill>
                  <a:schemeClr val="dk1"/>
                </a:solidFill>
              </a:rPr>
              <a:t>Problem</a:t>
            </a:r>
            <a:r>
              <a:rPr lang="en-US" sz="1200">
                <a:solidFill>
                  <a:schemeClr val="dk1"/>
                </a:solidFill>
              </a:rPr>
              <a:t>: Issues like </a:t>
            </a:r>
            <a:r>
              <a:rPr lang="en-US" sz="1200" b="1">
                <a:solidFill>
                  <a:schemeClr val="dk1"/>
                </a:solidFill>
              </a:rPr>
              <a:t>failed imports</a:t>
            </a:r>
            <a:r>
              <a:rPr lang="en-US" sz="1200">
                <a:solidFill>
                  <a:schemeClr val="dk1"/>
                </a:solidFill>
              </a:rPr>
              <a:t> (e.g., </a:t>
            </a:r>
            <a:r>
              <a:rPr lang="en-US" sz="1200">
                <a:solidFill>
                  <a:srgbClr val="188038"/>
                </a:solidFill>
                <a:latin typeface="Roboto Mono"/>
                <a:ea typeface="Roboto Mono"/>
                <a:cs typeface="Roboto Mono"/>
                <a:sym typeface="Roboto Mono"/>
              </a:rPr>
              <a:t>langchain_experimental.create_csv_agent</a:t>
            </a:r>
            <a:r>
              <a:rPr lang="en-US" sz="1200">
                <a:solidFill>
                  <a:schemeClr val="dk1"/>
                </a:solidFill>
              </a:rPr>
              <a:t>) even after successful installation.</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a:solidFill>
                  <a:schemeClr val="dk1"/>
                </a:solidFill>
              </a:rPr>
              <a:t>Explanation</a:t>
            </a:r>
            <a:r>
              <a:rPr lang="en-US" sz="1200">
                <a:solidFill>
                  <a:schemeClr val="dk1"/>
                </a:solidFill>
              </a:rPr>
              <a:t>: Often caused by package version inconsistencies, dependency conflicts, or undocumented framework changes.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a:solidFill>
                  <a:schemeClr val="dk1"/>
                </a:solidFill>
              </a:rPr>
              <a:t>Impact</a:t>
            </a:r>
            <a:r>
              <a:rPr lang="en-US" sz="1200">
                <a:solidFill>
                  <a:schemeClr val="dk1"/>
                </a:solidFill>
              </a:rPr>
              <a:t>: Difficulty in troubleshooting and a frustrating user experience due to lack of clear error messages or solutions.</a:t>
            </a:r>
            <a:endParaRPr sz="1200">
              <a:solidFill>
                <a:schemeClr val="dk1"/>
              </a:solidFill>
            </a:endParaRPr>
          </a:p>
          <a:p>
            <a:pPr marL="0" lvl="0" indent="0" algn="l" rtl="0">
              <a:lnSpc>
                <a:spcPct val="115000"/>
              </a:lnSpc>
              <a:spcBef>
                <a:spcPts val="1200"/>
              </a:spcBef>
              <a:spcAft>
                <a:spcPts val="0"/>
              </a:spcAft>
              <a:buNone/>
            </a:pPr>
            <a:r>
              <a:rPr lang="en-US" sz="1200" b="1">
                <a:solidFill>
                  <a:schemeClr val="dk1"/>
                </a:solidFill>
              </a:rPr>
              <a:t>Lack of Community Resources</a:t>
            </a:r>
            <a:endParaRPr sz="1200" b="1">
              <a:solidFill>
                <a:schemeClr val="dk1"/>
              </a:solidFill>
            </a:endParaRPr>
          </a:p>
          <a:p>
            <a:pPr marL="457200" lvl="0" indent="-304800" algn="l" rtl="0">
              <a:lnSpc>
                <a:spcPct val="115000"/>
              </a:lnSpc>
              <a:spcBef>
                <a:spcPts val="1200"/>
              </a:spcBef>
              <a:spcAft>
                <a:spcPts val="0"/>
              </a:spcAft>
              <a:buClr>
                <a:schemeClr val="dk1"/>
              </a:buClr>
              <a:buSzPts val="1200"/>
              <a:buChar char="●"/>
            </a:pPr>
            <a:r>
              <a:rPr lang="en-US" sz="1200" b="1">
                <a:solidFill>
                  <a:schemeClr val="dk1"/>
                </a:solidFill>
              </a:rPr>
              <a:t>Problem</a:t>
            </a:r>
            <a:r>
              <a:rPr lang="en-US" sz="1200">
                <a:solidFill>
                  <a:schemeClr val="dk1"/>
                </a:solidFill>
              </a:rPr>
              <a:t>: Limited </a:t>
            </a:r>
            <a:r>
              <a:rPr lang="en-US" sz="1200" b="1">
                <a:solidFill>
                  <a:schemeClr val="dk1"/>
                </a:solidFill>
              </a:rPr>
              <a:t>documentation</a:t>
            </a:r>
            <a:r>
              <a:rPr lang="en-US" sz="1200">
                <a:solidFill>
                  <a:schemeClr val="dk1"/>
                </a:solidFill>
              </a:rPr>
              <a:t> and </a:t>
            </a:r>
            <a:r>
              <a:rPr lang="en-US" sz="1200" b="1">
                <a:solidFill>
                  <a:schemeClr val="dk1"/>
                </a:solidFill>
              </a:rPr>
              <a:t>community support</a:t>
            </a:r>
            <a:r>
              <a:rPr lang="en-US" sz="1200">
                <a:solidFill>
                  <a:schemeClr val="dk1"/>
                </a:solidFill>
              </a:rPr>
              <a:t> for resolving errors.</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a:solidFill>
                  <a:schemeClr val="dk1"/>
                </a:solidFill>
              </a:rPr>
              <a:t>Explanation</a:t>
            </a:r>
            <a:r>
              <a:rPr lang="en-US" sz="1200">
                <a:solidFill>
                  <a:schemeClr val="dk1"/>
                </a:solidFill>
              </a:rPr>
              <a:t>: lack thorough documentation, and forums or issue trackers may not provide timely help.</a:t>
            </a:r>
            <a:endParaRPr sz="1200">
              <a:solidFill>
                <a:schemeClr val="dk1"/>
              </a:solidFill>
            </a:endParaRPr>
          </a:p>
          <a:p>
            <a:pPr marL="457200" lvl="0" indent="-304800" algn="l" rtl="0">
              <a:lnSpc>
                <a:spcPct val="115000"/>
              </a:lnSpc>
              <a:spcBef>
                <a:spcPts val="0"/>
              </a:spcBef>
              <a:spcAft>
                <a:spcPts val="0"/>
              </a:spcAft>
              <a:buClr>
                <a:schemeClr val="dk1"/>
              </a:buClr>
              <a:buSzPts val="1200"/>
              <a:buChar char="●"/>
            </a:pPr>
            <a:r>
              <a:rPr lang="en-US" sz="1200" b="1">
                <a:solidFill>
                  <a:schemeClr val="dk1"/>
                </a:solidFill>
              </a:rPr>
              <a:t>Impact</a:t>
            </a:r>
            <a:r>
              <a:rPr lang="en-US" sz="1200">
                <a:solidFill>
                  <a:schemeClr val="dk1"/>
                </a:solidFill>
              </a:rPr>
              <a:t>: Longer development cycles and reliance on developers  to resolve issues independently.</a:t>
            </a:r>
            <a:endParaRPr sz="1200" b="0" i="0" u="none" strike="noStrike" cap="none">
              <a:solidFill>
                <a:schemeClr val="dk1"/>
              </a:solidFill>
              <a:latin typeface="Ubuntu"/>
              <a:ea typeface="Ubuntu"/>
              <a:cs typeface="Ubuntu"/>
              <a:sym typeface="Ubuntu"/>
            </a:endParaRPr>
          </a:p>
          <a:p>
            <a:pPr marL="0" marR="0" lvl="0" indent="0" algn="l" rtl="0">
              <a:lnSpc>
                <a:spcPct val="100000"/>
              </a:lnSpc>
              <a:spcBef>
                <a:spcPts val="1200"/>
              </a:spcBef>
              <a:spcAft>
                <a:spcPts val="0"/>
              </a:spcAft>
              <a:buClr>
                <a:srgbClr val="000000"/>
              </a:buClr>
              <a:buSzPts val="1400"/>
              <a:buFont typeface="Arial"/>
              <a:buNone/>
            </a:pP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200" b="0" i="0" u="none" strike="noStrike" cap="none">
              <a:solidFill>
                <a:schemeClr val="dk1"/>
              </a:solidFill>
              <a:latin typeface="Ubuntu"/>
              <a:ea typeface="Ubuntu"/>
              <a:cs typeface="Ubuntu"/>
              <a:sym typeface="Ubuntu"/>
            </a:endParaRPr>
          </a:p>
        </p:txBody>
      </p:sp>
      <p:pic>
        <p:nvPicPr>
          <p:cNvPr id="209" name="Google Shape;209;p16"/>
          <p:cNvPicPr preferRelativeResize="0"/>
          <p:nvPr/>
        </p:nvPicPr>
        <p:blipFill rotWithShape="1">
          <a:blip r:embed="rId3">
            <a:alphaModFix/>
          </a:blip>
          <a:srcRect/>
          <a:stretch/>
        </p:blipFill>
        <p:spPr>
          <a:xfrm>
            <a:off x="6080550" y="795975"/>
            <a:ext cx="5501850" cy="3746950"/>
          </a:xfrm>
          <a:prstGeom prst="rect">
            <a:avLst/>
          </a:prstGeom>
          <a:noFill/>
          <a:ln>
            <a:noFill/>
          </a:ln>
        </p:spPr>
      </p:pic>
      <p:pic>
        <p:nvPicPr>
          <p:cNvPr id="210" name="Google Shape;210;p16"/>
          <p:cNvPicPr preferRelativeResize="0"/>
          <p:nvPr/>
        </p:nvPicPr>
        <p:blipFill rotWithShape="1">
          <a:blip r:embed="rId4">
            <a:alphaModFix/>
          </a:blip>
          <a:srcRect t="7475"/>
          <a:stretch/>
        </p:blipFill>
        <p:spPr>
          <a:xfrm>
            <a:off x="6116725" y="4721475"/>
            <a:ext cx="5764025" cy="20228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17"/>
          <p:cNvSpPr txBox="1"/>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000"/>
              <a:buFont typeface="Ubuntu"/>
              <a:buNone/>
            </a:pPr>
            <a:r>
              <a:rPr lang="en-US" sz="2000" b="1" i="0" u="none" strike="noStrike" cap="none">
                <a:solidFill>
                  <a:schemeClr val="lt1"/>
                </a:solidFill>
                <a:latin typeface="Ubuntu"/>
                <a:ea typeface="Ubuntu"/>
                <a:cs typeface="Ubuntu"/>
                <a:sym typeface="Ubuntu"/>
              </a:rPr>
              <a:t>CHALLENGES FACED IN CAPSTONE PROJECT: CHATBOT FOR PRODUCT RECOMMENDATION</a:t>
            </a:r>
            <a:endParaRPr sz="2000" b="0" i="0" u="none" strike="noStrike" cap="none">
              <a:solidFill>
                <a:schemeClr val="lt1"/>
              </a:solidFill>
              <a:latin typeface="Ubuntu"/>
              <a:ea typeface="Ubuntu"/>
              <a:cs typeface="Ubuntu"/>
              <a:sym typeface="Ubuntu"/>
            </a:endParaRPr>
          </a:p>
        </p:txBody>
      </p:sp>
      <p:sp>
        <p:nvSpPr>
          <p:cNvPr id="216" name="Google Shape;216;p17"/>
          <p:cNvSpPr txBox="1"/>
          <p:nvPr/>
        </p:nvSpPr>
        <p:spPr>
          <a:xfrm>
            <a:off x="584800" y="978325"/>
            <a:ext cx="5251800" cy="4941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Ubuntu"/>
                <a:ea typeface="Ubuntu"/>
                <a:cs typeface="Ubuntu"/>
                <a:sym typeface="Ubuntu"/>
              </a:rPr>
              <a:t>5. Alternatives: </a:t>
            </a:r>
            <a:r>
              <a:rPr lang="en-US" sz="1500" b="0" i="0" u="none" strike="noStrike" cap="none">
                <a:solidFill>
                  <a:schemeClr val="dk1"/>
                </a:solidFill>
                <a:latin typeface="Ubuntu"/>
                <a:ea typeface="Ubuntu"/>
                <a:cs typeface="Ubuntu"/>
                <a:sym typeface="Ubuntu"/>
              </a:rPr>
              <a:t>The SentenceTransformers approach was identified as a potential alternative, leveraging GPT-4 for feature extraction and embedding-based searches.</a:t>
            </a:r>
            <a:endParaRPr sz="15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chemeClr val="dk1"/>
              </a:buClr>
              <a:buSzPts val="1500"/>
              <a:buFont typeface="Arial"/>
              <a:buNone/>
            </a:pPr>
            <a:endParaRPr sz="15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Ubuntu"/>
                <a:ea typeface="Ubuntu"/>
                <a:cs typeface="Ubuntu"/>
                <a:sym typeface="Ubuntu"/>
              </a:rPr>
              <a:t>6. Guardrails Implementation:</a:t>
            </a:r>
            <a:r>
              <a:rPr lang="en-US" sz="1500" b="0" i="0" u="none" strike="noStrike" cap="none">
                <a:solidFill>
                  <a:schemeClr val="dk1"/>
                </a:solidFill>
                <a:latin typeface="Ubuntu"/>
                <a:ea typeface="Ubuntu"/>
                <a:cs typeface="Ubuntu"/>
                <a:sym typeface="Ubuntu"/>
              </a:rPr>
              <a:t>  Ensuring proper constraints on prompts and responses (e.g., avoiding hallucinations,</a:t>
            </a:r>
            <a:r>
              <a:rPr lang="en-US" sz="1500">
                <a:solidFill>
                  <a:schemeClr val="dk1"/>
                </a:solidFill>
                <a:latin typeface="Ubuntu"/>
                <a:ea typeface="Ubuntu"/>
                <a:cs typeface="Ubuntu"/>
                <a:sym typeface="Ubuntu"/>
              </a:rPr>
              <a:t>off-topic questions</a:t>
            </a:r>
            <a:r>
              <a:rPr lang="en-US" sz="1500" b="0" i="0" u="none" strike="noStrike" cap="none">
                <a:solidFill>
                  <a:schemeClr val="dk1"/>
                </a:solidFill>
                <a:latin typeface="Ubuntu"/>
                <a:ea typeface="Ubuntu"/>
                <a:cs typeface="Ubuntu"/>
                <a:sym typeface="Ubuntu"/>
              </a:rPr>
              <a:t>, and adhering to PII standards) required significant effort.</a:t>
            </a:r>
            <a:endParaRPr sz="15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500"/>
              <a:buFont typeface="Arial"/>
              <a:buNone/>
            </a:pPr>
            <a:endParaRPr sz="1500">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500"/>
              <a:buFont typeface="Arial"/>
              <a:buNone/>
            </a:pPr>
            <a:endParaRPr sz="1500">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chemeClr val="dk1"/>
                </a:solidFill>
                <a:latin typeface="Ubuntu"/>
                <a:ea typeface="Ubuntu"/>
                <a:cs typeface="Ubuntu"/>
                <a:sym typeface="Ubuntu"/>
              </a:rPr>
              <a:t>7. Model and Workflow Dependencies</a:t>
            </a:r>
            <a:endParaRPr sz="18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500"/>
              <a:buFont typeface="Arial"/>
              <a:buNone/>
            </a:pPr>
            <a:r>
              <a:rPr lang="en-US" sz="1500" b="0" i="0" u="none" strike="noStrike" cap="none">
                <a:solidFill>
                  <a:schemeClr val="dk1"/>
                </a:solidFill>
                <a:latin typeface="Ubuntu"/>
                <a:ea typeface="Ubuntu"/>
                <a:cs typeface="Ubuntu"/>
                <a:sym typeface="Ubuntu"/>
              </a:rPr>
              <a:t>Multi-Agent Workflow Challenges: Combining agents for features retrieval (Agent</a:t>
            </a:r>
            <a:r>
              <a:rPr lang="en-US" sz="1500">
                <a:solidFill>
                  <a:schemeClr val="dk1"/>
                </a:solidFill>
                <a:latin typeface="Ubuntu"/>
                <a:ea typeface="Ubuntu"/>
                <a:cs typeface="Ubuntu"/>
                <a:sym typeface="Ubuntu"/>
              </a:rPr>
              <a:t>1</a:t>
            </a:r>
            <a:r>
              <a:rPr lang="en-US" sz="1500" b="0" i="0" u="none" strike="noStrike" cap="none">
                <a:solidFill>
                  <a:schemeClr val="dk1"/>
                </a:solidFill>
                <a:latin typeface="Ubuntu"/>
                <a:ea typeface="Ubuntu"/>
                <a:cs typeface="Ubuntu"/>
                <a:sym typeface="Ubuntu"/>
              </a:rPr>
              <a:t>), </a:t>
            </a:r>
            <a:r>
              <a:rPr lang="en-US" sz="1500">
                <a:solidFill>
                  <a:schemeClr val="dk1"/>
                </a:solidFill>
                <a:latin typeface="Ubuntu"/>
                <a:ea typeface="Ubuntu"/>
                <a:cs typeface="Ubuntu"/>
                <a:sym typeface="Ubuntu"/>
              </a:rPr>
              <a:t>reviews (Agent2), price (Agent3)</a:t>
            </a:r>
            <a:r>
              <a:rPr lang="en-US" sz="1500" b="0" i="0" u="none" strike="noStrike" cap="none">
                <a:solidFill>
                  <a:schemeClr val="dk1"/>
                </a:solidFill>
                <a:latin typeface="Ubuntu"/>
                <a:ea typeface="Ubuntu"/>
                <a:cs typeface="Ubuntu"/>
                <a:sym typeface="Ubuntu"/>
              </a:rPr>
              <a:t> and image </a:t>
            </a:r>
            <a:r>
              <a:rPr lang="en-US" sz="1500">
                <a:solidFill>
                  <a:schemeClr val="dk1"/>
                </a:solidFill>
                <a:latin typeface="Ubuntu"/>
                <a:ea typeface="Ubuntu"/>
                <a:cs typeface="Ubuntu"/>
                <a:sym typeface="Ubuntu"/>
              </a:rPr>
              <a:t>generation </a:t>
            </a:r>
            <a:r>
              <a:rPr lang="en-US" sz="1500" b="0" i="0" u="none" strike="noStrike" cap="none">
                <a:solidFill>
                  <a:schemeClr val="dk1"/>
                </a:solidFill>
                <a:latin typeface="Ubuntu"/>
                <a:ea typeface="Ubuntu"/>
                <a:cs typeface="Ubuntu"/>
                <a:sym typeface="Ubuntu"/>
              </a:rPr>
              <a:t>(Agent</a:t>
            </a:r>
            <a:r>
              <a:rPr lang="en-US" sz="1500">
                <a:solidFill>
                  <a:schemeClr val="dk1"/>
                </a:solidFill>
                <a:latin typeface="Ubuntu"/>
                <a:ea typeface="Ubuntu"/>
                <a:cs typeface="Ubuntu"/>
                <a:sym typeface="Ubuntu"/>
              </a:rPr>
              <a:t>4</a:t>
            </a:r>
            <a:r>
              <a:rPr lang="en-US" sz="1500" b="0" i="0" u="none" strike="noStrike" cap="none">
                <a:solidFill>
                  <a:schemeClr val="dk1"/>
                </a:solidFill>
                <a:latin typeface="Ubuntu"/>
                <a:ea typeface="Ubuntu"/>
                <a:cs typeface="Ubuntu"/>
                <a:sym typeface="Ubuntu"/>
              </a:rPr>
              <a:t>), Summary (</a:t>
            </a:r>
            <a:r>
              <a:rPr lang="en-US" sz="1500">
                <a:solidFill>
                  <a:schemeClr val="dk1"/>
                </a:solidFill>
                <a:latin typeface="Ubuntu"/>
                <a:ea typeface="Ubuntu"/>
                <a:cs typeface="Ubuntu"/>
                <a:sym typeface="Ubuntu"/>
              </a:rPr>
              <a:t>!</a:t>
            </a:r>
            <a:r>
              <a:rPr lang="en-US" sz="1500" b="0" i="0" u="none" strike="noStrike" cap="none">
                <a:solidFill>
                  <a:schemeClr val="dk1"/>
                </a:solidFill>
                <a:latin typeface="Ubuntu"/>
                <a:ea typeface="Ubuntu"/>
                <a:cs typeface="Ubuntu"/>
                <a:sym typeface="Ubuntu"/>
              </a:rPr>
              <a:t>gent5) demanded precise orchestration, yet standard approaches (e.g., create_tool_calling_agent) were either unavailable or unstable.</a:t>
            </a:r>
            <a:endParaRPr sz="15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Ubuntu"/>
              <a:ea typeface="Ubuntu"/>
              <a:cs typeface="Ubuntu"/>
              <a:sym typeface="Ubuntu"/>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Ubuntu"/>
              <a:ea typeface="Ubuntu"/>
              <a:cs typeface="Ubuntu"/>
              <a:sym typeface="Ubuntu"/>
            </a:endParaRPr>
          </a:p>
        </p:txBody>
      </p:sp>
      <p:pic>
        <p:nvPicPr>
          <p:cNvPr id="217" name="Google Shape;217;p17"/>
          <p:cNvPicPr preferRelativeResize="0"/>
          <p:nvPr/>
        </p:nvPicPr>
        <p:blipFill rotWithShape="1">
          <a:blip r:embed="rId3">
            <a:alphaModFix/>
          </a:blip>
          <a:srcRect/>
          <a:stretch/>
        </p:blipFill>
        <p:spPr>
          <a:xfrm>
            <a:off x="6247525" y="911475"/>
            <a:ext cx="5433350" cy="4238000"/>
          </a:xfrm>
          <a:prstGeom prst="rect">
            <a:avLst/>
          </a:prstGeom>
          <a:noFill/>
          <a:ln>
            <a:noFill/>
          </a:ln>
        </p:spPr>
      </p:pic>
      <p:pic>
        <p:nvPicPr>
          <p:cNvPr id="218" name="Google Shape;218;p17"/>
          <p:cNvPicPr preferRelativeResize="0"/>
          <p:nvPr/>
        </p:nvPicPr>
        <p:blipFill>
          <a:blip r:embed="rId4">
            <a:alphaModFix/>
          </a:blip>
          <a:stretch>
            <a:fillRect/>
          </a:stretch>
        </p:blipFill>
        <p:spPr>
          <a:xfrm>
            <a:off x="3604175" y="5417375"/>
            <a:ext cx="8246800" cy="943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grpSp>
        <p:nvGrpSpPr>
          <p:cNvPr id="223" name="Google Shape;223;p18"/>
          <p:cNvGrpSpPr/>
          <p:nvPr/>
        </p:nvGrpSpPr>
        <p:grpSpPr>
          <a:xfrm>
            <a:off x="5814288" y="2329243"/>
            <a:ext cx="5743303" cy="2141542"/>
            <a:chOff x="6563541" y="1957704"/>
            <a:chExt cx="5509657" cy="1599866"/>
          </a:xfrm>
        </p:grpSpPr>
        <p:sp>
          <p:nvSpPr>
            <p:cNvPr id="224" name="Google Shape;224;p18"/>
            <p:cNvSpPr txBox="1"/>
            <p:nvPr/>
          </p:nvSpPr>
          <p:spPr>
            <a:xfrm>
              <a:off x="6563541" y="1957704"/>
              <a:ext cx="5509657" cy="62080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Calibri"/>
                  <a:ea typeface="Calibri"/>
                  <a:cs typeface="Calibri"/>
                  <a:sym typeface="Calibri"/>
                </a:rPr>
                <a:t>Insights &amp; Takeaways</a:t>
              </a:r>
              <a:endParaRPr sz="4800" b="1" i="0" u="none" strike="noStrike" cap="none">
                <a:solidFill>
                  <a:schemeClr val="lt1"/>
                </a:solidFill>
                <a:latin typeface="Calibri"/>
                <a:ea typeface="Calibri"/>
                <a:cs typeface="Calibri"/>
                <a:sym typeface="Calibri"/>
              </a:endParaRPr>
            </a:p>
          </p:txBody>
        </p:sp>
        <p:sp>
          <p:nvSpPr>
            <p:cNvPr id="225" name="Google Shape;225;p18"/>
            <p:cNvSpPr txBox="1"/>
            <p:nvPr/>
          </p:nvSpPr>
          <p:spPr>
            <a:xfrm>
              <a:off x="6655341" y="2798570"/>
              <a:ext cx="4777200" cy="759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endParaRPr sz="2000" b="0"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Key Takeaways and Mitigation Strategies</a:t>
              </a:r>
              <a:endParaRPr sz="2000" b="0" i="0" u="none" strike="noStrike" cap="none">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Font typeface="Calibri"/>
                <a:buChar char="•"/>
              </a:pPr>
              <a:r>
                <a:rPr lang="en-US" sz="2000">
                  <a:solidFill>
                    <a:schemeClr val="lt1"/>
                  </a:solidFill>
                  <a:latin typeface="Calibri"/>
                  <a:ea typeface="Calibri"/>
                  <a:cs typeface="Calibri"/>
                  <a:sym typeface="Calibri"/>
                </a:rPr>
                <a:t>Future Scope</a:t>
              </a:r>
              <a:endParaRPr sz="2000">
                <a:solidFill>
                  <a:schemeClr val="lt1"/>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g31cd0d64136_5_2"/>
          <p:cNvSpPr txBox="1"/>
          <p:nvPr/>
        </p:nvSpPr>
        <p:spPr>
          <a:xfrm>
            <a:off x="1" y="0"/>
            <a:ext cx="12192000" cy="643500"/>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 </a:t>
            </a:r>
            <a:r>
              <a:rPr lang="en-US" sz="2800" b="1" i="0" u="none" strike="noStrike" cap="none">
                <a:solidFill>
                  <a:schemeClr val="lt1"/>
                </a:solidFill>
                <a:latin typeface="Ubuntu"/>
                <a:ea typeface="Ubuntu"/>
                <a:cs typeface="Ubuntu"/>
                <a:sym typeface="Ubuntu"/>
              </a:rPr>
              <a:t>KEY TAKEAWAYS AND MITIGATION STRATEGIES</a:t>
            </a:r>
            <a:endParaRPr sz="2800" b="0" i="0" u="none" strike="noStrike" cap="none">
              <a:solidFill>
                <a:schemeClr val="lt1"/>
              </a:solidFill>
              <a:latin typeface="Ubuntu"/>
              <a:ea typeface="Ubuntu"/>
              <a:cs typeface="Ubuntu"/>
              <a:sym typeface="Ubuntu"/>
            </a:endParaRPr>
          </a:p>
        </p:txBody>
      </p:sp>
      <p:sp>
        <p:nvSpPr>
          <p:cNvPr id="231" name="Google Shape;231;g31cd0d64136_5_2"/>
          <p:cNvSpPr txBox="1"/>
          <p:nvPr/>
        </p:nvSpPr>
        <p:spPr>
          <a:xfrm>
            <a:off x="718725" y="1104450"/>
            <a:ext cx="10266300" cy="46491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222222"/>
              </a:solidFill>
              <a:latin typeface="Ubuntu"/>
              <a:ea typeface="Ubuntu"/>
              <a:cs typeface="Ubuntu"/>
              <a:sym typeface="Ubuntu"/>
            </a:endParaRPr>
          </a:p>
          <a:p>
            <a:pPr marL="742950" marR="0" lvl="1" indent="-285750" algn="l" rtl="0">
              <a:lnSpc>
                <a:spcPct val="100000"/>
              </a:lnSpc>
              <a:spcBef>
                <a:spcPts val="0"/>
              </a:spcBef>
              <a:spcAft>
                <a:spcPts val="0"/>
              </a:spcAft>
              <a:buClr>
                <a:srgbClr val="222222"/>
              </a:buClr>
              <a:buSzPts val="1600"/>
              <a:buFont typeface="Arial"/>
              <a:buChar char="•"/>
            </a:pPr>
            <a:r>
              <a:rPr lang="en-US" sz="1600" b="1" i="0" u="none" strike="noStrike" cap="none">
                <a:solidFill>
                  <a:srgbClr val="222222"/>
                </a:solidFill>
                <a:latin typeface="Ubuntu"/>
                <a:ea typeface="Ubuntu"/>
                <a:cs typeface="Ubuntu"/>
                <a:sym typeface="Ubuntu"/>
              </a:rPr>
              <a:t>Defined Architecture:</a:t>
            </a:r>
            <a:r>
              <a:rPr lang="en-US" sz="1600" b="0" i="0" u="none" strike="noStrike" cap="none">
                <a:solidFill>
                  <a:srgbClr val="222222"/>
                </a:solidFill>
                <a:latin typeface="Ubuntu"/>
                <a:ea typeface="Ubuntu"/>
                <a:cs typeface="Ubuntu"/>
                <a:sym typeface="Ubuntu"/>
              </a:rPr>
              <a:t> Developed an end-to-end architecture </a:t>
            </a:r>
            <a:r>
              <a:rPr lang="en-US" sz="1600">
                <a:solidFill>
                  <a:srgbClr val="222222"/>
                </a:solidFill>
                <a:latin typeface="Ubuntu"/>
                <a:ea typeface="Ubuntu"/>
                <a:cs typeface="Ubuntu"/>
                <a:sym typeface="Ubuntu"/>
              </a:rPr>
              <a:t>with AI Agents designed for each specific task, </a:t>
            </a:r>
            <a:r>
              <a:rPr lang="en-US" sz="1600" b="0" i="0" u="none" strike="noStrike" cap="none">
                <a:solidFill>
                  <a:srgbClr val="222222"/>
                </a:solidFill>
                <a:latin typeface="Ubuntu"/>
                <a:ea typeface="Ubuntu"/>
                <a:cs typeface="Ubuntu"/>
                <a:sym typeface="Ubuntu"/>
              </a:rPr>
              <a:t>outlining user prompts, added agent workflows, summarize the results and guardrail integrations to streamline project execution.</a:t>
            </a:r>
            <a:endParaRPr sz="1600" b="0" i="0" u="none" strike="noStrike" cap="none">
              <a:solidFill>
                <a:srgbClr val="222222"/>
              </a:solidFill>
              <a:latin typeface="Ubuntu"/>
              <a:ea typeface="Ubuntu"/>
              <a:cs typeface="Ubuntu"/>
              <a:sym typeface="Ubuntu"/>
            </a:endParaRPr>
          </a:p>
          <a:p>
            <a:pPr marL="742950" marR="0" lvl="1" indent="-285750" algn="l" rtl="0">
              <a:lnSpc>
                <a:spcPct val="100000"/>
              </a:lnSpc>
              <a:spcBef>
                <a:spcPts val="0"/>
              </a:spcBef>
              <a:spcAft>
                <a:spcPts val="0"/>
              </a:spcAft>
              <a:buClr>
                <a:srgbClr val="222222"/>
              </a:buClr>
              <a:buSzPts val="1600"/>
              <a:buFont typeface="Arial"/>
              <a:buChar char="•"/>
            </a:pPr>
            <a:r>
              <a:rPr lang="en-US" sz="1600" b="1" i="0" u="none" strike="noStrike" cap="none">
                <a:solidFill>
                  <a:srgbClr val="222222"/>
                </a:solidFill>
                <a:latin typeface="Ubuntu"/>
                <a:ea typeface="Ubuntu"/>
                <a:cs typeface="Ubuntu"/>
                <a:sym typeface="Ubuntu"/>
              </a:rPr>
              <a:t>Alternative Workflows:</a:t>
            </a:r>
            <a:r>
              <a:rPr lang="en-US" sz="1600" b="0" i="0" u="none" strike="noStrike" cap="none">
                <a:solidFill>
                  <a:srgbClr val="222222"/>
                </a:solidFill>
                <a:latin typeface="Ubuntu"/>
                <a:ea typeface="Ubuntu"/>
                <a:cs typeface="Ubuntu"/>
                <a:sym typeface="Ubuntu"/>
              </a:rPr>
              <a:t> Explored SentenceTransformers as a fallback to mitigate RAG's limitations with structured data.</a:t>
            </a:r>
            <a:endParaRPr sz="1600" b="0" i="0" u="none" strike="noStrike" cap="none">
              <a:solidFill>
                <a:srgbClr val="222222"/>
              </a:solidFill>
              <a:latin typeface="Ubuntu"/>
              <a:ea typeface="Ubuntu"/>
              <a:cs typeface="Ubuntu"/>
              <a:sym typeface="Ubuntu"/>
            </a:endParaRPr>
          </a:p>
          <a:p>
            <a:pPr marL="742950" marR="0" lvl="1" indent="-285750" algn="l" rtl="0">
              <a:lnSpc>
                <a:spcPct val="100000"/>
              </a:lnSpc>
              <a:spcBef>
                <a:spcPts val="0"/>
              </a:spcBef>
              <a:spcAft>
                <a:spcPts val="0"/>
              </a:spcAft>
              <a:buClr>
                <a:srgbClr val="222222"/>
              </a:buClr>
              <a:buSzPts val="1600"/>
              <a:buFont typeface="Arial"/>
              <a:buChar char="•"/>
            </a:pPr>
            <a:r>
              <a:rPr lang="en-US" sz="1600" b="1" i="0" u="none" strike="noStrike" cap="none">
                <a:solidFill>
                  <a:srgbClr val="222222"/>
                </a:solidFill>
                <a:latin typeface="Ubuntu"/>
                <a:ea typeface="Ubuntu"/>
                <a:cs typeface="Ubuntu"/>
                <a:sym typeface="Ubuntu"/>
              </a:rPr>
              <a:t>Streamlined Data Pipeline:</a:t>
            </a:r>
            <a:r>
              <a:rPr lang="en-US" sz="1600" b="0" i="0" u="none" strike="noStrike" cap="none">
                <a:solidFill>
                  <a:srgbClr val="222222"/>
                </a:solidFill>
                <a:latin typeface="Ubuntu"/>
                <a:ea typeface="Ubuntu"/>
                <a:cs typeface="Ubuntu"/>
                <a:sym typeface="Ubuntu"/>
              </a:rPr>
              <a:t> Adopted to information </a:t>
            </a:r>
            <a:r>
              <a:rPr lang="en-US" sz="1600">
                <a:solidFill>
                  <a:srgbClr val="222222"/>
                </a:solidFill>
                <a:latin typeface="Ubuntu"/>
                <a:ea typeface="Ubuntu"/>
                <a:cs typeface="Ubuntu"/>
                <a:sym typeface="Ubuntu"/>
              </a:rPr>
              <a:t>density, </a:t>
            </a:r>
            <a:r>
              <a:rPr lang="en-US" sz="1600" b="0" i="0" u="none" strike="noStrike" cap="none">
                <a:solidFill>
                  <a:srgbClr val="222222"/>
                </a:solidFill>
                <a:latin typeface="Ubuntu"/>
                <a:ea typeface="Ubuntu"/>
                <a:cs typeface="Ubuntu"/>
                <a:sym typeface="Ubuntu"/>
              </a:rPr>
              <a:t>chunking data and appl</a:t>
            </a:r>
            <a:r>
              <a:rPr lang="en-US" sz="1600">
                <a:solidFill>
                  <a:srgbClr val="222222"/>
                </a:solidFill>
                <a:latin typeface="Ubuntu"/>
                <a:ea typeface="Ubuntu"/>
                <a:cs typeface="Ubuntu"/>
                <a:sym typeface="Ubuntu"/>
              </a:rPr>
              <a:t>ied </a:t>
            </a:r>
            <a:r>
              <a:rPr lang="en-US" sz="1600" b="0" i="0" u="none" strike="noStrike" cap="none">
                <a:solidFill>
                  <a:srgbClr val="222222"/>
                </a:solidFill>
                <a:latin typeface="Ubuntu"/>
                <a:ea typeface="Ubuntu"/>
                <a:cs typeface="Ubuntu"/>
                <a:sym typeface="Ubuntu"/>
              </a:rPr>
              <a:t>specific filters to manage structured datasets effectively.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222222"/>
              </a:buClr>
              <a:buSzPts val="1600"/>
              <a:buFont typeface="Arial"/>
              <a:buChar char="•"/>
            </a:pPr>
            <a:r>
              <a:rPr lang="en-US" sz="1600" b="1" i="0" u="none" strike="noStrike" cap="none">
                <a:solidFill>
                  <a:srgbClr val="222222"/>
                </a:solidFill>
                <a:latin typeface="Ubuntu"/>
                <a:ea typeface="Ubuntu"/>
                <a:cs typeface="Ubuntu"/>
                <a:sym typeface="Ubuntu"/>
              </a:rPr>
              <a:t>Incremental Testing:</a:t>
            </a:r>
            <a:r>
              <a:rPr lang="en-US" sz="1600" b="0" i="0" u="none" strike="noStrike" cap="none">
                <a:solidFill>
                  <a:srgbClr val="222222"/>
                </a:solidFill>
                <a:latin typeface="Ubuntu"/>
                <a:ea typeface="Ubuntu"/>
                <a:cs typeface="Ubuntu"/>
                <a:sym typeface="Ubuntu"/>
              </a:rPr>
              <a:t> Introduced phased testing of agents to identify and address bottlenecks in orchestration.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222222"/>
              </a:buClr>
              <a:buSzPts val="1600"/>
              <a:buFont typeface="Arial"/>
              <a:buChar char="•"/>
            </a:pPr>
            <a:r>
              <a:rPr lang="en-US" sz="1600" b="1" i="0" u="none" strike="noStrike" cap="none">
                <a:solidFill>
                  <a:srgbClr val="222222"/>
                </a:solidFill>
                <a:latin typeface="Ubuntu"/>
                <a:ea typeface="Ubuntu"/>
                <a:cs typeface="Ubuntu"/>
                <a:sym typeface="Ubuntu"/>
              </a:rPr>
              <a:t>Community Collaboration:</a:t>
            </a:r>
            <a:r>
              <a:rPr lang="en-US" sz="1600" b="0" i="0" u="none" strike="noStrike" cap="none">
                <a:solidFill>
                  <a:srgbClr val="222222"/>
                </a:solidFill>
                <a:latin typeface="Ubuntu"/>
                <a:ea typeface="Ubuntu"/>
                <a:cs typeface="Ubuntu"/>
                <a:sym typeface="Ubuntu"/>
              </a:rPr>
              <a:t> Leveraged forums and external resources to troubleshoot tooling issues, though gaps remain.</a:t>
            </a:r>
            <a:endParaRPr sz="14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3125"/>
              </a:spcBef>
              <a:spcAft>
                <a:spcPts val="0"/>
              </a:spcAft>
              <a:buClr>
                <a:srgbClr val="000000"/>
              </a:buClr>
              <a:buSzPts val="1600"/>
              <a:buFont typeface="Arial"/>
              <a:buNone/>
            </a:pPr>
            <a:r>
              <a:rPr lang="en-US" sz="1600" b="0" i="0" u="none" strike="noStrike" cap="none">
                <a:solidFill>
                  <a:srgbClr val="222222"/>
                </a:solidFill>
                <a:latin typeface="Ubuntu"/>
                <a:ea typeface="Ubuntu"/>
                <a:cs typeface="Ubuntu"/>
                <a:sym typeface="Ubuntu"/>
              </a:rPr>
              <a:t>This iterative approach helped the team address many of the challenges, though improvements in tool support and agent orchestration remain critical for achieving a production-ready chatbot.</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r>
              <a:rPr lang="en-US" sz="1600" b="0" i="0" u="none" strike="noStrike" cap="none">
                <a:solidFill>
                  <a:srgbClr val="222222"/>
                </a:solidFill>
                <a:latin typeface="Ubuntu"/>
                <a:ea typeface="Ubuntu"/>
                <a:cs typeface="Ubuntu"/>
                <a:sym typeface="Ubuntu"/>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Ubuntu"/>
              <a:ea typeface="Ubuntu"/>
              <a:cs typeface="Ubuntu"/>
              <a:sym typeface="Ubuntu"/>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g31cd0d64136_5_7"/>
          <p:cNvSpPr txBox="1"/>
          <p:nvPr/>
        </p:nvSpPr>
        <p:spPr>
          <a:xfrm>
            <a:off x="1" y="0"/>
            <a:ext cx="12192000" cy="643500"/>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000"/>
              <a:buFont typeface="Arial"/>
              <a:buNone/>
            </a:pPr>
            <a:r>
              <a:rPr lang="en-US" sz="2000" b="1" i="0" u="none" strike="noStrike" cap="none">
                <a:solidFill>
                  <a:schemeClr val="lt1"/>
                </a:solidFill>
                <a:latin typeface="Arial"/>
                <a:ea typeface="Arial"/>
                <a:cs typeface="Arial"/>
                <a:sym typeface="Arial"/>
              </a:rPr>
              <a:t> </a:t>
            </a:r>
            <a:r>
              <a:rPr lang="en-US" sz="2800" b="1">
                <a:solidFill>
                  <a:schemeClr val="lt1"/>
                </a:solidFill>
                <a:latin typeface="Ubuntu"/>
                <a:ea typeface="Ubuntu"/>
                <a:cs typeface="Ubuntu"/>
                <a:sym typeface="Ubuntu"/>
              </a:rPr>
              <a:t>FUTURE SCOPE</a:t>
            </a:r>
            <a:endParaRPr sz="2800" b="0" i="0" u="none" strike="noStrike" cap="none">
              <a:solidFill>
                <a:schemeClr val="lt1"/>
              </a:solidFill>
              <a:latin typeface="Ubuntu"/>
              <a:ea typeface="Ubuntu"/>
              <a:cs typeface="Ubuntu"/>
              <a:sym typeface="Ubuntu"/>
            </a:endParaRPr>
          </a:p>
        </p:txBody>
      </p:sp>
      <p:sp>
        <p:nvSpPr>
          <p:cNvPr id="237" name="Google Shape;237;g31cd0d64136_5_7"/>
          <p:cNvSpPr txBox="1"/>
          <p:nvPr/>
        </p:nvSpPr>
        <p:spPr>
          <a:xfrm>
            <a:off x="344950" y="794450"/>
            <a:ext cx="11629800" cy="6834900"/>
          </a:xfrm>
          <a:prstGeom prst="rect">
            <a:avLst/>
          </a:prstGeom>
          <a:noFill/>
          <a:ln>
            <a:noFill/>
          </a:ln>
        </p:spPr>
        <p:txBody>
          <a:bodyPr spcFirstLastPara="1" wrap="square" lIns="91425" tIns="45700" rIns="91425" bIns="45700" anchor="t" anchorCtr="0">
            <a:spAutoFit/>
          </a:bodyPr>
          <a:lstStyle/>
          <a:p>
            <a:pPr marL="0" lvl="0" indent="0" algn="l" rtl="0">
              <a:spcBef>
                <a:spcPts val="0"/>
              </a:spcBef>
              <a:spcAft>
                <a:spcPts val="0"/>
              </a:spcAft>
              <a:buClr>
                <a:schemeClr val="dk1"/>
              </a:buClr>
              <a:buSzPts val="1100"/>
              <a:buFont typeface="Arial"/>
              <a:buNone/>
            </a:pPr>
            <a:r>
              <a:rPr lang="en-US" sz="1100" b="1">
                <a:solidFill>
                  <a:schemeClr val="dk1"/>
                </a:solidFill>
              </a:rPr>
              <a:t>Scalability and Multi-Domain Expansion</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Extend the chatbot's capabilities beyond the current domain of cell phones to other e-commerce categories such as fashion, electronics, and home goods.</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Enhanced Personalization</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Integrate advanced user profiling to offer recommendations tailored to individual preferences, browsing history, and purchase patterns.</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Real-Time Data Integration</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Incorporate live data feeds for dynamic product updates, pricing changes, and inventory management.</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Improved Multi-Agent Coordination</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Optimize orchestration techniques to improve the efficiency and consistency of agent collaboration, especially for complex queries.</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Leveraging Advanced AI Models</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Upgrade to more advanced LLMs or transformer-based models for better contextual understanding and accurate attribute retrieval.</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Better Handling of Limitations</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Refine strategies for embedding-based searches to overcome the limitations of the RAG approach, enhancing precision in attribute-based queries like "16GB RAM under $800."</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User Interface and Experience (UI/UX) Innovations</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Create a more interactive and engaging user interface, incorporating features like augmented reality previews or voice-assisted shopping.</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Community and Ecosystem Development</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Develop open-source contributions or plugins to enhance community support and accelerate troubleshooting for future developers working on similar projects.</a:t>
            </a:r>
            <a:endParaRPr sz="110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US" sz="1100" b="1">
                <a:solidFill>
                  <a:schemeClr val="dk1"/>
                </a:solidFill>
              </a:rPr>
              <a:t>Monetization Opportunities</a:t>
            </a:r>
            <a:r>
              <a:rPr lang="en-US" sz="1100">
                <a:solidFill>
                  <a:schemeClr val="dk1"/>
                </a:solidFill>
              </a:rPr>
              <a:t>:</a:t>
            </a:r>
            <a:endParaRPr sz="1100">
              <a:solidFill>
                <a:schemeClr val="dk1"/>
              </a:solidFill>
            </a:endParaRPr>
          </a:p>
          <a:p>
            <a:pPr marL="457200" lvl="0" indent="-298450" algn="l" rtl="0">
              <a:lnSpc>
                <a:spcPct val="115000"/>
              </a:lnSpc>
              <a:spcBef>
                <a:spcPts val="1200"/>
              </a:spcBef>
              <a:spcAft>
                <a:spcPts val="0"/>
              </a:spcAft>
              <a:buClr>
                <a:schemeClr val="dk1"/>
              </a:buClr>
              <a:buSzPts val="1100"/>
              <a:buChar char="●"/>
            </a:pPr>
            <a:r>
              <a:rPr lang="en-US" sz="1100">
                <a:solidFill>
                  <a:schemeClr val="dk1"/>
                </a:solidFill>
              </a:rPr>
              <a:t>Explore partnerships with e-commerce platforms to embed the chatbot for exclusive product recommendations, upselling, and cross-selling strategies.</a:t>
            </a:r>
            <a:endParaRPr sz="1600">
              <a:solidFill>
                <a:srgbClr val="222222"/>
              </a:solidFill>
              <a:latin typeface="Ubuntu"/>
              <a:ea typeface="Ubuntu"/>
              <a:cs typeface="Ubuntu"/>
              <a:sym typeface="Ubuntu"/>
            </a:endParaRPr>
          </a:p>
          <a:p>
            <a:pPr marL="0" marR="0" lvl="0" indent="0" algn="l" rtl="0">
              <a:lnSpc>
                <a:spcPct val="100000"/>
              </a:lnSpc>
              <a:spcBef>
                <a:spcPts val="1200"/>
              </a:spcBef>
              <a:spcAft>
                <a:spcPts val="0"/>
              </a:spcAft>
              <a:buClr>
                <a:srgbClr val="000000"/>
              </a:buClr>
              <a:buSzPts val="1600"/>
              <a:buFont typeface="Arial"/>
              <a:buNone/>
            </a:pPr>
            <a:r>
              <a:rPr lang="en-US" sz="1600" b="0" i="0" u="none" strike="noStrike" cap="none">
                <a:solidFill>
                  <a:srgbClr val="222222"/>
                </a:solidFill>
                <a:latin typeface="Ubuntu"/>
                <a:ea typeface="Ubuntu"/>
                <a:cs typeface="Ubuntu"/>
                <a:sym typeface="Ubuntu"/>
              </a:rPr>
              <a:t>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chemeClr val="dk1"/>
              </a:solidFill>
              <a:latin typeface="Ubuntu"/>
              <a:ea typeface="Ubuntu"/>
              <a:cs typeface="Ubuntu"/>
              <a:sym typeface="Ubuntu"/>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pic>
        <p:nvPicPr>
          <p:cNvPr id="242" name="Google Shape;242;p20"/>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
          <p:cNvSpPr txBox="1">
            <a:spLocks noGrp="1"/>
          </p:cNvSpPr>
          <p:nvPr>
            <p:ph type="body" idx="1"/>
          </p:nvPr>
        </p:nvSpPr>
        <p:spPr>
          <a:xfrm rot="-5400000">
            <a:off x="-1566879" y="3338360"/>
            <a:ext cx="5240619" cy="724247"/>
          </a:xfrm>
          <a:prstGeom prst="rect">
            <a:avLst/>
          </a:prstGeom>
          <a:noFill/>
          <a:ln>
            <a:noFill/>
          </a:ln>
        </p:spPr>
        <p:txBody>
          <a:bodyPr spcFirstLastPara="1" wrap="square" lIns="91425" tIns="45700" rIns="91425" bIns="45700" anchor="ctr" anchorCtr="0">
            <a:normAutofit fontScale="92500" lnSpcReduction="10000"/>
          </a:bodyPr>
          <a:lstStyle/>
          <a:p>
            <a:pPr marL="0" lvl="0" indent="0" algn="ctr" rtl="0">
              <a:lnSpc>
                <a:spcPct val="90000"/>
              </a:lnSpc>
              <a:spcBef>
                <a:spcPts val="0"/>
              </a:spcBef>
              <a:spcAft>
                <a:spcPts val="0"/>
              </a:spcAft>
              <a:buClr>
                <a:srgbClr val="262626"/>
              </a:buClr>
              <a:buSzPct val="100000"/>
              <a:buNone/>
            </a:pPr>
            <a:r>
              <a:rPr lang="en-US"/>
              <a:t>Table Of Contents</a:t>
            </a:r>
            <a:endParaRPr/>
          </a:p>
        </p:txBody>
      </p:sp>
      <p:grpSp>
        <p:nvGrpSpPr>
          <p:cNvPr id="109" name="Google Shape;109;p2"/>
          <p:cNvGrpSpPr/>
          <p:nvPr/>
        </p:nvGrpSpPr>
        <p:grpSpPr>
          <a:xfrm rot="5400000">
            <a:off x="-1035549" y="573306"/>
            <a:ext cx="6005688" cy="5859309"/>
            <a:chOff x="3683164" y="1871384"/>
            <a:chExt cx="4801233" cy="4725972"/>
          </a:xfrm>
        </p:grpSpPr>
        <p:sp>
          <p:nvSpPr>
            <p:cNvPr id="110" name="Google Shape;110;p2"/>
            <p:cNvSpPr/>
            <p:nvPr/>
          </p:nvSpPr>
          <p:spPr>
            <a:xfrm>
              <a:off x="3884865" y="2145510"/>
              <a:ext cx="4451847" cy="4451846"/>
            </a:xfrm>
            <a:prstGeom prst="blockArc">
              <a:avLst>
                <a:gd name="adj1" fmla="val 10800000"/>
                <a:gd name="adj2" fmla="val 21568928"/>
                <a:gd name="adj3" fmla="val 1093"/>
              </a:avLst>
            </a:prstGeom>
            <a:solidFill>
              <a:schemeClr val="accent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dk1"/>
                </a:solidFill>
                <a:latin typeface="Calibri"/>
                <a:ea typeface="Calibri"/>
                <a:cs typeface="Calibri"/>
                <a:sym typeface="Calibri"/>
              </a:endParaRPr>
            </a:p>
          </p:txBody>
        </p:sp>
        <p:sp>
          <p:nvSpPr>
            <p:cNvPr id="111" name="Google Shape;111;p2"/>
            <p:cNvSpPr/>
            <p:nvPr/>
          </p:nvSpPr>
          <p:spPr>
            <a:xfrm rot="-3600000">
              <a:off x="6556467" y="2025189"/>
              <a:ext cx="732250" cy="653074"/>
            </a:xfrm>
            <a:prstGeom prst="hexagon">
              <a:avLst>
                <a:gd name="adj" fmla="val 26954"/>
                <a:gd name="vf" fmla="val 115470"/>
              </a:avLst>
            </a:prstGeom>
            <a:solidFill>
              <a:schemeClr val="lt1"/>
            </a:solid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112" name="Google Shape;112;p2"/>
            <p:cNvSpPr/>
            <p:nvPr/>
          </p:nvSpPr>
          <p:spPr>
            <a:xfrm rot="-3600000">
              <a:off x="5018489" y="2025189"/>
              <a:ext cx="732250" cy="653074"/>
            </a:xfrm>
            <a:prstGeom prst="hexagon">
              <a:avLst>
                <a:gd name="adj" fmla="val 28096"/>
                <a:gd name="vf" fmla="val 115470"/>
              </a:avLst>
            </a:prstGeom>
            <a:solidFill>
              <a:schemeClr val="lt1"/>
            </a:solidFill>
            <a:ln w="381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113" name="Google Shape;113;p2"/>
            <p:cNvSpPr/>
            <p:nvPr/>
          </p:nvSpPr>
          <p:spPr>
            <a:xfrm rot="-3600000">
              <a:off x="7652420" y="2988650"/>
              <a:ext cx="732250" cy="653074"/>
            </a:xfrm>
            <a:prstGeom prst="hexagon">
              <a:avLst>
                <a:gd name="adj" fmla="val 29568"/>
                <a:gd name="vf" fmla="val 115470"/>
              </a:avLst>
            </a:prstGeom>
            <a:solidFill>
              <a:schemeClr val="lt1"/>
            </a:solid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sp>
          <p:nvSpPr>
            <p:cNvPr id="114" name="Google Shape;114;p2"/>
            <p:cNvSpPr/>
            <p:nvPr/>
          </p:nvSpPr>
          <p:spPr>
            <a:xfrm rot="-3600000">
              <a:off x="3782891" y="2988650"/>
              <a:ext cx="732250" cy="653074"/>
            </a:xfrm>
            <a:prstGeom prst="hexagon">
              <a:avLst>
                <a:gd name="adj" fmla="val 29503"/>
                <a:gd name="vf" fmla="val 115470"/>
              </a:avLst>
            </a:prstGeom>
            <a:solidFill>
              <a:schemeClr val="lt1"/>
            </a:solidFill>
            <a:ln w="381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701"/>
                <a:buFont typeface="Arial"/>
                <a:buNone/>
              </a:pPr>
              <a:endParaRPr sz="2701" b="0" i="0" u="none" strike="noStrike" cap="none">
                <a:solidFill>
                  <a:schemeClr val="lt1"/>
                </a:solidFill>
                <a:latin typeface="Calibri"/>
                <a:ea typeface="Calibri"/>
                <a:cs typeface="Calibri"/>
                <a:sym typeface="Calibri"/>
              </a:endParaRPr>
            </a:p>
          </p:txBody>
        </p:sp>
      </p:grpSp>
      <p:sp>
        <p:nvSpPr>
          <p:cNvPr id="115" name="Google Shape;115;p2"/>
          <p:cNvSpPr/>
          <p:nvPr/>
        </p:nvSpPr>
        <p:spPr>
          <a:xfrm>
            <a:off x="5614461" y="789554"/>
            <a:ext cx="4587240" cy="934117"/>
          </a:xfrm>
          <a:custGeom>
            <a:avLst/>
            <a:gdLst/>
            <a:ahLst/>
            <a:cxnLst/>
            <a:rect l="l" t="t" r="r" b="b"/>
            <a:pathLst>
              <a:path w="4095750" h="800100" extrusionOk="0">
                <a:moveTo>
                  <a:pt x="4095750" y="0"/>
                </a:moveTo>
                <a:lnTo>
                  <a:pt x="0" y="0"/>
                </a:lnTo>
                <a:lnTo>
                  <a:pt x="0" y="800100"/>
                </a:lnTo>
                <a:lnTo>
                  <a:pt x="4086225" y="800100"/>
                </a:lnTo>
              </a:path>
            </a:pathLst>
          </a:custGeom>
          <a:noFill/>
          <a:ln w="38100" cap="flat" cmpd="sng">
            <a:solidFill>
              <a:schemeClr val="accent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6" name="Google Shape;116;p2"/>
          <p:cNvSpPr/>
          <p:nvPr/>
        </p:nvSpPr>
        <p:spPr>
          <a:xfrm>
            <a:off x="6682600" y="2227904"/>
            <a:ext cx="4587240" cy="1630204"/>
          </a:xfrm>
          <a:custGeom>
            <a:avLst/>
            <a:gdLst/>
            <a:ahLst/>
            <a:cxnLst/>
            <a:rect l="l" t="t" r="r" b="b"/>
            <a:pathLst>
              <a:path w="4095750" h="800100" extrusionOk="0">
                <a:moveTo>
                  <a:pt x="4095750" y="0"/>
                </a:moveTo>
                <a:lnTo>
                  <a:pt x="0" y="0"/>
                </a:lnTo>
                <a:lnTo>
                  <a:pt x="0" y="800100"/>
                </a:lnTo>
                <a:lnTo>
                  <a:pt x="4086225" y="800100"/>
                </a:lnTo>
              </a:path>
            </a:pathLst>
          </a:custGeom>
          <a:noFill/>
          <a:ln w="38100" cap="flat" cmpd="sng">
            <a:solidFill>
              <a:schemeClr val="accent3"/>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7" name="Google Shape;117;p2"/>
          <p:cNvSpPr/>
          <p:nvPr/>
        </p:nvSpPr>
        <p:spPr>
          <a:xfrm>
            <a:off x="6682596" y="4456666"/>
            <a:ext cx="4464368" cy="886111"/>
          </a:xfrm>
          <a:custGeom>
            <a:avLst/>
            <a:gdLst/>
            <a:ahLst/>
            <a:cxnLst/>
            <a:rect l="l" t="t" r="r" b="b"/>
            <a:pathLst>
              <a:path w="4095750" h="800100" extrusionOk="0">
                <a:moveTo>
                  <a:pt x="4095750" y="0"/>
                </a:moveTo>
                <a:lnTo>
                  <a:pt x="0" y="0"/>
                </a:lnTo>
                <a:lnTo>
                  <a:pt x="0" y="800100"/>
                </a:lnTo>
                <a:lnTo>
                  <a:pt x="4086225" y="800100"/>
                </a:lnTo>
              </a:path>
            </a:pathLst>
          </a:custGeom>
          <a:noFill/>
          <a:ln w="3810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18" name="Google Shape;118;p2"/>
          <p:cNvSpPr/>
          <p:nvPr/>
        </p:nvSpPr>
        <p:spPr>
          <a:xfrm>
            <a:off x="5320301" y="5638066"/>
            <a:ext cx="4587240" cy="934117"/>
          </a:xfrm>
          <a:custGeom>
            <a:avLst/>
            <a:gdLst/>
            <a:ahLst/>
            <a:cxnLst/>
            <a:rect l="l" t="t" r="r" b="b"/>
            <a:pathLst>
              <a:path w="4095750" h="800100" extrusionOk="0">
                <a:moveTo>
                  <a:pt x="4095750" y="0"/>
                </a:moveTo>
                <a:lnTo>
                  <a:pt x="0" y="0"/>
                </a:lnTo>
                <a:lnTo>
                  <a:pt x="0" y="800100"/>
                </a:lnTo>
                <a:lnTo>
                  <a:pt x="4086225" y="800100"/>
                </a:lnTo>
              </a:path>
            </a:pathLst>
          </a:custGeom>
          <a:noFill/>
          <a:ln w="38100"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nvGrpSpPr>
          <p:cNvPr id="119" name="Google Shape;119;p2"/>
          <p:cNvGrpSpPr/>
          <p:nvPr/>
        </p:nvGrpSpPr>
        <p:grpSpPr>
          <a:xfrm>
            <a:off x="5673261" y="838307"/>
            <a:ext cx="4060661" cy="1154549"/>
            <a:chOff x="6565695" y="2053509"/>
            <a:chExt cx="2037996" cy="1154549"/>
          </a:xfrm>
        </p:grpSpPr>
        <p:sp>
          <p:nvSpPr>
            <p:cNvPr id="120" name="Google Shape;120;p2"/>
            <p:cNvSpPr txBox="1"/>
            <p:nvPr/>
          </p:nvSpPr>
          <p:spPr>
            <a:xfrm>
              <a:off x="6565695" y="2305058"/>
              <a:ext cx="2037900" cy="903000"/>
            </a:xfrm>
            <a:prstGeom prst="rect">
              <a:avLst/>
            </a:prstGeom>
            <a:noFill/>
            <a:ln>
              <a:noFill/>
            </a:ln>
          </p:spPr>
          <p:txBody>
            <a:bodyPr spcFirstLastPara="1" wrap="square" lIns="91425" tIns="45700" rIns="91425" bIns="45700" anchor="t" anchorCtr="0">
              <a:spAutoFit/>
            </a:bodyPr>
            <a:lstStyle/>
            <a:p>
              <a:pPr marL="0" lvl="0" indent="0" algn="l" rtl="0">
                <a:lnSpc>
                  <a:spcPct val="107916"/>
                </a:lnSpc>
                <a:spcBef>
                  <a:spcPts val="0"/>
                </a:spcBef>
                <a:spcAft>
                  <a:spcPts val="0"/>
                </a:spcAft>
                <a:buClr>
                  <a:schemeClr val="dk1"/>
                </a:buClr>
                <a:buSzPts val="1100"/>
                <a:buFont typeface="Arial"/>
                <a:buNone/>
              </a:pPr>
              <a:r>
                <a:rPr lang="en-US" sz="1050">
                  <a:solidFill>
                    <a:srgbClr val="232323"/>
                  </a:solidFill>
                  <a:highlight>
                    <a:srgbClr val="F9F9F9"/>
                  </a:highlight>
                  <a:latin typeface="Roboto"/>
                  <a:ea typeface="Roboto"/>
                  <a:cs typeface="Roboto"/>
                  <a:sym typeface="Roboto"/>
                </a:rPr>
                <a:t>Sophisticated product recommendation system that combines LLMs, traditional ML techniques, and various tools to provide comprehensive and user-friendly recommendations.</a:t>
              </a:r>
              <a:endParaRPr sz="1100">
                <a:solidFill>
                  <a:schemeClr val="dk1"/>
                </a:solidFill>
                <a:latin typeface="Roboto"/>
                <a:ea typeface="Roboto"/>
                <a:cs typeface="Roboto"/>
                <a:sym typeface="Roboto"/>
              </a:endParaRPr>
            </a:p>
            <a:p>
              <a:pPr marL="0" marR="0" lvl="0" indent="0" algn="l" rtl="0">
                <a:lnSpc>
                  <a:spcPct val="100000"/>
                </a:lnSpc>
                <a:spcBef>
                  <a:spcPts val="800"/>
                </a:spcBef>
                <a:spcAft>
                  <a:spcPts val="0"/>
                </a:spcAft>
                <a:buClr>
                  <a:srgbClr val="000000"/>
                </a:buClr>
                <a:buSzPts val="1200"/>
                <a:buFont typeface="Arial"/>
                <a:buNone/>
              </a:pPr>
              <a:endParaRPr sz="1200">
                <a:solidFill>
                  <a:schemeClr val="dk1"/>
                </a:solidFill>
                <a:latin typeface="Calibri"/>
                <a:ea typeface="Calibri"/>
                <a:cs typeface="Calibri"/>
                <a:sym typeface="Calibri"/>
              </a:endParaRPr>
            </a:p>
          </p:txBody>
        </p:sp>
        <p:sp>
          <p:nvSpPr>
            <p:cNvPr id="121" name="Google Shape;121;p2"/>
            <p:cNvSpPr txBox="1"/>
            <p:nvPr/>
          </p:nvSpPr>
          <p:spPr>
            <a:xfrm>
              <a:off x="6583306" y="2053509"/>
              <a:ext cx="202038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Project Overview</a:t>
              </a:r>
              <a:endParaRPr sz="1400" b="1" i="0" u="none" strike="noStrike" cap="none">
                <a:solidFill>
                  <a:srgbClr val="3F3F3F"/>
                </a:solidFill>
                <a:latin typeface="Calibri"/>
                <a:ea typeface="Calibri"/>
                <a:cs typeface="Calibri"/>
                <a:sym typeface="Calibri"/>
              </a:endParaRPr>
            </a:p>
          </p:txBody>
        </p:sp>
      </p:grpSp>
      <p:grpSp>
        <p:nvGrpSpPr>
          <p:cNvPr id="122" name="Google Shape;122;p2"/>
          <p:cNvGrpSpPr/>
          <p:nvPr/>
        </p:nvGrpSpPr>
        <p:grpSpPr>
          <a:xfrm>
            <a:off x="6545824" y="2227858"/>
            <a:ext cx="5052997" cy="2117782"/>
            <a:chOff x="5782200" y="2350509"/>
            <a:chExt cx="2077200" cy="2394056"/>
          </a:xfrm>
        </p:grpSpPr>
        <p:sp>
          <p:nvSpPr>
            <p:cNvPr id="123" name="Google Shape;123;p2"/>
            <p:cNvSpPr txBox="1"/>
            <p:nvPr/>
          </p:nvSpPr>
          <p:spPr>
            <a:xfrm>
              <a:off x="5782200" y="2605565"/>
              <a:ext cx="2077200" cy="2139000"/>
            </a:xfrm>
            <a:prstGeom prst="rect">
              <a:avLst/>
            </a:prstGeom>
            <a:noFill/>
            <a:ln>
              <a:noFill/>
            </a:ln>
          </p:spPr>
          <p:txBody>
            <a:bodyPr spcFirstLastPara="1" wrap="square" lIns="91425" tIns="45700" rIns="91425" bIns="45700" anchor="t" anchorCtr="0">
              <a:spAutoFit/>
            </a:bodyPr>
            <a:lstStyle/>
            <a:p>
              <a:pPr marL="457200" lvl="0" indent="-295275" algn="l" rtl="0">
                <a:lnSpc>
                  <a:spcPct val="115000"/>
                </a:lnSpc>
                <a:spcBef>
                  <a:spcPts val="500"/>
                </a:spcBef>
                <a:spcAft>
                  <a:spcPts val="0"/>
                </a:spcAft>
                <a:buClr>
                  <a:srgbClr val="232323"/>
                </a:buClr>
                <a:buSzPts val="1050"/>
                <a:buFont typeface="Roboto"/>
                <a:buChar char="●"/>
              </a:pPr>
              <a:r>
                <a:rPr lang="en-US" sz="1050" b="1">
                  <a:solidFill>
                    <a:srgbClr val="232323"/>
                  </a:solidFill>
                  <a:highlight>
                    <a:srgbClr val="F9F9F9"/>
                  </a:highlight>
                  <a:latin typeface="Roboto"/>
                  <a:ea typeface="Roboto"/>
                  <a:cs typeface="Roboto"/>
                  <a:sym typeface="Roboto"/>
                </a:rPr>
                <a:t>LangChain:</a:t>
              </a:r>
              <a:r>
                <a:rPr lang="en-US" sz="1050">
                  <a:solidFill>
                    <a:srgbClr val="232323"/>
                  </a:solidFill>
                  <a:highlight>
                    <a:srgbClr val="F9F9F9"/>
                  </a:highlight>
                  <a:latin typeface="Roboto"/>
                  <a:ea typeface="Roboto"/>
                  <a:cs typeface="Roboto"/>
                  <a:sym typeface="Roboto"/>
                </a:rPr>
                <a:t> Agentic System to integrate LLMs and to build Tools</a:t>
              </a:r>
              <a:endParaRPr sz="1050">
                <a:solidFill>
                  <a:srgbClr val="232323"/>
                </a:solidFill>
                <a:highlight>
                  <a:srgbClr val="F9F9F9"/>
                </a:highlight>
                <a:latin typeface="Roboto"/>
                <a:ea typeface="Roboto"/>
                <a:cs typeface="Roboto"/>
                <a:sym typeface="Roboto"/>
              </a:endParaRPr>
            </a:p>
            <a:p>
              <a:pPr marL="457200" lvl="0" indent="-295275" algn="l" rtl="0">
                <a:lnSpc>
                  <a:spcPct val="115000"/>
                </a:lnSpc>
                <a:spcBef>
                  <a:spcPts val="0"/>
                </a:spcBef>
                <a:spcAft>
                  <a:spcPts val="0"/>
                </a:spcAft>
                <a:buClr>
                  <a:srgbClr val="232323"/>
                </a:buClr>
                <a:buSzPts val="1050"/>
                <a:buFont typeface="Roboto"/>
                <a:buChar char="●"/>
              </a:pPr>
              <a:r>
                <a:rPr lang="en-US" sz="1050" b="1">
                  <a:solidFill>
                    <a:srgbClr val="232323"/>
                  </a:solidFill>
                  <a:highlight>
                    <a:srgbClr val="F9F9F9"/>
                  </a:highlight>
                  <a:latin typeface="Roboto"/>
                  <a:ea typeface="Roboto"/>
                  <a:cs typeface="Roboto"/>
                  <a:sym typeface="Roboto"/>
                </a:rPr>
                <a:t>OpenAI API:</a:t>
              </a:r>
              <a:r>
                <a:rPr lang="en-US" sz="1050">
                  <a:solidFill>
                    <a:srgbClr val="232323"/>
                  </a:solidFill>
                  <a:highlight>
                    <a:srgbClr val="F9F9F9"/>
                  </a:highlight>
                  <a:latin typeface="Roboto"/>
                  <a:ea typeface="Roboto"/>
                  <a:cs typeface="Roboto"/>
                  <a:sym typeface="Roboto"/>
                </a:rPr>
                <a:t> For  embeddings, summarization, feature extraction, and LLMs (gpt-3.5-turbo and gpt-4o-mini), DALLe, HuggingFace</a:t>
              </a:r>
              <a:endParaRPr sz="1050">
                <a:solidFill>
                  <a:srgbClr val="232323"/>
                </a:solidFill>
                <a:highlight>
                  <a:srgbClr val="F9F9F9"/>
                </a:highlight>
                <a:latin typeface="Roboto"/>
                <a:ea typeface="Roboto"/>
                <a:cs typeface="Roboto"/>
                <a:sym typeface="Roboto"/>
              </a:endParaRPr>
            </a:p>
            <a:p>
              <a:pPr marL="457200" lvl="0" indent="-295275" algn="l" rtl="0">
                <a:lnSpc>
                  <a:spcPct val="115000"/>
                </a:lnSpc>
                <a:spcBef>
                  <a:spcPts val="0"/>
                </a:spcBef>
                <a:spcAft>
                  <a:spcPts val="0"/>
                </a:spcAft>
                <a:buClr>
                  <a:srgbClr val="232323"/>
                </a:buClr>
                <a:buSzPts val="1050"/>
                <a:buFont typeface="Roboto"/>
                <a:buChar char="●"/>
              </a:pPr>
              <a:r>
                <a:rPr lang="en-US" sz="1050" b="1">
                  <a:solidFill>
                    <a:srgbClr val="232323"/>
                  </a:solidFill>
                  <a:highlight>
                    <a:srgbClr val="F9F9F9"/>
                  </a:highlight>
                  <a:latin typeface="Roboto"/>
                  <a:ea typeface="Roboto"/>
                  <a:cs typeface="Roboto"/>
                  <a:sym typeface="Roboto"/>
                </a:rPr>
                <a:t>FAISS:</a:t>
              </a:r>
              <a:r>
                <a:rPr lang="en-US" sz="1050">
                  <a:solidFill>
                    <a:srgbClr val="232323"/>
                  </a:solidFill>
                  <a:highlight>
                    <a:srgbClr val="F9F9F9"/>
                  </a:highlight>
                  <a:latin typeface="Roboto"/>
                  <a:ea typeface="Roboto"/>
                  <a:cs typeface="Roboto"/>
                  <a:sym typeface="Roboto"/>
                </a:rPr>
                <a:t> vector DB for storing embeddings,similarity searching , retrieval based on search</a:t>
              </a:r>
              <a:endParaRPr sz="1050">
                <a:solidFill>
                  <a:srgbClr val="232323"/>
                </a:solidFill>
                <a:highlight>
                  <a:srgbClr val="F9F9F9"/>
                </a:highlight>
                <a:latin typeface="Roboto"/>
                <a:ea typeface="Roboto"/>
                <a:cs typeface="Roboto"/>
                <a:sym typeface="Roboto"/>
              </a:endParaRPr>
            </a:p>
            <a:p>
              <a:pPr marL="457200" lvl="0" indent="-295275" algn="l" rtl="0">
                <a:lnSpc>
                  <a:spcPct val="115000"/>
                </a:lnSpc>
                <a:spcBef>
                  <a:spcPts val="0"/>
                </a:spcBef>
                <a:spcAft>
                  <a:spcPts val="0"/>
                </a:spcAft>
                <a:buClr>
                  <a:srgbClr val="232323"/>
                </a:buClr>
                <a:buSzPts val="1050"/>
                <a:buFont typeface="Roboto"/>
                <a:buChar char="●"/>
              </a:pPr>
              <a:r>
                <a:rPr lang="en-US" sz="1050" b="1">
                  <a:solidFill>
                    <a:srgbClr val="232323"/>
                  </a:solidFill>
                  <a:highlight>
                    <a:srgbClr val="F9F9F9"/>
                  </a:highlight>
                  <a:latin typeface="Roboto"/>
                  <a:ea typeface="Roboto"/>
                  <a:cs typeface="Roboto"/>
                  <a:sym typeface="Roboto"/>
                </a:rPr>
                <a:t>Sentence Transformers:</a:t>
              </a:r>
              <a:r>
                <a:rPr lang="en-US" sz="1050">
                  <a:solidFill>
                    <a:srgbClr val="232323"/>
                  </a:solidFill>
                  <a:highlight>
                    <a:srgbClr val="F9F9F9"/>
                  </a:highlight>
                  <a:latin typeface="Roboto"/>
                  <a:ea typeface="Roboto"/>
                  <a:cs typeface="Roboto"/>
                  <a:sym typeface="Roboto"/>
                </a:rPr>
                <a:t> generating text and image embeddings using Pre-trained models </a:t>
              </a:r>
              <a:endParaRPr sz="1050">
                <a:solidFill>
                  <a:srgbClr val="232323"/>
                </a:solidFill>
                <a:highlight>
                  <a:srgbClr val="F9F9F9"/>
                </a:highlight>
                <a:latin typeface="Roboto"/>
                <a:ea typeface="Roboto"/>
                <a:cs typeface="Roboto"/>
                <a:sym typeface="Roboto"/>
              </a:endParaRPr>
            </a:p>
            <a:p>
              <a:pPr marL="457200" marR="0" lvl="0" indent="0" algn="l" rtl="0">
                <a:lnSpc>
                  <a:spcPct val="115000"/>
                </a:lnSpc>
                <a:spcBef>
                  <a:spcPts val="500"/>
                </a:spcBef>
                <a:spcAft>
                  <a:spcPts val="0"/>
                </a:spcAft>
                <a:buNone/>
              </a:pPr>
              <a:endParaRPr sz="1050" b="1">
                <a:solidFill>
                  <a:schemeClr val="dk1"/>
                </a:solidFill>
                <a:highlight>
                  <a:schemeClr val="lt1"/>
                </a:highlight>
                <a:latin typeface="Roboto"/>
                <a:ea typeface="Roboto"/>
                <a:cs typeface="Roboto"/>
                <a:sym typeface="Roboto"/>
              </a:endParaRPr>
            </a:p>
            <a:p>
              <a:pPr marL="0" marR="0" lvl="0" indent="0" algn="l" rtl="0">
                <a:lnSpc>
                  <a:spcPct val="100000"/>
                </a:lnSpc>
                <a:spcBef>
                  <a:spcPts val="500"/>
                </a:spcBef>
                <a:spcAft>
                  <a:spcPts val="0"/>
                </a:spcAft>
                <a:buClr>
                  <a:srgbClr val="000000"/>
                </a:buClr>
                <a:buSzPts val="1200"/>
                <a:buFont typeface="Arial"/>
                <a:buNone/>
              </a:pPr>
              <a:endParaRPr sz="1200">
                <a:solidFill>
                  <a:schemeClr val="dk1"/>
                </a:solidFill>
                <a:highlight>
                  <a:schemeClr val="lt1"/>
                </a:highlight>
                <a:latin typeface="Calibri"/>
                <a:ea typeface="Calibri"/>
                <a:cs typeface="Calibri"/>
                <a:sym typeface="Calibri"/>
              </a:endParaRPr>
            </a:p>
          </p:txBody>
        </p:sp>
        <p:sp>
          <p:nvSpPr>
            <p:cNvPr id="124" name="Google Shape;124;p2"/>
            <p:cNvSpPr txBox="1"/>
            <p:nvPr/>
          </p:nvSpPr>
          <p:spPr>
            <a:xfrm>
              <a:off x="5810557" y="2350509"/>
              <a:ext cx="2020500" cy="3480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Technical Framework</a:t>
              </a:r>
              <a:endParaRPr sz="1400" b="1" i="0" u="none" strike="noStrike" cap="none">
                <a:solidFill>
                  <a:srgbClr val="3F3F3F"/>
                </a:solidFill>
                <a:latin typeface="Calibri"/>
                <a:ea typeface="Calibri"/>
                <a:cs typeface="Calibri"/>
                <a:sym typeface="Calibri"/>
              </a:endParaRPr>
            </a:p>
          </p:txBody>
        </p:sp>
      </p:grpSp>
      <p:grpSp>
        <p:nvGrpSpPr>
          <p:cNvPr id="125" name="Google Shape;125;p2"/>
          <p:cNvGrpSpPr/>
          <p:nvPr/>
        </p:nvGrpSpPr>
        <p:grpSpPr>
          <a:xfrm>
            <a:off x="6682594" y="4504169"/>
            <a:ext cx="4060516" cy="791111"/>
            <a:chOff x="6624716" y="1929084"/>
            <a:chExt cx="2037900" cy="791112"/>
          </a:xfrm>
        </p:grpSpPr>
        <p:sp>
          <p:nvSpPr>
            <p:cNvPr id="126" name="Google Shape;126;p2"/>
            <p:cNvSpPr txBox="1"/>
            <p:nvPr/>
          </p:nvSpPr>
          <p:spPr>
            <a:xfrm>
              <a:off x="6624716" y="2258496"/>
              <a:ext cx="2037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a:solidFill>
                    <a:schemeClr val="dk1"/>
                  </a:solidFill>
                  <a:latin typeface="Calibri"/>
                  <a:ea typeface="Calibri"/>
                  <a:cs typeface="Calibri"/>
                  <a:sym typeface="Calibri"/>
                </a:rPr>
                <a:t>Data </a:t>
              </a:r>
              <a:r>
                <a:rPr lang="en-US" sz="1200" b="0" i="0" u="none" strike="noStrike" cap="none">
                  <a:solidFill>
                    <a:schemeClr val="dk1"/>
                  </a:solidFill>
                  <a:latin typeface="Calibri"/>
                  <a:ea typeface="Calibri"/>
                  <a:cs typeface="Calibri"/>
                  <a:sym typeface="Calibri"/>
                </a:rPr>
                <a:t> and orchestration, RAG limitations, and implemented mitigation strategies.</a:t>
              </a:r>
              <a:endParaRPr sz="1200" b="0" i="0" u="none" strike="noStrike" cap="none">
                <a:solidFill>
                  <a:srgbClr val="3F3F3F"/>
                </a:solidFill>
                <a:latin typeface="Calibri"/>
                <a:ea typeface="Calibri"/>
                <a:cs typeface="Calibri"/>
                <a:sym typeface="Calibri"/>
              </a:endParaRPr>
            </a:p>
          </p:txBody>
        </p:sp>
        <p:sp>
          <p:nvSpPr>
            <p:cNvPr id="127" name="Google Shape;127;p2"/>
            <p:cNvSpPr txBox="1"/>
            <p:nvPr/>
          </p:nvSpPr>
          <p:spPr>
            <a:xfrm>
              <a:off x="6633413" y="1929084"/>
              <a:ext cx="2020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Challenges and Solutions</a:t>
              </a:r>
              <a:endParaRPr sz="1400" b="1" i="0" u="none" strike="noStrike" cap="none">
                <a:solidFill>
                  <a:srgbClr val="3F3F3F"/>
                </a:solidFill>
                <a:latin typeface="Calibri"/>
                <a:ea typeface="Calibri"/>
                <a:cs typeface="Calibri"/>
                <a:sym typeface="Calibri"/>
              </a:endParaRPr>
            </a:p>
          </p:txBody>
        </p:sp>
      </p:grpSp>
      <p:grpSp>
        <p:nvGrpSpPr>
          <p:cNvPr id="128" name="Google Shape;128;p2"/>
          <p:cNvGrpSpPr/>
          <p:nvPr/>
        </p:nvGrpSpPr>
        <p:grpSpPr>
          <a:xfrm>
            <a:off x="5449654" y="5736659"/>
            <a:ext cx="4060470" cy="769474"/>
            <a:chOff x="6435858" y="2319834"/>
            <a:chExt cx="2037900" cy="769474"/>
          </a:xfrm>
        </p:grpSpPr>
        <p:sp>
          <p:nvSpPr>
            <p:cNvPr id="129" name="Google Shape;129;p2"/>
            <p:cNvSpPr txBox="1"/>
            <p:nvPr/>
          </p:nvSpPr>
          <p:spPr>
            <a:xfrm>
              <a:off x="6435858" y="2627608"/>
              <a:ext cx="20379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Summarize </a:t>
              </a:r>
              <a:r>
                <a:rPr lang="en-US" sz="1200">
                  <a:solidFill>
                    <a:schemeClr val="dk1"/>
                  </a:solidFill>
                  <a:latin typeface="Calibri"/>
                  <a:ea typeface="Calibri"/>
                  <a:cs typeface="Calibri"/>
                  <a:sym typeface="Calibri"/>
                </a:rPr>
                <a:t>architecture</a:t>
              </a:r>
              <a:r>
                <a:rPr lang="en-US" sz="1200" b="0" i="0" u="none" strike="noStrike" cap="none">
                  <a:solidFill>
                    <a:schemeClr val="dk1"/>
                  </a:solidFill>
                  <a:latin typeface="Calibri"/>
                  <a:ea typeface="Calibri"/>
                  <a:cs typeface="Calibri"/>
                  <a:sym typeface="Calibri"/>
                </a:rPr>
                <a:t>, scalability, feedback, technical tools, and key takeaways for improvement.</a:t>
              </a:r>
              <a:endParaRPr sz="1200" b="0" i="0" u="none" strike="noStrike" cap="none">
                <a:solidFill>
                  <a:srgbClr val="3F3F3F"/>
                </a:solidFill>
                <a:latin typeface="Calibri"/>
                <a:ea typeface="Calibri"/>
                <a:cs typeface="Calibri"/>
                <a:sym typeface="Calibri"/>
              </a:endParaRPr>
            </a:p>
          </p:txBody>
        </p:sp>
        <p:sp>
          <p:nvSpPr>
            <p:cNvPr id="130" name="Google Shape;130;p2"/>
            <p:cNvSpPr txBox="1"/>
            <p:nvPr/>
          </p:nvSpPr>
          <p:spPr>
            <a:xfrm>
              <a:off x="6444617" y="2319834"/>
              <a:ext cx="2020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3F3F3F"/>
                  </a:solidFill>
                  <a:latin typeface="Calibri"/>
                  <a:ea typeface="Calibri"/>
                  <a:cs typeface="Calibri"/>
                  <a:sym typeface="Calibri"/>
                </a:rPr>
                <a:t>Insights and Takeaways</a:t>
              </a:r>
              <a:endParaRPr sz="1400" b="1" i="0" u="none" strike="noStrike" cap="none">
                <a:solidFill>
                  <a:srgbClr val="3F3F3F"/>
                </a:solidFill>
                <a:latin typeface="Calibri"/>
                <a:ea typeface="Calibri"/>
                <a:cs typeface="Calibri"/>
                <a:sym typeface="Calibri"/>
              </a:endParaRPr>
            </a:p>
          </p:txBody>
        </p:sp>
      </p:grpSp>
      <p:pic>
        <p:nvPicPr>
          <p:cNvPr id="131" name="Google Shape;131;p2"/>
          <p:cNvPicPr preferRelativeResize="0"/>
          <p:nvPr/>
        </p:nvPicPr>
        <p:blipFill rotWithShape="1">
          <a:blip r:embed="rId3">
            <a:alphaModFix/>
          </a:blip>
          <a:srcRect/>
          <a:stretch/>
        </p:blipFill>
        <p:spPr>
          <a:xfrm>
            <a:off x="2778597" y="789550"/>
            <a:ext cx="581247" cy="581247"/>
          </a:xfrm>
          <a:prstGeom prst="rect">
            <a:avLst/>
          </a:prstGeom>
          <a:noFill/>
          <a:ln>
            <a:noFill/>
          </a:ln>
        </p:spPr>
      </p:pic>
      <p:pic>
        <p:nvPicPr>
          <p:cNvPr id="132" name="Google Shape;132;p2"/>
          <p:cNvPicPr preferRelativeResize="0"/>
          <p:nvPr/>
        </p:nvPicPr>
        <p:blipFill rotWithShape="1">
          <a:blip r:embed="rId4">
            <a:alphaModFix/>
          </a:blip>
          <a:srcRect/>
          <a:stretch/>
        </p:blipFill>
        <p:spPr>
          <a:xfrm>
            <a:off x="3962946" y="2310270"/>
            <a:ext cx="676940" cy="676940"/>
          </a:xfrm>
          <a:prstGeom prst="rect">
            <a:avLst/>
          </a:prstGeom>
          <a:noFill/>
          <a:ln>
            <a:noFill/>
          </a:ln>
        </p:spPr>
      </p:pic>
      <p:pic>
        <p:nvPicPr>
          <p:cNvPr id="133" name="Google Shape;133;p2"/>
          <p:cNvPicPr preferRelativeResize="0"/>
          <p:nvPr/>
        </p:nvPicPr>
        <p:blipFill rotWithShape="1">
          <a:blip r:embed="rId5">
            <a:alphaModFix/>
          </a:blip>
          <a:srcRect/>
          <a:stretch/>
        </p:blipFill>
        <p:spPr>
          <a:xfrm>
            <a:off x="4019943" y="4237898"/>
            <a:ext cx="619943" cy="619943"/>
          </a:xfrm>
          <a:prstGeom prst="rect">
            <a:avLst/>
          </a:prstGeom>
          <a:noFill/>
          <a:ln>
            <a:noFill/>
          </a:ln>
        </p:spPr>
      </p:pic>
      <p:pic>
        <p:nvPicPr>
          <p:cNvPr id="134" name="Google Shape;134;p2"/>
          <p:cNvPicPr preferRelativeResize="0"/>
          <p:nvPr/>
        </p:nvPicPr>
        <p:blipFill rotWithShape="1">
          <a:blip r:embed="rId6">
            <a:alphaModFix/>
          </a:blip>
          <a:srcRect/>
          <a:stretch/>
        </p:blipFill>
        <p:spPr>
          <a:xfrm>
            <a:off x="2832143" y="5638067"/>
            <a:ext cx="552914" cy="552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grpSp>
        <p:nvGrpSpPr>
          <p:cNvPr id="139" name="Google Shape;139;p4"/>
          <p:cNvGrpSpPr/>
          <p:nvPr/>
        </p:nvGrpSpPr>
        <p:grpSpPr>
          <a:xfrm>
            <a:off x="6096000" y="1903328"/>
            <a:ext cx="5075476" cy="3051547"/>
            <a:chOff x="6563542" y="1852609"/>
            <a:chExt cx="4868999" cy="2279697"/>
          </a:xfrm>
        </p:grpSpPr>
        <p:sp>
          <p:nvSpPr>
            <p:cNvPr id="140" name="Google Shape;140;p4"/>
            <p:cNvSpPr txBox="1"/>
            <p:nvPr/>
          </p:nvSpPr>
          <p:spPr>
            <a:xfrm>
              <a:off x="6563542" y="1852609"/>
              <a:ext cx="4777152" cy="830997"/>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Calibri"/>
                  <a:ea typeface="Calibri"/>
                  <a:cs typeface="Calibri"/>
                  <a:sym typeface="Calibri"/>
                </a:rPr>
                <a:t>Project Overview</a:t>
              </a:r>
              <a:endParaRPr sz="4800" b="1" i="0" u="none" strike="noStrike" cap="none">
                <a:solidFill>
                  <a:schemeClr val="lt1"/>
                </a:solidFill>
                <a:latin typeface="Calibri"/>
                <a:ea typeface="Calibri"/>
                <a:cs typeface="Calibri"/>
                <a:sym typeface="Calibri"/>
              </a:endParaRPr>
            </a:p>
          </p:txBody>
        </p:sp>
        <p:sp>
          <p:nvSpPr>
            <p:cNvPr id="141" name="Google Shape;141;p4"/>
            <p:cNvSpPr txBox="1"/>
            <p:nvPr/>
          </p:nvSpPr>
          <p:spPr>
            <a:xfrm>
              <a:off x="6655341" y="2683606"/>
              <a:ext cx="4777200" cy="144870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Problem Statement</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Background Information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Char char="•"/>
              </a:pPr>
              <a:r>
                <a:rPr lang="en-US" sz="2000">
                  <a:solidFill>
                    <a:schemeClr val="lt1"/>
                  </a:solidFill>
                  <a:latin typeface="Calibri"/>
                  <a:ea typeface="Calibri"/>
                  <a:cs typeface="Calibri"/>
                  <a:sym typeface="Calibri"/>
                </a:rPr>
                <a:t>Motivation for Selection of the Project</a:t>
              </a:r>
              <a:endParaRPr sz="2000">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Char char="•"/>
              </a:pPr>
              <a:r>
                <a:rPr lang="en-US" sz="2000">
                  <a:solidFill>
                    <a:schemeClr val="lt1"/>
                  </a:solidFill>
                  <a:latin typeface="Calibri"/>
                  <a:ea typeface="Calibri"/>
                  <a:cs typeface="Calibri"/>
                  <a:sym typeface="Calibri"/>
                </a:rPr>
                <a:t>Detailed Dataset Description and Dataset Source</a:t>
              </a:r>
              <a:endParaRPr sz="2000">
                <a:solidFill>
                  <a:schemeClr val="lt1"/>
                </a:solidFill>
                <a:latin typeface="Calibri"/>
                <a:ea typeface="Calibri"/>
                <a:cs typeface="Calibri"/>
                <a:sym typeface="Calibri"/>
              </a:endParaRPr>
            </a:p>
            <a:p>
              <a:pPr marL="342900" marR="0" lvl="0" indent="-342900" algn="l" rtl="0">
                <a:lnSpc>
                  <a:spcPct val="100000"/>
                </a:lnSpc>
                <a:spcBef>
                  <a:spcPts val="0"/>
                </a:spcBef>
                <a:spcAft>
                  <a:spcPts val="0"/>
                </a:spcAft>
                <a:buClr>
                  <a:schemeClr val="lt1"/>
                </a:buClr>
                <a:buSzPts val="2000"/>
                <a:buChar char="•"/>
              </a:pPr>
              <a:r>
                <a:rPr lang="en-US" sz="2000">
                  <a:solidFill>
                    <a:schemeClr val="lt1"/>
                  </a:solidFill>
                  <a:latin typeface="Calibri"/>
                  <a:ea typeface="Calibri"/>
                  <a:cs typeface="Calibri"/>
                  <a:sym typeface="Calibri"/>
                </a:rPr>
                <a:t>Current Benchmark</a:t>
              </a:r>
              <a:endParaRPr sz="2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5"/>
          <p:cNvSpPr txBox="1">
            <a:spLocks noGrp="1"/>
          </p:cNvSpPr>
          <p:nvPr>
            <p:ph type="title"/>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2800"/>
              <a:buFont typeface="Ubuntu"/>
              <a:buNone/>
            </a:pPr>
            <a:r>
              <a:rPr lang="en-US" sz="2800" b="1" i="0" cap="none">
                <a:solidFill>
                  <a:schemeClr val="lt1"/>
                </a:solidFill>
                <a:latin typeface="Ubuntu"/>
                <a:ea typeface="Ubuntu"/>
                <a:cs typeface="Ubuntu"/>
                <a:sym typeface="Ubuntu"/>
              </a:rPr>
              <a:t>PROBLEM STATEMENT</a:t>
            </a:r>
            <a:endParaRPr sz="2800" b="1">
              <a:solidFill>
                <a:schemeClr val="lt1"/>
              </a:solidFill>
              <a:latin typeface="Ubuntu"/>
              <a:ea typeface="Ubuntu"/>
              <a:cs typeface="Ubuntu"/>
              <a:sym typeface="Ubuntu"/>
            </a:endParaRPr>
          </a:p>
        </p:txBody>
      </p:sp>
      <p:sp>
        <p:nvSpPr>
          <p:cNvPr id="148" name="Google Shape;148;p5"/>
          <p:cNvSpPr txBox="1"/>
          <p:nvPr/>
        </p:nvSpPr>
        <p:spPr>
          <a:xfrm>
            <a:off x="154767" y="2046863"/>
            <a:ext cx="11298300" cy="3447900"/>
          </a:xfrm>
          <a:prstGeom prst="rect">
            <a:avLst/>
          </a:prstGeom>
          <a:noFill/>
          <a:ln>
            <a:noFill/>
          </a:ln>
        </p:spPr>
        <p:txBody>
          <a:bodyPr spcFirstLastPara="1" wrap="square" lIns="91425" tIns="45700" rIns="91425" bIns="45700" anchor="t" anchorCtr="0">
            <a:spAutoFit/>
          </a:bodyPr>
          <a:lstStyle/>
          <a:p>
            <a:pPr marL="914400" marR="0" lvl="1" indent="-355600" algn="l" rtl="0">
              <a:lnSpc>
                <a:spcPct val="100000"/>
              </a:lnSpc>
              <a:spcBef>
                <a:spcPts val="0"/>
              </a:spcBef>
              <a:spcAft>
                <a:spcPts val="0"/>
              </a:spcAft>
              <a:buClr>
                <a:srgbClr val="222222"/>
              </a:buClr>
              <a:buSzPts val="2000"/>
              <a:buFont typeface="Ubuntu"/>
              <a:buChar char="•"/>
            </a:pPr>
            <a:r>
              <a:rPr lang="en-US" sz="2000" b="1" i="0" u="none" strike="noStrike" cap="none">
                <a:solidFill>
                  <a:srgbClr val="222222"/>
                </a:solidFill>
                <a:latin typeface="Ubuntu"/>
                <a:ea typeface="Ubuntu"/>
                <a:cs typeface="Ubuntu"/>
                <a:sym typeface="Ubuntu"/>
              </a:rPr>
              <a:t>The rise of e-commerce h</a:t>
            </a:r>
            <a:r>
              <a:rPr lang="en-US" sz="2000" i="0" u="none" strike="noStrike" cap="none">
                <a:solidFill>
                  <a:srgbClr val="222222"/>
                </a:solidFill>
                <a:latin typeface="Ubuntu"/>
                <a:ea typeface="Ubuntu"/>
                <a:cs typeface="Ubuntu"/>
                <a:sym typeface="Ubuntu"/>
              </a:rPr>
              <a:t>as led to an increase in number of bots. But current chatbots struggle with complex, multi-step  inquiries and fail to deliver personalized, accurate responses. </a:t>
            </a:r>
            <a:endParaRPr sz="2000" i="0" u="none" strike="noStrike" cap="none">
              <a:solidFill>
                <a:srgbClr val="222222"/>
              </a:solidFill>
              <a:latin typeface="Ubuntu"/>
              <a:ea typeface="Ubuntu"/>
              <a:cs typeface="Ubuntu"/>
              <a:sym typeface="Ubuntu"/>
            </a:endParaRPr>
          </a:p>
          <a:p>
            <a:pPr marL="1371600" marR="0" lvl="0" indent="0" algn="l" rtl="0">
              <a:lnSpc>
                <a:spcPct val="100000"/>
              </a:lnSpc>
              <a:spcBef>
                <a:spcPts val="0"/>
              </a:spcBef>
              <a:spcAft>
                <a:spcPts val="0"/>
              </a:spcAft>
              <a:buNone/>
            </a:pPr>
            <a:endParaRPr sz="2000" b="1" i="0" u="none" strike="noStrike" cap="none">
              <a:solidFill>
                <a:srgbClr val="222222"/>
              </a:solidFill>
              <a:latin typeface="Ubuntu"/>
              <a:ea typeface="Ubuntu"/>
              <a:cs typeface="Ubuntu"/>
              <a:sym typeface="Ubuntu"/>
            </a:endParaRPr>
          </a:p>
          <a:p>
            <a:pPr marL="914400" marR="0" lvl="0" indent="0" algn="l" rtl="0">
              <a:lnSpc>
                <a:spcPct val="100000"/>
              </a:lnSpc>
              <a:spcBef>
                <a:spcPts val="0"/>
              </a:spcBef>
              <a:spcAft>
                <a:spcPts val="0"/>
              </a:spcAft>
              <a:buNone/>
            </a:pPr>
            <a:endParaRPr sz="2000" b="1" i="0" u="none" strike="noStrike" cap="none">
              <a:solidFill>
                <a:srgbClr val="222222"/>
              </a:solidFill>
              <a:latin typeface="Ubuntu"/>
              <a:ea typeface="Ubuntu"/>
              <a:cs typeface="Ubuntu"/>
              <a:sym typeface="Ubuntu"/>
            </a:endParaRPr>
          </a:p>
          <a:p>
            <a:pPr marL="914400" marR="0" lvl="1" indent="-355600" algn="l" rtl="0">
              <a:lnSpc>
                <a:spcPct val="100000"/>
              </a:lnSpc>
              <a:spcBef>
                <a:spcPts val="0"/>
              </a:spcBef>
              <a:spcAft>
                <a:spcPts val="0"/>
              </a:spcAft>
              <a:buClr>
                <a:srgbClr val="222222"/>
              </a:buClr>
              <a:buSzPts val="2000"/>
              <a:buFont typeface="Ubuntu"/>
              <a:buChar char="•"/>
            </a:pPr>
            <a:r>
              <a:rPr lang="en-US" sz="2000" i="0" u="none" strike="noStrike" cap="none">
                <a:solidFill>
                  <a:srgbClr val="222222"/>
                </a:solidFill>
                <a:latin typeface="Ubuntu"/>
                <a:ea typeface="Ubuntu"/>
                <a:cs typeface="Ubuntu"/>
                <a:sym typeface="Ubuntu"/>
              </a:rPr>
              <a:t>This project aims to Address these challenges by </a:t>
            </a:r>
            <a:r>
              <a:rPr lang="en-US" sz="2000" b="1" i="0" u="none" strike="noStrike" cap="none">
                <a:solidFill>
                  <a:srgbClr val="222222"/>
                </a:solidFill>
                <a:latin typeface="Ubuntu"/>
                <a:ea typeface="Ubuntu"/>
                <a:cs typeface="Ubuntu"/>
                <a:sym typeface="Ubuntu"/>
              </a:rPr>
              <a:t>developing an advanced, multi-agent chatbot system using Langchain Agentic AI. </a:t>
            </a:r>
            <a:r>
              <a:rPr lang="en-US" sz="2000" i="0" u="none" strike="noStrike" cap="none">
                <a:solidFill>
                  <a:srgbClr val="222222"/>
                </a:solidFill>
                <a:latin typeface="Ubuntu"/>
                <a:ea typeface="Ubuntu"/>
                <a:cs typeface="Ubuntu"/>
                <a:sym typeface="Ubuntu"/>
              </a:rPr>
              <a:t>The focus is on leveraging task-oriented large language models (LLMs) to improve efficiency, accuracy, and user experience while incorporating insights from conversational datasets, user reviews for a robust and comprehensive training framework.</a:t>
            </a:r>
            <a:endParaRPr sz="1400" i="0" u="none" strike="noStrike" cap="none">
              <a:solidFill>
                <a:srgbClr val="000000"/>
              </a:solidFil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8"/>
          <p:cNvSpPr txBox="1">
            <a:spLocks noGrp="1"/>
          </p:cNvSpPr>
          <p:nvPr>
            <p:ph type="title"/>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l" rtl="0">
              <a:lnSpc>
                <a:spcPct val="90000"/>
              </a:lnSpc>
              <a:spcBef>
                <a:spcPts val="0"/>
              </a:spcBef>
              <a:spcAft>
                <a:spcPts val="0"/>
              </a:spcAft>
              <a:buClr>
                <a:schemeClr val="lt1"/>
              </a:buClr>
              <a:buSzPts val="2400"/>
              <a:buFont typeface="Ubuntu"/>
              <a:buNone/>
            </a:pPr>
            <a:r>
              <a:rPr lang="en-US" sz="2400" b="1" i="0">
                <a:solidFill>
                  <a:schemeClr val="lt1"/>
                </a:solidFill>
                <a:latin typeface="Ubuntu"/>
                <a:ea typeface="Ubuntu"/>
                <a:cs typeface="Ubuntu"/>
                <a:sym typeface="Ubuntu"/>
              </a:rPr>
              <a:t>DETAILED DATASET DESCRIPTION AND DATASET SOURCE</a:t>
            </a:r>
            <a:endParaRPr sz="1400" b="0" i="0">
              <a:solidFill>
                <a:schemeClr val="lt1"/>
              </a:solidFill>
              <a:latin typeface="Ubuntu"/>
              <a:ea typeface="Ubuntu"/>
              <a:cs typeface="Ubuntu"/>
              <a:sym typeface="Ubuntu"/>
            </a:endParaRPr>
          </a:p>
        </p:txBody>
      </p:sp>
      <p:sp>
        <p:nvSpPr>
          <p:cNvPr id="155" name="Google Shape;155;p8"/>
          <p:cNvSpPr txBox="1"/>
          <p:nvPr/>
        </p:nvSpPr>
        <p:spPr>
          <a:xfrm>
            <a:off x="58249" y="1790250"/>
            <a:ext cx="9406200" cy="2031900"/>
          </a:xfrm>
          <a:prstGeom prst="rect">
            <a:avLst/>
          </a:prstGeom>
          <a:noFill/>
          <a:ln>
            <a:noFill/>
          </a:ln>
        </p:spPr>
        <p:txBody>
          <a:bodyPr spcFirstLastPara="1" wrap="square" lIns="91425" tIns="45700" rIns="91425" bIns="45700" anchor="t" anchorCtr="0">
            <a:spAutoFit/>
          </a:bodyPr>
          <a:lstStyle/>
          <a:p>
            <a:pPr marL="914400" lvl="1" indent="-361950" algn="l" rtl="0">
              <a:spcBef>
                <a:spcPts val="0"/>
              </a:spcBef>
              <a:spcAft>
                <a:spcPts val="0"/>
              </a:spcAft>
              <a:buClr>
                <a:srgbClr val="222222"/>
              </a:buClr>
              <a:buSzPts val="2100"/>
              <a:buFont typeface="Ubuntu"/>
              <a:buChar char="○"/>
            </a:pPr>
            <a:r>
              <a:rPr lang="en-US" sz="2100" b="1">
                <a:solidFill>
                  <a:srgbClr val="222222"/>
                </a:solidFill>
                <a:latin typeface="Ubuntu"/>
                <a:ea typeface="Ubuntu"/>
                <a:cs typeface="Ubuntu"/>
                <a:sym typeface="Ubuntu"/>
              </a:rPr>
              <a:t>Source: </a:t>
            </a:r>
            <a:r>
              <a:rPr lang="en-US" sz="2100">
                <a:solidFill>
                  <a:srgbClr val="222222"/>
                </a:solidFill>
                <a:latin typeface="Ubuntu"/>
                <a:ea typeface="Ubuntu"/>
                <a:cs typeface="Ubuntu"/>
                <a:sym typeface="Ubuntu"/>
              </a:rPr>
              <a:t>Amazon Products - Cell Phones Category from Kaggle</a:t>
            </a:r>
            <a:endParaRPr sz="2100">
              <a:solidFill>
                <a:srgbClr val="222222"/>
              </a:solidFill>
              <a:latin typeface="Ubuntu"/>
              <a:ea typeface="Ubuntu"/>
              <a:cs typeface="Ubuntu"/>
              <a:sym typeface="Ubuntu"/>
            </a:endParaRPr>
          </a:p>
          <a:p>
            <a:pPr marL="914400" lvl="1" indent="-361950" algn="l" rtl="0">
              <a:spcBef>
                <a:spcPts val="0"/>
              </a:spcBef>
              <a:spcAft>
                <a:spcPts val="0"/>
              </a:spcAft>
              <a:buClr>
                <a:srgbClr val="222222"/>
              </a:buClr>
              <a:buSzPts val="2100"/>
              <a:buFont typeface="Ubuntu"/>
              <a:buChar char="○"/>
            </a:pPr>
            <a:r>
              <a:rPr lang="en-US" sz="2100">
                <a:solidFill>
                  <a:srgbClr val="222222"/>
                </a:solidFill>
                <a:latin typeface="Ubuntu"/>
                <a:ea typeface="Ubuntu"/>
                <a:cs typeface="Ubuntu"/>
                <a:sym typeface="Ubuntu"/>
              </a:rPr>
              <a:t>Total Products: </a:t>
            </a:r>
            <a:r>
              <a:rPr lang="en-US" sz="2100" b="1">
                <a:solidFill>
                  <a:srgbClr val="222222"/>
                </a:solidFill>
                <a:latin typeface="Ubuntu"/>
                <a:ea typeface="Ubuntu"/>
                <a:cs typeface="Ubuntu"/>
                <a:sym typeface="Ubuntu"/>
              </a:rPr>
              <a:t>3.6 million products, focus on cell phones</a:t>
            </a:r>
            <a:endParaRPr sz="2100" b="1">
              <a:solidFill>
                <a:srgbClr val="222222"/>
              </a:solidFill>
              <a:latin typeface="Ubuntu"/>
              <a:ea typeface="Ubuntu"/>
              <a:cs typeface="Ubuntu"/>
              <a:sym typeface="Ubuntu"/>
            </a:endParaRPr>
          </a:p>
          <a:p>
            <a:pPr marL="914400" lvl="1" indent="-361950" algn="l" rtl="0">
              <a:spcBef>
                <a:spcPts val="0"/>
              </a:spcBef>
              <a:spcAft>
                <a:spcPts val="0"/>
              </a:spcAft>
              <a:buClr>
                <a:srgbClr val="222222"/>
              </a:buClr>
              <a:buSzPts val="2100"/>
              <a:buFont typeface="Ubuntu"/>
              <a:buChar char="○"/>
            </a:pPr>
            <a:r>
              <a:rPr lang="en-US" sz="2100">
                <a:solidFill>
                  <a:srgbClr val="222222"/>
                </a:solidFill>
                <a:latin typeface="Ubuntu"/>
                <a:ea typeface="Ubuntu"/>
                <a:cs typeface="Ubuntu"/>
                <a:sym typeface="Ubuntu"/>
              </a:rPr>
              <a:t>Selected 200+ records for deep analysis</a:t>
            </a:r>
            <a:endParaRPr sz="2100">
              <a:solidFill>
                <a:srgbClr val="222222"/>
              </a:solidFill>
              <a:latin typeface="Ubuntu"/>
              <a:ea typeface="Ubuntu"/>
              <a:cs typeface="Ubuntu"/>
              <a:sym typeface="Ubuntu"/>
            </a:endParaRPr>
          </a:p>
          <a:p>
            <a:pPr marL="914400" lvl="1" indent="-361950" algn="l" rtl="0">
              <a:spcBef>
                <a:spcPts val="0"/>
              </a:spcBef>
              <a:spcAft>
                <a:spcPts val="0"/>
              </a:spcAft>
              <a:buClr>
                <a:srgbClr val="222222"/>
              </a:buClr>
              <a:buSzPts val="2100"/>
              <a:buFont typeface="Ubuntu"/>
              <a:buChar char="○"/>
            </a:pPr>
            <a:r>
              <a:rPr lang="en-US" sz="2100">
                <a:solidFill>
                  <a:srgbClr val="222222"/>
                </a:solidFill>
                <a:latin typeface="Ubuntu"/>
                <a:ea typeface="Ubuntu"/>
                <a:cs typeface="Ubuntu"/>
                <a:sym typeface="Ubuntu"/>
              </a:rPr>
              <a:t>Initial data was unfiltered and unstructured</a:t>
            </a:r>
            <a:endParaRPr sz="2100">
              <a:solidFill>
                <a:srgbClr val="222222"/>
              </a:solidFill>
              <a:latin typeface="Ubuntu"/>
              <a:ea typeface="Ubuntu"/>
              <a:cs typeface="Ubuntu"/>
              <a:sym typeface="Ubuntu"/>
            </a:endParaRPr>
          </a:p>
          <a:p>
            <a:pPr marL="914400" marR="0" lvl="0" indent="0" algn="l" rtl="0">
              <a:lnSpc>
                <a:spcPct val="100000"/>
              </a:lnSpc>
              <a:spcBef>
                <a:spcPts val="0"/>
              </a:spcBef>
              <a:spcAft>
                <a:spcPts val="0"/>
              </a:spcAft>
              <a:buNone/>
            </a:pPr>
            <a:endParaRPr sz="2100">
              <a:solidFill>
                <a:srgbClr val="222222"/>
              </a:solidFill>
              <a:latin typeface="Ubuntu"/>
              <a:ea typeface="Ubuntu"/>
              <a:cs typeface="Ubuntu"/>
              <a:sym typeface="Ubuntu"/>
            </a:endParaRPr>
          </a:p>
          <a:p>
            <a:pPr marL="914400" marR="0" lvl="0" indent="0" algn="l" rtl="0">
              <a:lnSpc>
                <a:spcPct val="100000"/>
              </a:lnSpc>
              <a:spcBef>
                <a:spcPts val="0"/>
              </a:spcBef>
              <a:spcAft>
                <a:spcPts val="0"/>
              </a:spcAft>
              <a:buClr>
                <a:srgbClr val="000000"/>
              </a:buClr>
              <a:buSzPts val="2400"/>
              <a:buFont typeface="Arial"/>
              <a:buNone/>
            </a:pPr>
            <a:endParaRPr sz="2100" i="0" u="none" strike="noStrike" cap="none">
              <a:solidFill>
                <a:srgbClr val="222222"/>
              </a:solidFill>
              <a:latin typeface="Ubuntu"/>
              <a:ea typeface="Ubuntu"/>
              <a:cs typeface="Ubuntu"/>
              <a:sym typeface="Ubuntu"/>
            </a:endParaRPr>
          </a:p>
        </p:txBody>
      </p:sp>
      <p:pic>
        <p:nvPicPr>
          <p:cNvPr id="156" name="Google Shape;156;p8"/>
          <p:cNvPicPr preferRelativeResize="0"/>
          <p:nvPr/>
        </p:nvPicPr>
        <p:blipFill rotWithShape="1">
          <a:blip r:embed="rId3">
            <a:alphaModFix/>
          </a:blip>
          <a:srcRect/>
          <a:stretch/>
        </p:blipFill>
        <p:spPr>
          <a:xfrm>
            <a:off x="494075" y="3514025"/>
            <a:ext cx="6301325" cy="2878276"/>
          </a:xfrm>
          <a:prstGeom prst="rect">
            <a:avLst/>
          </a:prstGeom>
          <a:noFill/>
          <a:ln>
            <a:noFill/>
          </a:ln>
        </p:spPr>
      </p:pic>
      <p:sp>
        <p:nvSpPr>
          <p:cNvPr id="157" name="Google Shape;157;p8"/>
          <p:cNvSpPr txBox="1"/>
          <p:nvPr/>
        </p:nvSpPr>
        <p:spPr>
          <a:xfrm>
            <a:off x="7047300" y="4004150"/>
            <a:ext cx="5037900" cy="2339700"/>
          </a:xfrm>
          <a:prstGeom prst="rect">
            <a:avLst/>
          </a:prstGeom>
          <a:noFill/>
          <a:ln>
            <a:noFill/>
          </a:ln>
        </p:spPr>
        <p:txBody>
          <a:bodyPr spcFirstLastPara="1" wrap="square" lIns="91425" tIns="45700" rIns="91425" bIns="45700" anchor="t" anchorCtr="0">
            <a:spAutoFit/>
          </a:bodyPr>
          <a:lstStyle/>
          <a:p>
            <a:pPr marL="457200" lvl="0" indent="-342900" algn="l" rtl="0">
              <a:spcBef>
                <a:spcPts val="0"/>
              </a:spcBef>
              <a:spcAft>
                <a:spcPts val="0"/>
              </a:spcAft>
              <a:buClr>
                <a:srgbClr val="222222"/>
              </a:buClr>
              <a:buSzPts val="1800"/>
              <a:buFont typeface="Ubuntu"/>
              <a:buChar char="●"/>
            </a:pPr>
            <a:r>
              <a:rPr lang="en-US" sz="1800" b="1">
                <a:solidFill>
                  <a:srgbClr val="222222"/>
                </a:solidFill>
                <a:latin typeface="Ubuntu"/>
                <a:ea typeface="Ubuntu"/>
                <a:cs typeface="Ubuntu"/>
                <a:sym typeface="Ubuntu"/>
              </a:rPr>
              <a:t>Data Cleanup:</a:t>
            </a:r>
            <a:r>
              <a:rPr lang="en-US" sz="1800">
                <a:solidFill>
                  <a:srgbClr val="222222"/>
                </a:solidFill>
                <a:latin typeface="Ubuntu"/>
                <a:ea typeface="Ubuntu"/>
                <a:cs typeface="Ubuntu"/>
                <a:sym typeface="Ubuntu"/>
              </a:rPr>
              <a:t> Removed irrelevant records, ensured consistency</a:t>
            </a:r>
            <a:endParaRPr sz="1800">
              <a:solidFill>
                <a:srgbClr val="222222"/>
              </a:solidFill>
              <a:latin typeface="Ubuntu"/>
              <a:ea typeface="Ubuntu"/>
              <a:cs typeface="Ubuntu"/>
              <a:sym typeface="Ubuntu"/>
            </a:endParaRPr>
          </a:p>
          <a:p>
            <a:pPr marL="457200" lvl="0" indent="-342900" algn="l" rtl="0">
              <a:spcBef>
                <a:spcPts val="0"/>
              </a:spcBef>
              <a:spcAft>
                <a:spcPts val="0"/>
              </a:spcAft>
              <a:buClr>
                <a:srgbClr val="222222"/>
              </a:buClr>
              <a:buSzPts val="1800"/>
              <a:buFont typeface="Ubuntu"/>
              <a:buChar char="●"/>
            </a:pPr>
            <a:r>
              <a:rPr lang="en-US" sz="1800">
                <a:solidFill>
                  <a:srgbClr val="222222"/>
                </a:solidFill>
                <a:latin typeface="Ubuntu"/>
                <a:ea typeface="Ubuntu"/>
                <a:cs typeface="Ubuntu"/>
                <a:sym typeface="Ubuntu"/>
              </a:rPr>
              <a:t>Feature Engineering: Extracted key features (price, ratings, description, images)</a:t>
            </a:r>
            <a:endParaRPr sz="1800">
              <a:solidFill>
                <a:srgbClr val="222222"/>
              </a:solidFill>
              <a:latin typeface="Ubuntu"/>
              <a:ea typeface="Ubuntu"/>
              <a:cs typeface="Ubuntu"/>
              <a:sym typeface="Ubuntu"/>
            </a:endParaRPr>
          </a:p>
          <a:p>
            <a:pPr marL="457200" lvl="0" indent="-342900" algn="l" rtl="0">
              <a:spcBef>
                <a:spcPts val="0"/>
              </a:spcBef>
              <a:spcAft>
                <a:spcPts val="0"/>
              </a:spcAft>
              <a:buClr>
                <a:srgbClr val="222222"/>
              </a:buClr>
              <a:buSzPts val="1800"/>
              <a:buFont typeface="Ubuntu"/>
              <a:buChar char="●"/>
            </a:pPr>
            <a:r>
              <a:rPr lang="en-US" sz="1800" b="1">
                <a:solidFill>
                  <a:srgbClr val="222222"/>
                </a:solidFill>
                <a:latin typeface="Ubuntu"/>
                <a:ea typeface="Ubuntu"/>
                <a:cs typeface="Ubuntu"/>
                <a:sym typeface="Ubuntu"/>
              </a:rPr>
              <a:t>Handled missing data: </a:t>
            </a:r>
            <a:r>
              <a:rPr lang="en-US" sz="1800">
                <a:solidFill>
                  <a:srgbClr val="222222"/>
                </a:solidFill>
                <a:latin typeface="Ubuntu"/>
                <a:ea typeface="Ubuntu"/>
                <a:cs typeface="Ubuntu"/>
                <a:sym typeface="Ubuntu"/>
              </a:rPr>
              <a:t>Used available data and external sources (APIs)</a:t>
            </a:r>
            <a:endParaRPr sz="1800">
              <a:solidFill>
                <a:srgbClr val="222222"/>
              </a:solidFill>
              <a:latin typeface="Ubuntu"/>
              <a:ea typeface="Ubuntu"/>
              <a:cs typeface="Ubuntu"/>
              <a:sym typeface="Ubuntu"/>
            </a:endParaRPr>
          </a:p>
          <a:p>
            <a:pPr marL="914400" marR="0" lvl="0" indent="0" algn="l" rtl="0">
              <a:lnSpc>
                <a:spcPct val="100000"/>
              </a:lnSpc>
              <a:spcBef>
                <a:spcPts val="0"/>
              </a:spcBef>
              <a:spcAft>
                <a:spcPts val="0"/>
              </a:spcAft>
              <a:buClr>
                <a:srgbClr val="000000"/>
              </a:buClr>
              <a:buSzPts val="2400"/>
              <a:buFont typeface="Arial"/>
              <a:buNone/>
            </a:pPr>
            <a:endParaRPr sz="2000">
              <a:solidFill>
                <a:srgbClr val="222222"/>
              </a:solidFill>
              <a:latin typeface="Ubuntu"/>
              <a:ea typeface="Ubuntu"/>
              <a:cs typeface="Ubuntu"/>
              <a:sym typeface="Ubuntu"/>
            </a:endParaRPr>
          </a:p>
        </p:txBody>
      </p:sp>
      <p:sp>
        <p:nvSpPr>
          <p:cNvPr id="158" name="Google Shape;158;p8"/>
          <p:cNvSpPr txBox="1"/>
          <p:nvPr/>
        </p:nvSpPr>
        <p:spPr>
          <a:xfrm>
            <a:off x="7047300" y="3429000"/>
            <a:ext cx="41790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chemeClr val="dk1"/>
                </a:solidFill>
                <a:latin typeface="Calibri"/>
                <a:ea typeface="Calibri"/>
                <a:cs typeface="Calibri"/>
                <a:sym typeface="Calibri"/>
              </a:rPr>
              <a:t>Preprocessing Strategy</a:t>
            </a:r>
            <a:endParaRPr sz="2600" b="1">
              <a:solidFill>
                <a:schemeClr val="dk1"/>
              </a:solidFill>
              <a:latin typeface="Calibri"/>
              <a:ea typeface="Calibri"/>
              <a:cs typeface="Calibri"/>
              <a:sym typeface="Calibri"/>
            </a:endParaRPr>
          </a:p>
        </p:txBody>
      </p:sp>
      <p:sp>
        <p:nvSpPr>
          <p:cNvPr id="159" name="Google Shape;159;p8"/>
          <p:cNvSpPr txBox="1"/>
          <p:nvPr/>
        </p:nvSpPr>
        <p:spPr>
          <a:xfrm>
            <a:off x="647300" y="1309650"/>
            <a:ext cx="4179000" cy="48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600" b="1">
                <a:solidFill>
                  <a:schemeClr val="dk1"/>
                </a:solidFill>
                <a:latin typeface="Calibri"/>
                <a:ea typeface="Calibri"/>
                <a:cs typeface="Calibri"/>
                <a:sym typeface="Calibri"/>
              </a:rPr>
              <a:t>Dataset Overview</a:t>
            </a:r>
            <a:endParaRPr sz="2600" b="1">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grpSp>
        <p:nvGrpSpPr>
          <p:cNvPr id="164" name="Google Shape;164;p10"/>
          <p:cNvGrpSpPr/>
          <p:nvPr/>
        </p:nvGrpSpPr>
        <p:grpSpPr>
          <a:xfrm>
            <a:off x="5762021" y="974551"/>
            <a:ext cx="5296885" cy="3980123"/>
            <a:chOff x="6503200" y="1158754"/>
            <a:chExt cx="5081400" cy="2973402"/>
          </a:xfrm>
        </p:grpSpPr>
        <p:sp>
          <p:nvSpPr>
            <p:cNvPr id="165" name="Google Shape;165;p10"/>
            <p:cNvSpPr txBox="1"/>
            <p:nvPr/>
          </p:nvSpPr>
          <p:spPr>
            <a:xfrm>
              <a:off x="6503200" y="1158754"/>
              <a:ext cx="5081400" cy="1173000"/>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4800"/>
                <a:buFont typeface="Arial"/>
                <a:buNone/>
              </a:pPr>
              <a:r>
                <a:rPr lang="en-US" sz="4800" b="1" i="0" u="none" strike="noStrike" cap="none">
                  <a:solidFill>
                    <a:schemeClr val="lt1"/>
                  </a:solidFill>
                  <a:latin typeface="Calibri"/>
                  <a:ea typeface="Calibri"/>
                  <a:cs typeface="Calibri"/>
                  <a:sym typeface="Calibri"/>
                </a:rPr>
                <a:t>Technical </a:t>
              </a:r>
              <a:r>
                <a:rPr lang="en-US" sz="4800" b="1">
                  <a:solidFill>
                    <a:schemeClr val="lt1"/>
                  </a:solidFill>
                  <a:latin typeface="Calibri"/>
                  <a:ea typeface="Calibri"/>
                  <a:cs typeface="Calibri"/>
                  <a:sym typeface="Calibri"/>
                </a:rPr>
                <a:t>Overview</a:t>
              </a:r>
              <a:endParaRPr sz="4800" b="1" i="0" u="none" strike="noStrike" cap="none">
                <a:solidFill>
                  <a:schemeClr val="lt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4800"/>
                <a:buFont typeface="Arial"/>
                <a:buNone/>
              </a:pPr>
              <a:endParaRPr sz="4800" b="1" i="0" u="none" strike="noStrike" cap="none">
                <a:solidFill>
                  <a:schemeClr val="lt1"/>
                </a:solidFill>
                <a:latin typeface="Calibri"/>
                <a:ea typeface="Calibri"/>
                <a:cs typeface="Calibri"/>
                <a:sym typeface="Calibri"/>
              </a:endParaRPr>
            </a:p>
          </p:txBody>
        </p:sp>
        <p:sp>
          <p:nvSpPr>
            <p:cNvPr id="166" name="Google Shape;166;p10"/>
            <p:cNvSpPr txBox="1"/>
            <p:nvPr/>
          </p:nvSpPr>
          <p:spPr>
            <a:xfrm>
              <a:off x="6655341" y="2683607"/>
              <a:ext cx="4777096" cy="1448549"/>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Technical Architecture</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User Interaction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Processing the Query</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Agent Orchestration</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Knowledge Base Search</a:t>
              </a:r>
              <a:endParaRPr sz="1400" b="0" i="0" u="none" strike="noStrike" cap="none">
                <a:solidFill>
                  <a:srgbClr val="000000"/>
                </a:solidFill>
                <a:latin typeface="Arial"/>
                <a:ea typeface="Arial"/>
                <a:cs typeface="Arial"/>
                <a:sym typeface="Arial"/>
              </a:endParaRPr>
            </a:p>
            <a:p>
              <a:pPr marL="342900" marR="0" lvl="0" indent="-342900" algn="l" rtl="0">
                <a:lnSpc>
                  <a:spcPct val="100000"/>
                </a:lnSpc>
                <a:spcBef>
                  <a:spcPts val="0"/>
                </a:spcBef>
                <a:spcAft>
                  <a:spcPts val="0"/>
                </a:spcAft>
                <a:buClr>
                  <a:schemeClr val="lt1"/>
                </a:buClr>
                <a:buSzPts val="2000"/>
                <a:buFont typeface="Arial"/>
                <a:buChar char="•"/>
              </a:pPr>
              <a:r>
                <a:rPr lang="en-US" sz="2000" b="0" i="0" u="none" strike="noStrike" cap="none">
                  <a:solidFill>
                    <a:schemeClr val="lt1"/>
                  </a:solidFill>
                  <a:latin typeface="Calibri"/>
                  <a:ea typeface="Calibri"/>
                  <a:cs typeface="Calibri"/>
                  <a:sym typeface="Calibri"/>
                </a:rPr>
                <a:t>Response Retrieval</a:t>
              </a:r>
              <a:endParaRPr sz="2000" b="0" i="0" u="none" strike="noStrike" cap="none">
                <a:solidFill>
                  <a:schemeClr val="lt1"/>
                </a:solidFill>
                <a:latin typeface="Calibri"/>
                <a:ea typeface="Calibri"/>
                <a:cs typeface="Calibri"/>
                <a:sym typeface="Calibri"/>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pic>
        <p:nvPicPr>
          <p:cNvPr id="171" name="Google Shape;171;p11" descr="A diagram of a product&#10;&#10;Description automatically generated"/>
          <p:cNvPicPr preferRelativeResize="0"/>
          <p:nvPr/>
        </p:nvPicPr>
        <p:blipFill rotWithShape="1">
          <a:blip r:embed="rId3">
            <a:alphaModFix/>
          </a:blip>
          <a:srcRect/>
          <a:stretch/>
        </p:blipFill>
        <p:spPr>
          <a:xfrm>
            <a:off x="76200" y="1008425"/>
            <a:ext cx="5575300" cy="4930442"/>
          </a:xfrm>
          <a:prstGeom prst="rect">
            <a:avLst/>
          </a:prstGeom>
          <a:noFill/>
          <a:ln>
            <a:noFill/>
          </a:ln>
        </p:spPr>
      </p:pic>
      <p:sp>
        <p:nvSpPr>
          <p:cNvPr id="172" name="Google Shape;172;p11"/>
          <p:cNvSpPr txBox="1"/>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 </a:t>
            </a:r>
            <a:r>
              <a:rPr lang="en-US" sz="2800" b="1" i="0" u="sng" strike="noStrike" cap="none">
                <a:solidFill>
                  <a:schemeClr val="hlink"/>
                </a:solidFill>
                <a:latin typeface="Ubuntu"/>
                <a:ea typeface="Ubuntu"/>
                <a:cs typeface="Ubuntu"/>
                <a:sym typeface="Ubuntu"/>
                <a:hlinkClick r:id="rId4"/>
              </a:rPr>
              <a:t>TECHNICAL ARCHITECTURE</a:t>
            </a:r>
            <a:endParaRPr sz="2800" b="0" i="0" u="none" strike="noStrike" cap="none">
              <a:solidFill>
                <a:schemeClr val="lt1"/>
              </a:solidFill>
              <a:latin typeface="Ubuntu"/>
              <a:ea typeface="Ubuntu"/>
              <a:cs typeface="Ubuntu"/>
              <a:sym typeface="Ubuntu"/>
            </a:endParaRPr>
          </a:p>
        </p:txBody>
      </p:sp>
      <p:sp>
        <p:nvSpPr>
          <p:cNvPr id="173" name="Google Shape;173;p11"/>
          <p:cNvSpPr txBox="1"/>
          <p:nvPr/>
        </p:nvSpPr>
        <p:spPr>
          <a:xfrm>
            <a:off x="5335225" y="657425"/>
            <a:ext cx="6856800" cy="61260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22222"/>
                </a:solidFill>
                <a:latin typeface="Ubuntu"/>
                <a:ea typeface="Ubuntu"/>
                <a:cs typeface="Ubuntu"/>
                <a:sym typeface="Ubuntu"/>
              </a:rPr>
              <a:t>Technical Solution Approach for Product Recommendation Chatbot</a:t>
            </a:r>
            <a:endParaRPr sz="1300" b="0" i="0" u="none" strike="noStrike" cap="none">
              <a:solidFill>
                <a:srgbClr val="222222"/>
              </a:solidFill>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22222"/>
              </a:solidFill>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22222"/>
                </a:solidFill>
                <a:latin typeface="Ubuntu"/>
                <a:ea typeface="Ubuntu"/>
                <a:cs typeface="Ubuntu"/>
                <a:sym typeface="Ubuntu"/>
              </a:rPr>
              <a:t>1. User Interaction</a:t>
            </a:r>
            <a:endParaRPr sz="1300" b="0" i="0" u="none" strike="noStrike" cap="none">
              <a:solidFill>
                <a:srgbClr val="222222"/>
              </a:solidFill>
              <a:latin typeface="Ubuntu"/>
              <a:ea typeface="Ubuntu"/>
              <a:cs typeface="Ubuntu"/>
              <a:sym typeface="Ubuntu"/>
            </a:endParaRPr>
          </a:p>
          <a:p>
            <a:pPr marL="742950" marR="0" lvl="1" indent="-292100" algn="l" rtl="0">
              <a:lnSpc>
                <a:spcPct val="100000"/>
              </a:lnSpc>
              <a:spcBef>
                <a:spcPts val="0"/>
              </a:spcBef>
              <a:spcAft>
                <a:spcPts val="0"/>
              </a:spcAft>
              <a:buClr>
                <a:srgbClr val="222222"/>
              </a:buClr>
              <a:buSzPts val="1300"/>
              <a:buFont typeface="Arial"/>
              <a:buChar char="•"/>
            </a:pPr>
            <a:r>
              <a:rPr lang="en-US" sz="1300" b="1" i="0" u="none" strike="noStrike" cap="none">
                <a:solidFill>
                  <a:srgbClr val="222222"/>
                </a:solidFill>
                <a:latin typeface="Ubuntu"/>
                <a:ea typeface="Ubuntu"/>
                <a:cs typeface="Ubuntu"/>
                <a:sym typeface="Ubuntu"/>
              </a:rPr>
              <a:t>User Query Input:</a:t>
            </a:r>
            <a:r>
              <a:rPr lang="en-US" sz="1300" b="0" i="0" u="none" strike="noStrike" cap="none">
                <a:solidFill>
                  <a:srgbClr val="222222"/>
                </a:solidFill>
                <a:latin typeface="Ubuntu"/>
                <a:ea typeface="Ubuntu"/>
                <a:cs typeface="Ubuntu"/>
                <a:sym typeface="Ubuntu"/>
              </a:rPr>
              <a:t> The user interacts with the chatbot via a web, mobile, or any other interface.</a:t>
            </a:r>
            <a:endParaRPr sz="1500" b="0" i="0" u="none" strike="noStrike" cap="none">
              <a:solidFill>
                <a:srgbClr val="000000"/>
              </a:solidFill>
              <a:latin typeface="Arial"/>
              <a:ea typeface="Arial"/>
              <a:cs typeface="Arial"/>
              <a:sym typeface="Arial"/>
            </a:endParaRPr>
          </a:p>
          <a:p>
            <a:pPr marL="742950" marR="0" lvl="1" indent="-292100" algn="l" rtl="0">
              <a:lnSpc>
                <a:spcPct val="100000"/>
              </a:lnSpc>
              <a:spcBef>
                <a:spcPts val="0"/>
              </a:spcBef>
              <a:spcAft>
                <a:spcPts val="0"/>
              </a:spcAft>
              <a:buClr>
                <a:srgbClr val="222222"/>
              </a:buClr>
              <a:buSzPts val="1300"/>
              <a:buFont typeface="Arial"/>
              <a:buChar char="•"/>
            </a:pPr>
            <a:r>
              <a:rPr lang="en-US" sz="1300" b="0" i="0" u="none" strike="noStrike" cap="none">
                <a:solidFill>
                  <a:srgbClr val="222222"/>
                </a:solidFill>
                <a:latin typeface="Ubuntu"/>
                <a:ea typeface="Ubuntu"/>
                <a:cs typeface="Ubuntu"/>
                <a:sym typeface="Ubuntu"/>
              </a:rPr>
              <a:t>Example: "Suggest a smartphone with 16GB RAM under $800."</a:t>
            </a: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 </a:t>
            </a: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22222"/>
                </a:solidFill>
                <a:latin typeface="Ubuntu"/>
                <a:ea typeface="Ubuntu"/>
                <a:cs typeface="Ubuntu"/>
                <a:sym typeface="Ubuntu"/>
              </a:rPr>
              <a:t>2. Processing the Query</a:t>
            </a:r>
            <a:endParaRPr sz="1300" b="0" i="0" u="none" strike="noStrike" cap="none">
              <a:solidFill>
                <a:srgbClr val="222222"/>
              </a:solidFill>
              <a:latin typeface="Ubuntu"/>
              <a:ea typeface="Ubuntu"/>
              <a:cs typeface="Ubuntu"/>
              <a:sym typeface="Ubuntu"/>
            </a:endParaRPr>
          </a:p>
          <a:p>
            <a:pPr marL="742950" marR="0" lvl="1" indent="-292100" algn="l" rtl="0">
              <a:lnSpc>
                <a:spcPct val="100000"/>
              </a:lnSpc>
              <a:spcBef>
                <a:spcPts val="0"/>
              </a:spcBef>
              <a:spcAft>
                <a:spcPts val="0"/>
              </a:spcAft>
              <a:buClr>
                <a:srgbClr val="222222"/>
              </a:buClr>
              <a:buSzPts val="1300"/>
              <a:buFont typeface="Arial"/>
              <a:buChar char="•"/>
            </a:pPr>
            <a:r>
              <a:rPr lang="en-US" sz="1300" b="1" i="0" u="none" strike="noStrike" cap="none">
                <a:solidFill>
                  <a:srgbClr val="222222"/>
                </a:solidFill>
                <a:latin typeface="Ubuntu"/>
                <a:ea typeface="Ubuntu"/>
                <a:cs typeface="Ubuntu"/>
                <a:sym typeface="Ubuntu"/>
              </a:rPr>
              <a:t>Query Embeddings:</a:t>
            </a:r>
            <a:r>
              <a:rPr lang="en-US" sz="1300" b="0" i="0" u="none" strike="noStrike" cap="none">
                <a:solidFill>
                  <a:srgbClr val="222222"/>
                </a:solidFill>
                <a:latin typeface="Ubuntu"/>
                <a:ea typeface="Ubuntu"/>
                <a:cs typeface="Ubuntu"/>
                <a:sym typeface="Ubuntu"/>
              </a:rPr>
              <a:t> The system converts the user's query into a machine-readable format (embeddings) that captures its meaning and context.</a:t>
            </a:r>
            <a:endParaRPr sz="1500" b="0" i="0" u="none" strike="noStrike" cap="none">
              <a:solidFill>
                <a:srgbClr val="000000"/>
              </a:solidFill>
              <a:latin typeface="Arial"/>
              <a:ea typeface="Arial"/>
              <a:cs typeface="Arial"/>
              <a:sym typeface="Arial"/>
            </a:endParaRPr>
          </a:p>
          <a:p>
            <a:pPr marL="1143000" marR="0" lvl="2" indent="-234950" algn="l" rtl="0">
              <a:lnSpc>
                <a:spcPct val="100000"/>
              </a:lnSpc>
              <a:spcBef>
                <a:spcPts val="0"/>
              </a:spcBef>
              <a:spcAft>
                <a:spcPts val="0"/>
              </a:spcAft>
              <a:buClr>
                <a:srgbClr val="222222"/>
              </a:buClr>
              <a:buSzPts val="1300"/>
              <a:buFont typeface="Courier New"/>
              <a:buChar char="o"/>
            </a:pPr>
            <a:r>
              <a:rPr lang="en-US" sz="1300" b="0" i="0" u="none" strike="noStrike" cap="none">
                <a:solidFill>
                  <a:srgbClr val="222222"/>
                </a:solidFill>
                <a:latin typeface="Ubuntu"/>
                <a:ea typeface="Ubuntu"/>
                <a:cs typeface="Ubuntu"/>
                <a:sym typeface="Ubuntu"/>
              </a:rPr>
              <a:t>Example: The query about smartphones is encoded to capture features like "16GB RAM" and "under $800."</a:t>
            </a:r>
            <a:endParaRPr sz="1500" b="0" i="0" u="none" strike="noStrike" cap="none">
              <a:solidFill>
                <a:srgbClr val="000000"/>
              </a:solidFill>
              <a:latin typeface="Arial"/>
              <a:ea typeface="Arial"/>
              <a:cs typeface="Arial"/>
              <a:sym typeface="Arial"/>
            </a:endParaRPr>
          </a:p>
          <a:p>
            <a:pPr marL="742950" marR="0" lvl="1" indent="-292100" algn="l" rtl="0">
              <a:lnSpc>
                <a:spcPct val="100000"/>
              </a:lnSpc>
              <a:spcBef>
                <a:spcPts val="0"/>
              </a:spcBef>
              <a:spcAft>
                <a:spcPts val="0"/>
              </a:spcAft>
              <a:buClr>
                <a:srgbClr val="222222"/>
              </a:buClr>
              <a:buSzPts val="1300"/>
              <a:buFont typeface="Arial"/>
              <a:buChar char="•"/>
            </a:pPr>
            <a:r>
              <a:rPr lang="en-US" sz="1300" b="1" i="0" u="none" strike="noStrike" cap="none">
                <a:solidFill>
                  <a:srgbClr val="222222"/>
                </a:solidFill>
                <a:latin typeface="Ubuntu"/>
                <a:ea typeface="Ubuntu"/>
                <a:cs typeface="Ubuntu"/>
                <a:sym typeface="Ubuntu"/>
              </a:rPr>
              <a:t>Prompt + Context Creation:</a:t>
            </a:r>
            <a:r>
              <a:rPr lang="en-US" sz="1300" b="0" i="0" u="none" strike="noStrike" cap="none">
                <a:solidFill>
                  <a:srgbClr val="222222"/>
                </a:solidFill>
                <a:latin typeface="Ubuntu"/>
                <a:ea typeface="Ubuntu"/>
                <a:cs typeface="Ubuntu"/>
                <a:sym typeface="Ubuntu"/>
              </a:rPr>
              <a:t> This step enriches the query by adding background knowledge or additional details.</a:t>
            </a: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22222"/>
                </a:solidFill>
                <a:latin typeface="Ubuntu"/>
                <a:ea typeface="Ubuntu"/>
                <a:cs typeface="Ubuntu"/>
                <a:sym typeface="Ubuntu"/>
              </a:rPr>
              <a:t>3. Agent Orchestration</a:t>
            </a:r>
            <a:endParaRPr sz="1300" b="0" i="0" u="none" strike="noStrike" cap="none">
              <a:solidFill>
                <a:srgbClr val="222222"/>
              </a:solidFill>
              <a:latin typeface="Ubuntu"/>
              <a:ea typeface="Ubuntu"/>
              <a:cs typeface="Ubuntu"/>
              <a:sym typeface="Ubuntu"/>
            </a:endParaRPr>
          </a:p>
          <a:p>
            <a:pPr marL="742950" marR="0" lvl="1" indent="-292100" algn="l" rtl="0">
              <a:lnSpc>
                <a:spcPct val="100000"/>
              </a:lnSpc>
              <a:spcBef>
                <a:spcPts val="0"/>
              </a:spcBef>
              <a:spcAft>
                <a:spcPts val="0"/>
              </a:spcAft>
              <a:buClr>
                <a:srgbClr val="222222"/>
              </a:buClr>
              <a:buSzPts val="1300"/>
              <a:buFont typeface="Arial"/>
              <a:buChar char="•"/>
            </a:pPr>
            <a:r>
              <a:rPr lang="en-US" sz="1300" b="0" i="0" u="none" strike="noStrike" cap="none">
                <a:solidFill>
                  <a:srgbClr val="222222"/>
                </a:solidFill>
                <a:latin typeface="Ubuntu"/>
                <a:ea typeface="Ubuntu"/>
                <a:cs typeface="Ubuntu"/>
                <a:sym typeface="Ubuntu"/>
              </a:rPr>
              <a:t>The system uses </a:t>
            </a:r>
            <a:r>
              <a:rPr lang="en-US" sz="1300" b="1" i="0" u="none" strike="noStrike" cap="none">
                <a:solidFill>
                  <a:srgbClr val="222222"/>
                </a:solidFill>
                <a:latin typeface="Ubuntu"/>
                <a:ea typeface="Ubuntu"/>
                <a:cs typeface="Ubuntu"/>
                <a:sym typeface="Ubuntu"/>
              </a:rPr>
              <a:t>Multi-Agent Orchestration</a:t>
            </a:r>
            <a:r>
              <a:rPr lang="en-US" sz="1300" b="0" i="0" u="none" strike="noStrike" cap="none">
                <a:solidFill>
                  <a:srgbClr val="222222"/>
                </a:solidFill>
                <a:latin typeface="Ubuntu"/>
                <a:ea typeface="Ubuntu"/>
                <a:cs typeface="Ubuntu"/>
                <a:sym typeface="Ubuntu"/>
              </a:rPr>
              <a:t> to divide the task into smaller components handled by specialized agents:</a:t>
            </a:r>
            <a:endParaRPr sz="1500" b="0" i="0" u="none" strike="noStrike" cap="none">
              <a:solidFill>
                <a:srgbClr val="000000"/>
              </a:solidFill>
              <a:latin typeface="Arial"/>
              <a:ea typeface="Arial"/>
              <a:cs typeface="Arial"/>
              <a:sym typeface="Arial"/>
            </a:endParaRPr>
          </a:p>
          <a:p>
            <a:pPr marL="1143000" marR="0" lvl="2" indent="-234950" algn="l" rtl="0">
              <a:lnSpc>
                <a:spcPct val="100000"/>
              </a:lnSpc>
              <a:spcBef>
                <a:spcPts val="0"/>
              </a:spcBef>
              <a:spcAft>
                <a:spcPts val="0"/>
              </a:spcAft>
              <a:buClr>
                <a:srgbClr val="222222"/>
              </a:buClr>
              <a:buSzPts val="1300"/>
              <a:buFont typeface="Calibri"/>
              <a:buAutoNum type="arabicPeriod"/>
            </a:pPr>
            <a:r>
              <a:rPr lang="en-US" sz="1300" b="1" i="0" u="none" strike="noStrike" cap="none">
                <a:solidFill>
                  <a:srgbClr val="222222"/>
                </a:solidFill>
                <a:latin typeface="Ubuntu"/>
                <a:ea typeface="Ubuntu"/>
                <a:cs typeface="Ubuntu"/>
                <a:sym typeface="Ubuntu"/>
              </a:rPr>
              <a:t>Product Feature Agent:</a:t>
            </a:r>
            <a:r>
              <a:rPr lang="en-US" sz="1300" b="0" i="0" u="none" strike="noStrike" cap="none">
                <a:solidFill>
                  <a:srgbClr val="222222"/>
                </a:solidFill>
                <a:latin typeface="Ubuntu"/>
                <a:ea typeface="Ubuntu"/>
                <a:cs typeface="Ubuntu"/>
                <a:sym typeface="Ubuntu"/>
              </a:rPr>
              <a:t> Retrieves product details matching the user's query (e.g., features, specifications).</a:t>
            </a:r>
            <a:endParaRPr sz="1500" b="0" i="0" u="none" strike="noStrike" cap="none">
              <a:solidFill>
                <a:srgbClr val="000000"/>
              </a:solidFill>
              <a:latin typeface="Arial"/>
              <a:ea typeface="Arial"/>
              <a:cs typeface="Arial"/>
              <a:sym typeface="Arial"/>
            </a:endParaRPr>
          </a:p>
          <a:p>
            <a:pPr marL="1143000" marR="0" lvl="2" indent="-234950" algn="l" rtl="0">
              <a:lnSpc>
                <a:spcPct val="100000"/>
              </a:lnSpc>
              <a:spcBef>
                <a:spcPts val="0"/>
              </a:spcBef>
              <a:spcAft>
                <a:spcPts val="0"/>
              </a:spcAft>
              <a:buClr>
                <a:srgbClr val="222222"/>
              </a:buClr>
              <a:buSzPts val="1300"/>
              <a:buFont typeface="Calibri"/>
              <a:buAutoNum type="arabicPeriod"/>
            </a:pPr>
            <a:r>
              <a:rPr lang="en-US" sz="1300" b="1" i="0" u="none" strike="noStrike" cap="none">
                <a:solidFill>
                  <a:srgbClr val="222222"/>
                </a:solidFill>
                <a:latin typeface="Ubuntu"/>
                <a:ea typeface="Ubuntu"/>
                <a:cs typeface="Ubuntu"/>
                <a:sym typeface="Ubuntu"/>
              </a:rPr>
              <a:t>Review Agent:</a:t>
            </a:r>
            <a:r>
              <a:rPr lang="en-US" sz="1300" b="0" i="0" u="none" strike="noStrike" cap="none">
                <a:solidFill>
                  <a:srgbClr val="222222"/>
                </a:solidFill>
                <a:latin typeface="Ubuntu"/>
                <a:ea typeface="Ubuntu"/>
                <a:cs typeface="Ubuntu"/>
                <a:sym typeface="Ubuntu"/>
              </a:rPr>
              <a:t> Fetches customer reviews, ratings, and feedback for the products.</a:t>
            </a:r>
            <a:endParaRPr sz="1300" b="0" i="0" u="none" strike="noStrike" cap="none">
              <a:solidFill>
                <a:srgbClr val="222222"/>
              </a:solidFill>
              <a:latin typeface="Ubuntu"/>
              <a:ea typeface="Ubuntu"/>
              <a:cs typeface="Ubuntu"/>
              <a:sym typeface="Ubuntu"/>
            </a:endParaRPr>
          </a:p>
          <a:p>
            <a:pPr marL="1143000" marR="0" lvl="2" indent="-234950" algn="l" rtl="0">
              <a:lnSpc>
                <a:spcPct val="100000"/>
              </a:lnSpc>
              <a:spcBef>
                <a:spcPts val="0"/>
              </a:spcBef>
              <a:spcAft>
                <a:spcPts val="0"/>
              </a:spcAft>
              <a:buClr>
                <a:srgbClr val="222222"/>
              </a:buClr>
              <a:buSzPts val="1300"/>
              <a:buFont typeface="Ubuntu"/>
              <a:buAutoNum type="arabicPeriod"/>
            </a:pPr>
            <a:r>
              <a:rPr lang="en-US" sz="1300" b="1" i="0" u="none" strike="noStrike" cap="none">
                <a:solidFill>
                  <a:srgbClr val="222222"/>
                </a:solidFill>
                <a:latin typeface="Ubuntu"/>
                <a:ea typeface="Ubuntu"/>
                <a:cs typeface="Ubuntu"/>
                <a:sym typeface="Ubuntu"/>
              </a:rPr>
              <a:t>Price Agent </a:t>
            </a:r>
            <a:r>
              <a:rPr lang="en-US" sz="1300" b="0" i="0" u="none" strike="noStrike" cap="none">
                <a:solidFill>
                  <a:srgbClr val="222222"/>
                </a:solidFill>
                <a:latin typeface="Ubuntu"/>
                <a:ea typeface="Ubuntu"/>
                <a:cs typeface="Ubuntu"/>
                <a:sym typeface="Ubuntu"/>
              </a:rPr>
              <a:t>: Fetches product prices and filter based on user query.</a:t>
            </a:r>
            <a:endParaRPr sz="1300" b="0" i="0" u="none" strike="noStrike" cap="none">
              <a:solidFill>
                <a:srgbClr val="222222"/>
              </a:solidFill>
              <a:latin typeface="Ubuntu"/>
              <a:ea typeface="Ubuntu"/>
              <a:cs typeface="Ubuntu"/>
              <a:sym typeface="Ubuntu"/>
            </a:endParaRPr>
          </a:p>
          <a:p>
            <a:pPr marL="1143000" marR="0" lvl="2" indent="-234950" algn="l" rtl="0">
              <a:lnSpc>
                <a:spcPct val="100000"/>
              </a:lnSpc>
              <a:spcBef>
                <a:spcPts val="0"/>
              </a:spcBef>
              <a:spcAft>
                <a:spcPts val="0"/>
              </a:spcAft>
              <a:buClr>
                <a:srgbClr val="222222"/>
              </a:buClr>
              <a:buSzPts val="1300"/>
              <a:buFont typeface="Calibri"/>
              <a:buAutoNum type="arabicPeriod"/>
            </a:pPr>
            <a:r>
              <a:rPr lang="en-US" sz="1300" b="1" i="0" u="none" strike="noStrike" cap="none">
                <a:solidFill>
                  <a:srgbClr val="222222"/>
                </a:solidFill>
                <a:latin typeface="Ubuntu"/>
                <a:ea typeface="Ubuntu"/>
                <a:cs typeface="Ubuntu"/>
                <a:sym typeface="Ubuntu"/>
              </a:rPr>
              <a:t>Image Agent:</a:t>
            </a:r>
            <a:r>
              <a:rPr lang="en-US" sz="1300" b="0" i="0" u="none" strike="noStrike" cap="none">
                <a:solidFill>
                  <a:srgbClr val="222222"/>
                </a:solidFill>
                <a:latin typeface="Ubuntu"/>
                <a:ea typeface="Ubuntu"/>
                <a:cs typeface="Ubuntu"/>
                <a:sym typeface="Ubuntu"/>
              </a:rPr>
              <a:t>Generates or retrieves relevant product images to enhance user engagement.</a:t>
            </a:r>
            <a:endParaRPr sz="1300" b="0" i="0" u="none" strike="noStrike" cap="none">
              <a:solidFill>
                <a:srgbClr val="222222"/>
              </a:solidFill>
              <a:latin typeface="Ubuntu"/>
              <a:ea typeface="Ubuntu"/>
              <a:cs typeface="Ubuntu"/>
              <a:sym typeface="Ubuntu"/>
            </a:endParaRPr>
          </a:p>
          <a:p>
            <a:pPr marL="1143000" marR="0" lvl="2" indent="-234950" algn="l" rtl="0">
              <a:lnSpc>
                <a:spcPct val="100000"/>
              </a:lnSpc>
              <a:spcBef>
                <a:spcPts val="0"/>
              </a:spcBef>
              <a:spcAft>
                <a:spcPts val="0"/>
              </a:spcAft>
              <a:buClr>
                <a:srgbClr val="222222"/>
              </a:buClr>
              <a:buSzPts val="1300"/>
              <a:buFont typeface="Ubuntu"/>
              <a:buAutoNum type="arabicPeriod"/>
            </a:pPr>
            <a:r>
              <a:rPr lang="en-US" sz="1300" b="1" i="0" u="none" strike="noStrike" cap="none">
                <a:solidFill>
                  <a:srgbClr val="222222"/>
                </a:solidFill>
                <a:latin typeface="Ubuntu"/>
                <a:ea typeface="Ubuntu"/>
                <a:cs typeface="Ubuntu"/>
                <a:sym typeface="Ubuntu"/>
              </a:rPr>
              <a:t>Summary Agent : </a:t>
            </a:r>
            <a:r>
              <a:rPr lang="en-US" sz="1300" b="0" i="0" u="none" strike="noStrike" cap="none">
                <a:solidFill>
                  <a:srgbClr val="222222"/>
                </a:solidFill>
                <a:latin typeface="Ubuntu"/>
                <a:ea typeface="Ubuntu"/>
                <a:cs typeface="Ubuntu"/>
                <a:sym typeface="Ubuntu"/>
              </a:rPr>
              <a:t>Generates user friendly summary with pros and cons and why it is recommended product for user to purchase.</a:t>
            </a:r>
            <a:endParaRPr sz="1300" b="0" i="0" u="none" strike="noStrike" cap="none">
              <a:solidFill>
                <a:srgbClr val="222222"/>
              </a:solidFill>
              <a:latin typeface="Ubuntu"/>
              <a:ea typeface="Ubuntu"/>
              <a:cs typeface="Ubuntu"/>
              <a:sym typeface="Ubuntu"/>
            </a:endParaRPr>
          </a:p>
          <a:p>
            <a:pPr marL="9144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Each agent works independently but is orchestrated to ensure smooth coordination.</a:t>
            </a: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 </a:t>
            </a:r>
            <a:endParaRPr sz="15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12"/>
          <p:cNvSpPr txBox="1"/>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 </a:t>
            </a:r>
            <a:r>
              <a:rPr lang="en-US" sz="2800" b="1" i="0" u="none" strike="noStrike" cap="none">
                <a:solidFill>
                  <a:schemeClr val="lt1"/>
                </a:solidFill>
                <a:latin typeface="Ubuntu"/>
                <a:ea typeface="Ubuntu"/>
                <a:cs typeface="Ubuntu"/>
                <a:sym typeface="Ubuntu"/>
              </a:rPr>
              <a:t>TECHNICAL ARCHITECTURE</a:t>
            </a:r>
            <a:endParaRPr sz="2800" b="0" i="0" u="none" strike="noStrike" cap="none">
              <a:solidFill>
                <a:schemeClr val="lt1"/>
              </a:solidFill>
              <a:latin typeface="Ubuntu"/>
              <a:ea typeface="Ubuntu"/>
              <a:cs typeface="Ubuntu"/>
              <a:sym typeface="Ubuntu"/>
            </a:endParaRPr>
          </a:p>
        </p:txBody>
      </p:sp>
      <p:sp>
        <p:nvSpPr>
          <p:cNvPr id="179" name="Google Shape;179;p12"/>
          <p:cNvSpPr txBox="1"/>
          <p:nvPr/>
        </p:nvSpPr>
        <p:spPr>
          <a:xfrm>
            <a:off x="5911125" y="643575"/>
            <a:ext cx="6146700" cy="56460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 </a:t>
            </a: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22222"/>
                </a:solidFill>
                <a:latin typeface="Ubuntu"/>
                <a:ea typeface="Ubuntu"/>
                <a:cs typeface="Ubuntu"/>
                <a:sym typeface="Ubuntu"/>
              </a:rPr>
              <a:t>4. Knowledge Base Vector Search vs Semantic Search</a:t>
            </a:r>
            <a:endParaRPr sz="1300" b="0" i="0" u="none" strike="noStrike" cap="none">
              <a:solidFill>
                <a:srgbClr val="222222"/>
              </a:solidFill>
              <a:latin typeface="Ubuntu"/>
              <a:ea typeface="Ubuntu"/>
              <a:cs typeface="Ubuntu"/>
              <a:sym typeface="Ubuntu"/>
            </a:endParaRPr>
          </a:p>
          <a:p>
            <a:pPr marL="742950" marR="0" lvl="1" indent="-292100" algn="l" rtl="0">
              <a:lnSpc>
                <a:spcPct val="100000"/>
              </a:lnSpc>
              <a:spcBef>
                <a:spcPts val="0"/>
              </a:spcBef>
              <a:spcAft>
                <a:spcPts val="0"/>
              </a:spcAft>
              <a:buClr>
                <a:srgbClr val="222222"/>
              </a:buClr>
              <a:buSzPts val="1300"/>
              <a:buFont typeface="Arial"/>
              <a:buChar char="•"/>
            </a:pPr>
            <a:r>
              <a:rPr lang="en-US" sz="1300" b="0" i="0" u="none" strike="noStrike" cap="none">
                <a:solidFill>
                  <a:srgbClr val="222222"/>
                </a:solidFill>
                <a:latin typeface="Ubuntu"/>
                <a:ea typeface="Ubuntu"/>
                <a:cs typeface="Ubuntu"/>
                <a:sym typeface="Ubuntu"/>
              </a:rPr>
              <a:t>VectorDB with  Retrieval-Augmented Generation (RAG) approach:</a:t>
            </a:r>
            <a:endParaRPr sz="1300" b="0" i="0" u="none" strike="noStrike" cap="none">
              <a:solidFill>
                <a:srgbClr val="222222"/>
              </a:solidFill>
              <a:latin typeface="Ubuntu"/>
              <a:ea typeface="Ubuntu"/>
              <a:cs typeface="Ubuntu"/>
              <a:sym typeface="Ubuntu"/>
            </a:endParaRPr>
          </a:p>
          <a:p>
            <a:pPr marL="1143000" marR="0" lvl="2" indent="-234950" algn="l" rtl="0">
              <a:lnSpc>
                <a:spcPct val="100000"/>
              </a:lnSpc>
              <a:spcBef>
                <a:spcPts val="0"/>
              </a:spcBef>
              <a:spcAft>
                <a:spcPts val="0"/>
              </a:spcAft>
              <a:buClr>
                <a:srgbClr val="222222"/>
              </a:buClr>
              <a:buSzPts val="1300"/>
              <a:buFont typeface="Courier New"/>
              <a:buChar char="o"/>
            </a:pPr>
            <a:r>
              <a:rPr lang="en-US" sz="1300" b="0" i="0" u="none" strike="noStrike" cap="none">
                <a:solidFill>
                  <a:srgbClr val="222222"/>
                </a:solidFill>
                <a:latin typeface="Ubuntu"/>
                <a:ea typeface="Ubuntu"/>
                <a:cs typeface="Ubuntu"/>
                <a:sym typeface="Ubuntu"/>
              </a:rPr>
              <a:t>Combines search capabilities (e.g., semantic search, matching) with large language models to generate accurate and personalized responses.</a:t>
            </a:r>
            <a:endParaRPr sz="1500" b="0" i="0" u="none" strike="noStrike" cap="none">
              <a:solidFill>
                <a:srgbClr val="000000"/>
              </a:solidFill>
              <a:latin typeface="Arial"/>
              <a:ea typeface="Arial"/>
              <a:cs typeface="Arial"/>
              <a:sym typeface="Arial"/>
            </a:endParaRPr>
          </a:p>
          <a:p>
            <a:pPr marL="1143000" marR="0" lvl="2" indent="-234950" algn="l" rtl="0">
              <a:lnSpc>
                <a:spcPct val="100000"/>
              </a:lnSpc>
              <a:spcBef>
                <a:spcPts val="0"/>
              </a:spcBef>
              <a:spcAft>
                <a:spcPts val="0"/>
              </a:spcAft>
              <a:buClr>
                <a:srgbClr val="222222"/>
              </a:buClr>
              <a:buSzPts val="1300"/>
              <a:buFont typeface="Courier New"/>
              <a:buChar char="o"/>
            </a:pPr>
            <a:r>
              <a:rPr lang="en-US" sz="1300" b="1" i="0" u="none" strike="noStrike" cap="none">
                <a:solidFill>
                  <a:srgbClr val="000000"/>
                </a:solidFill>
                <a:latin typeface="Ubuntu"/>
                <a:ea typeface="Ubuntu"/>
                <a:cs typeface="Ubuntu"/>
                <a:sym typeface="Ubuntu"/>
              </a:rPr>
              <a:t>Approach used in Price Agent</a:t>
            </a:r>
            <a:r>
              <a:rPr lang="en-US" sz="1300" b="1" i="0" u="none" strike="noStrike" cap="none">
                <a:solidFill>
                  <a:srgbClr val="222222"/>
                </a:solidFill>
                <a:latin typeface="Ubuntu"/>
                <a:ea typeface="Ubuntu"/>
                <a:cs typeface="Ubuntu"/>
                <a:sym typeface="Ubuntu"/>
              </a:rPr>
              <a:t> </a:t>
            </a:r>
            <a:endParaRPr sz="1300" b="1" i="0" u="none" strike="noStrike" cap="none">
              <a:solidFill>
                <a:srgbClr val="000000"/>
              </a:solidFill>
              <a:latin typeface="Ubuntu"/>
              <a:ea typeface="Ubuntu"/>
              <a:cs typeface="Ubuntu"/>
              <a:sym typeface="Ubuntu"/>
            </a:endParaRPr>
          </a:p>
          <a:p>
            <a:pPr marL="914400" marR="0" lvl="1" indent="-311150" algn="l" rtl="0">
              <a:lnSpc>
                <a:spcPct val="115000"/>
              </a:lnSpc>
              <a:spcBef>
                <a:spcPts val="0"/>
              </a:spcBef>
              <a:spcAft>
                <a:spcPts val="0"/>
              </a:spcAft>
              <a:buClr>
                <a:schemeClr val="dk1"/>
              </a:buClr>
              <a:buSzPts val="1300"/>
              <a:buFont typeface="Ubuntu"/>
              <a:buChar char="•"/>
            </a:pPr>
            <a:r>
              <a:rPr lang="en-US" sz="1300" b="0" i="0" u="none" strike="noStrike" cap="none">
                <a:solidFill>
                  <a:schemeClr val="dk1"/>
                </a:solidFill>
                <a:highlight>
                  <a:srgbClr val="FFFFFF"/>
                </a:highlight>
                <a:latin typeface="Ubuntu"/>
                <a:ea typeface="Ubuntu"/>
                <a:cs typeface="Ubuntu"/>
                <a:sym typeface="Ubuntu"/>
              </a:rPr>
              <a:t>Vector search primarily relies on learned representations, which may or may not capture all contextual nuances. Also keyword search often outperformed vector search for precise, targeted queries did not capture exact matches.</a:t>
            </a:r>
            <a:endParaRPr sz="1300" b="0" i="0" u="none" strike="noStrike" cap="none">
              <a:solidFill>
                <a:schemeClr val="dk1"/>
              </a:solidFill>
              <a:highlight>
                <a:srgbClr val="FFFFFF"/>
              </a:highlight>
              <a:latin typeface="Ubuntu"/>
              <a:ea typeface="Ubuntu"/>
              <a:cs typeface="Ubuntu"/>
              <a:sym typeface="Ubuntu"/>
            </a:endParaRPr>
          </a:p>
          <a:p>
            <a:pPr marL="914400" marR="0" lvl="1" indent="-311150" algn="l" rtl="0">
              <a:lnSpc>
                <a:spcPct val="100000"/>
              </a:lnSpc>
              <a:spcBef>
                <a:spcPts val="0"/>
              </a:spcBef>
              <a:spcAft>
                <a:spcPts val="0"/>
              </a:spcAft>
              <a:buClr>
                <a:schemeClr val="dk1"/>
              </a:buClr>
              <a:buSzPts val="1300"/>
              <a:buFont typeface="Ubuntu"/>
              <a:buChar char="•"/>
            </a:pPr>
            <a:r>
              <a:rPr lang="en-US" sz="1300" b="1" i="0" u="none" strike="noStrike" cap="none">
                <a:solidFill>
                  <a:srgbClr val="222222"/>
                </a:solidFill>
                <a:latin typeface="Ubuntu"/>
                <a:ea typeface="Ubuntu"/>
                <a:cs typeface="Ubuntu"/>
                <a:sym typeface="Ubuntu"/>
              </a:rPr>
              <a:t>Semantic Search </a:t>
            </a:r>
            <a:r>
              <a:rPr lang="en-US" sz="1300" b="1" i="0" u="none" strike="noStrike" cap="none">
                <a:solidFill>
                  <a:schemeClr val="dk1"/>
                </a:solidFill>
                <a:latin typeface="Ubuntu"/>
                <a:ea typeface="Ubuntu"/>
                <a:cs typeface="Ubuntu"/>
                <a:sym typeface="Ubuntu"/>
              </a:rPr>
              <a:t>Approach used to Product Feature Agent</a:t>
            </a:r>
            <a:endParaRPr sz="1300" b="1" i="0" u="none" strike="noStrike" cap="none">
              <a:solidFill>
                <a:schemeClr val="dk1"/>
              </a:solidFill>
              <a:highlight>
                <a:srgbClr val="FFFFFF"/>
              </a:highlight>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22222"/>
              </a:solidFill>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300"/>
              <a:buFont typeface="Arial"/>
              <a:buNone/>
            </a:pPr>
            <a:r>
              <a:rPr lang="en-US" sz="1300" b="1" i="0" u="none" strike="noStrike" cap="none">
                <a:solidFill>
                  <a:srgbClr val="222222"/>
                </a:solidFill>
                <a:latin typeface="Ubuntu"/>
                <a:ea typeface="Ubuntu"/>
                <a:cs typeface="Ubuntu"/>
                <a:sym typeface="Ubuntu"/>
              </a:rPr>
              <a:t>5. Response Retrieval</a:t>
            </a:r>
            <a:endParaRPr sz="1300" b="0" i="0" u="none" strike="noStrike" cap="none">
              <a:solidFill>
                <a:srgbClr val="222222"/>
              </a:solidFill>
              <a:latin typeface="Ubuntu"/>
              <a:ea typeface="Ubuntu"/>
              <a:cs typeface="Ubuntu"/>
              <a:sym typeface="Ubuntu"/>
            </a:endParaRPr>
          </a:p>
          <a:p>
            <a:pPr marL="742950" marR="0" lvl="1" indent="-292100" algn="l" rtl="0">
              <a:lnSpc>
                <a:spcPct val="100000"/>
              </a:lnSpc>
              <a:spcBef>
                <a:spcPts val="0"/>
              </a:spcBef>
              <a:spcAft>
                <a:spcPts val="0"/>
              </a:spcAft>
              <a:buClr>
                <a:srgbClr val="222222"/>
              </a:buClr>
              <a:buSzPts val="1300"/>
              <a:buFont typeface="Arial"/>
              <a:buChar char="•"/>
            </a:pPr>
            <a:r>
              <a:rPr lang="en-US" sz="1300" b="1" i="0" u="none" strike="noStrike" cap="none">
                <a:solidFill>
                  <a:srgbClr val="222222"/>
                </a:solidFill>
                <a:latin typeface="Ubuntu"/>
                <a:ea typeface="Ubuntu"/>
                <a:cs typeface="Ubuntu"/>
                <a:sym typeface="Ubuntu"/>
              </a:rPr>
              <a:t>Response Generation:</a:t>
            </a:r>
            <a:r>
              <a:rPr lang="en-US" sz="1300" b="0" i="0" u="none" strike="noStrike" cap="none">
                <a:solidFill>
                  <a:srgbClr val="222222"/>
                </a:solidFill>
                <a:latin typeface="Ubuntu"/>
                <a:ea typeface="Ubuntu"/>
                <a:cs typeface="Ubuntu"/>
                <a:sym typeface="Ubuntu"/>
              </a:rPr>
              <a:t> The system synthesizes the agents' outputs to create a coherent response for the user.</a:t>
            </a:r>
            <a:endParaRPr sz="1300" b="0" i="0" u="none" strike="noStrike" cap="none">
              <a:solidFill>
                <a:srgbClr val="222222"/>
              </a:solidFill>
              <a:latin typeface="Ubuntu"/>
              <a:ea typeface="Ubuntu"/>
              <a:cs typeface="Ubuntu"/>
              <a:sym typeface="Ubuntu"/>
            </a:endParaRPr>
          </a:p>
          <a:p>
            <a:pPr marL="1371600" marR="0" lvl="0" indent="0" algn="l" rtl="0">
              <a:lnSpc>
                <a:spcPct val="100000"/>
              </a:lnSpc>
              <a:spcBef>
                <a:spcPts val="0"/>
              </a:spcBef>
              <a:spcAft>
                <a:spcPts val="0"/>
              </a:spcAft>
              <a:buNone/>
            </a:pPr>
            <a:endParaRPr sz="1300">
              <a:solidFill>
                <a:srgbClr val="222222"/>
              </a:solidFill>
              <a:latin typeface="Ubuntu"/>
              <a:ea typeface="Ubuntu"/>
              <a:cs typeface="Ubuntu"/>
              <a:sym typeface="Ubuntu"/>
            </a:endParaRPr>
          </a:p>
          <a:p>
            <a:pPr marL="457200" marR="0" lvl="0" indent="0" algn="l" rtl="0">
              <a:lnSpc>
                <a:spcPct val="100000"/>
              </a:lnSpc>
              <a:spcBef>
                <a:spcPts val="0"/>
              </a:spcBef>
              <a:spcAft>
                <a:spcPts val="0"/>
              </a:spcAft>
              <a:buNone/>
            </a:pPr>
            <a:r>
              <a:rPr lang="en-US" sz="1300" b="1">
                <a:solidFill>
                  <a:srgbClr val="222222"/>
                </a:solidFill>
                <a:latin typeface="Ubuntu"/>
                <a:ea typeface="Ubuntu"/>
                <a:cs typeface="Ubuntu"/>
                <a:sym typeface="Ubuntu"/>
              </a:rPr>
              <a:t>6. </a:t>
            </a:r>
            <a:r>
              <a:rPr lang="en-US" sz="1300" b="1" i="0" u="none" strike="noStrike" cap="none">
                <a:solidFill>
                  <a:srgbClr val="222222"/>
                </a:solidFill>
                <a:latin typeface="Ubuntu"/>
                <a:ea typeface="Ubuntu"/>
                <a:cs typeface="Ubuntu"/>
                <a:sym typeface="Ubuntu"/>
              </a:rPr>
              <a:t>Guardrails Implementation:</a:t>
            </a:r>
            <a:r>
              <a:rPr lang="en-US" sz="1300" b="0" i="0" u="none" strike="noStrike" cap="none">
                <a:solidFill>
                  <a:srgbClr val="222222"/>
                </a:solidFill>
                <a:latin typeface="Ubuntu"/>
                <a:ea typeface="Ubuntu"/>
                <a:cs typeface="Ubuntu"/>
                <a:sym typeface="Ubuntu"/>
              </a:rPr>
              <a:t> </a:t>
            </a:r>
            <a:endParaRPr sz="1300" b="0" i="0" u="none" strike="noStrike" cap="none">
              <a:solidFill>
                <a:srgbClr val="222222"/>
              </a:solidFill>
              <a:latin typeface="Ubuntu"/>
              <a:ea typeface="Ubuntu"/>
              <a:cs typeface="Ubuntu"/>
              <a:sym typeface="Ubuntu"/>
            </a:endParaRPr>
          </a:p>
          <a:p>
            <a:pPr marL="457200" marR="0" lvl="0" indent="0" algn="l" rtl="0">
              <a:lnSpc>
                <a:spcPct val="100000"/>
              </a:lnSpc>
              <a:spcBef>
                <a:spcPts val="0"/>
              </a:spcBef>
              <a:spcAft>
                <a:spcPts val="0"/>
              </a:spcAft>
              <a:buNone/>
            </a:pPr>
            <a:endParaRPr sz="1300">
              <a:solidFill>
                <a:srgbClr val="222222"/>
              </a:solidFill>
              <a:latin typeface="Ubuntu"/>
              <a:ea typeface="Ubuntu"/>
              <a:cs typeface="Ubuntu"/>
              <a:sym typeface="Ubuntu"/>
            </a:endParaRPr>
          </a:p>
          <a:p>
            <a:pPr marL="914400" marR="0" lvl="0" indent="0" algn="l" rtl="0">
              <a:lnSpc>
                <a:spcPct val="100000"/>
              </a:lnSpc>
              <a:spcBef>
                <a:spcPts val="0"/>
              </a:spcBef>
              <a:spcAft>
                <a:spcPts val="0"/>
              </a:spcAft>
              <a:buNone/>
            </a:pPr>
            <a:r>
              <a:rPr lang="en-US" sz="1300" b="0" i="0" u="none" strike="noStrike" cap="none">
                <a:solidFill>
                  <a:srgbClr val="222222"/>
                </a:solidFill>
                <a:latin typeface="Ubuntu"/>
                <a:ea typeface="Ubuntu"/>
                <a:cs typeface="Ubuntu"/>
                <a:sym typeface="Ubuntu"/>
              </a:rPr>
              <a:t>Ensures that the response is safe, accurate, and adheres to business constraints (e.g., no inappropriate content, bias-free recommendations).</a:t>
            </a:r>
            <a:endParaRPr sz="1500" b="0" i="0" u="none" strike="noStrike" cap="none">
              <a:solidFill>
                <a:srgbClr val="000000"/>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 </a:t>
            </a:r>
            <a:endParaRPr sz="1500" b="0" i="0" u="none" strike="noStrike" cap="none">
              <a:solidFill>
                <a:srgbClr val="000000"/>
              </a:solidFill>
              <a:latin typeface="Arial"/>
              <a:ea typeface="Arial"/>
              <a:cs typeface="Arial"/>
              <a:sym typeface="Arial"/>
            </a:endParaRPr>
          </a:p>
          <a:p>
            <a:pPr marL="1371600" marR="0" lvl="0" indent="0" algn="l" rtl="0">
              <a:lnSpc>
                <a:spcPct val="100000"/>
              </a:lnSpc>
              <a:spcBef>
                <a:spcPts val="0"/>
              </a:spcBef>
              <a:spcAft>
                <a:spcPts val="0"/>
              </a:spcAft>
              <a:buClr>
                <a:srgbClr val="000000"/>
              </a:buClr>
              <a:buSzPts val="1500"/>
              <a:buFont typeface="Arial"/>
              <a:buNone/>
            </a:pP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 </a:t>
            </a:r>
            <a:endParaRPr sz="15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rgbClr val="222222"/>
              </a:solidFill>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300"/>
              <a:buFont typeface="Arial"/>
              <a:buNone/>
            </a:pPr>
            <a:r>
              <a:rPr lang="en-US" sz="1300" b="0" i="0" u="none" strike="noStrike" cap="none">
                <a:solidFill>
                  <a:srgbClr val="222222"/>
                </a:solidFill>
                <a:latin typeface="Ubuntu"/>
                <a:ea typeface="Ubuntu"/>
                <a:cs typeface="Ubuntu"/>
                <a:sym typeface="Ubuntu"/>
              </a:rPr>
              <a:t> </a:t>
            </a:r>
            <a:endParaRPr sz="1500" b="0" i="0" u="none" strike="noStrike" cap="none">
              <a:solidFill>
                <a:srgbClr val="000000"/>
              </a:solidFill>
              <a:latin typeface="Arial"/>
              <a:ea typeface="Arial"/>
              <a:cs typeface="Arial"/>
              <a:sym typeface="Arial"/>
            </a:endParaRPr>
          </a:p>
        </p:txBody>
      </p:sp>
      <p:pic>
        <p:nvPicPr>
          <p:cNvPr id="180" name="Google Shape;180;p12"/>
          <p:cNvPicPr preferRelativeResize="0"/>
          <p:nvPr/>
        </p:nvPicPr>
        <p:blipFill rotWithShape="1">
          <a:blip r:embed="rId3">
            <a:alphaModFix/>
          </a:blip>
          <a:srcRect r="30771"/>
          <a:stretch/>
        </p:blipFill>
        <p:spPr>
          <a:xfrm>
            <a:off x="0" y="827950"/>
            <a:ext cx="5911125" cy="4464858"/>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3"/>
          <p:cNvSpPr txBox="1"/>
          <p:nvPr/>
        </p:nvSpPr>
        <p:spPr>
          <a:xfrm>
            <a:off x="1" y="0"/>
            <a:ext cx="12191998" cy="643563"/>
          </a:xfrm>
          <a:prstGeom prst="rect">
            <a:avLst/>
          </a:prstGeom>
          <a:solidFill>
            <a:schemeClr val="dk1"/>
          </a:solidFill>
          <a:ln>
            <a:noFill/>
          </a:ln>
        </p:spPr>
        <p:txBody>
          <a:bodyPr spcFirstLastPara="1" wrap="square" lIns="91425" tIns="45700" rIns="91425" bIns="45700" anchor="b" anchorCtr="0">
            <a:noAutofit/>
          </a:bodyPr>
          <a:lstStyle/>
          <a:p>
            <a:pPr marL="457200" marR="0" lvl="0" indent="0" algn="ctr" rtl="0">
              <a:lnSpc>
                <a:spcPct val="90000"/>
              </a:lnSpc>
              <a:spcBef>
                <a:spcPts val="0"/>
              </a:spcBef>
              <a:spcAft>
                <a:spcPts val="0"/>
              </a:spcAft>
              <a:buClr>
                <a:schemeClr val="lt1"/>
              </a:buClr>
              <a:buSzPts val="2800"/>
              <a:buFont typeface="Arial"/>
              <a:buNone/>
            </a:pPr>
            <a:r>
              <a:rPr lang="en-US" sz="2800" b="1" i="0" u="none" strike="noStrike" cap="none">
                <a:solidFill>
                  <a:schemeClr val="lt1"/>
                </a:solidFill>
                <a:latin typeface="Arial"/>
                <a:ea typeface="Arial"/>
                <a:cs typeface="Arial"/>
                <a:sym typeface="Arial"/>
              </a:rPr>
              <a:t> </a:t>
            </a:r>
            <a:r>
              <a:rPr lang="en-US" sz="2800" b="1" i="0" u="none" strike="noStrike" cap="none">
                <a:solidFill>
                  <a:schemeClr val="lt1"/>
                </a:solidFill>
                <a:latin typeface="Ubuntu"/>
                <a:ea typeface="Ubuntu"/>
                <a:cs typeface="Ubuntu"/>
                <a:sym typeface="Ubuntu"/>
              </a:rPr>
              <a:t>TECHNICAL ARCHITECTURE</a:t>
            </a:r>
            <a:endParaRPr sz="2800" b="0" i="0" u="none" strike="noStrike" cap="none">
              <a:solidFill>
                <a:schemeClr val="lt1"/>
              </a:solidFill>
              <a:latin typeface="Ubuntu"/>
              <a:ea typeface="Ubuntu"/>
              <a:cs typeface="Ubuntu"/>
              <a:sym typeface="Ubuntu"/>
            </a:endParaRPr>
          </a:p>
        </p:txBody>
      </p:sp>
      <p:sp>
        <p:nvSpPr>
          <p:cNvPr id="186" name="Google Shape;186;p13"/>
          <p:cNvSpPr txBox="1"/>
          <p:nvPr/>
        </p:nvSpPr>
        <p:spPr>
          <a:xfrm>
            <a:off x="5283200" y="1028451"/>
            <a:ext cx="6693000" cy="5418000"/>
          </a:xfrm>
          <a:prstGeom prst="rect">
            <a:avLst/>
          </a:prstGeom>
          <a:noFill/>
          <a:ln>
            <a:noFill/>
          </a:ln>
        </p:spPr>
        <p:txBody>
          <a:bodyPr spcFirstLastPara="1" wrap="square" lIns="91425" tIns="45700" rIns="91425" bIns="45700" anchor="t" anchorCtr="0">
            <a:spAutoFit/>
          </a:bodyPr>
          <a:lstStyle/>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latin typeface="Ubuntu"/>
                <a:ea typeface="Ubuntu"/>
                <a:cs typeface="Ubuntu"/>
                <a:sym typeface="Ubuntu"/>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chemeClr val="dk1"/>
              </a:buClr>
              <a:buSzPts val="1200"/>
              <a:buFont typeface="Arial"/>
              <a:buNone/>
            </a:pPr>
            <a:r>
              <a:rPr lang="en-US" b="1">
                <a:solidFill>
                  <a:srgbClr val="222222"/>
                </a:solidFill>
                <a:latin typeface="Ubuntu"/>
                <a:ea typeface="Ubuntu"/>
                <a:cs typeface="Ubuntu"/>
                <a:sym typeface="Ubuntu"/>
              </a:rPr>
              <a:t>7. Final Output</a:t>
            </a:r>
            <a:endParaRPr sz="1200" b="0" i="0" u="none" strike="noStrike" cap="none">
              <a:solidFill>
                <a:srgbClr val="222222"/>
              </a:solidFill>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400"/>
              <a:buFont typeface="Arial"/>
              <a:buNone/>
            </a:pPr>
            <a:r>
              <a:rPr lang="en-US">
                <a:solidFill>
                  <a:srgbClr val="222222"/>
                </a:solidFill>
                <a:latin typeface="Ubuntu"/>
                <a:ea typeface="Ubuntu"/>
                <a:cs typeface="Ubuntu"/>
                <a:sym typeface="Ubuntu"/>
              </a:rPr>
              <a:t>The chatbot displays product suggestions and recommendations in the user interface, complete with:</a:t>
            </a:r>
            <a:endParaRPr>
              <a:solidFill>
                <a:srgbClr val="222222"/>
              </a:solidFill>
              <a:latin typeface="Ubuntu"/>
              <a:ea typeface="Ubuntu"/>
              <a:cs typeface="Ubuntu"/>
              <a:sym typeface="Ubuntu"/>
            </a:endParaRPr>
          </a:p>
          <a:p>
            <a:pPr marL="1371600" marR="0" lvl="1" indent="-317500" algn="l" rtl="0">
              <a:lnSpc>
                <a:spcPct val="100000"/>
              </a:lnSpc>
              <a:spcBef>
                <a:spcPts val="0"/>
              </a:spcBef>
              <a:spcAft>
                <a:spcPts val="0"/>
              </a:spcAft>
              <a:buClr>
                <a:srgbClr val="222222"/>
              </a:buClr>
              <a:buSzPts val="1400"/>
              <a:buFont typeface="Ubuntu"/>
              <a:buChar char="○"/>
            </a:pPr>
            <a:r>
              <a:rPr lang="en-US">
                <a:solidFill>
                  <a:srgbClr val="222222"/>
                </a:solidFill>
                <a:latin typeface="Ubuntu"/>
                <a:ea typeface="Ubuntu"/>
                <a:cs typeface="Ubuntu"/>
                <a:sym typeface="Ubuntu"/>
              </a:rPr>
              <a:t>Product details</a:t>
            </a:r>
            <a:endParaRPr>
              <a:solidFill>
                <a:srgbClr val="222222"/>
              </a:solidFill>
              <a:latin typeface="Ubuntu"/>
              <a:ea typeface="Ubuntu"/>
              <a:cs typeface="Ubuntu"/>
              <a:sym typeface="Ubuntu"/>
            </a:endParaRPr>
          </a:p>
          <a:p>
            <a:pPr marL="1371600" marR="0" lvl="1" indent="-317500" algn="l" rtl="0">
              <a:lnSpc>
                <a:spcPct val="100000"/>
              </a:lnSpc>
              <a:spcBef>
                <a:spcPts val="0"/>
              </a:spcBef>
              <a:spcAft>
                <a:spcPts val="0"/>
              </a:spcAft>
              <a:buClr>
                <a:srgbClr val="222222"/>
              </a:buClr>
              <a:buSzPts val="1400"/>
              <a:buFont typeface="Ubuntu"/>
              <a:buChar char="○"/>
            </a:pPr>
            <a:r>
              <a:rPr lang="en-US">
                <a:solidFill>
                  <a:srgbClr val="222222"/>
                </a:solidFill>
                <a:latin typeface="Ubuntu"/>
                <a:ea typeface="Ubuntu"/>
                <a:cs typeface="Ubuntu"/>
                <a:sym typeface="Ubuntu"/>
              </a:rPr>
              <a:t>Reviews and ratings</a:t>
            </a:r>
            <a:endParaRPr>
              <a:solidFill>
                <a:srgbClr val="222222"/>
              </a:solidFill>
              <a:latin typeface="Ubuntu"/>
              <a:ea typeface="Ubuntu"/>
              <a:cs typeface="Ubuntu"/>
              <a:sym typeface="Ubuntu"/>
            </a:endParaRPr>
          </a:p>
          <a:p>
            <a:pPr marL="1371600" marR="0" lvl="1" indent="-317500" algn="l" rtl="0">
              <a:lnSpc>
                <a:spcPct val="100000"/>
              </a:lnSpc>
              <a:spcBef>
                <a:spcPts val="0"/>
              </a:spcBef>
              <a:spcAft>
                <a:spcPts val="0"/>
              </a:spcAft>
              <a:buClr>
                <a:srgbClr val="222222"/>
              </a:buClr>
              <a:buSzPts val="1400"/>
              <a:buFont typeface="Ubuntu"/>
              <a:buChar char="○"/>
            </a:pPr>
            <a:r>
              <a:rPr lang="en-US">
                <a:solidFill>
                  <a:srgbClr val="222222"/>
                </a:solidFill>
                <a:latin typeface="Ubuntu"/>
                <a:ea typeface="Ubuntu"/>
                <a:cs typeface="Ubuntu"/>
                <a:sym typeface="Ubuntu"/>
              </a:rPr>
              <a:t>Images and pricing information</a:t>
            </a:r>
            <a:endParaRPr>
              <a:solidFill>
                <a:srgbClr val="222222"/>
              </a:solidFill>
              <a:latin typeface="Ubuntu"/>
              <a:ea typeface="Ubuntu"/>
              <a:cs typeface="Ubuntu"/>
              <a:sym typeface="Ubuntu"/>
            </a:endParaRPr>
          </a:p>
          <a:p>
            <a:pPr marL="1371600" marR="0" lvl="1" indent="-317500" algn="l" rtl="0">
              <a:lnSpc>
                <a:spcPct val="100000"/>
              </a:lnSpc>
              <a:spcBef>
                <a:spcPts val="0"/>
              </a:spcBef>
              <a:spcAft>
                <a:spcPts val="0"/>
              </a:spcAft>
              <a:buClr>
                <a:srgbClr val="222222"/>
              </a:buClr>
              <a:buSzPts val="1400"/>
              <a:buFont typeface="Ubuntu"/>
              <a:buChar char="○"/>
            </a:pPr>
            <a:r>
              <a:rPr lang="en-US">
                <a:solidFill>
                  <a:srgbClr val="222222"/>
                </a:solidFill>
                <a:latin typeface="Ubuntu"/>
                <a:ea typeface="Ubuntu"/>
                <a:cs typeface="Ubuntu"/>
                <a:sym typeface="Ubuntu"/>
              </a:rPr>
              <a:t>Product recommendation with reasoning.</a:t>
            </a:r>
            <a:endParaRPr sz="1200" b="0" i="0" u="none" strike="noStrike" cap="none">
              <a:solidFill>
                <a:srgbClr val="222222"/>
              </a:solidFill>
              <a:latin typeface="Ubuntu"/>
              <a:ea typeface="Ubuntu"/>
              <a:cs typeface="Ubuntu"/>
              <a:sym typeface="Ubuntu"/>
            </a:endParaRPr>
          </a:p>
          <a:p>
            <a:pPr marL="914400" marR="0" lvl="0" indent="0" algn="l" rtl="0">
              <a:lnSpc>
                <a:spcPct val="100000"/>
              </a:lnSpc>
              <a:spcBef>
                <a:spcPts val="0"/>
              </a:spcBef>
              <a:spcAft>
                <a:spcPts val="0"/>
              </a:spcAft>
              <a:buClr>
                <a:srgbClr val="000000"/>
              </a:buClr>
              <a:buSzPts val="1200"/>
              <a:buFont typeface="Arial"/>
              <a:buNone/>
            </a:pPr>
            <a:endParaRPr sz="1200">
              <a:solidFill>
                <a:srgbClr val="222222"/>
              </a:solidFill>
              <a:latin typeface="Ubuntu"/>
              <a:ea typeface="Ubuntu"/>
              <a:cs typeface="Ubuntu"/>
              <a:sym typeface="Ubuntu"/>
            </a:endParaRPr>
          </a:p>
          <a:p>
            <a:pPr marL="914400" marR="0" lvl="0" indent="0" algn="l" rtl="0">
              <a:lnSpc>
                <a:spcPct val="100000"/>
              </a:lnSpc>
              <a:spcBef>
                <a:spcPts val="0"/>
              </a:spcBef>
              <a:spcAft>
                <a:spcPts val="0"/>
              </a:spcAft>
              <a:buClr>
                <a:srgbClr val="000000"/>
              </a:buClr>
              <a:buSzPts val="1200"/>
              <a:buFont typeface="Arial"/>
              <a:buNone/>
            </a:pPr>
            <a:endParaRPr sz="1200">
              <a:solidFill>
                <a:srgbClr val="222222"/>
              </a:solidFill>
              <a:latin typeface="Ubuntu"/>
              <a:ea typeface="Ubuntu"/>
              <a:cs typeface="Ubuntu"/>
              <a:sym typeface="Ubuntu"/>
            </a:endParaRPr>
          </a:p>
          <a:p>
            <a:pPr marL="45720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222222"/>
                </a:solidFill>
                <a:latin typeface="Ubuntu"/>
                <a:ea typeface="Ubuntu"/>
                <a:cs typeface="Ubuntu"/>
                <a:sym typeface="Ubuntu"/>
              </a:rPr>
              <a:t>Key Technical Tools/Models Used:</a:t>
            </a:r>
            <a:endParaRPr sz="1400" b="0" i="0" u="none" strike="noStrike" cap="none">
              <a:solidFill>
                <a:srgbClr val="222222"/>
              </a:solidFill>
              <a:latin typeface="Ubuntu"/>
              <a:ea typeface="Ubuntu"/>
              <a:cs typeface="Ubuntu"/>
              <a:sym typeface="Ubuntu"/>
            </a:endParaRPr>
          </a:p>
          <a:p>
            <a:pPr marL="742950" marR="0" lvl="1" indent="-285750" algn="l" rtl="0">
              <a:lnSpc>
                <a:spcPct val="100000"/>
              </a:lnSpc>
              <a:spcBef>
                <a:spcPts val="0"/>
              </a:spcBef>
              <a:spcAft>
                <a:spcPts val="0"/>
              </a:spcAft>
              <a:buClr>
                <a:srgbClr val="222222"/>
              </a:buClr>
              <a:buSzPts val="1400"/>
              <a:buFont typeface="Arial"/>
              <a:buChar char="•"/>
            </a:pPr>
            <a:r>
              <a:rPr lang="en-US" sz="1400" b="1" i="0" u="none" strike="noStrike" cap="none">
                <a:solidFill>
                  <a:srgbClr val="222222"/>
                </a:solidFill>
                <a:latin typeface="Ubuntu"/>
                <a:ea typeface="Ubuntu"/>
                <a:cs typeface="Ubuntu"/>
                <a:sym typeface="Ubuntu"/>
              </a:rPr>
              <a:t>Large Language Models (LLMs):</a:t>
            </a:r>
            <a:r>
              <a:rPr lang="en-US" sz="1400" b="0" i="0" u="none" strike="noStrike" cap="none">
                <a:solidFill>
                  <a:srgbClr val="222222"/>
                </a:solidFill>
                <a:latin typeface="Ubuntu"/>
                <a:ea typeface="Ubuntu"/>
                <a:cs typeface="Ubuntu"/>
                <a:sym typeface="Ubuntu"/>
              </a:rPr>
              <a:t> GPT-4, GPT-3.5, or Hugging Face models for query embeddings, Sentence Transformer, DALL-E for image generation.</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222222"/>
              </a:buClr>
              <a:buSzPts val="1400"/>
              <a:buFont typeface="Arial"/>
              <a:buChar char="•"/>
            </a:pPr>
            <a:r>
              <a:rPr lang="en-US" sz="1400" b="1" i="0" u="none" strike="noStrike" cap="none">
                <a:solidFill>
                  <a:srgbClr val="222222"/>
                </a:solidFill>
                <a:latin typeface="Ubuntu"/>
                <a:ea typeface="Ubuntu"/>
                <a:cs typeface="Ubuntu"/>
                <a:sym typeface="Ubuntu"/>
              </a:rPr>
              <a:t>Knowledge Base VectorDB (FAISS):</a:t>
            </a:r>
            <a:r>
              <a:rPr lang="en-US" sz="1400" b="0" i="0" u="none" strike="noStrike" cap="none">
                <a:solidFill>
                  <a:srgbClr val="222222"/>
                </a:solidFill>
                <a:latin typeface="Ubuntu"/>
                <a:ea typeface="Ubuntu"/>
                <a:cs typeface="Ubuntu"/>
                <a:sym typeface="Ubuntu"/>
              </a:rPr>
              <a:t> Stores and retrieves structured and unstructured data.</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222222"/>
              </a:buClr>
              <a:buSzPts val="1400"/>
              <a:buFont typeface="Arial"/>
              <a:buChar char="•"/>
            </a:pPr>
            <a:r>
              <a:rPr lang="en-US" sz="1400" b="1" i="0" u="none" strike="noStrike" cap="none">
                <a:solidFill>
                  <a:srgbClr val="222222"/>
                </a:solidFill>
                <a:latin typeface="Ubuntu"/>
                <a:ea typeface="Ubuntu"/>
                <a:cs typeface="Ubuntu"/>
                <a:sym typeface="Ubuntu"/>
              </a:rPr>
              <a:t>Multi-Agent System:</a:t>
            </a:r>
            <a:r>
              <a:rPr lang="en-US" sz="1400" b="0" i="0" u="none" strike="noStrike" cap="none">
                <a:solidFill>
                  <a:srgbClr val="222222"/>
                </a:solidFill>
                <a:latin typeface="Ubuntu"/>
                <a:ea typeface="Ubuntu"/>
                <a:cs typeface="Ubuntu"/>
                <a:sym typeface="Ubuntu"/>
              </a:rPr>
              <a:t> Ensures modular and specialized processing for better efficiency.</a:t>
            </a:r>
            <a:endParaRPr sz="1400" b="0" i="0" u="none" strike="noStrike" cap="none">
              <a:solidFill>
                <a:srgbClr val="000000"/>
              </a:solidFill>
              <a:latin typeface="Arial"/>
              <a:ea typeface="Arial"/>
              <a:cs typeface="Arial"/>
              <a:sym typeface="Arial"/>
            </a:endParaRPr>
          </a:p>
          <a:p>
            <a:pPr marL="742950" marR="0" lvl="1" indent="-285750" algn="l" rtl="0">
              <a:lnSpc>
                <a:spcPct val="100000"/>
              </a:lnSpc>
              <a:spcBef>
                <a:spcPts val="0"/>
              </a:spcBef>
              <a:spcAft>
                <a:spcPts val="0"/>
              </a:spcAft>
              <a:buClr>
                <a:srgbClr val="222222"/>
              </a:buClr>
              <a:buSzPts val="1400"/>
              <a:buFont typeface="Arial"/>
              <a:buChar char="•"/>
            </a:pPr>
            <a:r>
              <a:rPr lang="en-US" sz="1400" b="1" i="0" u="none" strike="noStrike" cap="none">
                <a:solidFill>
                  <a:srgbClr val="222222"/>
                </a:solidFill>
                <a:latin typeface="Ubuntu"/>
                <a:ea typeface="Ubuntu"/>
                <a:cs typeface="Ubuntu"/>
                <a:sym typeface="Ubuntu"/>
              </a:rPr>
              <a:t>Guardrails:</a:t>
            </a:r>
            <a:r>
              <a:rPr lang="en-US" sz="1400" b="0" i="0" u="none" strike="noStrike" cap="none">
                <a:solidFill>
                  <a:srgbClr val="222222"/>
                </a:solidFill>
                <a:latin typeface="Ubuntu"/>
                <a:ea typeface="Ubuntu"/>
                <a:cs typeface="Ubuntu"/>
                <a:sym typeface="Ubuntu"/>
              </a:rPr>
              <a:t> Protect against errors or unintended behaviors in responses.</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latin typeface="Ubuntu"/>
                <a:ea typeface="Ubuntu"/>
                <a:cs typeface="Ubuntu"/>
                <a:sym typeface="Ubuntu"/>
              </a:rPr>
              <a:t> </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222222"/>
                </a:solidFill>
                <a:latin typeface="Ubuntu"/>
                <a:ea typeface="Ubuntu"/>
                <a:cs typeface="Ubuntu"/>
                <a:sym typeface="Ubuntu"/>
              </a:rPr>
              <a:t>This architecture ensures a seamless, user-friendly experience by combining advanced AI techniques with structured workflows for intelligent product recommendations.</a:t>
            </a:r>
            <a:endParaRPr sz="1400" b="0" i="0" u="none" strike="noStrike" cap="none">
              <a:solidFill>
                <a:srgbClr val="000000"/>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222222"/>
              </a:solidFill>
              <a:latin typeface="Ubuntu"/>
              <a:ea typeface="Ubuntu"/>
              <a:cs typeface="Ubuntu"/>
              <a:sym typeface="Ubuntu"/>
            </a:endParaRPr>
          </a:p>
        </p:txBody>
      </p:sp>
      <p:pic>
        <p:nvPicPr>
          <p:cNvPr id="187" name="Google Shape;187;p13"/>
          <p:cNvPicPr preferRelativeResize="0"/>
          <p:nvPr/>
        </p:nvPicPr>
        <p:blipFill>
          <a:blip r:embed="rId3">
            <a:alphaModFix/>
          </a:blip>
          <a:stretch>
            <a:fillRect/>
          </a:stretch>
        </p:blipFill>
        <p:spPr>
          <a:xfrm>
            <a:off x="137850" y="1698713"/>
            <a:ext cx="4978401" cy="4874290"/>
          </a:xfrm>
          <a:prstGeom prst="rect">
            <a:avLst/>
          </a:prstGeom>
          <a:noFill/>
          <a:ln>
            <a:noFill/>
          </a:ln>
        </p:spPr>
      </p:pic>
      <p:sp>
        <p:nvSpPr>
          <p:cNvPr id="188" name="Google Shape;188;p13"/>
          <p:cNvSpPr txBox="1"/>
          <p:nvPr/>
        </p:nvSpPr>
        <p:spPr>
          <a:xfrm>
            <a:off x="829925" y="960550"/>
            <a:ext cx="4805100" cy="421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a:solidFill>
                  <a:schemeClr val="dk1"/>
                </a:solidFill>
                <a:latin typeface="Calibri"/>
                <a:ea typeface="Calibri"/>
                <a:cs typeface="Calibri"/>
                <a:sym typeface="Calibri"/>
              </a:rPr>
              <a:t>Agent Orchestration </a:t>
            </a:r>
            <a:endParaRPr sz="28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1766</Words>
  <Application>Microsoft Office PowerPoint</Application>
  <PresentationFormat>Widescreen</PresentationFormat>
  <Paragraphs>194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Roboto Mono</vt:lpstr>
      <vt:lpstr>Noto Sans Symbols</vt:lpstr>
      <vt:lpstr>Roboto</vt:lpstr>
      <vt:lpstr>Ubuntu</vt:lpstr>
      <vt:lpstr>Courier New</vt:lpstr>
      <vt:lpstr>Arial</vt:lpstr>
      <vt:lpstr>Calibri</vt:lpstr>
      <vt:lpstr>Custom</vt:lpstr>
      <vt:lpstr> ENHANCING  PRODUCT RECOMMENDATIONS WITH MULTI AGENT LANGCHAIN CHATBOTS</vt:lpstr>
      <vt:lpstr>PowerPoint Presentation</vt:lpstr>
      <vt:lpstr>PowerPoint Presentation</vt:lpstr>
      <vt:lpstr>PROBLEM STATEMENT</vt:lpstr>
      <vt:lpstr>DETAILED DATASET DESCRIPTION AND DATASET SOURCE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Paul, Ishita</dc:creator>
  <cp:lastModifiedBy>Samarth Sai  Reddy</cp:lastModifiedBy>
  <cp:revision>1</cp:revision>
  <dcterms:created xsi:type="dcterms:W3CDTF">2024-12-01T18:20:42Z</dcterms:created>
  <dcterms:modified xsi:type="dcterms:W3CDTF">2024-12-12T11:26:11Z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