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67" r:id="rId3"/>
    <p:sldId id="329" r:id="rId4"/>
    <p:sldId id="330" r:id="rId5"/>
    <p:sldId id="268" r:id="rId6"/>
    <p:sldId id="269" r:id="rId7"/>
    <p:sldId id="293" r:id="rId8"/>
    <p:sldId id="294" r:id="rId9"/>
    <p:sldId id="270" r:id="rId10"/>
    <p:sldId id="332" r:id="rId11"/>
    <p:sldId id="264" r:id="rId12"/>
    <p:sldId id="275" r:id="rId13"/>
    <p:sldId id="276" r:id="rId14"/>
    <p:sldId id="287" r:id="rId15"/>
    <p:sldId id="331" r:id="rId16"/>
    <p:sldId id="288" r:id="rId17"/>
    <p:sldId id="277" r:id="rId18"/>
    <p:sldId id="278" r:id="rId19"/>
    <p:sldId id="279" r:id="rId20"/>
    <p:sldId id="289" r:id="rId21"/>
    <p:sldId id="290" r:id="rId22"/>
    <p:sldId id="291" r:id="rId23"/>
    <p:sldId id="280" r:id="rId24"/>
    <p:sldId id="292" r:id="rId25"/>
    <p:sldId id="281" r:id="rId26"/>
    <p:sldId id="282" r:id="rId27"/>
    <p:sldId id="283" r:id="rId28"/>
    <p:sldId id="295" r:id="rId29"/>
    <p:sldId id="284" r:id="rId30"/>
    <p:sldId id="285"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38" autoAdjust="0"/>
    <p:restoredTop sz="94660"/>
  </p:normalViewPr>
  <p:slideViewPr>
    <p:cSldViewPr snapToGrid="0">
      <p:cViewPr>
        <p:scale>
          <a:sx n="89" d="100"/>
          <a:sy n="89" d="100"/>
        </p:scale>
        <p:origin x="64"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2b6024e0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2b6024e0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2bfe9a788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2bfe9a78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2bfe9a788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2bfe9a78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2bfe9a788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2bfe9a78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2bfe9a788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2bfe9a78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2bfe9a788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2bfe9a788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2bfe9a788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2bfe9a788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2b6024e0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2b6024e0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2b6024e0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2b6024e0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2b6024e0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2b6024e0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a2b6024e0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a2b6024e0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2b6024e0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2b6024e0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2bfe9a788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2bfe9a78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grpSp>
        <p:nvGrpSpPr>
          <p:cNvPr id="10" name="Google Shape;10;p2"/>
          <p:cNvGrpSpPr/>
          <p:nvPr/>
        </p:nvGrpSpPr>
        <p:grpSpPr>
          <a:xfrm>
            <a:off x="5800373" y="3807169"/>
            <a:ext cx="591452"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 name="Google Shape;14;p2"/>
          <p:cNvSpPr txBox="1">
            <a:spLocks noGrp="1"/>
          </p:cNvSpPr>
          <p:nvPr>
            <p:ph type="ctrTitle"/>
          </p:nvPr>
        </p:nvSpPr>
        <p:spPr>
          <a:xfrm>
            <a:off x="895011" y="1321067"/>
            <a:ext cx="10402000" cy="230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a:t>Click to edit Master title style</a:t>
            </a:r>
          </a:p>
        </p:txBody>
      </p:sp>
      <p:sp>
        <p:nvSpPr>
          <p:cNvPr id="15" name="Google Shape;15;p2"/>
          <p:cNvSpPr txBox="1">
            <a:spLocks noGrp="1"/>
          </p:cNvSpPr>
          <p:nvPr>
            <p:ph type="subTitle" idx="1"/>
          </p:nvPr>
        </p:nvSpPr>
        <p:spPr>
          <a:xfrm>
            <a:off x="895000" y="4233168"/>
            <a:ext cx="104020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p>
        </p:txBody>
      </p:sp>
      <p:sp>
        <p:nvSpPr>
          <p:cNvPr id="16" name="Google Shape;16;p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415600" y="1673700"/>
            <a:ext cx="11360800" cy="25208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1" name="Google Shape;51;p11"/>
          <p:cNvSpPr txBox="1">
            <a:spLocks noGrp="1"/>
          </p:cNvSpPr>
          <p:nvPr>
            <p:ph type="body" idx="1"/>
          </p:nvPr>
        </p:nvSpPr>
        <p:spPr>
          <a:xfrm>
            <a:off x="415600" y="4304567"/>
            <a:ext cx="11360800" cy="1734400"/>
          </a:xfrm>
          <a:prstGeom prst="rect">
            <a:avLst/>
          </a:prstGeom>
        </p:spPr>
        <p:txBody>
          <a:bodyPr spcFirstLastPara="1" wrap="square" lIns="91425" tIns="91425" rIns="91425" bIns="91425" anchor="t" anchorCtr="0">
            <a:normAutofit/>
          </a:bodyPr>
          <a:lstStyle>
            <a:lvl1pPr marL="609600" lvl="0" indent="-457200" algn="ctr">
              <a:spcBef>
                <a:spcPts val="0"/>
              </a:spcBef>
              <a:spcAft>
                <a:spcPts val="0"/>
              </a:spcAft>
              <a:buSzPts val="1800"/>
              <a:buChar char="●"/>
              <a:defRPr/>
            </a:lvl1pPr>
            <a:lvl2pPr marL="1219200" lvl="1" indent="-423545" algn="ctr">
              <a:spcBef>
                <a:spcPts val="0"/>
              </a:spcBef>
              <a:spcAft>
                <a:spcPts val="0"/>
              </a:spcAft>
              <a:buSzPts val="1400"/>
              <a:buChar char="○"/>
              <a:defRPr/>
            </a:lvl2pPr>
            <a:lvl3pPr marL="1828800" lvl="2" indent="-423545" algn="ctr">
              <a:spcBef>
                <a:spcPts val="0"/>
              </a:spcBef>
              <a:spcAft>
                <a:spcPts val="0"/>
              </a:spcAft>
              <a:buSzPts val="1400"/>
              <a:buChar char="■"/>
              <a:defRPr/>
            </a:lvl3pPr>
            <a:lvl4pPr marL="2438400" lvl="3" indent="-423545" algn="ctr">
              <a:spcBef>
                <a:spcPts val="0"/>
              </a:spcBef>
              <a:spcAft>
                <a:spcPts val="0"/>
              </a:spcAft>
              <a:buSzPts val="1400"/>
              <a:buChar char="●"/>
              <a:defRPr/>
            </a:lvl4pPr>
            <a:lvl5pPr marL="3048000" lvl="4" indent="-423545" algn="ctr">
              <a:spcBef>
                <a:spcPts val="0"/>
              </a:spcBef>
              <a:spcAft>
                <a:spcPts val="0"/>
              </a:spcAft>
              <a:buSzPts val="1400"/>
              <a:buChar char="○"/>
              <a:defRPr/>
            </a:lvl5pPr>
            <a:lvl6pPr marL="3657600" lvl="5" indent="-423545" algn="ctr">
              <a:spcBef>
                <a:spcPts val="0"/>
              </a:spcBef>
              <a:spcAft>
                <a:spcPts val="0"/>
              </a:spcAft>
              <a:buSzPts val="1400"/>
              <a:buChar char="■"/>
              <a:defRPr/>
            </a:lvl6pPr>
            <a:lvl7pPr marL="4267200" lvl="6" indent="-423545" algn="ctr">
              <a:spcBef>
                <a:spcPts val="0"/>
              </a:spcBef>
              <a:spcAft>
                <a:spcPts val="0"/>
              </a:spcAft>
              <a:buSzPts val="1400"/>
              <a:buChar char="●"/>
              <a:defRPr/>
            </a:lvl7pPr>
            <a:lvl8pPr marL="4876800" lvl="7" indent="-423545" algn="ctr">
              <a:spcBef>
                <a:spcPts val="0"/>
              </a:spcBef>
              <a:spcAft>
                <a:spcPts val="0"/>
              </a:spcAft>
              <a:buSzPts val="1400"/>
              <a:buChar char="○"/>
              <a:defRPr/>
            </a:lvl8pPr>
            <a:lvl9pPr marL="5486400" lvl="8" indent="-423545" algn="ctr">
              <a:spcBef>
                <a:spcPts val="0"/>
              </a:spcBef>
              <a:spcAft>
                <a:spcPts val="0"/>
              </a:spcAft>
              <a:buSzPts val="1400"/>
              <a:buChar char="■"/>
              <a:defRPr/>
            </a:lvl9pPr>
          </a:lstStyle>
          <a:p>
            <a:pPr lvl="0"/>
            <a:r>
              <a:rPr lang="en-US"/>
              <a:t>Click to edit Master text styles</a:t>
            </a:r>
          </a:p>
        </p:txBody>
      </p:sp>
      <p:sp>
        <p:nvSpPr>
          <p:cNvPr id="52" name="Google Shape;52;p11"/>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95000" y="2855000"/>
            <a:ext cx="10469600" cy="1148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p>
        </p:txBody>
      </p:sp>
      <p:sp>
        <p:nvSpPr>
          <p:cNvPr id="19" name="Google Shape;19;p3"/>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600" lvl="0" indent="-457200">
              <a:spcBef>
                <a:spcPts val="0"/>
              </a:spcBef>
              <a:spcAft>
                <a:spcPts val="0"/>
              </a:spcAft>
              <a:buSzPts val="1800"/>
              <a:buChar char="●"/>
              <a:defRPr/>
            </a:lvl1pPr>
            <a:lvl2pPr marL="1219200" lvl="1" indent="-423545">
              <a:spcBef>
                <a:spcPts val="0"/>
              </a:spcBef>
              <a:spcAft>
                <a:spcPts val="0"/>
              </a:spcAft>
              <a:buSzPts val="1400"/>
              <a:buChar char="○"/>
              <a:defRPr/>
            </a:lvl2pPr>
            <a:lvl3pPr marL="1828800" lvl="2" indent="-423545">
              <a:spcBef>
                <a:spcPts val="0"/>
              </a:spcBef>
              <a:spcAft>
                <a:spcPts val="0"/>
              </a:spcAft>
              <a:buSzPts val="1400"/>
              <a:buChar char="■"/>
              <a:defRPr/>
            </a:lvl3pPr>
            <a:lvl4pPr marL="2438400" lvl="3" indent="-423545">
              <a:spcBef>
                <a:spcPts val="0"/>
              </a:spcBef>
              <a:spcAft>
                <a:spcPts val="0"/>
              </a:spcAft>
              <a:buSzPts val="1400"/>
              <a:buChar char="●"/>
              <a:defRPr/>
            </a:lvl4pPr>
            <a:lvl5pPr marL="3048000" lvl="4" indent="-423545">
              <a:spcBef>
                <a:spcPts val="0"/>
              </a:spcBef>
              <a:spcAft>
                <a:spcPts val="0"/>
              </a:spcAft>
              <a:buSzPts val="1400"/>
              <a:buChar char="○"/>
              <a:defRPr/>
            </a:lvl5pPr>
            <a:lvl6pPr marL="3657600" lvl="5" indent="-423545">
              <a:spcBef>
                <a:spcPts val="0"/>
              </a:spcBef>
              <a:spcAft>
                <a:spcPts val="0"/>
              </a:spcAft>
              <a:buSzPts val="1400"/>
              <a:buChar char="■"/>
              <a:defRPr/>
            </a:lvl6pPr>
            <a:lvl7pPr marL="4267200" lvl="6" indent="-423545">
              <a:spcBef>
                <a:spcPts val="0"/>
              </a:spcBef>
              <a:spcAft>
                <a:spcPts val="0"/>
              </a:spcAft>
              <a:buSzPts val="1400"/>
              <a:buChar char="●"/>
              <a:defRPr/>
            </a:lvl7pPr>
            <a:lvl8pPr marL="4876800" lvl="7" indent="-423545">
              <a:spcBef>
                <a:spcPts val="0"/>
              </a:spcBef>
              <a:spcAft>
                <a:spcPts val="0"/>
              </a:spcAft>
              <a:buSzPts val="1400"/>
              <a:buChar char="○"/>
              <a:defRPr/>
            </a:lvl8pPr>
            <a:lvl9pPr marL="5486400" lvl="8" indent="-423545">
              <a:spcBef>
                <a:spcPts val="0"/>
              </a:spcBef>
              <a:spcAft>
                <a:spcPts val="0"/>
              </a:spcAft>
              <a:buSzPts val="1400"/>
              <a:buChar char="■"/>
              <a:defRPr/>
            </a:lvl9pPr>
          </a:lstStyle>
          <a:p>
            <a:pPr lvl="0"/>
            <a:r>
              <a:rPr lang="en-US"/>
              <a:t>Click to edit Master text styles</a:t>
            </a:r>
          </a:p>
        </p:txBody>
      </p:sp>
      <p:sp>
        <p:nvSpPr>
          <p:cNvPr id="23" name="Google Shape;23;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p>
        </p:txBody>
      </p:sp>
      <p:sp>
        <p:nvSpPr>
          <p:cNvPr id="26" name="Google Shape;26;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600" lvl="0" indent="-423545">
              <a:spcBef>
                <a:spcPts val="0"/>
              </a:spcBef>
              <a:spcAft>
                <a:spcPts val="0"/>
              </a:spcAft>
              <a:buSzPts val="1400"/>
              <a:buChar char="●"/>
              <a:defRPr sz="1865"/>
            </a:lvl1pPr>
            <a:lvl2pPr marL="1219200" lvl="1" indent="-406400">
              <a:spcBef>
                <a:spcPts val="0"/>
              </a:spcBef>
              <a:spcAft>
                <a:spcPts val="0"/>
              </a:spcAft>
              <a:buSzPts val="1200"/>
              <a:buChar char="○"/>
              <a:defRPr sz="1600"/>
            </a:lvl2pPr>
            <a:lvl3pPr marL="1828800" lvl="2" indent="-406400">
              <a:spcBef>
                <a:spcPts val="0"/>
              </a:spcBef>
              <a:spcAft>
                <a:spcPts val="0"/>
              </a:spcAft>
              <a:buSzPts val="1200"/>
              <a:buChar char="■"/>
              <a:defRPr sz="1600"/>
            </a:lvl3pPr>
            <a:lvl4pPr marL="2438400" lvl="3" indent="-406400">
              <a:spcBef>
                <a:spcPts val="0"/>
              </a:spcBef>
              <a:spcAft>
                <a:spcPts val="0"/>
              </a:spcAft>
              <a:buSzPts val="1200"/>
              <a:buChar char="●"/>
              <a:defRPr sz="1600"/>
            </a:lvl4pPr>
            <a:lvl5pPr marL="3048000" lvl="4" indent="-406400">
              <a:spcBef>
                <a:spcPts val="0"/>
              </a:spcBef>
              <a:spcAft>
                <a:spcPts val="0"/>
              </a:spcAft>
              <a:buSzPts val="1200"/>
              <a:buChar char="○"/>
              <a:defRPr sz="1600"/>
            </a:lvl5pPr>
            <a:lvl6pPr marL="3657600" lvl="5" indent="-406400">
              <a:spcBef>
                <a:spcPts val="0"/>
              </a:spcBef>
              <a:spcAft>
                <a:spcPts val="0"/>
              </a:spcAft>
              <a:buSzPts val="1200"/>
              <a:buChar char="■"/>
              <a:defRPr sz="1600"/>
            </a:lvl6pPr>
            <a:lvl7pPr marL="4267200" lvl="6" indent="-406400">
              <a:spcBef>
                <a:spcPts val="0"/>
              </a:spcBef>
              <a:spcAft>
                <a:spcPts val="0"/>
              </a:spcAft>
              <a:buSzPts val="1200"/>
              <a:buChar char="●"/>
              <a:defRPr sz="1600"/>
            </a:lvl7pPr>
            <a:lvl8pPr marL="4876800" lvl="7" indent="-406400">
              <a:spcBef>
                <a:spcPts val="0"/>
              </a:spcBef>
              <a:spcAft>
                <a:spcPts val="0"/>
              </a:spcAft>
              <a:buSzPts val="1200"/>
              <a:buChar char="○"/>
              <a:defRPr sz="1600"/>
            </a:lvl8pPr>
            <a:lvl9pPr marL="5486400" lvl="8" indent="-406400">
              <a:spcBef>
                <a:spcPts val="0"/>
              </a:spcBef>
              <a:spcAft>
                <a:spcPts val="0"/>
              </a:spcAft>
              <a:buSzPts val="1200"/>
              <a:buChar char="■"/>
              <a:defRPr sz="1600"/>
            </a:lvl9pPr>
          </a:lstStyle>
          <a:p>
            <a:pPr lvl="0"/>
            <a:r>
              <a:rPr lang="en-US"/>
              <a:t>Click to edit Master text styles</a:t>
            </a:r>
          </a:p>
        </p:txBody>
      </p:sp>
      <p:sp>
        <p:nvSpPr>
          <p:cNvPr id="27" name="Google Shape;27;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600" lvl="0" indent="-423545">
              <a:spcBef>
                <a:spcPts val="0"/>
              </a:spcBef>
              <a:spcAft>
                <a:spcPts val="0"/>
              </a:spcAft>
              <a:buSzPts val="1400"/>
              <a:buChar char="●"/>
              <a:defRPr sz="1865"/>
            </a:lvl1pPr>
            <a:lvl2pPr marL="1219200" lvl="1" indent="-406400">
              <a:spcBef>
                <a:spcPts val="0"/>
              </a:spcBef>
              <a:spcAft>
                <a:spcPts val="0"/>
              </a:spcAft>
              <a:buSzPts val="1200"/>
              <a:buChar char="○"/>
              <a:defRPr sz="1600"/>
            </a:lvl2pPr>
            <a:lvl3pPr marL="1828800" lvl="2" indent="-406400">
              <a:spcBef>
                <a:spcPts val="0"/>
              </a:spcBef>
              <a:spcAft>
                <a:spcPts val="0"/>
              </a:spcAft>
              <a:buSzPts val="1200"/>
              <a:buChar char="■"/>
              <a:defRPr sz="1600"/>
            </a:lvl3pPr>
            <a:lvl4pPr marL="2438400" lvl="3" indent="-406400">
              <a:spcBef>
                <a:spcPts val="0"/>
              </a:spcBef>
              <a:spcAft>
                <a:spcPts val="0"/>
              </a:spcAft>
              <a:buSzPts val="1200"/>
              <a:buChar char="●"/>
              <a:defRPr sz="1600"/>
            </a:lvl4pPr>
            <a:lvl5pPr marL="3048000" lvl="4" indent="-406400">
              <a:spcBef>
                <a:spcPts val="0"/>
              </a:spcBef>
              <a:spcAft>
                <a:spcPts val="0"/>
              </a:spcAft>
              <a:buSzPts val="1200"/>
              <a:buChar char="○"/>
              <a:defRPr sz="1600"/>
            </a:lvl5pPr>
            <a:lvl6pPr marL="3657600" lvl="5" indent="-406400">
              <a:spcBef>
                <a:spcPts val="0"/>
              </a:spcBef>
              <a:spcAft>
                <a:spcPts val="0"/>
              </a:spcAft>
              <a:buSzPts val="1200"/>
              <a:buChar char="■"/>
              <a:defRPr sz="1600"/>
            </a:lvl6pPr>
            <a:lvl7pPr marL="4267200" lvl="6" indent="-406400">
              <a:spcBef>
                <a:spcPts val="0"/>
              </a:spcBef>
              <a:spcAft>
                <a:spcPts val="0"/>
              </a:spcAft>
              <a:buSzPts val="1200"/>
              <a:buChar char="●"/>
              <a:defRPr sz="1600"/>
            </a:lvl7pPr>
            <a:lvl8pPr marL="4876800" lvl="7" indent="-406400">
              <a:spcBef>
                <a:spcPts val="0"/>
              </a:spcBef>
              <a:spcAft>
                <a:spcPts val="0"/>
              </a:spcAft>
              <a:buSzPts val="1200"/>
              <a:buChar char="○"/>
              <a:defRPr sz="1600"/>
            </a:lvl8pPr>
            <a:lvl9pPr marL="5486400" lvl="8" indent="-406400">
              <a:spcBef>
                <a:spcPts val="0"/>
              </a:spcBef>
              <a:spcAft>
                <a:spcPts val="0"/>
              </a:spcAft>
              <a:buSzPts val="1200"/>
              <a:buChar char="■"/>
              <a:defRPr sz="1600"/>
            </a:lvl9pPr>
          </a:lstStyle>
          <a:p>
            <a:pPr lvl="0"/>
            <a:r>
              <a:rPr lang="en-US"/>
              <a:t>Click to edit Master text styles</a:t>
            </a:r>
          </a:p>
        </p:txBody>
      </p:sp>
      <p:sp>
        <p:nvSpPr>
          <p:cNvPr id="28" name="Google Shape;28;p5"/>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p>
        </p:txBody>
      </p:sp>
      <p:sp>
        <p:nvSpPr>
          <p:cNvPr id="31" name="Google Shape;31;p6"/>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p>
        </p:txBody>
      </p:sp>
      <p:sp>
        <p:nvSpPr>
          <p:cNvPr id="34" name="Google Shape;34;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600" lvl="0" indent="-406400">
              <a:spcBef>
                <a:spcPts val="0"/>
              </a:spcBef>
              <a:spcAft>
                <a:spcPts val="0"/>
              </a:spcAft>
              <a:buSzPts val="1200"/>
              <a:buChar char="●"/>
              <a:defRPr sz="1600"/>
            </a:lvl1pPr>
            <a:lvl2pPr marL="1219200" lvl="1" indent="-406400">
              <a:spcBef>
                <a:spcPts val="0"/>
              </a:spcBef>
              <a:spcAft>
                <a:spcPts val="0"/>
              </a:spcAft>
              <a:buSzPts val="1200"/>
              <a:buChar char="○"/>
              <a:defRPr sz="1600"/>
            </a:lvl2pPr>
            <a:lvl3pPr marL="1828800" lvl="2" indent="-406400">
              <a:spcBef>
                <a:spcPts val="0"/>
              </a:spcBef>
              <a:spcAft>
                <a:spcPts val="0"/>
              </a:spcAft>
              <a:buSzPts val="1200"/>
              <a:buChar char="■"/>
              <a:defRPr sz="1600"/>
            </a:lvl3pPr>
            <a:lvl4pPr marL="2438400" lvl="3" indent="-406400">
              <a:spcBef>
                <a:spcPts val="0"/>
              </a:spcBef>
              <a:spcAft>
                <a:spcPts val="0"/>
              </a:spcAft>
              <a:buSzPts val="1200"/>
              <a:buChar char="●"/>
              <a:defRPr sz="1600"/>
            </a:lvl4pPr>
            <a:lvl5pPr marL="3048000" lvl="4" indent="-406400">
              <a:spcBef>
                <a:spcPts val="0"/>
              </a:spcBef>
              <a:spcAft>
                <a:spcPts val="0"/>
              </a:spcAft>
              <a:buSzPts val="1200"/>
              <a:buChar char="○"/>
              <a:defRPr sz="1600"/>
            </a:lvl5pPr>
            <a:lvl6pPr marL="3657600" lvl="5" indent="-406400">
              <a:spcBef>
                <a:spcPts val="0"/>
              </a:spcBef>
              <a:spcAft>
                <a:spcPts val="0"/>
              </a:spcAft>
              <a:buSzPts val="1200"/>
              <a:buChar char="■"/>
              <a:defRPr sz="1600"/>
            </a:lvl6pPr>
            <a:lvl7pPr marL="4267200" lvl="6" indent="-406400">
              <a:spcBef>
                <a:spcPts val="0"/>
              </a:spcBef>
              <a:spcAft>
                <a:spcPts val="0"/>
              </a:spcAft>
              <a:buSzPts val="1200"/>
              <a:buChar char="●"/>
              <a:defRPr sz="1600"/>
            </a:lvl7pPr>
            <a:lvl8pPr marL="4876800" lvl="7" indent="-406400">
              <a:spcBef>
                <a:spcPts val="0"/>
              </a:spcBef>
              <a:spcAft>
                <a:spcPts val="0"/>
              </a:spcAft>
              <a:buSzPts val="1200"/>
              <a:buChar char="○"/>
              <a:defRPr sz="1600"/>
            </a:lvl8pPr>
            <a:lvl9pPr marL="5486400" lvl="8" indent="-406400">
              <a:spcBef>
                <a:spcPts val="0"/>
              </a:spcBef>
              <a:spcAft>
                <a:spcPts val="0"/>
              </a:spcAft>
              <a:buSzPts val="1200"/>
              <a:buChar char="■"/>
              <a:defRPr sz="1600"/>
            </a:lvl9pPr>
          </a:lstStyle>
          <a:p>
            <a:pPr lvl="0"/>
            <a:r>
              <a:rPr lang="en-US"/>
              <a:t>Click to edit Master text styles</a:t>
            </a:r>
          </a:p>
        </p:txBody>
      </p:sp>
      <p:sp>
        <p:nvSpPr>
          <p:cNvPr id="35" name="Google Shape;35;p7"/>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701800"/>
            <a:ext cx="8302800" cy="545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6400">
                <a:solidFill>
                  <a:schemeClr val="lt1"/>
                </a:solidFill>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a:r>
              <a:rPr lang="en-US"/>
              <a:t>Click to edit Master title style</a:t>
            </a:r>
          </a:p>
        </p:txBody>
      </p:sp>
      <p:sp>
        <p:nvSpPr>
          <p:cNvPr id="38" name="Google Shape;38;p8"/>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56747C7C-8533-4CF4-8E2D-5B926D5B55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 name="Google Shape;41;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354000" y="1441867"/>
            <a:ext cx="5393600" cy="2280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p>
        </p:txBody>
      </p:sp>
      <p:sp>
        <p:nvSpPr>
          <p:cNvPr id="43" name="Google Shape;43;p9"/>
          <p:cNvSpPr txBox="1">
            <a:spLocks noGrp="1"/>
          </p:cNvSpPr>
          <p:nvPr>
            <p:ph type="subTitle" idx="1"/>
          </p:nvPr>
        </p:nvSpPr>
        <p:spPr>
          <a:xfrm>
            <a:off x="354000" y="3793601"/>
            <a:ext cx="53936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800">
                <a:solidFill>
                  <a:schemeClr val="dk1"/>
                </a:solidFill>
              </a:defRPr>
            </a:lvl1pPr>
            <a:lvl2pPr lvl="1" algn="ctr">
              <a:lnSpc>
                <a:spcPct val="100000"/>
              </a:lnSpc>
              <a:spcBef>
                <a:spcPts val="0"/>
              </a:spcBef>
              <a:spcAft>
                <a:spcPts val="0"/>
              </a:spcAft>
              <a:buClr>
                <a:schemeClr val="dk1"/>
              </a:buClr>
              <a:buSzPts val="2100"/>
              <a:buNone/>
              <a:defRPr sz="2800">
                <a:solidFill>
                  <a:schemeClr val="dk1"/>
                </a:solidFill>
              </a:defRPr>
            </a:lvl2pPr>
            <a:lvl3pPr lvl="2" algn="ctr">
              <a:lnSpc>
                <a:spcPct val="100000"/>
              </a:lnSpc>
              <a:spcBef>
                <a:spcPts val="0"/>
              </a:spcBef>
              <a:spcAft>
                <a:spcPts val="0"/>
              </a:spcAft>
              <a:buClr>
                <a:schemeClr val="dk1"/>
              </a:buClr>
              <a:buSzPts val="2100"/>
              <a:buNone/>
              <a:defRPr sz="2800">
                <a:solidFill>
                  <a:schemeClr val="dk1"/>
                </a:solidFill>
              </a:defRPr>
            </a:lvl3pPr>
            <a:lvl4pPr lvl="3" algn="ctr">
              <a:lnSpc>
                <a:spcPct val="100000"/>
              </a:lnSpc>
              <a:spcBef>
                <a:spcPts val="0"/>
              </a:spcBef>
              <a:spcAft>
                <a:spcPts val="0"/>
              </a:spcAft>
              <a:buClr>
                <a:schemeClr val="dk1"/>
              </a:buClr>
              <a:buSzPts val="2100"/>
              <a:buNone/>
              <a:defRPr sz="2800">
                <a:solidFill>
                  <a:schemeClr val="dk1"/>
                </a:solidFill>
              </a:defRPr>
            </a:lvl4pPr>
            <a:lvl5pPr lvl="4" algn="ctr">
              <a:lnSpc>
                <a:spcPct val="100000"/>
              </a:lnSpc>
              <a:spcBef>
                <a:spcPts val="0"/>
              </a:spcBef>
              <a:spcAft>
                <a:spcPts val="0"/>
              </a:spcAft>
              <a:buClr>
                <a:schemeClr val="dk1"/>
              </a:buClr>
              <a:buSzPts val="2100"/>
              <a:buNone/>
              <a:defRPr sz="2800">
                <a:solidFill>
                  <a:schemeClr val="dk1"/>
                </a:solidFill>
              </a:defRPr>
            </a:lvl5pPr>
            <a:lvl6pPr lvl="5" algn="ctr">
              <a:lnSpc>
                <a:spcPct val="100000"/>
              </a:lnSpc>
              <a:spcBef>
                <a:spcPts val="0"/>
              </a:spcBef>
              <a:spcAft>
                <a:spcPts val="0"/>
              </a:spcAft>
              <a:buClr>
                <a:schemeClr val="dk1"/>
              </a:buClr>
              <a:buSzPts val="2100"/>
              <a:buNone/>
              <a:defRPr sz="2800">
                <a:solidFill>
                  <a:schemeClr val="dk1"/>
                </a:solidFill>
              </a:defRPr>
            </a:lvl6pPr>
            <a:lvl7pPr lvl="6" algn="ctr">
              <a:lnSpc>
                <a:spcPct val="100000"/>
              </a:lnSpc>
              <a:spcBef>
                <a:spcPts val="0"/>
              </a:spcBef>
              <a:spcAft>
                <a:spcPts val="0"/>
              </a:spcAft>
              <a:buClr>
                <a:schemeClr val="dk1"/>
              </a:buClr>
              <a:buSzPts val="2100"/>
              <a:buNone/>
              <a:defRPr sz="2800">
                <a:solidFill>
                  <a:schemeClr val="dk1"/>
                </a:solidFill>
              </a:defRPr>
            </a:lvl7pPr>
            <a:lvl8pPr lvl="7" algn="ctr">
              <a:lnSpc>
                <a:spcPct val="100000"/>
              </a:lnSpc>
              <a:spcBef>
                <a:spcPts val="0"/>
              </a:spcBef>
              <a:spcAft>
                <a:spcPts val="0"/>
              </a:spcAft>
              <a:buClr>
                <a:schemeClr val="dk1"/>
              </a:buClr>
              <a:buSzPts val="2100"/>
              <a:buNone/>
              <a:defRPr sz="2800">
                <a:solidFill>
                  <a:schemeClr val="dk1"/>
                </a:solidFill>
              </a:defRPr>
            </a:lvl8pPr>
            <a:lvl9pPr lvl="8" algn="ctr">
              <a:lnSpc>
                <a:spcPct val="100000"/>
              </a:lnSpc>
              <a:spcBef>
                <a:spcPts val="0"/>
              </a:spcBef>
              <a:spcAft>
                <a:spcPts val="0"/>
              </a:spcAft>
              <a:buClr>
                <a:schemeClr val="dk1"/>
              </a:buClr>
              <a:buSzPts val="2100"/>
              <a:buNone/>
              <a:defRPr sz="2800">
                <a:solidFill>
                  <a:schemeClr val="dk1"/>
                </a:solidFill>
              </a:defRPr>
            </a:lvl9pPr>
          </a:lstStyle>
          <a:p>
            <a:r>
              <a:rPr lang="en-US"/>
              <a:t>Click to edit Master subtitle style</a:t>
            </a:r>
          </a:p>
        </p:txBody>
      </p:sp>
      <p:sp>
        <p:nvSpPr>
          <p:cNvPr id="44" name="Google Shape;4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600" lvl="0" indent="-457200">
              <a:spcBef>
                <a:spcPts val="0"/>
              </a:spcBef>
              <a:spcAft>
                <a:spcPts val="0"/>
              </a:spcAft>
              <a:buClr>
                <a:schemeClr val="lt1"/>
              </a:buClr>
              <a:buSzPts val="1800"/>
              <a:buChar char="●"/>
              <a:defRPr>
                <a:solidFill>
                  <a:schemeClr val="lt1"/>
                </a:solidFill>
              </a:defRPr>
            </a:lvl1pPr>
            <a:lvl2pPr marL="1219200" lvl="1" indent="-423545">
              <a:spcBef>
                <a:spcPts val="0"/>
              </a:spcBef>
              <a:spcAft>
                <a:spcPts val="0"/>
              </a:spcAft>
              <a:buClr>
                <a:schemeClr val="lt1"/>
              </a:buClr>
              <a:buSzPts val="1400"/>
              <a:buChar char="○"/>
              <a:defRPr>
                <a:solidFill>
                  <a:schemeClr val="lt1"/>
                </a:solidFill>
              </a:defRPr>
            </a:lvl2pPr>
            <a:lvl3pPr marL="1828800" lvl="2" indent="-423545">
              <a:spcBef>
                <a:spcPts val="0"/>
              </a:spcBef>
              <a:spcAft>
                <a:spcPts val="0"/>
              </a:spcAft>
              <a:buClr>
                <a:schemeClr val="lt1"/>
              </a:buClr>
              <a:buSzPts val="1400"/>
              <a:buChar char="■"/>
              <a:defRPr>
                <a:solidFill>
                  <a:schemeClr val="lt1"/>
                </a:solidFill>
              </a:defRPr>
            </a:lvl3pPr>
            <a:lvl4pPr marL="2438400" lvl="3" indent="-423545">
              <a:spcBef>
                <a:spcPts val="0"/>
              </a:spcBef>
              <a:spcAft>
                <a:spcPts val="0"/>
              </a:spcAft>
              <a:buClr>
                <a:schemeClr val="lt1"/>
              </a:buClr>
              <a:buSzPts val="1400"/>
              <a:buChar char="●"/>
              <a:defRPr>
                <a:solidFill>
                  <a:schemeClr val="lt1"/>
                </a:solidFill>
              </a:defRPr>
            </a:lvl4pPr>
            <a:lvl5pPr marL="3048000" lvl="4" indent="-423545">
              <a:spcBef>
                <a:spcPts val="0"/>
              </a:spcBef>
              <a:spcAft>
                <a:spcPts val="0"/>
              </a:spcAft>
              <a:buClr>
                <a:schemeClr val="lt1"/>
              </a:buClr>
              <a:buSzPts val="1400"/>
              <a:buChar char="○"/>
              <a:defRPr>
                <a:solidFill>
                  <a:schemeClr val="lt1"/>
                </a:solidFill>
              </a:defRPr>
            </a:lvl5pPr>
            <a:lvl6pPr marL="3657600" lvl="5" indent="-423545">
              <a:spcBef>
                <a:spcPts val="0"/>
              </a:spcBef>
              <a:spcAft>
                <a:spcPts val="0"/>
              </a:spcAft>
              <a:buClr>
                <a:schemeClr val="lt1"/>
              </a:buClr>
              <a:buSzPts val="1400"/>
              <a:buChar char="■"/>
              <a:defRPr>
                <a:solidFill>
                  <a:schemeClr val="lt1"/>
                </a:solidFill>
              </a:defRPr>
            </a:lvl6pPr>
            <a:lvl7pPr marL="4267200" lvl="6" indent="-423545">
              <a:spcBef>
                <a:spcPts val="0"/>
              </a:spcBef>
              <a:spcAft>
                <a:spcPts val="0"/>
              </a:spcAft>
              <a:buClr>
                <a:schemeClr val="lt1"/>
              </a:buClr>
              <a:buSzPts val="1400"/>
              <a:buChar char="●"/>
              <a:defRPr>
                <a:solidFill>
                  <a:schemeClr val="lt1"/>
                </a:solidFill>
              </a:defRPr>
            </a:lvl7pPr>
            <a:lvl8pPr marL="4876800" lvl="7" indent="-423545">
              <a:spcBef>
                <a:spcPts val="0"/>
              </a:spcBef>
              <a:spcAft>
                <a:spcPts val="0"/>
              </a:spcAft>
              <a:buClr>
                <a:schemeClr val="lt1"/>
              </a:buClr>
              <a:buSzPts val="1400"/>
              <a:buChar char="○"/>
              <a:defRPr>
                <a:solidFill>
                  <a:schemeClr val="lt1"/>
                </a:solidFill>
              </a:defRPr>
            </a:lvl8pPr>
            <a:lvl9pPr marL="5486400" lvl="8" indent="-423545">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45" name="Google Shape;45;p9"/>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56747C7C-8533-4CF4-8E2D-5B926D5B55C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600" lvl="0" indent="-304800">
              <a:lnSpc>
                <a:spcPct val="100000"/>
              </a:lnSpc>
              <a:spcBef>
                <a:spcPts val="0"/>
              </a:spcBef>
              <a:spcAft>
                <a:spcPts val="0"/>
              </a:spcAft>
              <a:buClr>
                <a:schemeClr val="dk1"/>
              </a:buClr>
              <a:buSzPts val="2100"/>
              <a:buFont typeface="Oswald"/>
              <a:buNone/>
              <a:defRPr sz="2800">
                <a:solidFill>
                  <a:schemeClr val="dk1"/>
                </a:solidFill>
                <a:latin typeface="Oswald"/>
                <a:ea typeface="Oswald"/>
                <a:cs typeface="Oswald"/>
                <a:sym typeface="Oswald"/>
              </a:defRPr>
            </a:lvl1pPr>
          </a:lstStyle>
          <a:p>
            <a:pPr lvl="0"/>
            <a:r>
              <a:rPr lang="en-US"/>
              <a:t>Click to edit Master text styles</a:t>
            </a:r>
          </a:p>
        </p:txBody>
      </p:sp>
      <p:sp>
        <p:nvSpPr>
          <p:cNvPr id="48" name="Google Shape;48;p10"/>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rmAutofit/>
          </a:bodyPr>
          <a:lstStyle>
            <a:lvl1pPr lvl="0" algn="r">
              <a:buNone/>
              <a:defRPr sz="1335">
                <a:solidFill>
                  <a:schemeClr val="accent3"/>
                </a:solidFill>
                <a:latin typeface="Average"/>
                <a:ea typeface="Average"/>
                <a:cs typeface="Average"/>
                <a:sym typeface="Average"/>
              </a:defRPr>
            </a:lvl1pPr>
            <a:lvl2pPr lvl="1" algn="r">
              <a:buNone/>
              <a:defRPr sz="1335">
                <a:solidFill>
                  <a:schemeClr val="accent3"/>
                </a:solidFill>
                <a:latin typeface="Average"/>
                <a:ea typeface="Average"/>
                <a:cs typeface="Average"/>
                <a:sym typeface="Average"/>
              </a:defRPr>
            </a:lvl2pPr>
            <a:lvl3pPr lvl="2" algn="r">
              <a:buNone/>
              <a:defRPr sz="1335">
                <a:solidFill>
                  <a:schemeClr val="accent3"/>
                </a:solidFill>
                <a:latin typeface="Average"/>
                <a:ea typeface="Average"/>
                <a:cs typeface="Average"/>
                <a:sym typeface="Average"/>
              </a:defRPr>
            </a:lvl3pPr>
            <a:lvl4pPr lvl="3" algn="r">
              <a:buNone/>
              <a:defRPr sz="1335">
                <a:solidFill>
                  <a:schemeClr val="accent3"/>
                </a:solidFill>
                <a:latin typeface="Average"/>
                <a:ea typeface="Average"/>
                <a:cs typeface="Average"/>
                <a:sym typeface="Average"/>
              </a:defRPr>
            </a:lvl4pPr>
            <a:lvl5pPr lvl="4" algn="r">
              <a:buNone/>
              <a:defRPr sz="1335">
                <a:solidFill>
                  <a:schemeClr val="accent3"/>
                </a:solidFill>
                <a:latin typeface="Average"/>
                <a:ea typeface="Average"/>
                <a:cs typeface="Average"/>
                <a:sym typeface="Average"/>
              </a:defRPr>
            </a:lvl5pPr>
            <a:lvl6pPr lvl="5" algn="r">
              <a:buNone/>
              <a:defRPr sz="1335">
                <a:solidFill>
                  <a:schemeClr val="accent3"/>
                </a:solidFill>
                <a:latin typeface="Average"/>
                <a:ea typeface="Average"/>
                <a:cs typeface="Average"/>
                <a:sym typeface="Average"/>
              </a:defRPr>
            </a:lvl6pPr>
            <a:lvl7pPr lvl="6" algn="r">
              <a:buNone/>
              <a:defRPr sz="1335">
                <a:solidFill>
                  <a:schemeClr val="accent3"/>
                </a:solidFill>
                <a:latin typeface="Average"/>
                <a:ea typeface="Average"/>
                <a:cs typeface="Average"/>
                <a:sym typeface="Average"/>
              </a:defRPr>
            </a:lvl7pPr>
            <a:lvl8pPr lvl="7" algn="r">
              <a:buNone/>
              <a:defRPr sz="1335">
                <a:solidFill>
                  <a:schemeClr val="accent3"/>
                </a:solidFill>
                <a:latin typeface="Average"/>
                <a:ea typeface="Average"/>
                <a:cs typeface="Average"/>
                <a:sym typeface="Average"/>
              </a:defRPr>
            </a:lvl8pPr>
            <a:lvl9pPr lvl="8" algn="r">
              <a:buNone/>
              <a:defRPr sz="1335">
                <a:solidFill>
                  <a:schemeClr val="accent3"/>
                </a:solidFill>
                <a:latin typeface="Average"/>
                <a:ea typeface="Average"/>
                <a:cs typeface="Average"/>
                <a:sym typeface="Average"/>
              </a:defRPr>
            </a:lvl9pPr>
          </a:lstStyle>
          <a:p>
            <a:fld id="{56747C7C-8533-4CF4-8E2D-5B926D5B55C1}"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8169" y="194206"/>
            <a:ext cx="10512552" cy="4066540"/>
          </a:xfrm>
        </p:spPr>
        <p:txBody>
          <a:bodyPr anchor="b">
            <a:normAutofit/>
          </a:bodyPr>
          <a:lstStyle/>
          <a:p>
            <a:pPr algn="l"/>
            <a:r>
              <a:rPr lang="en-US" sz="6600" b="1" u="sng" dirty="0">
                <a:effectLst/>
                <a:latin typeface="Calibri" panose="020F0502020204030204" pitchFamily="34" charset="0"/>
                <a:ea typeface="Aptos" panose="020B0004020202020204" pitchFamily="34" charset="0"/>
              </a:rPr>
              <a:t>MedCentral: Hospital  Management system </a:t>
            </a:r>
            <a:endParaRPr lang="en-US" sz="6600" dirty="0"/>
          </a:p>
        </p:txBody>
      </p:sp>
      <p:sp>
        <p:nvSpPr>
          <p:cNvPr id="9" name="sketch line"/>
          <p:cNvSpPr>
            <a:spLocks noGrp="1" noRot="1" noChangeAspect="1" noMove="1" noResize="1" noEditPoints="1" noAdjustHandles="1" noChangeArrowheads="1" noChangeShapeType="1" noTextEdit="1"/>
          </p:cNvSpPr>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969889" y="5101425"/>
            <a:ext cx="6097190" cy="477054"/>
          </a:xfrm>
          <a:prstGeom prst="rect">
            <a:avLst/>
          </a:prstGeom>
          <a:noFill/>
        </p:spPr>
        <p:txBody>
          <a:bodyPr wrap="square">
            <a:spAutoFit/>
          </a:bodyPr>
          <a:lstStyle/>
          <a:p>
            <a:pPr>
              <a:spcBef>
                <a:spcPts val="0"/>
              </a:spcBef>
            </a:pPr>
            <a:r>
              <a:rPr lang="en-US" sz="2500" dirty="0">
                <a:solidFill>
                  <a:schemeClr val="tx1"/>
                </a:solidFill>
              </a:rPr>
              <a:t>- Deepthi, Adria, Lokesh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415600" y="275636"/>
            <a:ext cx="11360800" cy="763600"/>
          </a:xfrm>
          <a:prstGeom prst="rect">
            <a:avLst/>
          </a:prstGeom>
        </p:spPr>
        <p:txBody>
          <a:bodyPr spcFirstLastPara="1" vert="horz" wrap="square" lIns="121900" tIns="121900" rIns="121900" bIns="121900" rtlCol="0" anchor="t" anchorCtr="0">
            <a:normAutofit/>
          </a:bodyPr>
          <a:lstStyle/>
          <a:p>
            <a:r>
              <a:rPr lang="en-GB" dirty="0"/>
              <a:t>DDL: TABLES</a:t>
            </a:r>
            <a:endParaRPr dirty="0"/>
          </a:p>
        </p:txBody>
      </p:sp>
      <p:pic>
        <p:nvPicPr>
          <p:cNvPr id="2" name="Picture 1"/>
          <p:cNvPicPr>
            <a:picLocks noChangeAspect="1"/>
          </p:cNvPicPr>
          <p:nvPr/>
        </p:nvPicPr>
        <p:blipFill rotWithShape="1">
          <a:blip r:embed="rId3"/>
          <a:srcRect t="58162" r="57527" b="23361"/>
          <a:stretch>
            <a:fillRect/>
          </a:stretch>
        </p:blipFill>
        <p:spPr>
          <a:xfrm>
            <a:off x="439420" y="1248410"/>
            <a:ext cx="5060950" cy="1454785"/>
          </a:xfrm>
          <a:prstGeom prst="rect">
            <a:avLst/>
          </a:prstGeom>
        </p:spPr>
      </p:pic>
      <p:pic>
        <p:nvPicPr>
          <p:cNvPr id="4" name="Picture 3"/>
          <p:cNvPicPr>
            <a:picLocks noChangeAspect="1"/>
          </p:cNvPicPr>
          <p:nvPr/>
        </p:nvPicPr>
        <p:blipFill rotWithShape="1">
          <a:blip r:embed="rId4"/>
          <a:srcRect t="3944" r="16251" b="76883"/>
          <a:stretch>
            <a:fillRect/>
          </a:stretch>
        </p:blipFill>
        <p:spPr>
          <a:xfrm>
            <a:off x="5880100" y="1248410"/>
            <a:ext cx="6163945" cy="1466215"/>
          </a:xfrm>
          <a:prstGeom prst="rect">
            <a:avLst/>
          </a:prstGeom>
        </p:spPr>
      </p:pic>
      <p:pic>
        <p:nvPicPr>
          <p:cNvPr id="5" name="Picture 4"/>
          <p:cNvPicPr>
            <a:picLocks noChangeAspect="1"/>
          </p:cNvPicPr>
          <p:nvPr/>
        </p:nvPicPr>
        <p:blipFill rotWithShape="1">
          <a:blip r:embed="rId4"/>
          <a:srcRect t="26630" r="16251" b="53188"/>
          <a:stretch>
            <a:fillRect/>
          </a:stretch>
        </p:blipFill>
        <p:spPr>
          <a:xfrm>
            <a:off x="2188845" y="3429000"/>
            <a:ext cx="7288530" cy="1824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415600" y="275636"/>
            <a:ext cx="11360800" cy="763600"/>
          </a:xfrm>
          <a:prstGeom prst="rect">
            <a:avLst/>
          </a:prstGeom>
        </p:spPr>
        <p:txBody>
          <a:bodyPr spcFirstLastPara="1" vert="horz" wrap="square" lIns="121900" tIns="121900" rIns="121900" bIns="121900" rtlCol="0" anchor="t" anchorCtr="0">
            <a:normAutofit/>
          </a:bodyPr>
          <a:lstStyle/>
          <a:p>
            <a:r>
              <a:rPr lang="en-GB" dirty="0"/>
              <a:t>DDL: TABLES</a:t>
            </a:r>
            <a:endParaRPr dirty="0"/>
          </a:p>
        </p:txBody>
      </p:sp>
      <p:pic>
        <p:nvPicPr>
          <p:cNvPr id="7" name="Picture 6"/>
          <p:cNvPicPr>
            <a:picLocks noChangeAspect="1"/>
          </p:cNvPicPr>
          <p:nvPr/>
        </p:nvPicPr>
        <p:blipFill rotWithShape="1">
          <a:blip r:embed="rId3"/>
          <a:srcRect t="72250" r="24376"/>
          <a:stretch>
            <a:fillRect/>
          </a:stretch>
        </p:blipFill>
        <p:spPr>
          <a:xfrm>
            <a:off x="2684493" y="3838499"/>
            <a:ext cx="6443821" cy="2456807"/>
          </a:xfrm>
          <a:prstGeom prst="rect">
            <a:avLst/>
          </a:prstGeom>
        </p:spPr>
      </p:pic>
      <p:pic>
        <p:nvPicPr>
          <p:cNvPr id="8" name="Picture 7"/>
          <p:cNvPicPr>
            <a:picLocks noChangeAspect="1"/>
          </p:cNvPicPr>
          <p:nvPr/>
        </p:nvPicPr>
        <p:blipFill rotWithShape="1">
          <a:blip r:embed="rId4"/>
          <a:srcRect t="52371" r="11807" b="28266"/>
          <a:stretch>
            <a:fillRect/>
          </a:stretch>
        </p:blipFill>
        <p:spPr>
          <a:xfrm>
            <a:off x="2684780" y="1702435"/>
            <a:ext cx="6442710" cy="1473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Triggers</a:t>
            </a:r>
          </a:p>
        </p:txBody>
      </p:sp>
      <p:sp>
        <p:nvSpPr>
          <p:cNvPr id="3" name="Text Placeholder 2"/>
          <p:cNvSpPr>
            <a:spLocks noGrp="1"/>
          </p:cNvSpPr>
          <p:nvPr>
            <p:ph type="body" idx="1"/>
          </p:nvPr>
        </p:nvSpPr>
        <p:spPr>
          <a:xfrm>
            <a:off x="415599" y="1536633"/>
            <a:ext cx="4207201" cy="4555200"/>
          </a:xfrm>
        </p:spPr>
        <p:txBody>
          <a:bodyPr/>
          <a:lstStyle/>
          <a:p>
            <a:r>
              <a:rPr lang="en-US" sz="2200" b="0" i="0" dirty="0">
                <a:solidFill>
                  <a:schemeClr val="tx1"/>
                </a:solidFill>
                <a:effectLst/>
                <a:latin typeface="Calibri" panose="020F0502020204030204" pitchFamily="34" charset="0"/>
                <a:cs typeface="Calibri" panose="020F0502020204030204" pitchFamily="34" charset="0"/>
              </a:rPr>
              <a:t>Triggers to automate ID assignment</a:t>
            </a:r>
            <a:endParaRPr lang="en-US" sz="2265" b="0" i="0" dirty="0">
              <a:solidFill>
                <a:schemeClr val="tx1"/>
              </a:solidFill>
              <a:effectLst/>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rotWithShape="1">
          <a:blip r:embed="rId2"/>
          <a:srcRect t="71169"/>
          <a:stretch>
            <a:fillRect/>
          </a:stretch>
        </p:blipFill>
        <p:spPr>
          <a:xfrm>
            <a:off x="4688113" y="4142545"/>
            <a:ext cx="6196433" cy="1949288"/>
          </a:xfrm>
          <a:prstGeom prst="rect">
            <a:avLst/>
          </a:prstGeom>
        </p:spPr>
      </p:pic>
      <p:pic>
        <p:nvPicPr>
          <p:cNvPr id="6" name="Picture 5"/>
          <p:cNvPicPr>
            <a:picLocks noChangeAspect="1"/>
          </p:cNvPicPr>
          <p:nvPr/>
        </p:nvPicPr>
        <p:blipFill rotWithShape="1">
          <a:blip r:embed="rId2"/>
          <a:srcRect l="-837" t="3130" r="837" b="47412"/>
          <a:stretch>
            <a:fillRect/>
          </a:stretch>
        </p:blipFill>
        <p:spPr>
          <a:xfrm>
            <a:off x="4688205" y="883920"/>
            <a:ext cx="6081395" cy="2838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Triggers</a:t>
            </a:r>
          </a:p>
        </p:txBody>
      </p:sp>
      <p:pic>
        <p:nvPicPr>
          <p:cNvPr id="5" name="Picture 4"/>
          <p:cNvPicPr>
            <a:picLocks noChangeAspect="1"/>
          </p:cNvPicPr>
          <p:nvPr/>
        </p:nvPicPr>
        <p:blipFill rotWithShape="1">
          <a:blip r:embed="rId2"/>
          <a:srcRect t="59079"/>
          <a:stretch>
            <a:fillRect/>
          </a:stretch>
        </p:blipFill>
        <p:spPr>
          <a:xfrm>
            <a:off x="3048000" y="3514725"/>
            <a:ext cx="6990715" cy="2625090"/>
          </a:xfrm>
          <a:prstGeom prst="rect">
            <a:avLst/>
          </a:prstGeom>
        </p:spPr>
      </p:pic>
      <p:pic>
        <p:nvPicPr>
          <p:cNvPr id="9" name="Picture 8"/>
          <p:cNvPicPr>
            <a:picLocks noChangeAspect="1"/>
          </p:cNvPicPr>
          <p:nvPr/>
        </p:nvPicPr>
        <p:blipFill rotWithShape="1">
          <a:blip r:embed="rId2"/>
          <a:srcRect l="16" t="3220" r="21802" b="74360"/>
          <a:stretch>
            <a:fillRect/>
          </a:stretch>
        </p:blipFill>
        <p:spPr>
          <a:xfrm>
            <a:off x="3048000" y="1356995"/>
            <a:ext cx="6968490" cy="12934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Views</a:t>
            </a:r>
          </a:p>
        </p:txBody>
      </p:sp>
      <p:sp>
        <p:nvSpPr>
          <p:cNvPr id="3" name="Text Placeholder 2"/>
          <p:cNvSpPr>
            <a:spLocks noGrp="1"/>
          </p:cNvSpPr>
          <p:nvPr>
            <p:ph type="body" idx="1"/>
          </p:nvPr>
        </p:nvSpPr>
        <p:spPr>
          <a:xfrm>
            <a:off x="415290" y="1536700"/>
            <a:ext cx="3549015" cy="4555490"/>
          </a:xfrm>
        </p:spPr>
        <p:txBody>
          <a:bodyPr/>
          <a:lstStyle/>
          <a:p>
            <a:pPr algn="l"/>
            <a:r>
              <a:rPr lang="en-US" sz="2200" dirty="0">
                <a:solidFill>
                  <a:schemeClr val="tx1"/>
                </a:solidFill>
                <a:latin typeface="Calibri" panose="020F0502020204030204" pitchFamily="34" charset="0"/>
                <a:cs typeface="Calibri" panose="020F0502020204030204" pitchFamily="34" charset="0"/>
              </a:rPr>
              <a:t>Patient info</a:t>
            </a:r>
          </a:p>
          <a:p>
            <a:pPr lvl="1" algn="just"/>
            <a:r>
              <a:rPr lang="en-US" sz="2265" dirty="0">
                <a:solidFill>
                  <a:schemeClr val="tx1"/>
                </a:solidFill>
                <a:latin typeface="Calibri" panose="020F0502020204030204" pitchFamily="34" charset="0"/>
                <a:cs typeface="Calibri" panose="020F0502020204030204" pitchFamily="34" charset="0"/>
              </a:rPr>
              <a:t>Name, ID, doctor (specialty), room assignment, nurse </a:t>
            </a:r>
          </a:p>
        </p:txBody>
      </p:sp>
      <p:pic>
        <p:nvPicPr>
          <p:cNvPr id="5" name="Picture 4"/>
          <p:cNvPicPr>
            <a:picLocks noChangeAspect="1"/>
          </p:cNvPicPr>
          <p:nvPr/>
        </p:nvPicPr>
        <p:blipFill rotWithShape="1">
          <a:blip r:embed="rId2"/>
          <a:srcRect r="10786"/>
          <a:stretch>
            <a:fillRect/>
          </a:stretch>
        </p:blipFill>
        <p:spPr>
          <a:xfrm>
            <a:off x="5222875" y="894712"/>
            <a:ext cx="6018439" cy="50685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Views</a:t>
            </a:r>
          </a:p>
        </p:txBody>
      </p:sp>
      <p:sp>
        <p:nvSpPr>
          <p:cNvPr id="3" name="Text Placeholder 2"/>
          <p:cNvSpPr>
            <a:spLocks noGrp="1"/>
          </p:cNvSpPr>
          <p:nvPr>
            <p:ph type="body" idx="1"/>
          </p:nvPr>
        </p:nvSpPr>
        <p:spPr>
          <a:xfrm>
            <a:off x="415290" y="1536700"/>
            <a:ext cx="3731260" cy="4555490"/>
          </a:xfrm>
        </p:spPr>
        <p:txBody>
          <a:bodyPr/>
          <a:lstStyle/>
          <a:p>
            <a:pPr algn="l"/>
            <a:r>
              <a:rPr lang="en-US" sz="2200" dirty="0">
                <a:solidFill>
                  <a:schemeClr val="tx1"/>
                </a:solidFill>
                <a:latin typeface="Calibri" panose="020F0502020204030204" pitchFamily="34" charset="0"/>
                <a:cs typeface="Calibri" panose="020F0502020204030204" pitchFamily="34" charset="0"/>
              </a:rPr>
              <a:t>Doctor info</a:t>
            </a:r>
          </a:p>
          <a:p>
            <a:pPr lvl="1" algn="just"/>
            <a:r>
              <a:rPr lang="en-US" sz="2265" dirty="0">
                <a:solidFill>
                  <a:schemeClr val="tx1"/>
                </a:solidFill>
                <a:latin typeface="Calibri" panose="020F0502020204030204" pitchFamily="34" charset="0"/>
                <a:cs typeface="Calibri" panose="020F0502020204030204" pitchFamily="34" charset="0"/>
              </a:rPr>
              <a:t>Name, ID, specialty, assigned patients</a:t>
            </a:r>
          </a:p>
        </p:txBody>
      </p:sp>
      <p:pic>
        <p:nvPicPr>
          <p:cNvPr id="6" name="Picture 5"/>
          <p:cNvPicPr>
            <a:picLocks noChangeAspect="1"/>
          </p:cNvPicPr>
          <p:nvPr/>
        </p:nvPicPr>
        <p:blipFill rotWithShape="1">
          <a:blip r:embed="rId2"/>
          <a:srcRect r="7062"/>
          <a:stretch>
            <a:fillRect/>
          </a:stretch>
        </p:blipFill>
        <p:spPr>
          <a:xfrm>
            <a:off x="4491990" y="1356995"/>
            <a:ext cx="7081520" cy="43072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Views</a:t>
            </a:r>
          </a:p>
        </p:txBody>
      </p:sp>
      <p:pic>
        <p:nvPicPr>
          <p:cNvPr id="8" name="Picture 7"/>
          <p:cNvPicPr>
            <a:picLocks noChangeAspect="1"/>
          </p:cNvPicPr>
          <p:nvPr/>
        </p:nvPicPr>
        <p:blipFill>
          <a:blip r:embed="rId2"/>
          <a:stretch>
            <a:fillRect/>
          </a:stretch>
        </p:blipFill>
        <p:spPr>
          <a:xfrm>
            <a:off x="5131435" y="1356995"/>
            <a:ext cx="6391910" cy="4125595"/>
          </a:xfrm>
          <a:prstGeom prst="rect">
            <a:avLst/>
          </a:prstGeom>
        </p:spPr>
      </p:pic>
      <p:sp>
        <p:nvSpPr>
          <p:cNvPr id="3" name="Text Placeholder 2"/>
          <p:cNvSpPr>
            <a:spLocks noGrp="1"/>
          </p:cNvSpPr>
          <p:nvPr>
            <p:ph type="body" idx="1"/>
          </p:nvPr>
        </p:nvSpPr>
        <p:spPr>
          <a:xfrm>
            <a:off x="415290" y="1536700"/>
            <a:ext cx="4055110" cy="4555490"/>
          </a:xfrm>
        </p:spPr>
        <p:txBody>
          <a:bodyPr/>
          <a:lstStyle/>
          <a:p>
            <a:pPr algn="l"/>
            <a:r>
              <a:rPr lang="en-US" sz="2200" dirty="0">
                <a:solidFill>
                  <a:schemeClr val="tx1"/>
                </a:solidFill>
                <a:latin typeface="Calibri" panose="020F0502020204030204" pitchFamily="34" charset="0"/>
                <a:cs typeface="Calibri" panose="020F0502020204030204" pitchFamily="34" charset="0"/>
              </a:rPr>
              <a:t>Nurse info</a:t>
            </a:r>
          </a:p>
          <a:p>
            <a:pPr lvl="1" algn="l"/>
            <a:r>
              <a:rPr lang="en-US" sz="2265" dirty="0">
                <a:solidFill>
                  <a:schemeClr val="tx1"/>
                </a:solidFill>
                <a:latin typeface="Calibri" panose="020F0502020204030204" pitchFamily="34" charset="0"/>
                <a:cs typeface="Calibri" panose="020F0502020204030204" pitchFamily="34" charset="0"/>
              </a:rPr>
              <a:t>Name, ID, team, shift, assigned patients, assigned rooms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Stored Procedures-- Billing</a:t>
            </a:r>
          </a:p>
        </p:txBody>
      </p:sp>
      <p:sp>
        <p:nvSpPr>
          <p:cNvPr id="3" name="Text Placeholder 2"/>
          <p:cNvSpPr>
            <a:spLocks noGrp="1"/>
          </p:cNvSpPr>
          <p:nvPr>
            <p:ph type="body" idx="1"/>
          </p:nvPr>
        </p:nvSpPr>
        <p:spPr/>
        <p:txBody>
          <a:bodyPr>
            <a:normAutofit/>
          </a:bodyPr>
          <a:lstStyle/>
          <a:p>
            <a:pPr marL="152400" indent="0">
              <a:buNone/>
            </a:pPr>
            <a:r>
              <a:rPr lang="en-US" sz="2200" dirty="0">
                <a:solidFill>
                  <a:schemeClr val="tx1"/>
                </a:solidFill>
                <a:latin typeface="Calibri" panose="020F0502020204030204" pitchFamily="34" charset="0"/>
                <a:cs typeface="Calibri" panose="020F0502020204030204" pitchFamily="34" charset="0"/>
              </a:rPr>
              <a:t>Stored procedure 				     Function</a:t>
            </a:r>
            <a:endParaRPr lang="en-US" dirty="0"/>
          </a:p>
          <a:p>
            <a:pPr marL="152400" indent="0">
              <a:buNone/>
            </a:pPr>
            <a:endParaRPr lang="en-US" dirty="0"/>
          </a:p>
          <a:p>
            <a:pPr marL="152400" indent="0">
              <a:buNone/>
            </a:pPr>
            <a:endParaRPr lang="en-US" dirty="0"/>
          </a:p>
        </p:txBody>
      </p:sp>
      <p:pic>
        <p:nvPicPr>
          <p:cNvPr id="5" name="Picture 4"/>
          <p:cNvPicPr>
            <a:picLocks noChangeAspect="1"/>
          </p:cNvPicPr>
          <p:nvPr/>
        </p:nvPicPr>
        <p:blipFill>
          <a:blip r:embed="rId2"/>
          <a:stretch>
            <a:fillRect/>
          </a:stretch>
        </p:blipFill>
        <p:spPr>
          <a:xfrm>
            <a:off x="575358" y="2301818"/>
            <a:ext cx="4861036" cy="3148864"/>
          </a:xfrm>
          <a:prstGeom prst="rect">
            <a:avLst/>
          </a:prstGeom>
        </p:spPr>
      </p:pic>
      <p:pic>
        <p:nvPicPr>
          <p:cNvPr id="7" name="Picture 6"/>
          <p:cNvPicPr>
            <a:picLocks noChangeAspect="1"/>
          </p:cNvPicPr>
          <p:nvPr/>
        </p:nvPicPr>
        <p:blipFill>
          <a:blip r:embed="rId3"/>
          <a:stretch>
            <a:fillRect/>
          </a:stretch>
        </p:blipFill>
        <p:spPr>
          <a:xfrm>
            <a:off x="6295069" y="2301817"/>
            <a:ext cx="5321573" cy="31488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Stored Procedures</a:t>
            </a:r>
          </a:p>
        </p:txBody>
      </p:sp>
      <p:sp>
        <p:nvSpPr>
          <p:cNvPr id="3" name="Text Placeholder 2"/>
          <p:cNvSpPr>
            <a:spLocks noGrp="1"/>
          </p:cNvSpPr>
          <p:nvPr>
            <p:ph type="body" idx="1"/>
          </p:nvPr>
        </p:nvSpPr>
        <p:spPr/>
        <p:txBody>
          <a:bodyPr/>
          <a:lstStyle/>
          <a:p>
            <a:pPr marL="152400" indent="0">
              <a:buNone/>
            </a:pPr>
            <a:r>
              <a:rPr lang="en-US" sz="2200" dirty="0">
                <a:solidFill>
                  <a:schemeClr val="tx1"/>
                </a:solidFill>
                <a:latin typeface="Calibri" panose="020F0502020204030204" pitchFamily="34" charset="0"/>
                <a:cs typeface="Calibri" panose="020F0502020204030204" pitchFamily="34" charset="0"/>
              </a:rPr>
              <a:t>Discharge Patient        				        Emergency contacts</a:t>
            </a:r>
          </a:p>
          <a:p>
            <a:pPr marL="152400" indent="0">
              <a:buNone/>
            </a:pPr>
            <a:endParaRPr lang="en-US" dirty="0"/>
          </a:p>
          <a:p>
            <a:pPr marL="152400" indent="0">
              <a:buNone/>
            </a:pPr>
            <a:endParaRPr lang="en-US" dirty="0"/>
          </a:p>
        </p:txBody>
      </p:sp>
      <p:pic>
        <p:nvPicPr>
          <p:cNvPr id="5" name="Picture 4"/>
          <p:cNvPicPr>
            <a:picLocks noChangeAspect="1"/>
          </p:cNvPicPr>
          <p:nvPr/>
        </p:nvPicPr>
        <p:blipFill>
          <a:blip r:embed="rId2"/>
          <a:stretch>
            <a:fillRect/>
          </a:stretch>
        </p:blipFill>
        <p:spPr>
          <a:xfrm>
            <a:off x="634864" y="2190648"/>
            <a:ext cx="5044417" cy="3797004"/>
          </a:xfrm>
          <a:prstGeom prst="rect">
            <a:avLst/>
          </a:prstGeom>
        </p:spPr>
      </p:pic>
      <p:pic>
        <p:nvPicPr>
          <p:cNvPr id="7" name="Picture 6"/>
          <p:cNvPicPr>
            <a:picLocks noChangeAspect="1"/>
          </p:cNvPicPr>
          <p:nvPr/>
        </p:nvPicPr>
        <p:blipFill>
          <a:blip r:embed="rId3"/>
          <a:stretch>
            <a:fillRect/>
          </a:stretch>
        </p:blipFill>
        <p:spPr>
          <a:xfrm>
            <a:off x="6477296" y="2405834"/>
            <a:ext cx="4848700" cy="20463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Stories</a:t>
            </a:r>
          </a:p>
        </p:txBody>
      </p:sp>
      <p:sp>
        <p:nvSpPr>
          <p:cNvPr id="3" name="Text Placeholder 2"/>
          <p:cNvSpPr>
            <a:spLocks noGrp="1"/>
          </p:cNvSpPr>
          <p:nvPr>
            <p:ph type="body" idx="1"/>
          </p:nvPr>
        </p:nvSpPr>
        <p:spPr>
          <a:xfrm>
            <a:off x="357543" y="1043147"/>
            <a:ext cx="11360800" cy="4555200"/>
          </a:xfrm>
        </p:spPr>
        <p:txBody>
          <a:bodyPr>
            <a:noAutofit/>
          </a:bodyPr>
          <a:lstStyle/>
          <a:p>
            <a:pPr marL="152400" indent="0">
              <a:buNone/>
            </a:pPr>
            <a:endParaRPr lang="en-US" b="0" i="0" dirty="0">
              <a:solidFill>
                <a:schemeClr val="tx1"/>
              </a:solidFill>
              <a:effectLst/>
              <a:latin typeface="Söhne"/>
            </a:endParaRPr>
          </a:p>
          <a:p>
            <a:pPr algn="just"/>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a patient I need to…</a:t>
            </a:r>
          </a:p>
          <a:p>
            <a:pPr lvl="1" algn="just"/>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 my current balance and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cost of individual bills. </a:t>
            </a:r>
          </a:p>
          <a:p>
            <a:pPr lvl="1" algn="just"/>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Upload my emergency contact information and identifying information like my SSN and date of birth.</a:t>
            </a:r>
          </a:p>
          <a:p>
            <a:pPr lvl="1" algn="just"/>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View my room assignment, doctor assignment, and nurse assignment. </a:t>
            </a:r>
          </a:p>
          <a:p>
            <a:pPr lvl="1" algn="just"/>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Look up information about my care team, like their specialties and degrees.</a:t>
            </a:r>
          </a:p>
          <a:p>
            <a:pPr algn="just"/>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a nurse I need to…</a:t>
            </a:r>
          </a:p>
          <a:p>
            <a:pPr lvl="1" algn="just"/>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 my current patients and assigned rooms. </a:t>
            </a:r>
          </a:p>
          <a:p>
            <a:pPr algn="just"/>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As a doctor I need to… </a:t>
            </a:r>
          </a:p>
          <a:p>
            <a:pPr lvl="1" algn="just"/>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 my current patients and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nurses for collaboration.</a:t>
            </a:r>
            <a:endPar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an administrator, I need to…</a:t>
            </a:r>
          </a:p>
          <a:p>
            <a:pPr lvl="1" algn="just"/>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Discharge patients from the hospital, vacate their rooms and remove them from the lists of their doctors and nurses. </a:t>
            </a:r>
          </a:p>
          <a:p>
            <a:pPr lvl="1" algn="just"/>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Retrieve/update information about employees including their start date, degrees, and role-specific features like specialties and offices.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Project Synopsis</a:t>
            </a:r>
            <a:endParaRPr dirty="0"/>
          </a:p>
        </p:txBody>
      </p:sp>
      <p:sp>
        <p:nvSpPr>
          <p:cNvPr id="66" name="Google Shape;66;p14"/>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0" indent="0" algn="just">
              <a:spcAft>
                <a:spcPts val="1600"/>
              </a:spcAft>
              <a:buNone/>
            </a:pPr>
            <a:r>
              <a:rPr lang="en-US" sz="2400" kern="100" dirty="0">
                <a:solidFill>
                  <a:schemeClr val="tx1"/>
                </a:solidFill>
                <a:latin typeface="Calibri" panose="020F0502020204030204" pitchFamily="34" charset="0"/>
                <a:ea typeface="Aptos" panose="020B0004020202020204" pitchFamily="34" charset="0"/>
                <a:cs typeface="Times New Roman" panose="02020603050405020304" pitchFamily="18" charset="0"/>
              </a:rPr>
              <a:t>This hospital management project is created for the internal use of employees at a hospital. Its goal is to handle and retrieve vital information regarding hospital staff, patient details, and  billing records.</a:t>
            </a:r>
            <a:endParaRPr lang="en-US" sz="2135"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pPr marL="0" indent="0" algn="just">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Login</a:t>
            </a:r>
            <a:endParaRPr dirty="0"/>
          </a:p>
        </p:txBody>
      </p:sp>
      <p:sp>
        <p:nvSpPr>
          <p:cNvPr id="136" name="Google Shape;136;p24"/>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0" indent="0" algn="just">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Hospital Administrator can log in to the Hospital Management System using the provided credentials, ensuring secure access to efficiently manage patient records, staff information, room allocation, and billing.</a:t>
            </a:r>
          </a:p>
          <a:p>
            <a:pPr marL="0" indent="0">
              <a:buNone/>
            </a:pPr>
            <a:endParaRPr lang="en-US" dirty="0">
              <a:solidFill>
                <a:schemeClr val="tx1"/>
              </a:solidFill>
              <a:latin typeface="Söhne"/>
            </a:endParaRPr>
          </a:p>
          <a:p>
            <a:pPr marL="0" indent="0">
              <a:buNone/>
            </a:pP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3150915" y="3194188"/>
            <a:ext cx="5331023" cy="31234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US" dirty="0"/>
              <a:t>Hospital Dashboard</a:t>
            </a:r>
            <a:endParaRPr dirty="0"/>
          </a:p>
        </p:txBody>
      </p:sp>
      <p:sp>
        <p:nvSpPr>
          <p:cNvPr id="143" name="Google Shape;143;p25"/>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152400" indent="0">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Upon logging in, the complete hospital dashboard becomes accessible, showcasing all modules related to patients, doctors, and nurses for comprehensive management and oversight.</a:t>
            </a:r>
            <a:endParaRPr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4901D94-5FFF-DA05-77F1-7C90FDF8D158}"/>
              </a:ext>
            </a:extLst>
          </p:cNvPr>
          <p:cNvPicPr>
            <a:picLocks noChangeAspect="1"/>
          </p:cNvPicPr>
          <p:nvPr/>
        </p:nvPicPr>
        <p:blipFill>
          <a:blip r:embed="rId3"/>
          <a:stretch>
            <a:fillRect/>
          </a:stretch>
        </p:blipFill>
        <p:spPr>
          <a:xfrm>
            <a:off x="2325949" y="2649030"/>
            <a:ext cx="7111014" cy="378876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Patients Module</a:t>
            </a:r>
            <a:endParaRPr dirty="0"/>
          </a:p>
        </p:txBody>
      </p:sp>
      <p:sp>
        <p:nvSpPr>
          <p:cNvPr id="150" name="Google Shape;150;p26"/>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algn="just">
              <a:buChar char="-"/>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Within the patient module, users can access patient details, view the patient-doctor info, add new patient entries, assign patients to specific healthcare providers, and discharge patients when necessary.</a:t>
            </a:r>
          </a:p>
          <a:p>
            <a:pPr>
              <a:buChar char="-"/>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Patient details:                                                              Patient-doctor info:</a:t>
            </a:r>
          </a:p>
          <a:p>
            <a:pPr marL="152400" indent="0">
              <a:buNone/>
            </a:pPr>
            <a:endParaRPr lang="en-US" dirty="0">
              <a:solidFill>
                <a:schemeClr val="tx1"/>
              </a:solidFill>
              <a:latin typeface="Söhne"/>
            </a:endParaRPr>
          </a:p>
          <a:p>
            <a:pPr marL="152400" indent="0">
              <a:buNone/>
            </a:pPr>
            <a:endParaRPr lang="en-US" dirty="0">
              <a:solidFill>
                <a:schemeClr val="tx1"/>
              </a:solidFill>
              <a:latin typeface="Söhne"/>
            </a:endParaRPr>
          </a:p>
          <a:p>
            <a:pPr marL="152400" indent="0">
              <a:buNone/>
            </a:pPr>
            <a:endParaRPr lang="en-US" dirty="0">
              <a:solidFill>
                <a:schemeClr val="tx1"/>
              </a:solidFill>
              <a:latin typeface="Söhne"/>
            </a:endParaRPr>
          </a:p>
          <a:p>
            <a:pPr marL="152400" indent="0">
              <a:buNone/>
            </a:pPr>
            <a:r>
              <a:rPr lang="en-US" dirty="0">
                <a:solidFill>
                  <a:schemeClr val="tx1"/>
                </a:solidFill>
                <a:latin typeface="Söhne"/>
              </a:rPr>
              <a:t>                                                                       </a:t>
            </a:r>
          </a:p>
        </p:txBody>
      </p:sp>
      <p:pic>
        <p:nvPicPr>
          <p:cNvPr id="3" name="Picture 2"/>
          <p:cNvPicPr>
            <a:picLocks noChangeAspect="1"/>
          </p:cNvPicPr>
          <p:nvPr/>
        </p:nvPicPr>
        <p:blipFill>
          <a:blip r:embed="rId3"/>
          <a:stretch>
            <a:fillRect/>
          </a:stretch>
        </p:blipFill>
        <p:spPr>
          <a:xfrm>
            <a:off x="694575" y="3978158"/>
            <a:ext cx="4433455" cy="1792721"/>
          </a:xfrm>
          <a:prstGeom prst="rect">
            <a:avLst/>
          </a:prstGeom>
        </p:spPr>
      </p:pic>
      <p:pic>
        <p:nvPicPr>
          <p:cNvPr id="5" name="Picture 4"/>
          <p:cNvPicPr>
            <a:picLocks noChangeAspect="1"/>
          </p:cNvPicPr>
          <p:nvPr/>
        </p:nvPicPr>
        <p:blipFill>
          <a:blip r:embed="rId4"/>
          <a:stretch>
            <a:fillRect/>
          </a:stretch>
        </p:blipFill>
        <p:spPr>
          <a:xfrm>
            <a:off x="6096001" y="4006451"/>
            <a:ext cx="4988676" cy="173613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0" y="406401"/>
            <a:ext cx="5680400" cy="5685433"/>
          </a:xfrm>
        </p:spPr>
        <p:txBody>
          <a:bodyPr>
            <a:normAutofit/>
          </a:bodyPr>
          <a:lstStyle/>
          <a:p>
            <a:pPr marL="186055" indent="0">
              <a:buNone/>
            </a:pP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Insert Patient: </a:t>
            </a:r>
          </a:p>
          <a:p>
            <a:pPr marL="186055" indent="0">
              <a:buNone/>
            </a:pP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lgn="jus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the capability to add new patients along with descriptions of their medical issues for comprehensive record-keeping and treatment planning.</a:t>
            </a:r>
          </a:p>
          <a:p>
            <a:pPr marL="795655" lvl="1"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186055"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 Placeholder 3"/>
          <p:cNvSpPr>
            <a:spLocks noGrp="1"/>
          </p:cNvSpPr>
          <p:nvPr>
            <p:ph type="body" idx="2"/>
          </p:nvPr>
        </p:nvSpPr>
        <p:spPr>
          <a:xfrm>
            <a:off x="6443200" y="707231"/>
            <a:ext cx="5333200" cy="4495512"/>
          </a:xfrm>
        </p:spPr>
        <p:txBody>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Assign Patient: </a:t>
            </a:r>
          </a:p>
          <a:p>
            <a:pPr marL="186055" indent="0">
              <a:buNone/>
            </a:pP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lgn="jus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After completing the patient insertion process, we can assign a doctor, nurse, and room to the patient for appropriate care and accommodation.</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pPr marL="186055" indent="0">
              <a:buNone/>
            </a:pPr>
            <a:endParaRPr lang="en-US" dirty="0"/>
          </a:p>
        </p:txBody>
      </p:sp>
      <p:pic>
        <p:nvPicPr>
          <p:cNvPr id="6" name="Picture 5"/>
          <p:cNvPicPr>
            <a:picLocks noChangeAspect="1"/>
          </p:cNvPicPr>
          <p:nvPr/>
        </p:nvPicPr>
        <p:blipFill>
          <a:blip r:embed="rId2"/>
          <a:stretch>
            <a:fillRect/>
          </a:stretch>
        </p:blipFill>
        <p:spPr>
          <a:xfrm>
            <a:off x="1572480" y="2932909"/>
            <a:ext cx="3865232" cy="2196461"/>
          </a:xfrm>
          <a:prstGeom prst="rect">
            <a:avLst/>
          </a:prstGeom>
        </p:spPr>
      </p:pic>
      <p:pic>
        <p:nvPicPr>
          <p:cNvPr id="8" name="Picture 7"/>
          <p:cNvPicPr>
            <a:picLocks noChangeAspect="1"/>
          </p:cNvPicPr>
          <p:nvPr/>
        </p:nvPicPr>
        <p:blipFill rotWithShape="1">
          <a:blip r:embed="rId3"/>
          <a:srcRect r="55978"/>
          <a:stretch>
            <a:fillRect/>
          </a:stretch>
        </p:blipFill>
        <p:spPr>
          <a:xfrm>
            <a:off x="7422515" y="2915920"/>
            <a:ext cx="3622040" cy="2212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0" y="856616"/>
            <a:ext cx="5680400" cy="5685433"/>
          </a:xfrm>
        </p:spPr>
        <p:txBody>
          <a:bodyPr>
            <a:normAutofit/>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Discharge Patient: </a:t>
            </a:r>
          </a:p>
          <a:p>
            <a:pPr marL="795655" lvl="1" indent="0" algn="just">
              <a:buNone/>
            </a:pP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95655" lvl="1" indent="0" algn="jus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-Upon completion of treatments, you have the option to discharge the patient, which will remove them from the system and deallocate their assigned room, streamlining the hospital's resources for future use</a:t>
            </a:r>
            <a:r>
              <a:rPr lang="en-US" b="0" i="0" dirty="0">
                <a:solidFill>
                  <a:schemeClr val="tx1"/>
                </a:solidFill>
                <a:effectLst/>
                <a:latin typeface="Calibri" panose="020F0502020204030204" pitchFamily="34" charset="0"/>
                <a:cs typeface="Calibri" panose="020F0502020204030204" pitchFamily="34" charset="0"/>
              </a:rPr>
              <a:t>. This would internally call the discharge patient stored procedure .</a:t>
            </a:r>
          </a:p>
          <a:p>
            <a:pPr marL="795655" lvl="1" indent="0">
              <a:buNone/>
            </a:pPr>
            <a:endParaRPr lang="en-US" dirty="0">
              <a:solidFill>
                <a:schemeClr val="tx1"/>
              </a:solidFill>
              <a:latin typeface="Söhne"/>
            </a:endParaRPr>
          </a:p>
          <a:p>
            <a:pPr marL="795655" lvl="1" indent="0">
              <a:buNone/>
            </a:pPr>
            <a:endParaRPr lang="en-US" dirty="0">
              <a:solidFill>
                <a:schemeClr val="tx1"/>
              </a:solidFill>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186055"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 Placeholder 3"/>
          <p:cNvSpPr>
            <a:spLocks noGrp="1"/>
          </p:cNvSpPr>
          <p:nvPr>
            <p:ph type="body" idx="2"/>
          </p:nvPr>
        </p:nvSpPr>
        <p:spPr>
          <a:xfrm>
            <a:off x="6373985" y="856616"/>
            <a:ext cx="5333200" cy="4174836"/>
          </a:xfrm>
        </p:spPr>
        <p:txBody>
          <a:bodyPr>
            <a:normAutofit/>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Bills: </a:t>
            </a:r>
          </a:p>
          <a:p>
            <a:pPr marL="795655" lvl="1" indent="0" algn="just">
              <a:buNone/>
            </a:pPr>
            <a:endParaRPr lang="en-US" b="0" i="0" dirty="0">
              <a:solidFill>
                <a:schemeClr val="tx1"/>
              </a:solidFill>
              <a:effectLst/>
              <a:latin typeface="Calibri" panose="020F0502020204030204" pitchFamily="34" charset="0"/>
              <a:cs typeface="Calibri" panose="020F0502020204030204" pitchFamily="34" charset="0"/>
            </a:endParaRPr>
          </a:p>
          <a:p>
            <a:pPr marL="795655" lvl="1" indent="0" algn="just">
              <a:buNone/>
            </a:pPr>
            <a:r>
              <a:rPr lang="en-US" b="0" i="0" dirty="0">
                <a:solidFill>
                  <a:schemeClr val="tx1"/>
                </a:solidFill>
                <a:effectLst/>
                <a:latin typeface="Calibri" panose="020F0502020204030204" pitchFamily="34" charset="0"/>
                <a:cs typeface="Calibri" panose="020F0502020204030204" pitchFamily="34" charset="0"/>
              </a:rPr>
              <a:t>-Billing information is accessible by providing the patient ID. Upon submission, the system calculates the total sum of all bills associated with the provided patient ID</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186055" indent="0">
              <a:buNone/>
            </a:pPr>
            <a:r>
              <a:rPr lang="en-US" dirty="0">
                <a:latin typeface="Calibri" panose="020F0502020204030204" pitchFamily="34" charset="0"/>
                <a:ea typeface="Calibri" panose="020F0502020204030204" pitchFamily="34" charset="0"/>
                <a:cs typeface="Calibri" panose="020F0502020204030204" pitchFamily="34" charset="0"/>
              </a:rPr>
              <a:t>            </a:t>
            </a:r>
          </a:p>
          <a:p>
            <a:endParaRPr lang="en-US" dirty="0"/>
          </a:p>
          <a:p>
            <a:endParaRPr lang="en-US" dirty="0"/>
          </a:p>
          <a:p>
            <a:endParaRPr lang="en-US" dirty="0"/>
          </a:p>
          <a:p>
            <a:endParaRPr lang="en-US" dirty="0"/>
          </a:p>
          <a:p>
            <a:pPr marL="186055" indent="0">
              <a:buNone/>
            </a:pPr>
            <a:endParaRPr lang="en-US" dirty="0"/>
          </a:p>
        </p:txBody>
      </p:sp>
      <p:pic>
        <p:nvPicPr>
          <p:cNvPr id="2" name="Picture 1"/>
          <p:cNvPicPr>
            <a:picLocks noChangeAspect="1"/>
          </p:cNvPicPr>
          <p:nvPr/>
        </p:nvPicPr>
        <p:blipFill>
          <a:blip r:embed="rId2"/>
          <a:stretch>
            <a:fillRect/>
          </a:stretch>
        </p:blipFill>
        <p:spPr>
          <a:xfrm>
            <a:off x="2065132" y="3915512"/>
            <a:ext cx="2726661" cy="2033803"/>
          </a:xfrm>
          <a:prstGeom prst="rect">
            <a:avLst/>
          </a:prstGeom>
        </p:spPr>
      </p:pic>
      <p:pic>
        <p:nvPicPr>
          <p:cNvPr id="7" name="Picture 6"/>
          <p:cNvPicPr>
            <a:picLocks noChangeAspect="1"/>
          </p:cNvPicPr>
          <p:nvPr/>
        </p:nvPicPr>
        <p:blipFill>
          <a:blip r:embed="rId3"/>
          <a:stretch>
            <a:fillRect/>
          </a:stretch>
        </p:blipFill>
        <p:spPr>
          <a:xfrm>
            <a:off x="7294770" y="3429258"/>
            <a:ext cx="3692073" cy="978753"/>
          </a:xfrm>
          <a:prstGeom prst="rect">
            <a:avLst/>
          </a:prstGeom>
        </p:spPr>
      </p:pic>
      <p:pic>
        <p:nvPicPr>
          <p:cNvPr id="10" name="Picture 9"/>
          <p:cNvPicPr>
            <a:picLocks noChangeAspect="1"/>
          </p:cNvPicPr>
          <p:nvPr/>
        </p:nvPicPr>
        <p:blipFill>
          <a:blip r:embed="rId4"/>
          <a:stretch>
            <a:fillRect/>
          </a:stretch>
        </p:blipFill>
        <p:spPr>
          <a:xfrm>
            <a:off x="7283450" y="5031740"/>
            <a:ext cx="4552950" cy="11798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63876" y="438196"/>
            <a:ext cx="11360800" cy="763600"/>
          </a:xfrm>
          <a:prstGeom prst="rect">
            <a:avLst/>
          </a:prstGeom>
        </p:spPr>
        <p:txBody>
          <a:bodyPr spcFirstLastPara="1" vert="horz" wrap="square" lIns="121900" tIns="121900" rIns="121900" bIns="121900" rtlCol="0" anchor="t" anchorCtr="0">
            <a:normAutofit/>
          </a:bodyPr>
          <a:lstStyle/>
          <a:p>
            <a:r>
              <a:rPr lang="en-GB" dirty="0"/>
              <a:t>Employee Module</a:t>
            </a:r>
            <a:endParaRPr dirty="0"/>
          </a:p>
        </p:txBody>
      </p:sp>
      <p:sp>
        <p:nvSpPr>
          <p:cNvPr id="150" name="Google Shape;150;p26"/>
          <p:cNvSpPr txBox="1">
            <a:spLocks noGrp="1"/>
          </p:cNvSpPr>
          <p:nvPr>
            <p:ph type="body" idx="1"/>
          </p:nvPr>
        </p:nvSpPr>
        <p:spPr>
          <a:xfrm>
            <a:off x="363876" y="1151400"/>
            <a:ext cx="11360800" cy="4555200"/>
          </a:xfrm>
          <a:prstGeom prst="rect">
            <a:avLst/>
          </a:prstGeom>
        </p:spPr>
        <p:txBody>
          <a:bodyPr spcFirstLastPara="1" vert="horz" wrap="square" lIns="121900" tIns="121900" rIns="121900" bIns="121900" rtlCol="0" anchor="t" anchorCtr="0">
            <a:normAutofit/>
          </a:bodyPr>
          <a:lstStyle/>
          <a:p>
            <a:pPr algn="just">
              <a:buChar char="-"/>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The Employee class serves as the superclass encompassing Doctor and Nurse subclasses. All doctors and nurses fall under the Employee superclass, sharing common information such as demographics. When inserting a doctor or nurse, it's necessary to input the common information in the Employee superclass first, as it forms the foundation for specific role-related details.</a:t>
            </a:r>
          </a:p>
          <a:p>
            <a:pPr>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Employee info:                                                      </a:t>
            </a:r>
            <a:r>
              <a:rPr lang="en-GB"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Insert Employee:</a:t>
            </a:r>
          </a:p>
          <a:p>
            <a:pPr marL="152400" indent="0">
              <a:buNone/>
            </a:pPr>
            <a:endParaRPr lang="en-US" dirty="0">
              <a:solidFill>
                <a:schemeClr val="tx1"/>
              </a:solidFill>
              <a:latin typeface="Söhne"/>
            </a:endParaRPr>
          </a:p>
        </p:txBody>
      </p:sp>
      <p:pic>
        <p:nvPicPr>
          <p:cNvPr id="4" name="Picture 3"/>
          <p:cNvPicPr>
            <a:picLocks noChangeAspect="1"/>
          </p:cNvPicPr>
          <p:nvPr/>
        </p:nvPicPr>
        <p:blipFill>
          <a:blip r:embed="rId3"/>
          <a:stretch>
            <a:fillRect/>
          </a:stretch>
        </p:blipFill>
        <p:spPr>
          <a:xfrm>
            <a:off x="1108365" y="4001962"/>
            <a:ext cx="4987636" cy="2329175"/>
          </a:xfrm>
          <a:prstGeom prst="rect">
            <a:avLst/>
          </a:prstGeom>
        </p:spPr>
      </p:pic>
      <p:pic>
        <p:nvPicPr>
          <p:cNvPr id="7" name="Picture 6"/>
          <p:cNvPicPr>
            <a:picLocks noChangeAspect="1"/>
          </p:cNvPicPr>
          <p:nvPr/>
        </p:nvPicPr>
        <p:blipFill>
          <a:blip r:embed="rId4"/>
          <a:stretch>
            <a:fillRect/>
          </a:stretch>
        </p:blipFill>
        <p:spPr>
          <a:xfrm>
            <a:off x="7026095" y="4068757"/>
            <a:ext cx="3495971" cy="219558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Doctor Module</a:t>
            </a:r>
            <a:endParaRPr dirty="0"/>
          </a:p>
        </p:txBody>
      </p:sp>
      <p:sp>
        <p:nvSpPr>
          <p:cNvPr id="150" name="Google Shape;150;p26"/>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a:buChar char="-"/>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Within the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doctor</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module,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we can see doctor info, patients assigned to doctor, and we can also insert new doctors.</a:t>
            </a:r>
          </a:p>
          <a:p>
            <a:pPr>
              <a:buChar char="-"/>
            </a:pPr>
            <a:endParaRPr lang="en-US" sz="2200" dirty="0">
              <a:solidFill>
                <a:schemeClr val="tx1"/>
              </a:solidFill>
              <a:latin typeface="Söhne"/>
            </a:endParaRPr>
          </a:p>
          <a:p>
            <a:pPr marL="152400" indent="0">
              <a:buNone/>
            </a:pPr>
            <a:r>
              <a:rPr lang="en-US" sz="2200" dirty="0">
                <a:solidFill>
                  <a:schemeClr val="tx1"/>
                </a:solidFill>
                <a:latin typeface="Söhne"/>
              </a:rPr>
              <a:t>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Doctor-patient view:                                                           insert doctor:</a:t>
            </a:r>
          </a:p>
          <a:p>
            <a:pPr marL="152400"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endParaRPr lang="en-US" dirty="0">
              <a:solidFill>
                <a:schemeClr val="tx1"/>
              </a:solidFill>
              <a:latin typeface="Söhne"/>
            </a:endParaRPr>
          </a:p>
          <a:p>
            <a:pPr marL="152400" indent="0">
              <a:buNone/>
            </a:pPr>
            <a:endParaRPr lang="en-US" dirty="0">
              <a:solidFill>
                <a:schemeClr val="tx1"/>
              </a:solidFill>
              <a:latin typeface="Söhne"/>
            </a:endParaRPr>
          </a:p>
          <a:p>
            <a:pPr marL="152400" indent="0">
              <a:buNone/>
            </a:pPr>
            <a:r>
              <a:rPr lang="en-US" dirty="0">
                <a:solidFill>
                  <a:schemeClr val="tx1"/>
                </a:solidFill>
                <a:latin typeface="Söhne"/>
              </a:rPr>
              <a:t>                                                                       </a:t>
            </a:r>
          </a:p>
        </p:txBody>
      </p:sp>
      <p:pic>
        <p:nvPicPr>
          <p:cNvPr id="4" name="Picture 3"/>
          <p:cNvPicPr>
            <a:picLocks noChangeAspect="1"/>
          </p:cNvPicPr>
          <p:nvPr/>
        </p:nvPicPr>
        <p:blipFill>
          <a:blip r:embed="rId3"/>
          <a:stretch>
            <a:fillRect/>
          </a:stretch>
        </p:blipFill>
        <p:spPr>
          <a:xfrm>
            <a:off x="902534" y="3350248"/>
            <a:ext cx="5084593" cy="1736132"/>
          </a:xfrm>
          <a:prstGeom prst="rect">
            <a:avLst/>
          </a:prstGeom>
        </p:spPr>
      </p:pic>
      <p:pic>
        <p:nvPicPr>
          <p:cNvPr id="7" name="Picture 6"/>
          <p:cNvPicPr>
            <a:picLocks noChangeAspect="1"/>
          </p:cNvPicPr>
          <p:nvPr/>
        </p:nvPicPr>
        <p:blipFill>
          <a:blip r:embed="rId4"/>
          <a:stretch>
            <a:fillRect/>
          </a:stretch>
        </p:blipFill>
        <p:spPr>
          <a:xfrm>
            <a:off x="7160929" y="3285955"/>
            <a:ext cx="4615471" cy="16920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Nurse Module</a:t>
            </a:r>
            <a:endParaRPr dirty="0"/>
          </a:p>
        </p:txBody>
      </p:sp>
      <p:sp>
        <p:nvSpPr>
          <p:cNvPr id="150" name="Google Shape;150;p26"/>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a:buChar char="-"/>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Within the nurse module,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we can see nurse info, patients assigned to nurse, and we can also insert new nurses.</a:t>
            </a:r>
          </a:p>
          <a:p>
            <a:pPr>
              <a:buChar char="-"/>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Nurse-patient view:                                                               insert Nurse:</a:t>
            </a:r>
          </a:p>
          <a:p>
            <a:pPr marL="152400" indent="0">
              <a:buNone/>
            </a:pPr>
            <a:endParaRPr lang="en-US" dirty="0">
              <a:solidFill>
                <a:schemeClr val="tx1"/>
              </a:solidFill>
              <a:latin typeface="Söhne"/>
            </a:endParaRPr>
          </a:p>
          <a:p>
            <a:pPr marL="152400" indent="0">
              <a:buNone/>
            </a:pPr>
            <a:endParaRPr lang="en-US" dirty="0">
              <a:solidFill>
                <a:schemeClr val="tx1"/>
              </a:solidFill>
              <a:latin typeface="Söhne"/>
            </a:endParaRPr>
          </a:p>
          <a:p>
            <a:pPr marL="152400" indent="0">
              <a:buNone/>
            </a:pPr>
            <a:endParaRPr lang="en-US" dirty="0">
              <a:solidFill>
                <a:schemeClr val="tx1"/>
              </a:solidFill>
              <a:latin typeface="Söhne"/>
            </a:endParaRPr>
          </a:p>
          <a:p>
            <a:pPr marL="152400" indent="0">
              <a:buNone/>
            </a:pPr>
            <a:r>
              <a:rPr lang="en-US" dirty="0">
                <a:solidFill>
                  <a:schemeClr val="tx1"/>
                </a:solidFill>
                <a:latin typeface="Söhne"/>
              </a:rPr>
              <a:t>                                                                       </a:t>
            </a:r>
          </a:p>
        </p:txBody>
      </p:sp>
      <p:pic>
        <p:nvPicPr>
          <p:cNvPr id="3" name="Picture 2"/>
          <p:cNvPicPr>
            <a:picLocks noChangeAspect="1"/>
          </p:cNvPicPr>
          <p:nvPr/>
        </p:nvPicPr>
        <p:blipFill>
          <a:blip r:embed="rId3"/>
          <a:stretch>
            <a:fillRect/>
          </a:stretch>
        </p:blipFill>
        <p:spPr>
          <a:xfrm>
            <a:off x="918832" y="3332047"/>
            <a:ext cx="5355243" cy="1692024"/>
          </a:xfrm>
          <a:prstGeom prst="rect">
            <a:avLst/>
          </a:prstGeom>
        </p:spPr>
      </p:pic>
      <p:pic>
        <p:nvPicPr>
          <p:cNvPr id="6" name="Picture 5"/>
          <p:cNvPicPr>
            <a:picLocks noChangeAspect="1"/>
          </p:cNvPicPr>
          <p:nvPr/>
        </p:nvPicPr>
        <p:blipFill>
          <a:blip r:embed="rId4"/>
          <a:stretch>
            <a:fillRect/>
          </a:stretch>
        </p:blipFill>
        <p:spPr>
          <a:xfrm>
            <a:off x="7202292" y="3332047"/>
            <a:ext cx="4574108" cy="163192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6"/>
          <p:cNvSpPr txBox="1">
            <a:spLocks noGrp="1"/>
          </p:cNvSpPr>
          <p:nvPr>
            <p:ph type="body" idx="1"/>
          </p:nvPr>
        </p:nvSpPr>
        <p:spPr>
          <a:xfrm>
            <a:off x="645090" y="1829526"/>
            <a:ext cx="4913638" cy="4555200"/>
          </a:xfrm>
          <a:prstGeom prst="rect">
            <a:avLst/>
          </a:prstGeom>
        </p:spPr>
        <p:txBody>
          <a:bodyPr spcFirstLastPara="1" vert="horz" wrap="square" lIns="121900" tIns="121900" rIns="121900" bIns="121900" rtlCol="0" anchor="t" anchorCtr="0">
            <a:normAutofit/>
          </a:bodyPr>
          <a:lstStyle/>
          <a:p>
            <a:pPr algn="just">
              <a:buChar char="-"/>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When a doctor or nurse departs from the hospital, we can remove them from the database by utilizing their employee ID.</a:t>
            </a: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latin typeface="Söhne"/>
              </a:rPr>
              <a:t>                                                                       </a:t>
            </a:r>
          </a:p>
        </p:txBody>
      </p:sp>
      <p:pic>
        <p:nvPicPr>
          <p:cNvPr id="4" name="Picture 3"/>
          <p:cNvPicPr>
            <a:picLocks noChangeAspect="1"/>
          </p:cNvPicPr>
          <p:nvPr/>
        </p:nvPicPr>
        <p:blipFill>
          <a:blip r:embed="rId3"/>
          <a:stretch>
            <a:fillRect/>
          </a:stretch>
        </p:blipFill>
        <p:spPr>
          <a:xfrm>
            <a:off x="6633273" y="929414"/>
            <a:ext cx="3683189" cy="49070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a:t>
            </a:r>
          </a:p>
        </p:txBody>
      </p:sp>
      <p:sp>
        <p:nvSpPr>
          <p:cNvPr id="3" name="Text Placeholder 2"/>
          <p:cNvSpPr>
            <a:spLocks noGrp="1"/>
          </p:cNvSpPr>
          <p:nvPr>
            <p:ph type="body" idx="1"/>
          </p:nvPr>
        </p:nvSpPr>
        <p:spPr/>
        <p:txBody>
          <a:bodyPr/>
          <a:lstStyle/>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Apart from above, you can also see Emergency contacts of patients,  current status of rooms and we also have logout feature, where we can logout of session.</a:t>
            </a:r>
          </a:p>
          <a:p>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Emergency contacts:                                                   Rooms: </a:t>
            </a:r>
          </a:p>
          <a:p>
            <a:pPr marL="152400" indent="0">
              <a:buNone/>
            </a:pPr>
            <a:r>
              <a:rPr lang="en-US" dirty="0"/>
              <a:t>  </a:t>
            </a:r>
          </a:p>
        </p:txBody>
      </p:sp>
      <p:pic>
        <p:nvPicPr>
          <p:cNvPr id="9" name="Picture 8"/>
          <p:cNvPicPr>
            <a:picLocks noChangeAspect="1"/>
          </p:cNvPicPr>
          <p:nvPr/>
        </p:nvPicPr>
        <p:blipFill>
          <a:blip r:embed="rId2"/>
          <a:stretch>
            <a:fillRect/>
          </a:stretch>
        </p:blipFill>
        <p:spPr>
          <a:xfrm>
            <a:off x="6232136" y="3252847"/>
            <a:ext cx="5209308" cy="1966945"/>
          </a:xfrm>
          <a:prstGeom prst="rect">
            <a:avLst/>
          </a:prstGeom>
        </p:spPr>
      </p:pic>
      <p:pic>
        <p:nvPicPr>
          <p:cNvPr id="5" name="Picture 4"/>
          <p:cNvPicPr>
            <a:picLocks noChangeAspect="1"/>
          </p:cNvPicPr>
          <p:nvPr/>
        </p:nvPicPr>
        <p:blipFill>
          <a:blip r:embed="rId3"/>
          <a:stretch>
            <a:fillRect/>
          </a:stretch>
        </p:blipFill>
        <p:spPr>
          <a:xfrm>
            <a:off x="654984" y="3307484"/>
            <a:ext cx="5242196" cy="19123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sym typeface="+mn-ea"/>
              </a:rPr>
              <a:t>OBJECTIVES</a:t>
            </a:r>
            <a:endParaRPr lang="en-GB" altLang="en-US"/>
          </a:p>
        </p:txBody>
      </p:sp>
      <p:sp>
        <p:nvSpPr>
          <p:cNvPr id="3" name="Text Placeholder 2"/>
          <p:cNvSpPr>
            <a:spLocks noGrp="1"/>
          </p:cNvSpPr>
          <p:nvPr>
            <p:ph type="body" idx="1"/>
          </p:nvPr>
        </p:nvSpPr>
        <p:spPr/>
        <p:txBody>
          <a:bodyPr>
            <a:noAutofit/>
          </a:bodyPr>
          <a:lstStyle/>
          <a:p>
            <a:pPr algn="just"/>
            <a:r>
              <a:rPr lang="en-GB" altLang="en-US" sz="2200" b="1" dirty="0">
                <a:solidFill>
                  <a:schemeClr val="tx1"/>
                </a:solidFill>
                <a:latin typeface="Calibri" panose="020F0502020204030204" pitchFamily="34" charset="0"/>
                <a:cs typeface="Calibri" panose="020F0502020204030204" pitchFamily="34" charset="0"/>
              </a:rPr>
              <a:t>Efficient Doctor Management:</a:t>
            </a:r>
            <a:r>
              <a:rPr lang="en-GB" altLang="en-US" sz="2200" dirty="0">
                <a:solidFill>
                  <a:schemeClr val="tx1"/>
                </a:solidFill>
                <a:latin typeface="Calibri" panose="020F0502020204030204" pitchFamily="34" charset="0"/>
                <a:cs typeface="Calibri" panose="020F0502020204030204" pitchFamily="34" charset="0"/>
              </a:rPr>
              <a:t> Add, update, and maintain employee information such as unique identifiers (ID), specialties, and names within the </a:t>
            </a:r>
            <a:r>
              <a:rPr lang="en-GB" altLang="en-US" sz="2200" dirty="0" err="1">
                <a:solidFill>
                  <a:schemeClr val="tx1"/>
                </a:solidFill>
                <a:latin typeface="Calibri" panose="020F0502020204030204" pitchFamily="34" charset="0"/>
                <a:cs typeface="Calibri" panose="020F0502020204030204" pitchFamily="34" charset="0"/>
              </a:rPr>
              <a:t>MedCentral</a:t>
            </a:r>
            <a:r>
              <a:rPr lang="en-GB" altLang="en-US" sz="2200" dirty="0">
                <a:solidFill>
                  <a:schemeClr val="tx1"/>
                </a:solidFill>
                <a:latin typeface="Calibri" panose="020F0502020204030204" pitchFamily="34" charset="0"/>
                <a:cs typeface="Calibri" panose="020F0502020204030204" pitchFamily="34" charset="0"/>
              </a:rPr>
              <a:t> system.</a:t>
            </a:r>
          </a:p>
          <a:p>
            <a:pPr algn="just"/>
            <a:endParaRPr lang="en-GB" altLang="en-US" sz="2200" dirty="0">
              <a:solidFill>
                <a:schemeClr val="tx1"/>
              </a:solidFill>
              <a:latin typeface="Calibri" panose="020F0502020204030204" pitchFamily="34" charset="0"/>
              <a:cs typeface="Calibri" panose="020F0502020204030204" pitchFamily="34" charset="0"/>
            </a:endParaRPr>
          </a:p>
          <a:p>
            <a:pPr algn="just"/>
            <a:r>
              <a:rPr lang="en-GB" altLang="en-US" sz="2200" b="1" dirty="0">
                <a:solidFill>
                  <a:schemeClr val="tx1"/>
                </a:solidFill>
                <a:latin typeface="Calibri" panose="020F0502020204030204" pitchFamily="34" charset="0"/>
                <a:cs typeface="Calibri" panose="020F0502020204030204" pitchFamily="34" charset="0"/>
              </a:rPr>
              <a:t>Patient Assignment Tracking:</a:t>
            </a:r>
            <a:r>
              <a:rPr lang="en-GB" altLang="en-US" sz="2200" dirty="0">
                <a:solidFill>
                  <a:schemeClr val="tx1"/>
                </a:solidFill>
                <a:latin typeface="Calibri" panose="020F0502020204030204" pitchFamily="34" charset="0"/>
                <a:cs typeface="Calibri" panose="020F0502020204030204" pitchFamily="34" charset="0"/>
              </a:rPr>
              <a:t> Track and manage patient assignments to each doctor and nurse, providing visibility into workload distribution.</a:t>
            </a:r>
          </a:p>
          <a:p>
            <a:pPr marL="152400" indent="0" algn="just">
              <a:buNone/>
            </a:pPr>
            <a:endParaRPr lang="en-GB" altLang="en-US" sz="2200" dirty="0">
              <a:solidFill>
                <a:schemeClr val="tx1"/>
              </a:solidFill>
              <a:latin typeface="Calibri" panose="020F0502020204030204" pitchFamily="34" charset="0"/>
              <a:cs typeface="Calibri" panose="020F0502020204030204" pitchFamily="34" charset="0"/>
            </a:endParaRPr>
          </a:p>
          <a:p>
            <a:pPr algn="just"/>
            <a:r>
              <a:rPr lang="en-GB" altLang="en-US" sz="2200" b="1" dirty="0">
                <a:solidFill>
                  <a:schemeClr val="tx1"/>
                </a:solidFill>
                <a:latin typeface="Calibri" panose="020F0502020204030204" pitchFamily="34" charset="0"/>
                <a:cs typeface="Calibri" panose="020F0502020204030204" pitchFamily="34" charset="0"/>
              </a:rPr>
              <a:t>Optimized Patient Care:</a:t>
            </a:r>
            <a:r>
              <a:rPr lang="en-GB" altLang="en-US" sz="2200" dirty="0">
                <a:solidFill>
                  <a:schemeClr val="tx1"/>
                </a:solidFill>
                <a:latin typeface="Calibri" panose="020F0502020204030204" pitchFamily="34" charset="0"/>
                <a:cs typeface="Calibri" panose="020F0502020204030204" pitchFamily="34" charset="0"/>
              </a:rPr>
              <a:t>  </a:t>
            </a:r>
            <a:r>
              <a:rPr lang="en-GB" altLang="en-US" sz="2200" dirty="0" err="1">
                <a:solidFill>
                  <a:schemeClr val="tx1"/>
                </a:solidFill>
                <a:latin typeface="Calibri" panose="020F0502020204030204" pitchFamily="34" charset="0"/>
                <a:cs typeface="Calibri" panose="020F0502020204030204" pitchFamily="34" charset="0"/>
              </a:rPr>
              <a:t>MedCentral</a:t>
            </a:r>
            <a:r>
              <a:rPr lang="en-GB" altLang="en-US" sz="2200" dirty="0">
                <a:solidFill>
                  <a:schemeClr val="tx1"/>
                </a:solidFill>
                <a:latin typeface="Calibri" panose="020F0502020204030204" pitchFamily="34" charset="0"/>
                <a:cs typeface="Calibri" panose="020F0502020204030204" pitchFamily="34" charset="0"/>
              </a:rPr>
              <a:t> system supports optimized patient care by allowing Hospital Administrators to assign patients to doctors based on specialties, ensuring that patients receive appropriate and specialized medical attention.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4" name="TextBox 3"/>
          <p:cNvSpPr txBox="1"/>
          <p:nvPr/>
        </p:nvSpPr>
        <p:spPr>
          <a:xfrm>
            <a:off x="3791546" y="3753743"/>
            <a:ext cx="6097190" cy="307777"/>
          </a:xfrm>
          <a:prstGeom prst="rect">
            <a:avLst/>
          </a:prstGeom>
          <a:noFill/>
        </p:spPr>
        <p:txBody>
          <a:bodyPr wrap="square">
            <a:spAutoFit/>
          </a:bodyPr>
          <a:lstStyle/>
          <a:p>
            <a:r>
              <a:rPr lang="en-US" dirty="0">
                <a:solidFill>
                  <a:schemeClr val="tx1"/>
                </a:solidFill>
              </a:rPr>
              <a:t>https://github.com/deepthisamhithaedara/Database-Project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6235" y="833053"/>
            <a:ext cx="11360800" cy="4555200"/>
          </a:xfrm>
        </p:spPr>
        <p:txBody>
          <a:bodyPr/>
          <a:lstStyle/>
          <a:p>
            <a:pPr algn="just"/>
            <a:r>
              <a:rPr lang="en-GB" altLang="en-US" sz="2200" b="1" dirty="0">
                <a:solidFill>
                  <a:schemeClr val="tx1"/>
                </a:solidFill>
                <a:latin typeface="Calibri" panose="020F0502020204030204" pitchFamily="34" charset="0"/>
                <a:cs typeface="Calibri" panose="020F0502020204030204" pitchFamily="34" charset="0"/>
              </a:rPr>
              <a:t>Workload Balancing:</a:t>
            </a:r>
            <a:r>
              <a:rPr lang="en-GB" altLang="en-US" sz="2200" dirty="0">
                <a:solidFill>
                  <a:schemeClr val="tx1"/>
                </a:solidFill>
                <a:latin typeface="Calibri" panose="020F0502020204030204" pitchFamily="34" charset="0"/>
                <a:cs typeface="Calibri" panose="020F0502020204030204" pitchFamily="34" charset="0"/>
              </a:rPr>
              <a:t>  Balance doctor workloads by monitoring patient assignments to ensure efficient use of doctor resources.</a:t>
            </a:r>
          </a:p>
          <a:p>
            <a:pPr marL="152400" indent="0" algn="just">
              <a:buNone/>
            </a:pPr>
            <a:endParaRPr lang="en-GB" altLang="en-US" sz="2200" dirty="0">
              <a:solidFill>
                <a:schemeClr val="tx1"/>
              </a:solidFill>
              <a:latin typeface="Calibri" panose="020F0502020204030204" pitchFamily="34" charset="0"/>
              <a:cs typeface="Calibri" panose="020F0502020204030204" pitchFamily="34" charset="0"/>
            </a:endParaRPr>
          </a:p>
          <a:p>
            <a:pPr algn="just"/>
            <a:r>
              <a:rPr lang="en-GB" altLang="en-US" sz="2200" b="1" dirty="0">
                <a:solidFill>
                  <a:schemeClr val="tx1"/>
                </a:solidFill>
                <a:latin typeface="Calibri" panose="020F0502020204030204" pitchFamily="34" charset="0"/>
                <a:cs typeface="Calibri" panose="020F0502020204030204" pitchFamily="34" charset="0"/>
              </a:rPr>
              <a:t>User-Friendly Interface:</a:t>
            </a:r>
            <a:r>
              <a:rPr lang="en-GB" altLang="en-US" sz="2200" dirty="0">
                <a:solidFill>
                  <a:schemeClr val="tx1"/>
                </a:solidFill>
                <a:latin typeface="Calibri" panose="020F0502020204030204" pitchFamily="34" charset="0"/>
                <a:cs typeface="Calibri" panose="020F0502020204030204" pitchFamily="34" charset="0"/>
              </a:rPr>
              <a:t> user-friendly interface for Hospital Administrators within </a:t>
            </a:r>
            <a:r>
              <a:rPr lang="en-GB" altLang="en-US" sz="2200" dirty="0" err="1">
                <a:solidFill>
                  <a:schemeClr val="tx1"/>
                </a:solidFill>
                <a:latin typeface="Calibri" panose="020F0502020204030204" pitchFamily="34" charset="0"/>
                <a:cs typeface="Calibri" panose="020F0502020204030204" pitchFamily="34" charset="0"/>
              </a:rPr>
              <a:t>MedCentral</a:t>
            </a:r>
            <a:r>
              <a:rPr lang="en-GB" altLang="en-US" sz="2200" dirty="0">
                <a:solidFill>
                  <a:schemeClr val="tx1"/>
                </a:solidFill>
                <a:latin typeface="Calibri" panose="020F0502020204030204" pitchFamily="34" charset="0"/>
                <a:cs typeface="Calibri" panose="020F0502020204030204" pitchFamily="34" charset="0"/>
              </a:rPr>
              <a:t>, allowing for easy navigation and efficient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ER Diagram</a:t>
            </a:r>
            <a:endParaRPr dirty="0"/>
          </a:p>
        </p:txBody>
      </p:sp>
      <p:sp>
        <p:nvSpPr>
          <p:cNvPr id="77" name="Google Shape;77;p15"/>
          <p:cNvSpPr txBox="1"/>
          <p:nvPr/>
        </p:nvSpPr>
        <p:spPr>
          <a:xfrm>
            <a:off x="6444967" y="2881500"/>
            <a:ext cx="480400" cy="365200"/>
          </a:xfrm>
          <a:prstGeom prst="rect">
            <a:avLst/>
          </a:prstGeom>
          <a:noFill/>
          <a:ln>
            <a:noFill/>
          </a:ln>
        </p:spPr>
        <p:txBody>
          <a:bodyPr spcFirstLastPara="1" wrap="square" lIns="121900" tIns="121900" rIns="121900" bIns="121900" anchor="t" anchorCtr="0">
            <a:noAutofit/>
          </a:bodyPr>
          <a:lstStyle/>
          <a:p>
            <a:endParaRPr sz="1065">
              <a:latin typeface="Average"/>
              <a:ea typeface="Average"/>
              <a:cs typeface="Average"/>
              <a:sym typeface="Average"/>
            </a:endParaRPr>
          </a:p>
        </p:txBody>
      </p:sp>
      <p:pic>
        <p:nvPicPr>
          <p:cNvPr id="3" name="Picture 2">
            <a:extLst>
              <a:ext uri="{FF2B5EF4-FFF2-40B4-BE49-F238E27FC236}">
                <a16:creationId xmlns:a16="http://schemas.microsoft.com/office/drawing/2014/main" id="{71916325-B214-D793-7EF3-28DDEC976A04}"/>
              </a:ext>
            </a:extLst>
          </p:cNvPr>
          <p:cNvPicPr>
            <a:picLocks noChangeAspect="1"/>
          </p:cNvPicPr>
          <p:nvPr/>
        </p:nvPicPr>
        <p:blipFill>
          <a:blip r:embed="rId3"/>
          <a:stretch>
            <a:fillRect/>
          </a:stretch>
        </p:blipFill>
        <p:spPr>
          <a:xfrm>
            <a:off x="2821781" y="1150143"/>
            <a:ext cx="7640068" cy="53174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Relational Schema</a:t>
            </a:r>
            <a:endParaRPr dirty="0"/>
          </a:p>
        </p:txBody>
      </p:sp>
      <p:pic>
        <p:nvPicPr>
          <p:cNvPr id="4" name="Picture 3"/>
          <p:cNvPicPr>
            <a:picLocks noChangeAspect="1"/>
          </p:cNvPicPr>
          <p:nvPr/>
        </p:nvPicPr>
        <p:blipFill>
          <a:blip r:embed="rId3"/>
          <a:stretch>
            <a:fillRect/>
          </a:stretch>
        </p:blipFill>
        <p:spPr>
          <a:xfrm>
            <a:off x="2742720" y="1492573"/>
            <a:ext cx="6953301" cy="4772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314760"/>
            <a:ext cx="11360800" cy="763600"/>
          </a:xfrm>
        </p:spPr>
        <p:txBody>
          <a:bodyPr/>
          <a:lstStyle/>
          <a:p>
            <a:r>
              <a:rPr lang="en-US" dirty="0"/>
              <a:t>Data Dictionary:</a:t>
            </a:r>
          </a:p>
        </p:txBody>
      </p:sp>
      <p:sp>
        <p:nvSpPr>
          <p:cNvPr id="3" name="Text Placeholder 2"/>
          <p:cNvSpPr>
            <a:spLocks noGrp="1"/>
          </p:cNvSpPr>
          <p:nvPr>
            <p:ph type="body" idx="1"/>
          </p:nvPr>
        </p:nvSpPr>
        <p:spPr>
          <a:xfrm>
            <a:off x="415600" y="1164430"/>
            <a:ext cx="5828038" cy="5522119"/>
          </a:xfrm>
        </p:spPr>
        <p:txBody>
          <a:bodyPr>
            <a:normAutofit/>
          </a:bodyPr>
          <a:lstStyle/>
          <a:p>
            <a:pPr marL="186055" indent="0">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Employee Table</a:t>
            </a:r>
          </a:p>
          <a:p>
            <a:pPr algn="just"/>
            <a:r>
              <a:rPr lang="en-US" sz="18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Employee_ID</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employee. Primary key.</a:t>
            </a: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Name</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Name of the employee.</a:t>
            </a:r>
          </a:p>
          <a:p>
            <a:pPr algn="just"/>
            <a:r>
              <a:rPr lang="en-US" sz="18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Start_Date</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Start date of employment.</a:t>
            </a: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Degree</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Degree qualification of the employee.</a:t>
            </a:r>
          </a:p>
          <a:p>
            <a:pPr algn="just"/>
            <a:r>
              <a:rPr lang="en-US" sz="18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Birth_Date</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Birth date of the employee.</a:t>
            </a:r>
            <a:endParaRPr lang="en-US" sz="1800" dirty="0"/>
          </a:p>
        </p:txBody>
      </p:sp>
      <p:sp>
        <p:nvSpPr>
          <p:cNvPr id="4" name="Text Placeholder 3"/>
          <p:cNvSpPr>
            <a:spLocks noGrp="1"/>
          </p:cNvSpPr>
          <p:nvPr>
            <p:ph type="body" idx="2"/>
          </p:nvPr>
        </p:nvSpPr>
        <p:spPr>
          <a:xfrm>
            <a:off x="6373985" y="1164523"/>
            <a:ext cx="5333200" cy="4555200"/>
          </a:xfrm>
        </p:spPr>
        <p:txBody>
          <a:bodyPr>
            <a:normAutofit/>
          </a:bodyPr>
          <a:lstStyle/>
          <a:p>
            <a:pPr marL="186055"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Doctor Table</a:t>
            </a:r>
          </a:p>
          <a:p>
            <a:pPr algn="just"/>
            <a:r>
              <a:rPr lang="en-US" sz="18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Employee_ID</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doctor. Primary key and foreign key referencing the Employee table.</a:t>
            </a: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Specialty</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Specialization of the doctor.</a:t>
            </a: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Office</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Office location of the doctor.</a:t>
            </a:r>
          </a:p>
          <a:p>
            <a:pPr marL="186055"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Nurse Table</a:t>
            </a:r>
          </a:p>
          <a:p>
            <a:pPr algn="just"/>
            <a:r>
              <a:rPr lang="en-US" sz="18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Employee_ID</a:t>
            </a: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nurse. Primary key and foreign key referencing the Employee table.</a:t>
            </a: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Team</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Team or department the nurse belongs to.</a:t>
            </a: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Shift</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Shift schedule of the nurse.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a:t>
            </a:r>
          </a:p>
        </p:txBody>
      </p:sp>
      <p:sp>
        <p:nvSpPr>
          <p:cNvPr id="3" name="Text Placeholder 2"/>
          <p:cNvSpPr>
            <a:spLocks noGrp="1"/>
          </p:cNvSpPr>
          <p:nvPr>
            <p:ph type="body" idx="1"/>
          </p:nvPr>
        </p:nvSpPr>
        <p:spPr>
          <a:xfrm>
            <a:off x="415600" y="1536633"/>
            <a:ext cx="5333200" cy="4792730"/>
          </a:xfrm>
        </p:spPr>
        <p:txBody>
          <a:bodyPr>
            <a:normAutofit fontScale="77500" lnSpcReduction="20000"/>
          </a:bodyPr>
          <a:lstStyle/>
          <a:p>
            <a:pPr marL="186055" indent="0" algn="just">
              <a:buNone/>
            </a:pPr>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Patient Table</a:t>
            </a: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Patient_ID</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patient. Primary key.</a:t>
            </a:r>
          </a:p>
          <a:p>
            <a:pPr algn="just"/>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SSN</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Social Security Number of the patient.</a:t>
            </a:r>
          </a:p>
          <a:p>
            <a:pPr algn="just"/>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Name</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Name of the patient.</a:t>
            </a: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Birth_Date</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Birth date of the patient.</a:t>
            </a: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Room_Number</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Room table, indicating the room where the patient is accommodated.</a:t>
            </a: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Nurse_ID</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Nurse table, indicating the nurse assigned to the patient.</a:t>
            </a: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Doctor_ID</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Doctor table, indicating the doctor responsible for the patient.</a:t>
            </a:r>
          </a:p>
          <a:p>
            <a:pPr algn="just"/>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Description</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Additional description or notes about the patient.</a:t>
            </a:r>
          </a:p>
          <a:p>
            <a:pPr marL="186055" indent="0" algn="just">
              <a:buNone/>
            </a:pP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86055" indent="0" algn="just">
              <a:buNone/>
            </a:pPr>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Bill Table</a:t>
            </a: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Bill_No</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bill. Primary key.</a:t>
            </a:r>
          </a:p>
          <a:p>
            <a:pPr algn="just"/>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Cost</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Cost associated with the bill.</a:t>
            </a: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Patient_ID</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Patient table, indicating the patient to whom the bill is related.</a:t>
            </a:r>
          </a:p>
          <a:p>
            <a:pPr algn="just"/>
            <a:endParaRPr lang="en-US" dirty="0"/>
          </a:p>
        </p:txBody>
      </p:sp>
      <p:sp>
        <p:nvSpPr>
          <p:cNvPr id="4" name="Text Placeholder 3"/>
          <p:cNvSpPr>
            <a:spLocks noGrp="1"/>
          </p:cNvSpPr>
          <p:nvPr>
            <p:ph type="body" idx="2"/>
          </p:nvPr>
        </p:nvSpPr>
        <p:spPr>
          <a:xfrm>
            <a:off x="6443200" y="1356967"/>
            <a:ext cx="5333200" cy="4972396"/>
          </a:xfrm>
        </p:spPr>
        <p:txBody>
          <a:bodyPr>
            <a:normAutofit fontScale="62500" lnSpcReduction="20000"/>
          </a:bodyPr>
          <a:lstStyle/>
          <a:p>
            <a:pPr marL="186055" indent="0" algn="just">
              <a:buNone/>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Room Table</a:t>
            </a:r>
          </a:p>
          <a:p>
            <a:pPr algn="just"/>
            <a:r>
              <a:rPr lang="en-US" sz="24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Room_Number</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room. Primary key.</a:t>
            </a:r>
          </a:p>
          <a:p>
            <a:pPr algn="just"/>
            <a:r>
              <a:rPr lang="en-US" sz="24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Nurse_ID</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Nurse table, indicating the nurse assigned to the room.</a:t>
            </a: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Occupancy</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Current occupancy status of the room.</a:t>
            </a: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Precautions</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Precautionary measures associated with the room.</a:t>
            </a: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Ward</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Ward or department the room belongs to.</a:t>
            </a: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Accommodations</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Additional accommodations provided in the room.</a:t>
            </a:r>
          </a:p>
          <a:p>
            <a:pPr marL="186055" indent="0" algn="just">
              <a:buNone/>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86055" indent="0" algn="just">
              <a:buNone/>
            </a:pPr>
            <a:r>
              <a:rPr lang="en-US" sz="24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Emergency_Contact</a:t>
            </a: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Table</a:t>
            </a: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Name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Name of the emergency contact person.</a:t>
            </a:r>
          </a:p>
          <a:p>
            <a:pPr algn="just"/>
            <a:r>
              <a:rPr lang="en-US" sz="24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Patient_ID</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Patient table, indicating the patient for whom the emergency contact is registered.</a:t>
            </a: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Address</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Address of the emergency contact.</a:t>
            </a:r>
          </a:p>
          <a:p>
            <a:pPr algn="just"/>
            <a:r>
              <a:rPr lang="en-US" sz="24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Phone_Number</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Phone number of the emergency contact.</a:t>
            </a: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Relationship</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Relationship of the emergency contact with the patient.</a:t>
            </a:r>
          </a:p>
          <a:p>
            <a:pPr algn="just"/>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86055" indent="0"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DDL: TABLES</a:t>
            </a:r>
            <a:endParaRPr dirty="0"/>
          </a:p>
        </p:txBody>
      </p:sp>
      <p:pic>
        <p:nvPicPr>
          <p:cNvPr id="2" name="Picture 1"/>
          <p:cNvPicPr>
            <a:picLocks noChangeAspect="1"/>
          </p:cNvPicPr>
          <p:nvPr/>
        </p:nvPicPr>
        <p:blipFill rotWithShape="1">
          <a:blip r:embed="rId3"/>
          <a:srcRect t="2855" r="10423" b="52802"/>
          <a:stretch>
            <a:fillRect/>
          </a:stretch>
        </p:blipFill>
        <p:spPr>
          <a:xfrm>
            <a:off x="3089910" y="1587500"/>
            <a:ext cx="6656705" cy="2331085"/>
          </a:xfrm>
          <a:prstGeom prst="rect">
            <a:avLst/>
          </a:prstGeom>
        </p:spPr>
      </p:pic>
      <p:pic>
        <p:nvPicPr>
          <p:cNvPr id="5" name="Picture 4"/>
          <p:cNvPicPr>
            <a:picLocks noChangeAspect="1"/>
          </p:cNvPicPr>
          <p:nvPr/>
        </p:nvPicPr>
        <p:blipFill rotWithShape="1">
          <a:blip r:embed="rId3"/>
          <a:srcRect t="75281" r="11807" b="2252"/>
          <a:stretch>
            <a:fillRect/>
          </a:stretch>
        </p:blipFill>
        <p:spPr>
          <a:xfrm>
            <a:off x="3048000" y="4582160"/>
            <a:ext cx="6698615" cy="1776730"/>
          </a:xfrm>
          <a:prstGeom prst="rect">
            <a:avLst/>
          </a:prstGeom>
        </p:spPr>
      </p:pic>
    </p:spTree>
  </p:cSld>
  <p:clrMapOvr>
    <a:masterClrMapping/>
  </p:clrMapOvr>
</p:sld>
</file>

<file path=ppt/theme/theme1.xml><?xml version="1.0" encoding="utf-8"?>
<a:theme xmlns:a="http://schemas.openxmlformats.org/drawingml/2006/main" name="Theme1">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258</TotalTime>
  <Words>1275</Words>
  <Application>Microsoft Office PowerPoint</Application>
  <PresentationFormat>Widescreen</PresentationFormat>
  <Paragraphs>198</Paragraphs>
  <Slides>31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Arial</vt:lpstr>
      <vt:lpstr>Average</vt:lpstr>
      <vt:lpstr>Calibri</vt:lpstr>
      <vt:lpstr>Oswald</vt:lpstr>
      <vt:lpstr>Söhne</vt:lpstr>
      <vt:lpstr>Theme1</vt:lpstr>
      <vt:lpstr>MedCentral: Hospital  Management system </vt:lpstr>
      <vt:lpstr>Project Synopsis</vt:lpstr>
      <vt:lpstr>OBJECTIVES</vt:lpstr>
      <vt:lpstr>PowerPoint Presentation</vt:lpstr>
      <vt:lpstr>ER Diagram</vt:lpstr>
      <vt:lpstr>Relational Schema</vt:lpstr>
      <vt:lpstr>Data Dictionary:</vt:lpstr>
      <vt:lpstr>Data Dictionary:</vt:lpstr>
      <vt:lpstr>DDL: TABLES</vt:lpstr>
      <vt:lpstr>DDL: TABLES</vt:lpstr>
      <vt:lpstr>DDL: TABLES</vt:lpstr>
      <vt:lpstr>Triggers</vt:lpstr>
      <vt:lpstr>Triggers</vt:lpstr>
      <vt:lpstr>Views</vt:lpstr>
      <vt:lpstr>Views</vt:lpstr>
      <vt:lpstr>Views</vt:lpstr>
      <vt:lpstr>Stored Procedures-- Billing</vt:lpstr>
      <vt:lpstr>Stored Procedures</vt:lpstr>
      <vt:lpstr>User Stories</vt:lpstr>
      <vt:lpstr>Login</vt:lpstr>
      <vt:lpstr>Hospital Dashboard</vt:lpstr>
      <vt:lpstr>Patients Module</vt:lpstr>
      <vt:lpstr>PowerPoint Presentation</vt:lpstr>
      <vt:lpstr>PowerPoint Presentation</vt:lpstr>
      <vt:lpstr>Employee Module</vt:lpstr>
      <vt:lpstr>Doctor Module</vt:lpstr>
      <vt:lpstr>Nurse Module</vt:lpstr>
      <vt:lpstr>PowerPoint Presentation</vt:lpstr>
      <vt:lpstr>Other:</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MedCentral: Centralized Hospital Database Management</dc:title>
  <dc:creator>Deepthi Samhitha Edara</dc:creator>
  <cp:lastModifiedBy>Deepthi Samhitha Edara</cp:lastModifiedBy>
  <cp:revision>22</cp:revision>
  <dcterms:created xsi:type="dcterms:W3CDTF">2024-02-15T03:01:00Z</dcterms:created>
  <dcterms:modified xsi:type="dcterms:W3CDTF">2024-05-03T01:43:34Z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189A0AE08E864EC1A1C32F93E827C1FB_13</vt:lpwstr>
  </property>
  <property fmtid="{D5CDD505-2E9C-101B-9397-08002B2CF9AE}" pid="3" name="KSOProductBuildVer">
    <vt:lpwstr>2057-12.2.0.16909</vt:lpwstr>
  </property>
</Properties>
</file>