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Archivo Narrow SemiBold" panose="020B0706020202020B04" pitchFamily="34" charset="77"/>
      <p:regular r:id="rId15"/>
      <p:bold r:id="rId16"/>
      <p:italic r:id="rId17"/>
      <p:boldItalic r:id="rId18"/>
    </p:embeddedFont>
    <p:embeddedFont>
      <p:font typeface="Oswald" pitchFamily="2" charset="77"/>
      <p:regular r:id="rId19"/>
      <p:bold r:id="rId20"/>
    </p:embeddedFont>
    <p:embeddedFont>
      <p:font typeface="Roboto" panose="020000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p:cViewPr varScale="1">
        <p:scale>
          <a:sx n="156" d="100"/>
          <a:sy n="156" d="100"/>
        </p:scale>
        <p:origin x="360"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zar Ajhar" userId="bea8165a-1e25-4105-a909-45f2ae296e06" providerId="ADAL" clId="{01D50561-AF51-43C0-81EA-85D752FBE4B7}"/>
    <pc:docChg chg="modSld">
      <pc:chgData name="Nizar Ajhar" userId="bea8165a-1e25-4105-a909-45f2ae296e06" providerId="ADAL" clId="{01D50561-AF51-43C0-81EA-85D752FBE4B7}" dt="2020-12-04T19:53:53.948" v="0" actId="14100"/>
      <pc:docMkLst>
        <pc:docMk/>
      </pc:docMkLst>
      <pc:sldChg chg="modSp mod">
        <pc:chgData name="Nizar Ajhar" userId="bea8165a-1e25-4105-a909-45f2ae296e06" providerId="ADAL" clId="{01D50561-AF51-43C0-81EA-85D752FBE4B7}" dt="2020-12-04T19:53:53.948" v="0" actId="14100"/>
        <pc:sldMkLst>
          <pc:docMk/>
          <pc:sldMk cId="0" sldId="260"/>
        </pc:sldMkLst>
        <pc:spChg chg="mod">
          <ac:chgData name="Nizar Ajhar" userId="bea8165a-1e25-4105-a909-45f2ae296e06" providerId="ADAL" clId="{01D50561-AF51-43C0-81EA-85D752FBE4B7}" dt="2020-12-04T19:53:53.948" v="0" actId="14100"/>
          <ac:spMkLst>
            <pc:docMk/>
            <pc:sldMk cId="0" sldId="260"/>
            <ac:spMk id="11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af38cd23f2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af38cd23f2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af38cd23f2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af38cd23f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a5a8ce9810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a5a8ce981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a5a8ce981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a5a8ce981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a5a8ce9810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a5a8ce981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a5a8ce9810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a5a8ce9810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785dc4b402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785dc4b402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af38cd23f2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af38cd23f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af38cd23f2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af38cd23f2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a5a8ce9810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a5a8ce9810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af38cd23f2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af38cd23f2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311708" y="519150"/>
            <a:ext cx="8520600" cy="205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a:latin typeface="Archivo Narrow SemiBold"/>
                <a:ea typeface="Archivo Narrow SemiBold"/>
                <a:cs typeface="Archivo Narrow SemiBold"/>
                <a:sym typeface="Archivo Narrow SemiBold"/>
              </a:rPr>
              <a:t>Identifying High-Risk Covid-19 Cases for Intensive Care</a:t>
            </a:r>
            <a:endParaRPr sz="4000">
              <a:latin typeface="Archivo Narrow SemiBold"/>
              <a:ea typeface="Archivo Narrow SemiBold"/>
              <a:cs typeface="Archivo Narrow SemiBold"/>
              <a:sym typeface="Archivo Narrow SemiBold"/>
            </a:endParaRPr>
          </a:p>
        </p:txBody>
      </p:sp>
      <p:sp>
        <p:nvSpPr>
          <p:cNvPr id="86" name="Google Shape;86;p13"/>
          <p:cNvSpPr txBox="1">
            <a:spLocks noGrp="1"/>
          </p:cNvSpPr>
          <p:nvPr>
            <p:ph type="subTitle" idx="1"/>
          </p:nvPr>
        </p:nvSpPr>
        <p:spPr>
          <a:xfrm>
            <a:off x="345325" y="2157450"/>
            <a:ext cx="8520600" cy="25335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sz="1400" dirty="0">
                <a:solidFill>
                  <a:srgbClr val="FFFFFF"/>
                </a:solidFill>
                <a:latin typeface="Arial"/>
                <a:ea typeface="Arial"/>
                <a:cs typeface="Arial"/>
                <a:sym typeface="Arial"/>
              </a:rPr>
              <a:t>George Mason University</a:t>
            </a:r>
            <a:endParaRPr sz="1400" dirty="0">
              <a:solidFill>
                <a:srgbClr val="FFFFFF"/>
              </a:solidFill>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 sz="1400" dirty="0">
                <a:solidFill>
                  <a:srgbClr val="FFFFFF"/>
                </a:solidFill>
                <a:latin typeface="Arial"/>
                <a:ea typeface="Arial"/>
                <a:cs typeface="Arial"/>
                <a:sym typeface="Arial"/>
              </a:rPr>
              <a:t>Fairfax, VA</a:t>
            </a:r>
            <a:endParaRPr sz="1400" dirty="0">
              <a:solidFill>
                <a:srgbClr val="FFFFFF"/>
              </a:solidFill>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 sz="1400" dirty="0">
                <a:solidFill>
                  <a:srgbClr val="FFFFFF"/>
                </a:solidFill>
                <a:latin typeface="Arial"/>
                <a:ea typeface="Arial"/>
                <a:cs typeface="Arial"/>
                <a:sym typeface="Arial"/>
              </a:rPr>
              <a:t>SYST 573/OR 681 – Decision and Risk Analysis</a:t>
            </a:r>
            <a:endParaRPr sz="1400" dirty="0">
              <a:solidFill>
                <a:srgbClr val="FFFFFF"/>
              </a:solidFill>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 sz="1400" dirty="0">
                <a:solidFill>
                  <a:srgbClr val="FFFFFF"/>
                </a:solidFill>
                <a:latin typeface="Arial"/>
                <a:ea typeface="Arial"/>
                <a:cs typeface="Arial"/>
                <a:sym typeface="Arial"/>
              </a:rPr>
              <a:t>Fall 2020</a:t>
            </a:r>
            <a:endParaRPr sz="1400" dirty="0">
              <a:solidFill>
                <a:srgbClr val="FFFFFF"/>
              </a:solidFill>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 sz="1200" b="1">
                <a:solidFill>
                  <a:srgbClr val="FFFFFF"/>
                </a:solidFill>
                <a:latin typeface="Arial"/>
                <a:ea typeface="Arial"/>
                <a:cs typeface="Arial"/>
                <a:sym typeface="Arial"/>
              </a:rPr>
              <a:t>Team :</a:t>
            </a:r>
            <a:r>
              <a:rPr lang="en" sz="1200" b="1" dirty="0">
                <a:solidFill>
                  <a:srgbClr val="FFFFFF"/>
                </a:solidFill>
                <a:latin typeface="Arial"/>
                <a:ea typeface="Arial"/>
                <a:cs typeface="Arial"/>
                <a:sym typeface="Arial"/>
              </a:rPr>
              <a:t> </a:t>
            </a:r>
            <a:r>
              <a:rPr lang="en" sz="1200">
                <a:solidFill>
                  <a:srgbClr val="FFFFFF"/>
                </a:solidFill>
                <a:latin typeface="Arial"/>
                <a:ea typeface="Arial"/>
                <a:cs typeface="Arial"/>
                <a:sym typeface="Arial"/>
              </a:rPr>
              <a:t>Deepthi </a:t>
            </a:r>
            <a:r>
              <a:rPr lang="en" sz="1200" dirty="0">
                <a:solidFill>
                  <a:srgbClr val="FFFFFF"/>
                </a:solidFill>
                <a:latin typeface="Arial"/>
                <a:ea typeface="Arial"/>
                <a:cs typeface="Arial"/>
                <a:sym typeface="Arial"/>
              </a:rPr>
              <a:t>Tamma</a:t>
            </a:r>
            <a:endParaRPr dirty="0">
              <a:solidFill>
                <a:srgbClr val="FFFFF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2"/>
          <p:cNvSpPr txBox="1">
            <a:spLocks noGrp="1"/>
          </p:cNvSpPr>
          <p:nvPr>
            <p:ph type="title"/>
          </p:nvPr>
        </p:nvSpPr>
        <p:spPr>
          <a:xfrm>
            <a:off x="278175" y="128325"/>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swald"/>
                <a:ea typeface="Oswald"/>
                <a:cs typeface="Oswald"/>
                <a:sym typeface="Oswald"/>
              </a:rPr>
              <a:t>System Implementation</a:t>
            </a:r>
            <a:endParaRPr>
              <a:latin typeface="Oswald"/>
              <a:ea typeface="Oswald"/>
              <a:cs typeface="Oswald"/>
              <a:sym typeface="Oswald"/>
            </a:endParaRPr>
          </a:p>
        </p:txBody>
      </p:sp>
      <p:pic>
        <p:nvPicPr>
          <p:cNvPr id="151" name="Google Shape;151;p22"/>
          <p:cNvPicPr preferRelativeResize="0"/>
          <p:nvPr/>
        </p:nvPicPr>
        <p:blipFill>
          <a:blip r:embed="rId3">
            <a:alphaModFix/>
          </a:blip>
          <a:stretch>
            <a:fillRect/>
          </a:stretch>
        </p:blipFill>
        <p:spPr>
          <a:xfrm>
            <a:off x="278175" y="736125"/>
            <a:ext cx="5943600" cy="4010025"/>
          </a:xfrm>
          <a:prstGeom prst="rect">
            <a:avLst/>
          </a:prstGeom>
          <a:noFill/>
          <a:ln>
            <a:noFill/>
          </a:ln>
        </p:spPr>
      </p:pic>
      <p:sp>
        <p:nvSpPr>
          <p:cNvPr id="152" name="Google Shape;152;p22"/>
          <p:cNvSpPr txBox="1"/>
          <p:nvPr/>
        </p:nvSpPr>
        <p:spPr>
          <a:xfrm>
            <a:off x="5587250" y="826050"/>
            <a:ext cx="3462600" cy="349140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100" i="1">
                <a:latin typeface="Roboto"/>
                <a:ea typeface="Roboto"/>
                <a:cs typeface="Roboto"/>
                <a:sym typeface="Roboto"/>
              </a:rPr>
              <a:t>Step 1</a:t>
            </a:r>
            <a:r>
              <a:rPr lang="en" sz="1100">
                <a:latin typeface="Roboto"/>
                <a:ea typeface="Roboto"/>
                <a:cs typeface="Roboto"/>
                <a:sym typeface="Roboto"/>
              </a:rPr>
              <a:t>: Patient walks into the ER</a:t>
            </a:r>
            <a:endParaRPr sz="1100">
              <a:latin typeface="Roboto"/>
              <a:ea typeface="Roboto"/>
              <a:cs typeface="Roboto"/>
              <a:sym typeface="Roboto"/>
            </a:endParaRPr>
          </a:p>
          <a:p>
            <a:pPr marL="0" lvl="0" indent="0" algn="l" rtl="0">
              <a:lnSpc>
                <a:spcPct val="115000"/>
              </a:lnSpc>
              <a:spcBef>
                <a:spcPts val="1200"/>
              </a:spcBef>
              <a:spcAft>
                <a:spcPts val="0"/>
              </a:spcAft>
              <a:buNone/>
            </a:pPr>
            <a:r>
              <a:rPr lang="en" sz="1100" i="1">
                <a:latin typeface="Roboto"/>
                <a:ea typeface="Roboto"/>
                <a:cs typeface="Roboto"/>
                <a:sym typeface="Roboto"/>
              </a:rPr>
              <a:t>Step 2</a:t>
            </a:r>
            <a:r>
              <a:rPr lang="en" sz="1100">
                <a:latin typeface="Roboto"/>
                <a:ea typeface="Roboto"/>
                <a:cs typeface="Roboto"/>
                <a:sym typeface="Roboto"/>
              </a:rPr>
              <a:t>: ER Nurse measures patient’s temperature </a:t>
            </a:r>
            <a:endParaRPr sz="1100">
              <a:latin typeface="Roboto"/>
              <a:ea typeface="Roboto"/>
              <a:cs typeface="Roboto"/>
              <a:sym typeface="Roboto"/>
            </a:endParaRPr>
          </a:p>
          <a:p>
            <a:pPr marL="0" lvl="0" indent="0" algn="l" rtl="0">
              <a:lnSpc>
                <a:spcPct val="115000"/>
              </a:lnSpc>
              <a:spcBef>
                <a:spcPts val="1200"/>
              </a:spcBef>
              <a:spcAft>
                <a:spcPts val="0"/>
              </a:spcAft>
              <a:buNone/>
            </a:pPr>
            <a:r>
              <a:rPr lang="en" sz="1100" i="1">
                <a:latin typeface="Roboto"/>
                <a:ea typeface="Roboto"/>
                <a:cs typeface="Roboto"/>
                <a:sym typeface="Roboto"/>
              </a:rPr>
              <a:t>Step 3</a:t>
            </a:r>
            <a:r>
              <a:rPr lang="en" sz="1100">
                <a:latin typeface="Roboto"/>
                <a:ea typeface="Roboto"/>
                <a:cs typeface="Roboto"/>
                <a:sym typeface="Roboto"/>
              </a:rPr>
              <a:t>: Patient states the reason for visit </a:t>
            </a:r>
            <a:endParaRPr sz="1100">
              <a:latin typeface="Roboto"/>
              <a:ea typeface="Roboto"/>
              <a:cs typeface="Roboto"/>
              <a:sym typeface="Roboto"/>
            </a:endParaRPr>
          </a:p>
          <a:p>
            <a:pPr marL="0" lvl="0" indent="0" algn="l" rtl="0">
              <a:lnSpc>
                <a:spcPct val="115000"/>
              </a:lnSpc>
              <a:spcBef>
                <a:spcPts val="1200"/>
              </a:spcBef>
              <a:spcAft>
                <a:spcPts val="0"/>
              </a:spcAft>
              <a:buNone/>
            </a:pPr>
            <a:r>
              <a:rPr lang="en" sz="1100" i="1">
                <a:latin typeface="Roboto"/>
                <a:ea typeface="Roboto"/>
                <a:cs typeface="Roboto"/>
                <a:sym typeface="Roboto"/>
              </a:rPr>
              <a:t>Outcome A: </a:t>
            </a:r>
            <a:r>
              <a:rPr lang="en" sz="1100">
                <a:latin typeface="Roboto"/>
                <a:ea typeface="Roboto"/>
                <a:cs typeface="Roboto"/>
                <a:sym typeface="Roboto"/>
              </a:rPr>
              <a:t>Covid-19-related, move to Step 4</a:t>
            </a:r>
            <a:endParaRPr sz="1100">
              <a:latin typeface="Roboto"/>
              <a:ea typeface="Roboto"/>
              <a:cs typeface="Roboto"/>
              <a:sym typeface="Roboto"/>
            </a:endParaRPr>
          </a:p>
          <a:p>
            <a:pPr marL="0" lvl="0" indent="0" algn="l" rtl="0">
              <a:lnSpc>
                <a:spcPct val="115000"/>
              </a:lnSpc>
              <a:spcBef>
                <a:spcPts val="1200"/>
              </a:spcBef>
              <a:spcAft>
                <a:spcPts val="0"/>
              </a:spcAft>
              <a:buNone/>
            </a:pPr>
            <a:r>
              <a:rPr lang="en" sz="1100" i="1">
                <a:latin typeface="Roboto"/>
                <a:ea typeface="Roboto"/>
                <a:cs typeface="Roboto"/>
                <a:sym typeface="Roboto"/>
              </a:rPr>
              <a:t>Outcome B:</a:t>
            </a:r>
            <a:r>
              <a:rPr lang="en" sz="1100">
                <a:latin typeface="Roboto"/>
                <a:ea typeface="Roboto"/>
                <a:cs typeface="Roboto"/>
                <a:sym typeface="Roboto"/>
              </a:rPr>
              <a:t> Not Covid-19 related, system cannot be applied</a:t>
            </a:r>
            <a:endParaRPr sz="1100">
              <a:latin typeface="Roboto"/>
              <a:ea typeface="Roboto"/>
              <a:cs typeface="Roboto"/>
              <a:sym typeface="Roboto"/>
            </a:endParaRPr>
          </a:p>
          <a:p>
            <a:pPr marL="0" lvl="0" indent="0" algn="l" rtl="0">
              <a:lnSpc>
                <a:spcPct val="115000"/>
              </a:lnSpc>
              <a:spcBef>
                <a:spcPts val="1200"/>
              </a:spcBef>
              <a:spcAft>
                <a:spcPts val="0"/>
              </a:spcAft>
              <a:buNone/>
            </a:pPr>
            <a:r>
              <a:rPr lang="en" sz="1100" i="1">
                <a:latin typeface="Roboto"/>
                <a:ea typeface="Roboto"/>
                <a:cs typeface="Roboto"/>
                <a:sym typeface="Roboto"/>
              </a:rPr>
              <a:t>Step 4</a:t>
            </a:r>
            <a:r>
              <a:rPr lang="en" sz="1100">
                <a:latin typeface="Roboto"/>
                <a:ea typeface="Roboto"/>
                <a:cs typeface="Roboto"/>
                <a:sym typeface="Roboto"/>
              </a:rPr>
              <a:t>: ER Nurse perform Covid-19 test </a:t>
            </a:r>
            <a:endParaRPr sz="1100">
              <a:latin typeface="Roboto"/>
              <a:ea typeface="Roboto"/>
              <a:cs typeface="Roboto"/>
              <a:sym typeface="Roboto"/>
            </a:endParaRPr>
          </a:p>
          <a:p>
            <a:pPr marL="0" lvl="0" indent="0" algn="l" rtl="0">
              <a:lnSpc>
                <a:spcPct val="115000"/>
              </a:lnSpc>
              <a:spcBef>
                <a:spcPts val="1200"/>
              </a:spcBef>
              <a:spcAft>
                <a:spcPts val="0"/>
              </a:spcAft>
              <a:buNone/>
            </a:pPr>
            <a:r>
              <a:rPr lang="en" sz="1100" i="1">
                <a:highlight>
                  <a:srgbClr val="00FF00"/>
                </a:highlight>
                <a:latin typeface="Roboto"/>
                <a:ea typeface="Roboto"/>
                <a:cs typeface="Roboto"/>
                <a:sym typeface="Roboto"/>
              </a:rPr>
              <a:t>Outcome A: </a:t>
            </a:r>
            <a:r>
              <a:rPr lang="en" sz="1100">
                <a:highlight>
                  <a:srgbClr val="00FF00"/>
                </a:highlight>
                <a:latin typeface="Roboto"/>
                <a:ea typeface="Roboto"/>
                <a:cs typeface="Roboto"/>
                <a:sym typeface="Roboto"/>
              </a:rPr>
              <a:t>Test positive, move to step 5</a:t>
            </a:r>
            <a:endParaRPr sz="1100">
              <a:highlight>
                <a:srgbClr val="00FF00"/>
              </a:highlight>
              <a:latin typeface="Roboto"/>
              <a:ea typeface="Roboto"/>
              <a:cs typeface="Roboto"/>
              <a:sym typeface="Roboto"/>
            </a:endParaRPr>
          </a:p>
          <a:p>
            <a:pPr marL="0" lvl="0" indent="0" algn="l" rtl="0">
              <a:lnSpc>
                <a:spcPct val="115000"/>
              </a:lnSpc>
              <a:spcBef>
                <a:spcPts val="1200"/>
              </a:spcBef>
              <a:spcAft>
                <a:spcPts val="0"/>
              </a:spcAft>
              <a:buNone/>
            </a:pPr>
            <a:r>
              <a:rPr lang="en" sz="1100" i="1">
                <a:latin typeface="Roboto"/>
                <a:ea typeface="Roboto"/>
                <a:cs typeface="Roboto"/>
                <a:sym typeface="Roboto"/>
              </a:rPr>
              <a:t>Outcome B: </a:t>
            </a:r>
            <a:r>
              <a:rPr lang="en" sz="1100">
                <a:latin typeface="Roboto"/>
                <a:ea typeface="Roboto"/>
                <a:cs typeface="Roboto"/>
                <a:sym typeface="Roboto"/>
              </a:rPr>
              <a:t>Test negative, system cannot be applied </a:t>
            </a:r>
            <a:endParaRPr sz="1100">
              <a:latin typeface="Roboto"/>
              <a:ea typeface="Roboto"/>
              <a:cs typeface="Roboto"/>
              <a:sym typeface="Roboto"/>
            </a:endParaRPr>
          </a:p>
          <a:p>
            <a:pPr marL="0" lvl="0" indent="0" algn="l" rtl="0">
              <a:lnSpc>
                <a:spcPct val="115000"/>
              </a:lnSpc>
              <a:spcBef>
                <a:spcPts val="1200"/>
              </a:spcBef>
              <a:spcAft>
                <a:spcPts val="600"/>
              </a:spcAft>
              <a:buNone/>
            </a:pPr>
            <a:r>
              <a:rPr lang="en" sz="1100" i="1">
                <a:latin typeface="Roboto"/>
                <a:ea typeface="Roboto"/>
                <a:cs typeface="Roboto"/>
                <a:sym typeface="Roboto"/>
              </a:rPr>
              <a:t>Step 5</a:t>
            </a:r>
            <a:r>
              <a:rPr lang="en" sz="1100">
                <a:latin typeface="Roboto"/>
                <a:ea typeface="Roboto"/>
                <a:cs typeface="Roboto"/>
                <a:sym typeface="Roboto"/>
              </a:rPr>
              <a:t>: ER Nurse implements the system </a:t>
            </a:r>
            <a:endParaRPr sz="11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3"/>
          <p:cNvSpPr txBox="1">
            <a:spLocks noGrp="1"/>
          </p:cNvSpPr>
          <p:nvPr>
            <p:ph type="title"/>
          </p:nvPr>
        </p:nvSpPr>
        <p:spPr>
          <a:xfrm>
            <a:off x="278175" y="128325"/>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swald"/>
                <a:ea typeface="Oswald"/>
                <a:cs typeface="Oswald"/>
                <a:sym typeface="Oswald"/>
              </a:rPr>
              <a:t>System Implementation</a:t>
            </a:r>
            <a:endParaRPr>
              <a:latin typeface="Oswald"/>
              <a:ea typeface="Oswald"/>
              <a:cs typeface="Oswald"/>
              <a:sym typeface="Oswald"/>
            </a:endParaRPr>
          </a:p>
        </p:txBody>
      </p:sp>
      <p:pic>
        <p:nvPicPr>
          <p:cNvPr id="158" name="Google Shape;158;p23"/>
          <p:cNvPicPr preferRelativeResize="0"/>
          <p:nvPr/>
        </p:nvPicPr>
        <p:blipFill>
          <a:blip r:embed="rId3">
            <a:alphaModFix/>
          </a:blip>
          <a:stretch>
            <a:fillRect/>
          </a:stretch>
        </p:blipFill>
        <p:spPr>
          <a:xfrm>
            <a:off x="172575" y="736125"/>
            <a:ext cx="5943600" cy="4029075"/>
          </a:xfrm>
          <a:prstGeom prst="rect">
            <a:avLst/>
          </a:prstGeom>
          <a:noFill/>
          <a:ln>
            <a:noFill/>
          </a:ln>
        </p:spPr>
      </p:pic>
      <p:sp>
        <p:nvSpPr>
          <p:cNvPr id="159" name="Google Shape;159;p23"/>
          <p:cNvSpPr txBox="1"/>
          <p:nvPr/>
        </p:nvSpPr>
        <p:spPr>
          <a:xfrm>
            <a:off x="5587250" y="826050"/>
            <a:ext cx="3462600" cy="349140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100" i="1">
                <a:latin typeface="Roboto"/>
                <a:ea typeface="Roboto"/>
                <a:cs typeface="Roboto"/>
                <a:sym typeface="Roboto"/>
              </a:rPr>
              <a:t>Step 1</a:t>
            </a:r>
            <a:r>
              <a:rPr lang="en" sz="1100">
                <a:latin typeface="Roboto"/>
                <a:ea typeface="Roboto"/>
                <a:cs typeface="Roboto"/>
                <a:sym typeface="Roboto"/>
              </a:rPr>
              <a:t>: Patient walks into the ER</a:t>
            </a:r>
            <a:endParaRPr sz="1100">
              <a:latin typeface="Roboto"/>
              <a:ea typeface="Roboto"/>
              <a:cs typeface="Roboto"/>
              <a:sym typeface="Roboto"/>
            </a:endParaRPr>
          </a:p>
          <a:p>
            <a:pPr marL="0" lvl="0" indent="0" algn="l" rtl="0">
              <a:lnSpc>
                <a:spcPct val="115000"/>
              </a:lnSpc>
              <a:spcBef>
                <a:spcPts val="1200"/>
              </a:spcBef>
              <a:spcAft>
                <a:spcPts val="0"/>
              </a:spcAft>
              <a:buNone/>
            </a:pPr>
            <a:r>
              <a:rPr lang="en" sz="1100" i="1">
                <a:latin typeface="Roboto"/>
                <a:ea typeface="Roboto"/>
                <a:cs typeface="Roboto"/>
                <a:sym typeface="Roboto"/>
              </a:rPr>
              <a:t>Step 2</a:t>
            </a:r>
            <a:r>
              <a:rPr lang="en" sz="1100">
                <a:latin typeface="Roboto"/>
                <a:ea typeface="Roboto"/>
                <a:cs typeface="Roboto"/>
                <a:sym typeface="Roboto"/>
              </a:rPr>
              <a:t>: ER Nurse measures patient’s temperature </a:t>
            </a:r>
            <a:endParaRPr sz="1100">
              <a:latin typeface="Roboto"/>
              <a:ea typeface="Roboto"/>
              <a:cs typeface="Roboto"/>
              <a:sym typeface="Roboto"/>
            </a:endParaRPr>
          </a:p>
          <a:p>
            <a:pPr marL="0" lvl="0" indent="0" algn="l" rtl="0">
              <a:lnSpc>
                <a:spcPct val="115000"/>
              </a:lnSpc>
              <a:spcBef>
                <a:spcPts val="1200"/>
              </a:spcBef>
              <a:spcAft>
                <a:spcPts val="0"/>
              </a:spcAft>
              <a:buNone/>
            </a:pPr>
            <a:r>
              <a:rPr lang="en" sz="1100" i="1">
                <a:latin typeface="Roboto"/>
                <a:ea typeface="Roboto"/>
                <a:cs typeface="Roboto"/>
                <a:sym typeface="Roboto"/>
              </a:rPr>
              <a:t>Step 3</a:t>
            </a:r>
            <a:r>
              <a:rPr lang="en" sz="1100">
                <a:latin typeface="Roboto"/>
                <a:ea typeface="Roboto"/>
                <a:cs typeface="Roboto"/>
                <a:sym typeface="Roboto"/>
              </a:rPr>
              <a:t>: Patient states the reason for visit </a:t>
            </a:r>
            <a:endParaRPr sz="1100">
              <a:latin typeface="Roboto"/>
              <a:ea typeface="Roboto"/>
              <a:cs typeface="Roboto"/>
              <a:sym typeface="Roboto"/>
            </a:endParaRPr>
          </a:p>
          <a:p>
            <a:pPr marL="0" lvl="0" indent="0" algn="l" rtl="0">
              <a:lnSpc>
                <a:spcPct val="115000"/>
              </a:lnSpc>
              <a:spcBef>
                <a:spcPts val="1200"/>
              </a:spcBef>
              <a:spcAft>
                <a:spcPts val="0"/>
              </a:spcAft>
              <a:buNone/>
            </a:pPr>
            <a:r>
              <a:rPr lang="en" sz="1100" i="1">
                <a:latin typeface="Roboto"/>
                <a:ea typeface="Roboto"/>
                <a:cs typeface="Roboto"/>
                <a:sym typeface="Roboto"/>
              </a:rPr>
              <a:t>Outcome A: </a:t>
            </a:r>
            <a:r>
              <a:rPr lang="en" sz="1100">
                <a:latin typeface="Roboto"/>
                <a:ea typeface="Roboto"/>
                <a:cs typeface="Roboto"/>
                <a:sym typeface="Roboto"/>
              </a:rPr>
              <a:t>Covid-19-related, move to Step 4</a:t>
            </a:r>
            <a:endParaRPr sz="1100">
              <a:latin typeface="Roboto"/>
              <a:ea typeface="Roboto"/>
              <a:cs typeface="Roboto"/>
              <a:sym typeface="Roboto"/>
            </a:endParaRPr>
          </a:p>
          <a:p>
            <a:pPr marL="0" lvl="0" indent="0" algn="l" rtl="0">
              <a:lnSpc>
                <a:spcPct val="115000"/>
              </a:lnSpc>
              <a:spcBef>
                <a:spcPts val="1200"/>
              </a:spcBef>
              <a:spcAft>
                <a:spcPts val="0"/>
              </a:spcAft>
              <a:buNone/>
            </a:pPr>
            <a:r>
              <a:rPr lang="en" sz="1100" i="1">
                <a:latin typeface="Roboto"/>
                <a:ea typeface="Roboto"/>
                <a:cs typeface="Roboto"/>
                <a:sym typeface="Roboto"/>
              </a:rPr>
              <a:t>Outcome B:</a:t>
            </a:r>
            <a:r>
              <a:rPr lang="en" sz="1100">
                <a:latin typeface="Roboto"/>
                <a:ea typeface="Roboto"/>
                <a:cs typeface="Roboto"/>
                <a:sym typeface="Roboto"/>
              </a:rPr>
              <a:t> Not Covid-19 related, system cannot be applied</a:t>
            </a:r>
            <a:endParaRPr sz="1100">
              <a:latin typeface="Roboto"/>
              <a:ea typeface="Roboto"/>
              <a:cs typeface="Roboto"/>
              <a:sym typeface="Roboto"/>
            </a:endParaRPr>
          </a:p>
          <a:p>
            <a:pPr marL="0" lvl="0" indent="0" algn="l" rtl="0">
              <a:lnSpc>
                <a:spcPct val="115000"/>
              </a:lnSpc>
              <a:spcBef>
                <a:spcPts val="1200"/>
              </a:spcBef>
              <a:spcAft>
                <a:spcPts val="0"/>
              </a:spcAft>
              <a:buNone/>
            </a:pPr>
            <a:r>
              <a:rPr lang="en" sz="1100" i="1">
                <a:latin typeface="Roboto"/>
                <a:ea typeface="Roboto"/>
                <a:cs typeface="Roboto"/>
                <a:sym typeface="Roboto"/>
              </a:rPr>
              <a:t>Step 4</a:t>
            </a:r>
            <a:r>
              <a:rPr lang="en" sz="1100">
                <a:latin typeface="Roboto"/>
                <a:ea typeface="Roboto"/>
                <a:cs typeface="Roboto"/>
                <a:sym typeface="Roboto"/>
              </a:rPr>
              <a:t>: ER Nurse perform Covid-19 test </a:t>
            </a:r>
            <a:endParaRPr sz="1100">
              <a:latin typeface="Roboto"/>
              <a:ea typeface="Roboto"/>
              <a:cs typeface="Roboto"/>
              <a:sym typeface="Roboto"/>
            </a:endParaRPr>
          </a:p>
          <a:p>
            <a:pPr marL="0" lvl="0" indent="0" algn="l" rtl="0">
              <a:lnSpc>
                <a:spcPct val="115000"/>
              </a:lnSpc>
              <a:spcBef>
                <a:spcPts val="1200"/>
              </a:spcBef>
              <a:spcAft>
                <a:spcPts val="0"/>
              </a:spcAft>
              <a:buNone/>
            </a:pPr>
            <a:r>
              <a:rPr lang="en" sz="1100" i="1">
                <a:latin typeface="Roboto"/>
                <a:ea typeface="Roboto"/>
                <a:cs typeface="Roboto"/>
                <a:sym typeface="Roboto"/>
              </a:rPr>
              <a:t>Outcome A: </a:t>
            </a:r>
            <a:r>
              <a:rPr lang="en" sz="1100">
                <a:latin typeface="Roboto"/>
                <a:ea typeface="Roboto"/>
                <a:cs typeface="Roboto"/>
                <a:sym typeface="Roboto"/>
              </a:rPr>
              <a:t>Test positive, move to step 5</a:t>
            </a:r>
            <a:endParaRPr sz="1100">
              <a:latin typeface="Roboto"/>
              <a:ea typeface="Roboto"/>
              <a:cs typeface="Roboto"/>
              <a:sym typeface="Roboto"/>
            </a:endParaRPr>
          </a:p>
          <a:p>
            <a:pPr marL="0" lvl="0" indent="0" algn="l" rtl="0">
              <a:lnSpc>
                <a:spcPct val="115000"/>
              </a:lnSpc>
              <a:spcBef>
                <a:spcPts val="1200"/>
              </a:spcBef>
              <a:spcAft>
                <a:spcPts val="0"/>
              </a:spcAft>
              <a:buNone/>
            </a:pPr>
            <a:r>
              <a:rPr lang="en" sz="1100" i="1">
                <a:highlight>
                  <a:srgbClr val="00FF00"/>
                </a:highlight>
                <a:latin typeface="Roboto"/>
                <a:ea typeface="Roboto"/>
                <a:cs typeface="Roboto"/>
                <a:sym typeface="Roboto"/>
              </a:rPr>
              <a:t>Outcome B: </a:t>
            </a:r>
            <a:r>
              <a:rPr lang="en" sz="1100">
                <a:highlight>
                  <a:srgbClr val="00FF00"/>
                </a:highlight>
                <a:latin typeface="Roboto"/>
                <a:ea typeface="Roboto"/>
                <a:cs typeface="Roboto"/>
                <a:sym typeface="Roboto"/>
              </a:rPr>
              <a:t>Test negative, system cannot be applied</a:t>
            </a:r>
            <a:r>
              <a:rPr lang="en" sz="1100">
                <a:latin typeface="Roboto"/>
                <a:ea typeface="Roboto"/>
                <a:cs typeface="Roboto"/>
                <a:sym typeface="Roboto"/>
              </a:rPr>
              <a:t> </a:t>
            </a:r>
            <a:endParaRPr sz="1100">
              <a:latin typeface="Roboto"/>
              <a:ea typeface="Roboto"/>
              <a:cs typeface="Roboto"/>
              <a:sym typeface="Roboto"/>
            </a:endParaRPr>
          </a:p>
          <a:p>
            <a:pPr marL="0" lvl="0" indent="0" algn="l" rtl="0">
              <a:lnSpc>
                <a:spcPct val="115000"/>
              </a:lnSpc>
              <a:spcBef>
                <a:spcPts val="1200"/>
              </a:spcBef>
              <a:spcAft>
                <a:spcPts val="600"/>
              </a:spcAft>
              <a:buNone/>
            </a:pPr>
            <a:r>
              <a:rPr lang="en" sz="1100" i="1">
                <a:latin typeface="Roboto"/>
                <a:ea typeface="Roboto"/>
                <a:cs typeface="Roboto"/>
                <a:sym typeface="Roboto"/>
              </a:rPr>
              <a:t>Step 5</a:t>
            </a:r>
            <a:r>
              <a:rPr lang="en" sz="1100">
                <a:latin typeface="Roboto"/>
                <a:ea typeface="Roboto"/>
                <a:cs typeface="Roboto"/>
                <a:sym typeface="Roboto"/>
              </a:rPr>
              <a:t>: ER Nurse implements the system </a:t>
            </a:r>
            <a:endParaRPr sz="11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4"/>
          <p:cNvSpPr txBox="1">
            <a:spLocks noGrp="1"/>
          </p:cNvSpPr>
          <p:nvPr>
            <p:ph type="body" idx="1"/>
          </p:nvPr>
        </p:nvSpPr>
        <p:spPr>
          <a:xfrm>
            <a:off x="223225" y="1052900"/>
            <a:ext cx="8520600" cy="33390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000000"/>
              </a:buClr>
              <a:buSzPts val="1600"/>
              <a:buFont typeface="Roboto"/>
              <a:buChar char="●"/>
            </a:pPr>
            <a:r>
              <a:rPr lang="en" sz="1600">
                <a:solidFill>
                  <a:srgbClr val="000000"/>
                </a:solidFill>
              </a:rPr>
              <a:t>Decided on factors impacting decision and developed by adding and removing depending on the decision maker</a:t>
            </a:r>
            <a:endParaRPr sz="1600">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Built a form which contains all the attributes that decides on the severity of the patient</a:t>
            </a:r>
            <a:endParaRPr sz="1600">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Overall score is called the Survival rate and the patients with scores less than 60 need to be admitted to the hospital immediately and with score greater than 60 are most likely are in less danger and can be quarantined for a few days and come back for second screening</a:t>
            </a:r>
            <a:endParaRPr sz="1600">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Our results further emphasized our success rate because the decisions that we made for the test cases made sense to the Decision Maker and ourselves</a:t>
            </a:r>
            <a:endParaRPr sz="1600">
              <a:solidFill>
                <a:srgbClr val="000000"/>
              </a:solidFill>
            </a:endParaRPr>
          </a:p>
        </p:txBody>
      </p:sp>
      <p:sp>
        <p:nvSpPr>
          <p:cNvPr id="165" name="Google Shape;165;p24"/>
          <p:cNvSpPr txBox="1">
            <a:spLocks noGrp="1"/>
          </p:cNvSpPr>
          <p:nvPr>
            <p:ph type="title"/>
          </p:nvPr>
        </p:nvSpPr>
        <p:spPr>
          <a:xfrm>
            <a:off x="278175" y="128325"/>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swald"/>
                <a:ea typeface="Oswald"/>
                <a:cs typeface="Oswald"/>
                <a:sym typeface="Oswald"/>
              </a:rPr>
              <a:t>Conclusion</a:t>
            </a:r>
            <a:endParaRPr>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body" idx="1"/>
          </p:nvPr>
        </p:nvSpPr>
        <p:spPr>
          <a:xfrm>
            <a:off x="278175" y="951275"/>
            <a:ext cx="8704500" cy="21549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000000"/>
              </a:buClr>
              <a:buSzPts val="1600"/>
              <a:buFont typeface="Roboto"/>
              <a:buChar char="●"/>
            </a:pPr>
            <a:r>
              <a:rPr lang="en" sz="1600">
                <a:solidFill>
                  <a:srgbClr val="000000"/>
                </a:solidFill>
                <a:latin typeface="Roboto"/>
                <a:ea typeface="Roboto"/>
                <a:cs typeface="Roboto"/>
                <a:sym typeface="Roboto"/>
              </a:rPr>
              <a:t>The United States is currently experiencing a surge of Covid-19 cases</a:t>
            </a:r>
            <a:endParaRPr sz="1600">
              <a:solidFill>
                <a:srgbClr val="000000"/>
              </a:solidFill>
              <a:latin typeface="Roboto"/>
              <a:ea typeface="Roboto"/>
              <a:cs typeface="Roboto"/>
              <a:sym typeface="Roboto"/>
            </a:endParaRPr>
          </a:p>
          <a:p>
            <a:pPr marL="457200" lvl="0" indent="-330200" algn="l" rtl="0">
              <a:spcBef>
                <a:spcPts val="0"/>
              </a:spcBef>
              <a:spcAft>
                <a:spcPts val="0"/>
              </a:spcAft>
              <a:buClr>
                <a:srgbClr val="000000"/>
              </a:buClr>
              <a:buSzPts val="1600"/>
              <a:buChar char="●"/>
            </a:pPr>
            <a:r>
              <a:rPr lang="en" sz="1600">
                <a:solidFill>
                  <a:srgbClr val="000000"/>
                </a:solidFill>
              </a:rPr>
              <a:t>Hospital administrators must make the decision of who is prioritized for care in ICU beds</a:t>
            </a:r>
            <a:endParaRPr sz="1600">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Our system will look at proactively identifying high-risk patients so that the loads on ICU facilities is reduced</a:t>
            </a:r>
            <a:endParaRPr sz="1600">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Decision Maker for this system would be governmental health administrations &amp; hospitals (such as the Virginia Department of Health)</a:t>
            </a:r>
            <a:endParaRPr sz="1600">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System will be evaluated using 10 test cases</a:t>
            </a:r>
            <a:endParaRPr sz="1600">
              <a:solidFill>
                <a:srgbClr val="000000"/>
              </a:solidFill>
            </a:endParaRPr>
          </a:p>
        </p:txBody>
      </p:sp>
      <p:sp>
        <p:nvSpPr>
          <p:cNvPr id="92" name="Google Shape;92;p14"/>
          <p:cNvSpPr txBox="1">
            <a:spLocks noGrp="1"/>
          </p:cNvSpPr>
          <p:nvPr>
            <p:ph type="title"/>
          </p:nvPr>
        </p:nvSpPr>
        <p:spPr>
          <a:xfrm>
            <a:off x="278175" y="128325"/>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swald"/>
                <a:ea typeface="Oswald"/>
                <a:cs typeface="Oswald"/>
                <a:sym typeface="Oswald"/>
              </a:rPr>
              <a:t>Problem Background &amp; Decision</a:t>
            </a:r>
            <a:endParaRPr>
              <a:latin typeface="Oswald"/>
              <a:ea typeface="Oswald"/>
              <a:cs typeface="Oswald"/>
              <a:sym typeface="Oswald"/>
            </a:endParaRPr>
          </a:p>
        </p:txBody>
      </p:sp>
      <p:sp>
        <p:nvSpPr>
          <p:cNvPr id="93" name="Google Shape;93;p14"/>
          <p:cNvSpPr txBox="1">
            <a:spLocks noGrp="1"/>
          </p:cNvSpPr>
          <p:nvPr>
            <p:ph type="body" idx="1"/>
          </p:nvPr>
        </p:nvSpPr>
        <p:spPr>
          <a:xfrm>
            <a:off x="249025" y="3416550"/>
            <a:ext cx="6985500" cy="44280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 b="1" i="1">
                <a:latin typeface="Times New Roman"/>
                <a:ea typeface="Times New Roman"/>
                <a:cs typeface="Times New Roman"/>
                <a:sym typeface="Times New Roman"/>
              </a:rPr>
              <a:t>Decision: Which patients are at high risk for a severe case of Covid-19?</a:t>
            </a:r>
            <a:endParaRPr b="1" i="1">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body" idx="1"/>
          </p:nvPr>
        </p:nvSpPr>
        <p:spPr>
          <a:xfrm>
            <a:off x="311700" y="1017800"/>
            <a:ext cx="8520600" cy="355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solidFill>
                  <a:srgbClr val="000000"/>
                </a:solidFill>
              </a:rPr>
              <a:t> </a:t>
            </a:r>
            <a:endParaRPr sz="1600">
              <a:solidFill>
                <a:srgbClr val="000000"/>
              </a:solidFill>
              <a:latin typeface="Roboto"/>
              <a:ea typeface="Roboto"/>
              <a:cs typeface="Roboto"/>
              <a:sym typeface="Roboto"/>
            </a:endParaRPr>
          </a:p>
        </p:txBody>
      </p:sp>
      <p:pic>
        <p:nvPicPr>
          <p:cNvPr id="99" name="Google Shape;99;p15"/>
          <p:cNvPicPr preferRelativeResize="0"/>
          <p:nvPr/>
        </p:nvPicPr>
        <p:blipFill>
          <a:blip r:embed="rId3">
            <a:alphaModFix/>
          </a:blip>
          <a:stretch>
            <a:fillRect/>
          </a:stretch>
        </p:blipFill>
        <p:spPr>
          <a:xfrm>
            <a:off x="4504775" y="946825"/>
            <a:ext cx="4466074" cy="3551100"/>
          </a:xfrm>
          <a:prstGeom prst="rect">
            <a:avLst/>
          </a:prstGeom>
          <a:noFill/>
          <a:ln>
            <a:noFill/>
          </a:ln>
        </p:spPr>
      </p:pic>
      <p:sp>
        <p:nvSpPr>
          <p:cNvPr id="100" name="Google Shape;100;p15"/>
          <p:cNvSpPr txBox="1">
            <a:spLocks noGrp="1"/>
          </p:cNvSpPr>
          <p:nvPr>
            <p:ph type="body" idx="1"/>
          </p:nvPr>
        </p:nvSpPr>
        <p:spPr>
          <a:xfrm>
            <a:off x="157075" y="1290300"/>
            <a:ext cx="4199400" cy="29994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sz="1300"/>
              <a:t>The table explains about the weights associated with deaths involving Covid-19 for Demographics and wellness Group.</a:t>
            </a:r>
            <a:endParaRPr sz="1300"/>
          </a:p>
          <a:p>
            <a:pPr marL="457200" lvl="0" indent="-311150" algn="l" rtl="0">
              <a:spcBef>
                <a:spcPts val="0"/>
              </a:spcBef>
              <a:spcAft>
                <a:spcPts val="0"/>
              </a:spcAft>
              <a:buSzPts val="1300"/>
              <a:buChar char="●"/>
            </a:pPr>
            <a:r>
              <a:rPr lang="en" sz="1300"/>
              <a:t>Assumption: percentage of deaths correspond to the probability of death depending on that attribute.</a:t>
            </a:r>
            <a:endParaRPr sz="1300"/>
          </a:p>
          <a:p>
            <a:pPr marL="457200" lvl="0" indent="-311150" algn="l" rtl="0">
              <a:spcBef>
                <a:spcPts val="0"/>
              </a:spcBef>
              <a:spcAft>
                <a:spcPts val="0"/>
              </a:spcAft>
              <a:buSzPts val="1300"/>
              <a:buChar char="●"/>
            </a:pPr>
            <a:r>
              <a:rPr lang="en" sz="1300"/>
              <a:t>We found that ethnicity and gender were not good sub-objectives. </a:t>
            </a:r>
            <a:endParaRPr sz="1300"/>
          </a:p>
          <a:p>
            <a:pPr marL="457200" lvl="0" indent="-311150" algn="l" rtl="0">
              <a:spcBef>
                <a:spcPts val="0"/>
              </a:spcBef>
              <a:spcAft>
                <a:spcPts val="0"/>
              </a:spcAft>
              <a:buSzPts val="1300"/>
              <a:buChar char="●"/>
            </a:pPr>
            <a:r>
              <a:rPr lang="en" sz="1300"/>
              <a:t>As a result, two other attributes have been chosen, income and influenza</a:t>
            </a:r>
            <a:endParaRPr sz="1300"/>
          </a:p>
          <a:p>
            <a:pPr marL="457200" lvl="0" indent="-311150" algn="l" rtl="0">
              <a:spcBef>
                <a:spcPts val="0"/>
              </a:spcBef>
              <a:spcAft>
                <a:spcPts val="0"/>
              </a:spcAft>
              <a:buSzPts val="1300"/>
              <a:buChar char="●"/>
            </a:pPr>
            <a:r>
              <a:rPr lang="en" sz="1300"/>
              <a:t>Based on the data, we chose to use linear single dimensional value functions</a:t>
            </a:r>
            <a:endParaRPr sz="1300"/>
          </a:p>
        </p:txBody>
      </p:sp>
      <p:sp>
        <p:nvSpPr>
          <p:cNvPr id="101" name="Google Shape;101;p15"/>
          <p:cNvSpPr txBox="1">
            <a:spLocks noGrp="1"/>
          </p:cNvSpPr>
          <p:nvPr>
            <p:ph type="title"/>
          </p:nvPr>
        </p:nvSpPr>
        <p:spPr>
          <a:xfrm>
            <a:off x="278175" y="128325"/>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swald"/>
                <a:ea typeface="Oswald"/>
                <a:cs typeface="Oswald"/>
                <a:sym typeface="Oswald"/>
              </a:rPr>
              <a:t>Research Conducted to Inform the Decision</a:t>
            </a:r>
            <a:endParaRPr>
              <a:latin typeface="Oswald"/>
              <a:ea typeface="Oswald"/>
              <a:cs typeface="Oswald"/>
              <a:sym typeface="Oswa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6" name="Google Shape;106;p16"/>
          <p:cNvPicPr preferRelativeResize="0"/>
          <p:nvPr/>
        </p:nvPicPr>
        <p:blipFill rotWithShape="1">
          <a:blip r:embed="rId3">
            <a:alphaModFix/>
          </a:blip>
          <a:srcRect b="34942"/>
          <a:stretch/>
        </p:blipFill>
        <p:spPr>
          <a:xfrm>
            <a:off x="227850" y="692350"/>
            <a:ext cx="8780950" cy="2775925"/>
          </a:xfrm>
          <a:prstGeom prst="rect">
            <a:avLst/>
          </a:prstGeom>
          <a:noFill/>
          <a:ln>
            <a:noFill/>
          </a:ln>
        </p:spPr>
      </p:pic>
      <p:sp>
        <p:nvSpPr>
          <p:cNvPr id="107" name="Google Shape;107;p16"/>
          <p:cNvSpPr txBox="1">
            <a:spLocks noGrp="1"/>
          </p:cNvSpPr>
          <p:nvPr>
            <p:ph type="title"/>
          </p:nvPr>
        </p:nvSpPr>
        <p:spPr>
          <a:xfrm>
            <a:off x="278175" y="128325"/>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swald"/>
                <a:ea typeface="Oswald"/>
                <a:cs typeface="Oswald"/>
                <a:sym typeface="Oswald"/>
              </a:rPr>
              <a:t>Value Hierarchy</a:t>
            </a:r>
            <a:endParaRPr>
              <a:latin typeface="Oswald"/>
              <a:ea typeface="Oswald"/>
              <a:cs typeface="Oswald"/>
              <a:sym typeface="Oswald"/>
            </a:endParaRPr>
          </a:p>
        </p:txBody>
      </p:sp>
      <p:sp>
        <p:nvSpPr>
          <p:cNvPr id="108" name="Google Shape;108;p16"/>
          <p:cNvSpPr txBox="1">
            <a:spLocks noGrp="1"/>
          </p:cNvSpPr>
          <p:nvPr>
            <p:ph type="body" idx="1"/>
          </p:nvPr>
        </p:nvSpPr>
        <p:spPr>
          <a:xfrm>
            <a:off x="227850" y="3412600"/>
            <a:ext cx="8520600" cy="1653600"/>
          </a:xfrm>
          <a:prstGeom prst="rect">
            <a:avLst/>
          </a:prstGeom>
          <a:solidFill>
            <a:schemeClr val="lt1"/>
          </a:solidFill>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3 levels of hierarchy: Fundamental Objective, Means Objective, Sub Objective, Measures.</a:t>
            </a:r>
            <a:endParaRPr sz="1400"/>
          </a:p>
          <a:p>
            <a:pPr marL="457200" lvl="0" indent="-317500" algn="l" rtl="0">
              <a:spcBef>
                <a:spcPts val="0"/>
              </a:spcBef>
              <a:spcAft>
                <a:spcPts val="0"/>
              </a:spcAft>
              <a:buSzPts val="1400"/>
              <a:buChar char="●"/>
            </a:pPr>
            <a:r>
              <a:rPr lang="en" sz="1400"/>
              <a:t>Fundamental Objective: is deciding the severity for admitting the patient in the Intensive care unit.</a:t>
            </a:r>
            <a:endParaRPr sz="1400"/>
          </a:p>
          <a:p>
            <a:pPr marL="457200" lvl="0" indent="-317500" algn="l" rtl="0">
              <a:spcBef>
                <a:spcPts val="0"/>
              </a:spcBef>
              <a:spcAft>
                <a:spcPts val="0"/>
              </a:spcAft>
              <a:buSzPts val="1400"/>
              <a:buChar char="●"/>
            </a:pPr>
            <a:r>
              <a:rPr lang="en" sz="1400"/>
              <a:t>Means objectives: Demographic and Wellness Background which are further classified into Income, Age, Respiratory, High Blood Pressure Disease, Diabetes, Obesity and Influenza.</a:t>
            </a:r>
            <a:endParaRPr sz="1400"/>
          </a:p>
          <a:p>
            <a:pPr marL="457200" lvl="0" indent="-317500" algn="l" rtl="0">
              <a:spcBef>
                <a:spcPts val="0"/>
              </a:spcBef>
              <a:spcAft>
                <a:spcPts val="0"/>
              </a:spcAft>
              <a:buSzPts val="1400"/>
              <a:buChar char="●"/>
            </a:pPr>
            <a:r>
              <a:rPr lang="en" sz="1400"/>
              <a:t>The objectives have individual measures to calculate the survival rate through which a decision to categorise the patient to critical unit or normal care is decided.</a:t>
            </a:r>
            <a:endParaRPr sz="1400"/>
          </a:p>
        </p:txBody>
      </p:sp>
      <p:pic>
        <p:nvPicPr>
          <p:cNvPr id="109" name="Google Shape;109;p16"/>
          <p:cNvPicPr preferRelativeResize="0"/>
          <p:nvPr/>
        </p:nvPicPr>
        <p:blipFill rotWithShape="1">
          <a:blip r:embed="rId4">
            <a:alphaModFix/>
          </a:blip>
          <a:srcRect l="79475" t="66420" r="8550"/>
          <a:stretch/>
        </p:blipFill>
        <p:spPr>
          <a:xfrm>
            <a:off x="7739150" y="416701"/>
            <a:ext cx="1059626" cy="1198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body" idx="1"/>
          </p:nvPr>
        </p:nvSpPr>
        <p:spPr>
          <a:xfrm>
            <a:off x="311700" y="1227800"/>
            <a:ext cx="8520600" cy="334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 </a:t>
            </a:r>
            <a:endParaRPr/>
          </a:p>
        </p:txBody>
      </p:sp>
      <p:pic>
        <p:nvPicPr>
          <p:cNvPr id="115" name="Google Shape;115;p17"/>
          <p:cNvPicPr preferRelativeResize="0"/>
          <p:nvPr/>
        </p:nvPicPr>
        <p:blipFill rotWithShape="1">
          <a:blip r:embed="rId3">
            <a:alphaModFix/>
          </a:blip>
          <a:srcRect l="4393" r="-741"/>
          <a:stretch/>
        </p:blipFill>
        <p:spPr>
          <a:xfrm>
            <a:off x="311688" y="736125"/>
            <a:ext cx="8745124" cy="2481901"/>
          </a:xfrm>
          <a:prstGeom prst="rect">
            <a:avLst/>
          </a:prstGeom>
          <a:noFill/>
          <a:ln>
            <a:noFill/>
          </a:ln>
        </p:spPr>
      </p:pic>
      <p:sp>
        <p:nvSpPr>
          <p:cNvPr id="116" name="Google Shape;116;p17"/>
          <p:cNvSpPr txBox="1">
            <a:spLocks noGrp="1"/>
          </p:cNvSpPr>
          <p:nvPr>
            <p:ph type="title"/>
          </p:nvPr>
        </p:nvSpPr>
        <p:spPr>
          <a:xfrm>
            <a:off x="278175" y="128325"/>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swald"/>
                <a:ea typeface="Oswald"/>
                <a:cs typeface="Oswald"/>
                <a:sym typeface="Oswald"/>
              </a:rPr>
              <a:t>Decision Tree</a:t>
            </a:r>
            <a:endParaRPr>
              <a:latin typeface="Oswald"/>
              <a:ea typeface="Oswald"/>
              <a:cs typeface="Oswald"/>
              <a:sym typeface="Oswald"/>
            </a:endParaRPr>
          </a:p>
        </p:txBody>
      </p:sp>
      <p:sp>
        <p:nvSpPr>
          <p:cNvPr id="117" name="Google Shape;117;p17"/>
          <p:cNvSpPr txBox="1">
            <a:spLocks noGrp="1"/>
          </p:cNvSpPr>
          <p:nvPr>
            <p:ph type="body" idx="1"/>
          </p:nvPr>
        </p:nvSpPr>
        <p:spPr>
          <a:xfrm>
            <a:off x="278175" y="3364475"/>
            <a:ext cx="8711100" cy="1341808"/>
          </a:xfrm>
          <a:prstGeom prst="rect">
            <a:avLst/>
          </a:prstGeom>
          <a:solidFill>
            <a:schemeClr val="lt1"/>
          </a:solidFill>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dirty="0"/>
              <a:t>Understand weights to see the importance of each attribute that contributes towards making the decision</a:t>
            </a:r>
            <a:endParaRPr sz="1400" dirty="0"/>
          </a:p>
          <a:p>
            <a:pPr marL="457200" lvl="0" indent="-317500" algn="l" rtl="0">
              <a:spcBef>
                <a:spcPts val="0"/>
              </a:spcBef>
              <a:spcAft>
                <a:spcPts val="0"/>
              </a:spcAft>
              <a:buSzPts val="1400"/>
              <a:buChar char="●"/>
            </a:pPr>
            <a:r>
              <a:rPr lang="en" sz="1400" dirty="0"/>
              <a:t>Wellness background is more impactful than Demographics</a:t>
            </a:r>
            <a:endParaRPr sz="1400" dirty="0"/>
          </a:p>
          <a:p>
            <a:pPr marL="457200" lvl="0" indent="-317500" algn="l" rtl="0">
              <a:spcBef>
                <a:spcPts val="0"/>
              </a:spcBef>
              <a:spcAft>
                <a:spcPts val="0"/>
              </a:spcAft>
              <a:buSzPts val="1400"/>
              <a:buChar char="●"/>
            </a:pPr>
            <a:r>
              <a:rPr lang="en" sz="1400" dirty="0"/>
              <a:t>Among Demographics, Age is the most important.</a:t>
            </a:r>
            <a:endParaRPr sz="1400" dirty="0"/>
          </a:p>
          <a:p>
            <a:pPr marL="457200" lvl="0" indent="-317500" algn="l" rtl="0">
              <a:spcBef>
                <a:spcPts val="0"/>
              </a:spcBef>
              <a:spcAft>
                <a:spcPts val="0"/>
              </a:spcAft>
              <a:buSzPts val="1400"/>
              <a:buChar char="●"/>
            </a:pPr>
            <a:r>
              <a:rPr lang="en" sz="1400" dirty="0"/>
              <a:t>Influenza plays the most impactful part in wellness background while Obesity the least</a:t>
            </a:r>
            <a:endParaRPr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txBox="1">
            <a:spLocks noGrp="1"/>
          </p:cNvSpPr>
          <p:nvPr>
            <p:ph type="title"/>
          </p:nvPr>
        </p:nvSpPr>
        <p:spPr>
          <a:xfrm>
            <a:off x="278175" y="128325"/>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swald"/>
                <a:ea typeface="Oswald"/>
                <a:cs typeface="Oswald"/>
                <a:sym typeface="Oswald"/>
              </a:rPr>
              <a:t>Logical Decisions for Windows</a:t>
            </a:r>
            <a:endParaRPr>
              <a:latin typeface="Oswald"/>
              <a:ea typeface="Oswald"/>
              <a:cs typeface="Oswald"/>
              <a:sym typeface="Oswald"/>
            </a:endParaRPr>
          </a:p>
        </p:txBody>
      </p:sp>
      <p:pic>
        <p:nvPicPr>
          <p:cNvPr id="123" name="Google Shape;123;p18"/>
          <p:cNvPicPr preferRelativeResize="0"/>
          <p:nvPr/>
        </p:nvPicPr>
        <p:blipFill rotWithShape="1">
          <a:blip r:embed="rId3">
            <a:alphaModFix/>
          </a:blip>
          <a:srcRect l="999"/>
          <a:stretch/>
        </p:blipFill>
        <p:spPr>
          <a:xfrm>
            <a:off x="4239950" y="783175"/>
            <a:ext cx="4904051" cy="4102576"/>
          </a:xfrm>
          <a:prstGeom prst="rect">
            <a:avLst/>
          </a:prstGeom>
          <a:noFill/>
          <a:ln w="9525" cap="flat" cmpd="sng">
            <a:solidFill>
              <a:schemeClr val="dk2"/>
            </a:solidFill>
            <a:prstDash val="solid"/>
            <a:round/>
            <a:headEnd type="none" w="sm" len="sm"/>
            <a:tailEnd type="none" w="sm" len="sm"/>
          </a:ln>
        </p:spPr>
      </p:pic>
      <p:sp>
        <p:nvSpPr>
          <p:cNvPr id="124" name="Google Shape;124;p18"/>
          <p:cNvSpPr txBox="1">
            <a:spLocks noGrp="1"/>
          </p:cNvSpPr>
          <p:nvPr>
            <p:ph type="body" idx="1"/>
          </p:nvPr>
        </p:nvSpPr>
        <p:spPr>
          <a:xfrm>
            <a:off x="69425" y="783175"/>
            <a:ext cx="4170600" cy="2964000"/>
          </a:xfrm>
          <a:prstGeom prst="rect">
            <a:avLst/>
          </a:prstGeom>
          <a:solidFill>
            <a:schemeClr val="lt1"/>
          </a:solidFill>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LDW was used to better map the behavior of our system, and also the importance of each attributes from the bottom row of our VH. </a:t>
            </a:r>
            <a:endParaRPr sz="1400"/>
          </a:p>
          <a:p>
            <a:pPr marL="457200" lvl="0" indent="-317500" algn="l" rtl="0">
              <a:spcBef>
                <a:spcPts val="0"/>
              </a:spcBef>
              <a:spcAft>
                <a:spcPts val="0"/>
              </a:spcAft>
              <a:buSzPts val="1400"/>
              <a:buChar char="●"/>
            </a:pPr>
            <a:r>
              <a:rPr lang="en" sz="1400"/>
              <a:t>The appropriate weights were assigned based on data collected from CDC’s website.</a:t>
            </a:r>
            <a:endParaRPr sz="1400"/>
          </a:p>
          <a:p>
            <a:pPr marL="457200" lvl="0" indent="-317500" algn="l" rtl="0">
              <a:spcBef>
                <a:spcPts val="0"/>
              </a:spcBef>
              <a:spcAft>
                <a:spcPts val="0"/>
              </a:spcAft>
              <a:buSzPts val="1400"/>
              <a:buChar char="●"/>
            </a:pPr>
            <a:r>
              <a:rPr lang="en" sz="1400"/>
              <a:t>A scale value was assigned to each attributes using the format below. </a:t>
            </a:r>
            <a:endParaRPr sz="1400"/>
          </a:p>
          <a:p>
            <a:pPr marL="914400" lvl="1" indent="-317500" algn="l" rtl="0">
              <a:spcBef>
                <a:spcPts val="0"/>
              </a:spcBef>
              <a:spcAft>
                <a:spcPts val="0"/>
              </a:spcAft>
              <a:buSzPts val="1400"/>
              <a:buChar char="○"/>
            </a:pPr>
            <a:r>
              <a:rPr lang="en"/>
              <a:t>Most Prefered level</a:t>
            </a:r>
            <a:endParaRPr/>
          </a:p>
          <a:p>
            <a:pPr marL="914400" lvl="1" indent="-317500" algn="l" rtl="0">
              <a:spcBef>
                <a:spcPts val="0"/>
              </a:spcBef>
              <a:spcAft>
                <a:spcPts val="0"/>
              </a:spcAft>
              <a:buSzPts val="1400"/>
              <a:buChar char="○"/>
            </a:pPr>
            <a:r>
              <a:rPr lang="en"/>
              <a:t>Least Preferred level </a:t>
            </a:r>
            <a:endParaRPr/>
          </a:p>
          <a:p>
            <a:pPr marL="0" lvl="0" indent="0" algn="l" rtl="0">
              <a:spcBef>
                <a:spcPts val="1600"/>
              </a:spcBef>
              <a:spcAft>
                <a:spcPts val="1600"/>
              </a:spcAft>
              <a:buNone/>
            </a:pPr>
            <a:r>
              <a:rPr lang="en"/>
              <a:t>   </a:t>
            </a:r>
            <a:endParaRPr/>
          </a:p>
        </p:txBody>
      </p:sp>
      <p:pic>
        <p:nvPicPr>
          <p:cNvPr id="125" name="Google Shape;125;p18"/>
          <p:cNvPicPr preferRelativeResize="0"/>
          <p:nvPr/>
        </p:nvPicPr>
        <p:blipFill>
          <a:blip r:embed="rId4">
            <a:alphaModFix/>
          </a:blip>
          <a:stretch>
            <a:fillRect/>
          </a:stretch>
        </p:blipFill>
        <p:spPr>
          <a:xfrm>
            <a:off x="69425" y="3119775"/>
            <a:ext cx="4939226" cy="1765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9"/>
          <p:cNvSpPr txBox="1">
            <a:spLocks noGrp="1"/>
          </p:cNvSpPr>
          <p:nvPr>
            <p:ph type="title"/>
          </p:nvPr>
        </p:nvSpPr>
        <p:spPr>
          <a:xfrm>
            <a:off x="278175" y="128325"/>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swald"/>
                <a:ea typeface="Oswald"/>
                <a:cs typeface="Oswald"/>
                <a:sym typeface="Oswald"/>
              </a:rPr>
              <a:t>Logical Decisions for Windows</a:t>
            </a:r>
            <a:endParaRPr>
              <a:latin typeface="Oswald"/>
              <a:ea typeface="Oswald"/>
              <a:cs typeface="Oswald"/>
              <a:sym typeface="Oswald"/>
            </a:endParaRPr>
          </a:p>
        </p:txBody>
      </p:sp>
      <p:sp>
        <p:nvSpPr>
          <p:cNvPr id="131" name="Google Shape;131;p19"/>
          <p:cNvSpPr txBox="1">
            <a:spLocks noGrp="1"/>
          </p:cNvSpPr>
          <p:nvPr>
            <p:ph type="body" idx="1"/>
          </p:nvPr>
        </p:nvSpPr>
        <p:spPr>
          <a:xfrm>
            <a:off x="278175" y="801250"/>
            <a:ext cx="4009500" cy="3850500"/>
          </a:xfrm>
          <a:prstGeom prst="rect">
            <a:avLst/>
          </a:prstGeom>
          <a:solidFill>
            <a:schemeClr val="lt1"/>
          </a:solidFill>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Our ranking measures shows that Influenza and respiratory disease had the most impact on deciding the likelihood of a person with covid-19 needing intensive care or not.</a:t>
            </a:r>
            <a:endParaRPr sz="1400"/>
          </a:p>
          <a:p>
            <a:pPr marL="457200" lvl="0" indent="-317500" algn="l" rtl="0">
              <a:spcBef>
                <a:spcPts val="0"/>
              </a:spcBef>
              <a:spcAft>
                <a:spcPts val="0"/>
              </a:spcAft>
              <a:buSzPts val="1400"/>
              <a:buChar char="●"/>
            </a:pPr>
            <a:r>
              <a:rPr lang="en" sz="1400"/>
              <a:t> From studying our ranking graph we can determine that person-9 is more at risk from dying  due to covid-19, followed by person 6,1,10,2,8. </a:t>
            </a:r>
            <a:endParaRPr sz="1400"/>
          </a:p>
          <a:p>
            <a:pPr marL="457200" lvl="0" indent="-317500" algn="l" rtl="0">
              <a:spcBef>
                <a:spcPts val="0"/>
              </a:spcBef>
              <a:spcAft>
                <a:spcPts val="0"/>
              </a:spcAft>
              <a:buSzPts val="1400"/>
              <a:buChar char="●"/>
            </a:pPr>
            <a:r>
              <a:rPr lang="en" sz="1400"/>
              <a:t>Person 7,4,5,3 scores the lowest which means that even though they’re all at risk from dying due to covid-19, but this group has a higher chance of surviving when compared against person 9,6,1,10,2, and 8. </a:t>
            </a:r>
            <a:endParaRPr sz="1400"/>
          </a:p>
          <a:p>
            <a:pPr marL="457200" lvl="0" indent="0" algn="l" rtl="0">
              <a:spcBef>
                <a:spcPts val="1600"/>
              </a:spcBef>
              <a:spcAft>
                <a:spcPts val="0"/>
              </a:spcAft>
              <a:buNone/>
            </a:pPr>
            <a:endParaRPr/>
          </a:p>
          <a:p>
            <a:pPr marL="0" lvl="0" indent="0" algn="l" rtl="0">
              <a:spcBef>
                <a:spcPts val="1600"/>
              </a:spcBef>
              <a:spcAft>
                <a:spcPts val="1600"/>
              </a:spcAft>
              <a:buNone/>
            </a:pPr>
            <a:r>
              <a:rPr lang="en"/>
              <a:t>   </a:t>
            </a:r>
            <a:endParaRPr/>
          </a:p>
        </p:txBody>
      </p:sp>
      <p:pic>
        <p:nvPicPr>
          <p:cNvPr id="132" name="Google Shape;132;p19"/>
          <p:cNvPicPr preferRelativeResize="0"/>
          <p:nvPr/>
        </p:nvPicPr>
        <p:blipFill>
          <a:blip r:embed="rId3">
            <a:alphaModFix/>
          </a:blip>
          <a:stretch>
            <a:fillRect/>
          </a:stretch>
        </p:blipFill>
        <p:spPr>
          <a:xfrm>
            <a:off x="4440075" y="888525"/>
            <a:ext cx="4551524" cy="289291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0"/>
          <p:cNvSpPr txBox="1">
            <a:spLocks noGrp="1"/>
          </p:cNvSpPr>
          <p:nvPr>
            <p:ph type="title"/>
          </p:nvPr>
        </p:nvSpPr>
        <p:spPr>
          <a:xfrm>
            <a:off x="278175" y="128325"/>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swald"/>
                <a:ea typeface="Oswald"/>
                <a:cs typeface="Oswald"/>
                <a:sym typeface="Oswald"/>
              </a:rPr>
              <a:t>Decision Model</a:t>
            </a:r>
            <a:endParaRPr>
              <a:latin typeface="Oswald"/>
              <a:ea typeface="Oswald"/>
              <a:cs typeface="Oswald"/>
              <a:sym typeface="Oswald"/>
            </a:endParaRPr>
          </a:p>
        </p:txBody>
      </p:sp>
      <p:pic>
        <p:nvPicPr>
          <p:cNvPr id="138" name="Google Shape;138;p20"/>
          <p:cNvPicPr preferRelativeResize="0"/>
          <p:nvPr/>
        </p:nvPicPr>
        <p:blipFill>
          <a:blip r:embed="rId3">
            <a:alphaModFix/>
          </a:blip>
          <a:stretch>
            <a:fillRect/>
          </a:stretch>
        </p:blipFill>
        <p:spPr>
          <a:xfrm>
            <a:off x="186025" y="767500"/>
            <a:ext cx="8839201" cy="399374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1"/>
          <p:cNvSpPr txBox="1">
            <a:spLocks noGrp="1"/>
          </p:cNvSpPr>
          <p:nvPr>
            <p:ph type="title"/>
          </p:nvPr>
        </p:nvSpPr>
        <p:spPr>
          <a:xfrm>
            <a:off x="278175" y="128325"/>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swald"/>
                <a:ea typeface="Oswald"/>
                <a:cs typeface="Oswald"/>
                <a:sym typeface="Oswald"/>
              </a:rPr>
              <a:t>System Implementation</a:t>
            </a:r>
            <a:endParaRPr>
              <a:latin typeface="Oswald"/>
              <a:ea typeface="Oswald"/>
              <a:cs typeface="Oswald"/>
              <a:sym typeface="Oswald"/>
            </a:endParaRPr>
          </a:p>
        </p:txBody>
      </p:sp>
      <p:pic>
        <p:nvPicPr>
          <p:cNvPr id="144" name="Google Shape;144;p21"/>
          <p:cNvPicPr preferRelativeResize="0"/>
          <p:nvPr/>
        </p:nvPicPr>
        <p:blipFill rotWithShape="1">
          <a:blip r:embed="rId3">
            <a:alphaModFix/>
          </a:blip>
          <a:srcRect r="12149"/>
          <a:stretch/>
        </p:blipFill>
        <p:spPr>
          <a:xfrm>
            <a:off x="278175" y="736125"/>
            <a:ext cx="5221676" cy="3990975"/>
          </a:xfrm>
          <a:prstGeom prst="rect">
            <a:avLst/>
          </a:prstGeom>
          <a:noFill/>
          <a:ln>
            <a:noFill/>
          </a:ln>
        </p:spPr>
      </p:pic>
      <p:sp>
        <p:nvSpPr>
          <p:cNvPr id="145" name="Google Shape;145;p21"/>
          <p:cNvSpPr txBox="1"/>
          <p:nvPr/>
        </p:nvSpPr>
        <p:spPr>
          <a:xfrm>
            <a:off x="5587250" y="826050"/>
            <a:ext cx="3462600" cy="349140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100" i="1">
                <a:latin typeface="Roboto"/>
                <a:ea typeface="Roboto"/>
                <a:cs typeface="Roboto"/>
                <a:sym typeface="Roboto"/>
              </a:rPr>
              <a:t>Step 1</a:t>
            </a:r>
            <a:r>
              <a:rPr lang="en" sz="1100">
                <a:latin typeface="Roboto"/>
                <a:ea typeface="Roboto"/>
                <a:cs typeface="Roboto"/>
                <a:sym typeface="Roboto"/>
              </a:rPr>
              <a:t>: Patient walks into the ER</a:t>
            </a:r>
            <a:endParaRPr sz="1100">
              <a:latin typeface="Roboto"/>
              <a:ea typeface="Roboto"/>
              <a:cs typeface="Roboto"/>
              <a:sym typeface="Roboto"/>
            </a:endParaRPr>
          </a:p>
          <a:p>
            <a:pPr marL="0" lvl="0" indent="0" algn="l" rtl="0">
              <a:lnSpc>
                <a:spcPct val="115000"/>
              </a:lnSpc>
              <a:spcBef>
                <a:spcPts val="1200"/>
              </a:spcBef>
              <a:spcAft>
                <a:spcPts val="0"/>
              </a:spcAft>
              <a:buNone/>
            </a:pPr>
            <a:r>
              <a:rPr lang="en" sz="1100" i="1">
                <a:latin typeface="Roboto"/>
                <a:ea typeface="Roboto"/>
                <a:cs typeface="Roboto"/>
                <a:sym typeface="Roboto"/>
              </a:rPr>
              <a:t>Step 2</a:t>
            </a:r>
            <a:r>
              <a:rPr lang="en" sz="1100">
                <a:latin typeface="Roboto"/>
                <a:ea typeface="Roboto"/>
                <a:cs typeface="Roboto"/>
                <a:sym typeface="Roboto"/>
              </a:rPr>
              <a:t>: ER Nurse measures patient’s temperature </a:t>
            </a:r>
            <a:endParaRPr sz="1100">
              <a:latin typeface="Roboto"/>
              <a:ea typeface="Roboto"/>
              <a:cs typeface="Roboto"/>
              <a:sym typeface="Roboto"/>
            </a:endParaRPr>
          </a:p>
          <a:p>
            <a:pPr marL="0" lvl="0" indent="0" algn="l" rtl="0">
              <a:lnSpc>
                <a:spcPct val="115000"/>
              </a:lnSpc>
              <a:spcBef>
                <a:spcPts val="1200"/>
              </a:spcBef>
              <a:spcAft>
                <a:spcPts val="0"/>
              </a:spcAft>
              <a:buNone/>
            </a:pPr>
            <a:r>
              <a:rPr lang="en" sz="1100" i="1">
                <a:highlight>
                  <a:srgbClr val="00FF00"/>
                </a:highlight>
                <a:latin typeface="Roboto"/>
                <a:ea typeface="Roboto"/>
                <a:cs typeface="Roboto"/>
                <a:sym typeface="Roboto"/>
              </a:rPr>
              <a:t>Step 3</a:t>
            </a:r>
            <a:r>
              <a:rPr lang="en" sz="1100">
                <a:highlight>
                  <a:srgbClr val="00FF00"/>
                </a:highlight>
                <a:latin typeface="Roboto"/>
                <a:ea typeface="Roboto"/>
                <a:cs typeface="Roboto"/>
                <a:sym typeface="Roboto"/>
              </a:rPr>
              <a:t>: Patient states the reason for visit</a:t>
            </a:r>
            <a:r>
              <a:rPr lang="en" sz="1100">
                <a:highlight>
                  <a:srgbClr val="6AA84F"/>
                </a:highlight>
                <a:latin typeface="Roboto"/>
                <a:ea typeface="Roboto"/>
                <a:cs typeface="Roboto"/>
                <a:sym typeface="Roboto"/>
              </a:rPr>
              <a:t> </a:t>
            </a:r>
            <a:endParaRPr sz="1100">
              <a:highlight>
                <a:srgbClr val="6AA84F"/>
              </a:highlight>
              <a:latin typeface="Roboto"/>
              <a:ea typeface="Roboto"/>
              <a:cs typeface="Roboto"/>
              <a:sym typeface="Roboto"/>
            </a:endParaRPr>
          </a:p>
          <a:p>
            <a:pPr marL="0" lvl="0" indent="0" algn="l" rtl="0">
              <a:lnSpc>
                <a:spcPct val="115000"/>
              </a:lnSpc>
              <a:spcBef>
                <a:spcPts val="1200"/>
              </a:spcBef>
              <a:spcAft>
                <a:spcPts val="0"/>
              </a:spcAft>
              <a:buNone/>
            </a:pPr>
            <a:r>
              <a:rPr lang="en" sz="1100" i="1">
                <a:latin typeface="Roboto"/>
                <a:ea typeface="Roboto"/>
                <a:cs typeface="Roboto"/>
                <a:sym typeface="Roboto"/>
              </a:rPr>
              <a:t>Outcome A: </a:t>
            </a:r>
            <a:r>
              <a:rPr lang="en" sz="1100">
                <a:latin typeface="Roboto"/>
                <a:ea typeface="Roboto"/>
                <a:cs typeface="Roboto"/>
                <a:sym typeface="Roboto"/>
              </a:rPr>
              <a:t>Covid-19-related, move to Step 4</a:t>
            </a:r>
            <a:endParaRPr sz="1100">
              <a:latin typeface="Roboto"/>
              <a:ea typeface="Roboto"/>
              <a:cs typeface="Roboto"/>
              <a:sym typeface="Roboto"/>
            </a:endParaRPr>
          </a:p>
          <a:p>
            <a:pPr marL="0" lvl="0" indent="0" algn="l" rtl="0">
              <a:lnSpc>
                <a:spcPct val="115000"/>
              </a:lnSpc>
              <a:spcBef>
                <a:spcPts val="1200"/>
              </a:spcBef>
              <a:spcAft>
                <a:spcPts val="0"/>
              </a:spcAft>
              <a:buNone/>
            </a:pPr>
            <a:r>
              <a:rPr lang="en" sz="1100" i="1">
                <a:latin typeface="Roboto"/>
                <a:ea typeface="Roboto"/>
                <a:cs typeface="Roboto"/>
                <a:sym typeface="Roboto"/>
              </a:rPr>
              <a:t>Outcome B:</a:t>
            </a:r>
            <a:r>
              <a:rPr lang="en" sz="1100">
                <a:latin typeface="Roboto"/>
                <a:ea typeface="Roboto"/>
                <a:cs typeface="Roboto"/>
                <a:sym typeface="Roboto"/>
              </a:rPr>
              <a:t> Not Covid-19 related, system cannot be applied</a:t>
            </a:r>
            <a:endParaRPr sz="1100">
              <a:latin typeface="Roboto"/>
              <a:ea typeface="Roboto"/>
              <a:cs typeface="Roboto"/>
              <a:sym typeface="Roboto"/>
            </a:endParaRPr>
          </a:p>
          <a:p>
            <a:pPr marL="0" lvl="0" indent="0" algn="l" rtl="0">
              <a:lnSpc>
                <a:spcPct val="115000"/>
              </a:lnSpc>
              <a:spcBef>
                <a:spcPts val="1200"/>
              </a:spcBef>
              <a:spcAft>
                <a:spcPts val="0"/>
              </a:spcAft>
              <a:buNone/>
            </a:pPr>
            <a:r>
              <a:rPr lang="en" sz="1100" i="1">
                <a:latin typeface="Roboto"/>
                <a:ea typeface="Roboto"/>
                <a:cs typeface="Roboto"/>
                <a:sym typeface="Roboto"/>
              </a:rPr>
              <a:t>Step 4</a:t>
            </a:r>
            <a:r>
              <a:rPr lang="en" sz="1100">
                <a:latin typeface="Roboto"/>
                <a:ea typeface="Roboto"/>
                <a:cs typeface="Roboto"/>
                <a:sym typeface="Roboto"/>
              </a:rPr>
              <a:t>: ER Nurse perform Covid-19 test </a:t>
            </a:r>
            <a:endParaRPr sz="1100">
              <a:latin typeface="Roboto"/>
              <a:ea typeface="Roboto"/>
              <a:cs typeface="Roboto"/>
              <a:sym typeface="Roboto"/>
            </a:endParaRPr>
          </a:p>
          <a:p>
            <a:pPr marL="0" lvl="0" indent="0" algn="l" rtl="0">
              <a:lnSpc>
                <a:spcPct val="115000"/>
              </a:lnSpc>
              <a:spcBef>
                <a:spcPts val="1200"/>
              </a:spcBef>
              <a:spcAft>
                <a:spcPts val="0"/>
              </a:spcAft>
              <a:buNone/>
            </a:pPr>
            <a:r>
              <a:rPr lang="en" sz="1100" i="1">
                <a:latin typeface="Roboto"/>
                <a:ea typeface="Roboto"/>
                <a:cs typeface="Roboto"/>
                <a:sym typeface="Roboto"/>
              </a:rPr>
              <a:t>Outcome A: </a:t>
            </a:r>
            <a:r>
              <a:rPr lang="en" sz="1100">
                <a:latin typeface="Roboto"/>
                <a:ea typeface="Roboto"/>
                <a:cs typeface="Roboto"/>
                <a:sym typeface="Roboto"/>
              </a:rPr>
              <a:t>Test positive, move to step 5</a:t>
            </a:r>
            <a:endParaRPr sz="1100">
              <a:latin typeface="Roboto"/>
              <a:ea typeface="Roboto"/>
              <a:cs typeface="Roboto"/>
              <a:sym typeface="Roboto"/>
            </a:endParaRPr>
          </a:p>
          <a:p>
            <a:pPr marL="0" lvl="0" indent="0" algn="l" rtl="0">
              <a:lnSpc>
                <a:spcPct val="115000"/>
              </a:lnSpc>
              <a:spcBef>
                <a:spcPts val="1200"/>
              </a:spcBef>
              <a:spcAft>
                <a:spcPts val="0"/>
              </a:spcAft>
              <a:buNone/>
            </a:pPr>
            <a:r>
              <a:rPr lang="en" sz="1100" i="1">
                <a:latin typeface="Roboto"/>
                <a:ea typeface="Roboto"/>
                <a:cs typeface="Roboto"/>
                <a:sym typeface="Roboto"/>
              </a:rPr>
              <a:t>Outcome B: </a:t>
            </a:r>
            <a:r>
              <a:rPr lang="en" sz="1100">
                <a:latin typeface="Roboto"/>
                <a:ea typeface="Roboto"/>
                <a:cs typeface="Roboto"/>
                <a:sym typeface="Roboto"/>
              </a:rPr>
              <a:t>Test negative, system cannot be applied </a:t>
            </a:r>
            <a:endParaRPr sz="1100">
              <a:latin typeface="Roboto"/>
              <a:ea typeface="Roboto"/>
              <a:cs typeface="Roboto"/>
              <a:sym typeface="Roboto"/>
            </a:endParaRPr>
          </a:p>
          <a:p>
            <a:pPr marL="0" lvl="0" indent="0" algn="l" rtl="0">
              <a:lnSpc>
                <a:spcPct val="115000"/>
              </a:lnSpc>
              <a:spcBef>
                <a:spcPts val="1200"/>
              </a:spcBef>
              <a:spcAft>
                <a:spcPts val="600"/>
              </a:spcAft>
              <a:buNone/>
            </a:pPr>
            <a:r>
              <a:rPr lang="en" sz="1100" i="1">
                <a:latin typeface="Roboto"/>
                <a:ea typeface="Roboto"/>
                <a:cs typeface="Roboto"/>
                <a:sym typeface="Roboto"/>
              </a:rPr>
              <a:t>Step 5</a:t>
            </a:r>
            <a:r>
              <a:rPr lang="en" sz="1100">
                <a:latin typeface="Roboto"/>
                <a:ea typeface="Roboto"/>
                <a:cs typeface="Roboto"/>
                <a:sym typeface="Roboto"/>
              </a:rPr>
              <a:t>: ER Nurse implements the system </a:t>
            </a:r>
            <a:endParaRPr sz="11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858</Words>
  <Application>Microsoft Macintosh PowerPoint</Application>
  <PresentationFormat>On-screen Show (16:9)</PresentationFormat>
  <Paragraphs>80</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Archivo Narrow SemiBold</vt:lpstr>
      <vt:lpstr>Arial</vt:lpstr>
      <vt:lpstr>Times New Roman</vt:lpstr>
      <vt:lpstr>Oswald</vt:lpstr>
      <vt:lpstr>Roboto</vt:lpstr>
      <vt:lpstr>Geometric</vt:lpstr>
      <vt:lpstr>Identifying High-Risk Covid-19 Cases for Intensive Care</vt:lpstr>
      <vt:lpstr>Problem Background &amp; Decision</vt:lpstr>
      <vt:lpstr>Research Conducted to Inform the Decision</vt:lpstr>
      <vt:lpstr>Value Hierarchy</vt:lpstr>
      <vt:lpstr>Decision Tree</vt:lpstr>
      <vt:lpstr>Logical Decisions for Windows</vt:lpstr>
      <vt:lpstr>Logical Decisions for Windows</vt:lpstr>
      <vt:lpstr>Decision Model</vt:lpstr>
      <vt:lpstr>System Implementation</vt:lpstr>
      <vt:lpstr>System Implementation</vt:lpstr>
      <vt:lpstr>System Implementation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Identifying High-Risk Covid-19 Cases for Intensive Care</dc:title>
  <cp:lastModifiedBy>Alli, Sai Vivek</cp:lastModifiedBy>
  <cp:revision>2</cp:revision>
  <dcterms:modified xsi:type="dcterms:W3CDTF">2023-05-11T01:37:22Z</dcterms:modified>
</cp:coreProperties>
</file>