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6"/>
  </p:notesMasterIdLst>
  <p:sldIdLst>
    <p:sldId id="256" r:id="rId2"/>
    <p:sldId id="257" r:id="rId3"/>
    <p:sldId id="258" r:id="rId4"/>
    <p:sldId id="259" r:id="rId5"/>
    <p:sldId id="260" r:id="rId6"/>
    <p:sldId id="262" r:id="rId7"/>
    <p:sldId id="266" r:id="rId8"/>
    <p:sldId id="264" r:id="rId9"/>
    <p:sldId id="267" r:id="rId10"/>
    <p:sldId id="265" r:id="rId11"/>
    <p:sldId id="261" r:id="rId12"/>
    <p:sldId id="273" r:id="rId13"/>
    <p:sldId id="275" r:id="rId14"/>
    <p:sldId id="276" r:id="rId15"/>
    <p:sldId id="280" r:id="rId16"/>
    <p:sldId id="274" r:id="rId17"/>
    <p:sldId id="281" r:id="rId18"/>
    <p:sldId id="268" r:id="rId19"/>
    <p:sldId id="269" r:id="rId20"/>
    <p:sldId id="270" r:id="rId21"/>
    <p:sldId id="271" r:id="rId22"/>
    <p:sldId id="272"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B5ED3-0AF5-2447-880A-B5712C375818}"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7E272-7640-0842-AE30-28F1E65B6CEB}" type="slidenum">
              <a:rPr lang="en-US" smtClean="0"/>
              <a:t>‹#›</a:t>
            </a:fld>
            <a:endParaRPr lang="en-US"/>
          </a:p>
        </p:txBody>
      </p:sp>
    </p:spTree>
    <p:extLst>
      <p:ext uri="{BB962C8B-B14F-4D97-AF65-F5344CB8AC3E}">
        <p14:creationId xmlns:p14="http://schemas.microsoft.com/office/powerpoint/2010/main" val="2026375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December 3,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7472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December 3,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7248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December 3,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63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December 3,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3460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December 3,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561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December 3,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2590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December 3,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422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December 3,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7921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December 3,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949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December 3,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807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December 3,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989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December 3,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567880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41D48-2A90-1A4E-8808-E04CBA8013C5}"/>
              </a:ext>
            </a:extLst>
          </p:cNvPr>
          <p:cNvSpPr>
            <a:spLocks noGrp="1"/>
          </p:cNvSpPr>
          <p:nvPr>
            <p:ph type="ctrTitle"/>
          </p:nvPr>
        </p:nvSpPr>
        <p:spPr>
          <a:xfrm>
            <a:off x="457200" y="1920619"/>
            <a:ext cx="6292690" cy="1074218"/>
          </a:xfrm>
        </p:spPr>
        <p:txBody>
          <a:bodyPr anchor="t">
            <a:normAutofit fontScale="90000"/>
          </a:bodyPr>
          <a:lstStyle/>
          <a:p>
            <a:pPr algn="l"/>
            <a:r>
              <a:rPr lang="en-US" dirty="0">
                <a:solidFill>
                  <a:schemeClr val="bg1"/>
                </a:solidFill>
              </a:rPr>
              <a:t>Life expectancy</a:t>
            </a:r>
            <a:br>
              <a:rPr lang="en-US" dirty="0">
                <a:solidFill>
                  <a:schemeClr val="bg1"/>
                </a:solidFill>
              </a:rPr>
            </a:br>
            <a:r>
              <a:rPr lang="en-US" dirty="0">
                <a:solidFill>
                  <a:schemeClr val="bg1"/>
                </a:solidFill>
              </a:rPr>
              <a:t>Prediction</a:t>
            </a:r>
            <a:br>
              <a:rPr lang="en-US" dirty="0">
                <a:solidFill>
                  <a:schemeClr val="bg1"/>
                </a:solidFill>
              </a:rPr>
            </a:br>
            <a:r>
              <a:rPr lang="en-US" sz="1100" dirty="0">
                <a:solidFill>
                  <a:schemeClr val="bg1"/>
                </a:solidFill>
              </a:rPr>
              <a:t>OR568: FINAL PROJECT PRESENTATION</a:t>
            </a:r>
            <a:br>
              <a:rPr lang="en-US" sz="1100" dirty="0">
                <a:solidFill>
                  <a:schemeClr val="bg1"/>
                </a:solidFill>
              </a:rPr>
            </a:br>
            <a:br>
              <a:rPr lang="en-US" sz="1100" dirty="0">
                <a:solidFill>
                  <a:schemeClr val="bg1"/>
                </a:solidFill>
              </a:rPr>
            </a:br>
            <a:r>
              <a:rPr lang="en-US" sz="1100" dirty="0">
                <a:solidFill>
                  <a:schemeClr val="bg1"/>
                </a:solidFill>
              </a:rPr>
              <a:t>PROF. RAN JI</a:t>
            </a:r>
          </a:p>
        </p:txBody>
      </p:sp>
      <p:sp>
        <p:nvSpPr>
          <p:cNvPr id="3" name="Subtitle 2">
            <a:extLst>
              <a:ext uri="{FF2B5EF4-FFF2-40B4-BE49-F238E27FC236}">
                <a16:creationId xmlns:a16="http://schemas.microsoft.com/office/drawing/2014/main" id="{42924CB4-6266-6D49-8989-B3251596CE44}"/>
              </a:ext>
            </a:extLst>
          </p:cNvPr>
          <p:cNvSpPr>
            <a:spLocks noGrp="1"/>
          </p:cNvSpPr>
          <p:nvPr>
            <p:ph type="subTitle" idx="1"/>
          </p:nvPr>
        </p:nvSpPr>
        <p:spPr>
          <a:xfrm>
            <a:off x="457198" y="4872247"/>
            <a:ext cx="5392495" cy="1248274"/>
          </a:xfrm>
        </p:spPr>
        <p:txBody>
          <a:bodyPr anchor="b">
            <a:noAutofit/>
          </a:bodyPr>
          <a:lstStyle/>
          <a:p>
            <a:pPr algn="l"/>
            <a:r>
              <a:rPr lang="en-US" sz="1100" b="1" dirty="0">
                <a:solidFill>
                  <a:schemeClr val="bg1"/>
                </a:solidFill>
              </a:rPr>
              <a:t>DEEPTHI TAMMA</a:t>
            </a:r>
          </a:p>
          <a:p>
            <a:pPr algn="l"/>
            <a:r>
              <a:rPr lang="en-US" sz="1100" b="1" dirty="0">
                <a:solidFill>
                  <a:schemeClr val="bg1"/>
                </a:solidFill>
              </a:rPr>
              <a:t>SAATHVIKA KOMMISETTY</a:t>
            </a:r>
          </a:p>
          <a:p>
            <a:pPr algn="l"/>
            <a:r>
              <a:rPr lang="en-US" sz="1100" b="1" dirty="0">
                <a:solidFill>
                  <a:schemeClr val="bg1"/>
                </a:solidFill>
              </a:rPr>
              <a:t>KEERTHI GOLLAMUDI</a:t>
            </a:r>
          </a:p>
          <a:p>
            <a:pPr algn="l"/>
            <a:r>
              <a:rPr lang="en-US" sz="1100" b="1" dirty="0">
                <a:solidFill>
                  <a:schemeClr val="bg1"/>
                </a:solidFill>
              </a:rPr>
              <a:t>CHAITANYA SADASIVUNI</a:t>
            </a:r>
          </a:p>
          <a:p>
            <a:pPr algn="l"/>
            <a:r>
              <a:rPr lang="en-US" sz="1100" b="1" dirty="0">
                <a:solidFill>
                  <a:schemeClr val="bg1"/>
                </a:solidFill>
              </a:rPr>
              <a:t>SAI ATCHUTH REDDY SYAMALA</a:t>
            </a:r>
          </a:p>
        </p:txBody>
      </p:sp>
      <p:pic>
        <p:nvPicPr>
          <p:cNvPr id="4" name="Picture 3">
            <a:extLst>
              <a:ext uri="{FF2B5EF4-FFF2-40B4-BE49-F238E27FC236}">
                <a16:creationId xmlns:a16="http://schemas.microsoft.com/office/drawing/2014/main" id="{AAEB380F-652B-4874-9A04-F2959717FEA4}"/>
              </a:ext>
            </a:extLst>
          </p:cNvPr>
          <p:cNvPicPr>
            <a:picLocks noChangeAspect="1"/>
          </p:cNvPicPr>
          <p:nvPr/>
        </p:nvPicPr>
        <p:blipFill rotWithShape="1">
          <a:blip r:embed="rId2"/>
          <a:srcRect l="41855" r="24517"/>
          <a:stretch/>
        </p:blipFill>
        <p:spPr>
          <a:xfrm>
            <a:off x="8104092" y="10"/>
            <a:ext cx="4099858" cy="6857990"/>
          </a:xfrm>
          <a:prstGeom prst="rect">
            <a:avLst/>
          </a:prstGeom>
        </p:spPr>
      </p:pic>
      <p:pic>
        <p:nvPicPr>
          <p:cNvPr id="4098" name="Picture 2" descr="Volgenau School of Engineering |">
            <a:extLst>
              <a:ext uri="{FF2B5EF4-FFF2-40B4-BE49-F238E27FC236}">
                <a16:creationId xmlns:a16="http://schemas.microsoft.com/office/drawing/2014/main" id="{8971AD24-F6A1-FF48-8ED3-88EF5380E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219412"/>
            <a:ext cx="3089356" cy="107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2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4EBA-1725-3445-84E2-F6A3CCC90FBB}"/>
              </a:ext>
            </a:extLst>
          </p:cNvPr>
          <p:cNvSpPr>
            <a:spLocks noGrp="1"/>
          </p:cNvSpPr>
          <p:nvPr>
            <p:ph type="title"/>
          </p:nvPr>
        </p:nvSpPr>
        <p:spPr>
          <a:xfrm>
            <a:off x="1371600" y="636798"/>
            <a:ext cx="10241280" cy="599753"/>
          </a:xfrm>
        </p:spPr>
        <p:txBody>
          <a:bodyPr>
            <a:normAutofit/>
          </a:bodyPr>
          <a:lstStyle/>
          <a:p>
            <a:r>
              <a:rPr lang="en-US" sz="2900" dirty="0"/>
              <a:t>Predictive models</a:t>
            </a:r>
          </a:p>
        </p:txBody>
      </p:sp>
      <p:sp>
        <p:nvSpPr>
          <p:cNvPr id="3" name="Content Placeholder 2">
            <a:extLst>
              <a:ext uri="{FF2B5EF4-FFF2-40B4-BE49-F238E27FC236}">
                <a16:creationId xmlns:a16="http://schemas.microsoft.com/office/drawing/2014/main" id="{2DFEEFF0-08A9-4A49-BCC7-2E6F07FF1451}"/>
              </a:ext>
            </a:extLst>
          </p:cNvPr>
          <p:cNvSpPr>
            <a:spLocks noGrp="1"/>
          </p:cNvSpPr>
          <p:nvPr>
            <p:ph idx="1"/>
          </p:nvPr>
        </p:nvSpPr>
        <p:spPr>
          <a:xfrm>
            <a:off x="1371600" y="1344655"/>
            <a:ext cx="10241280" cy="4535893"/>
          </a:xfrm>
        </p:spPr>
        <p:txBody>
          <a:bodyPr/>
          <a:lstStyle/>
          <a:p>
            <a:r>
              <a:rPr lang="en-US" dirty="0"/>
              <a:t>We have performed 6 predictive models on the dataset to know what factors (variables) influence the life expectancy the most.</a:t>
            </a:r>
          </a:p>
          <a:p>
            <a:r>
              <a:rPr lang="en-US" dirty="0"/>
              <a:t>We made use of the following predictive models and the outcomes such as mean squared error and R squared value which help us in determining the accuracy of the prediction each model will be individually reported when we move to the next slides.</a:t>
            </a:r>
          </a:p>
          <a:p>
            <a:pPr marL="0" indent="0">
              <a:buNone/>
            </a:pPr>
            <a:endParaRPr lang="en-US" dirty="0"/>
          </a:p>
        </p:txBody>
      </p:sp>
      <p:graphicFrame>
        <p:nvGraphicFramePr>
          <p:cNvPr id="6" name="Table 6">
            <a:extLst>
              <a:ext uri="{FF2B5EF4-FFF2-40B4-BE49-F238E27FC236}">
                <a16:creationId xmlns:a16="http://schemas.microsoft.com/office/drawing/2014/main" id="{13E0F458-05CE-544A-AE30-B1BA3FC27A47}"/>
              </a:ext>
            </a:extLst>
          </p:cNvPr>
          <p:cNvGraphicFramePr>
            <a:graphicFrameLocks noGrp="1"/>
          </p:cNvGraphicFramePr>
          <p:nvPr>
            <p:extLst>
              <p:ext uri="{D42A27DB-BD31-4B8C-83A1-F6EECF244321}">
                <p14:modId xmlns:p14="http://schemas.microsoft.com/office/powerpoint/2010/main" val="1723106157"/>
              </p:ext>
            </p:extLst>
          </p:nvPr>
        </p:nvGraphicFramePr>
        <p:xfrm>
          <a:off x="4791046" y="3797360"/>
          <a:ext cx="3402387" cy="2560320"/>
        </p:xfrm>
        <a:graphic>
          <a:graphicData uri="http://schemas.openxmlformats.org/drawingml/2006/table">
            <a:tbl>
              <a:tblPr firstRow="1" bandRow="1">
                <a:tableStyleId>{00A15C55-8517-42AA-B614-E9B94910E393}</a:tableStyleId>
              </a:tblPr>
              <a:tblGrid>
                <a:gridCol w="3402387">
                  <a:extLst>
                    <a:ext uri="{9D8B030D-6E8A-4147-A177-3AD203B41FA5}">
                      <a16:colId xmlns:a16="http://schemas.microsoft.com/office/drawing/2014/main" val="3382019581"/>
                    </a:ext>
                  </a:extLst>
                </a:gridCol>
              </a:tblGrid>
              <a:tr h="352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Predictive models</a:t>
                      </a:r>
                    </a:p>
                  </a:txBody>
                  <a:tcPr/>
                </a:tc>
                <a:extLst>
                  <a:ext uri="{0D108BD9-81ED-4DB2-BD59-A6C34878D82A}">
                    <a16:rowId xmlns:a16="http://schemas.microsoft.com/office/drawing/2014/main" val="1261078668"/>
                  </a:ext>
                </a:extLst>
              </a:tr>
              <a:tr h="352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Multiple linear regression</a:t>
                      </a:r>
                    </a:p>
                  </a:txBody>
                  <a:tcPr/>
                </a:tc>
                <a:extLst>
                  <a:ext uri="{0D108BD9-81ED-4DB2-BD59-A6C34878D82A}">
                    <a16:rowId xmlns:a16="http://schemas.microsoft.com/office/drawing/2014/main" val="2607469429"/>
                  </a:ext>
                </a:extLst>
              </a:tr>
              <a:tr h="352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Lasso regression</a:t>
                      </a:r>
                    </a:p>
                  </a:txBody>
                  <a:tcPr/>
                </a:tc>
                <a:extLst>
                  <a:ext uri="{0D108BD9-81ED-4DB2-BD59-A6C34878D82A}">
                    <a16:rowId xmlns:a16="http://schemas.microsoft.com/office/drawing/2014/main" val="2742181790"/>
                  </a:ext>
                </a:extLst>
              </a:tr>
              <a:tr h="352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Ridge regression</a:t>
                      </a:r>
                    </a:p>
                  </a:txBody>
                  <a:tcPr/>
                </a:tc>
                <a:extLst>
                  <a:ext uri="{0D108BD9-81ED-4DB2-BD59-A6C34878D82A}">
                    <a16:rowId xmlns:a16="http://schemas.microsoft.com/office/drawing/2014/main" val="1582467412"/>
                  </a:ext>
                </a:extLst>
              </a:tr>
              <a:tr h="352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Decision tree</a:t>
                      </a:r>
                    </a:p>
                  </a:txBody>
                  <a:tcPr/>
                </a:tc>
                <a:extLst>
                  <a:ext uri="{0D108BD9-81ED-4DB2-BD59-A6C34878D82A}">
                    <a16:rowId xmlns:a16="http://schemas.microsoft.com/office/drawing/2014/main" val="2505709094"/>
                  </a:ext>
                </a:extLst>
              </a:tr>
              <a:tr h="352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Random Forest</a:t>
                      </a:r>
                    </a:p>
                  </a:txBody>
                  <a:tcPr/>
                </a:tc>
                <a:extLst>
                  <a:ext uri="{0D108BD9-81ED-4DB2-BD59-A6C34878D82A}">
                    <a16:rowId xmlns:a16="http://schemas.microsoft.com/office/drawing/2014/main" val="23909067"/>
                  </a:ext>
                </a:extLst>
              </a:tr>
              <a:tr h="352581">
                <a:tc>
                  <a:txBody>
                    <a:bodyPr/>
                    <a:lstStyle/>
                    <a:p>
                      <a:pPr algn="ctr"/>
                      <a:r>
                        <a:rPr lang="en-US" dirty="0"/>
                        <a:t>Gradient boosting method</a:t>
                      </a:r>
                    </a:p>
                  </a:txBody>
                  <a:tcPr/>
                </a:tc>
                <a:extLst>
                  <a:ext uri="{0D108BD9-81ED-4DB2-BD59-A6C34878D82A}">
                    <a16:rowId xmlns:a16="http://schemas.microsoft.com/office/drawing/2014/main" val="3229399335"/>
                  </a:ext>
                </a:extLst>
              </a:tr>
            </a:tbl>
          </a:graphicData>
        </a:graphic>
      </p:graphicFrame>
      <p:pic>
        <p:nvPicPr>
          <p:cNvPr id="9" name="Picture 2" descr="Volgenau School of Engineering |">
            <a:extLst>
              <a:ext uri="{FF2B5EF4-FFF2-40B4-BE49-F238E27FC236}">
                <a16:creationId xmlns:a16="http://schemas.microsoft.com/office/drawing/2014/main" id="{054FEB5C-A139-FC41-B871-F6D0AE2FC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3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716D-6C17-9A49-9172-829C41C3DB2B}"/>
              </a:ext>
            </a:extLst>
          </p:cNvPr>
          <p:cNvSpPr>
            <a:spLocks noGrp="1"/>
          </p:cNvSpPr>
          <p:nvPr>
            <p:ph type="title"/>
          </p:nvPr>
        </p:nvSpPr>
        <p:spPr>
          <a:xfrm>
            <a:off x="1371600" y="754175"/>
            <a:ext cx="10241280" cy="515067"/>
          </a:xfrm>
        </p:spPr>
        <p:txBody>
          <a:bodyPr>
            <a:normAutofit/>
          </a:bodyPr>
          <a:lstStyle/>
          <a:p>
            <a:r>
              <a:rPr lang="en-US" sz="2900" dirty="0"/>
              <a:t>Multiple Linear regression</a:t>
            </a:r>
          </a:p>
        </p:txBody>
      </p:sp>
      <p:sp>
        <p:nvSpPr>
          <p:cNvPr id="3" name="Content Placeholder 2">
            <a:extLst>
              <a:ext uri="{FF2B5EF4-FFF2-40B4-BE49-F238E27FC236}">
                <a16:creationId xmlns:a16="http://schemas.microsoft.com/office/drawing/2014/main" id="{89C0DF89-6226-CF43-9391-8E6B5B5EC7AA}"/>
              </a:ext>
            </a:extLst>
          </p:cNvPr>
          <p:cNvSpPr>
            <a:spLocks noGrp="1"/>
          </p:cNvSpPr>
          <p:nvPr>
            <p:ph idx="1"/>
          </p:nvPr>
        </p:nvSpPr>
        <p:spPr>
          <a:xfrm>
            <a:off x="1371600" y="1269242"/>
            <a:ext cx="10241280" cy="4802374"/>
          </a:xfrm>
        </p:spPr>
        <p:txBody>
          <a:bodyPr>
            <a:normAutofit lnSpcReduction="10000"/>
          </a:bodyPr>
          <a:lstStyle/>
          <a:p>
            <a:r>
              <a:rPr lang="en-US" dirty="0"/>
              <a:t>As we have many independent variables that may majorly affect the life expectancy rate in various countries, we have considered to perform multiple linear regression</a:t>
            </a:r>
          </a:p>
          <a:p>
            <a:r>
              <a:rPr lang="en-US" dirty="0"/>
              <a:t>The dataset is divided into training and test sets in the ratio of 70% and 30% respectively.</a:t>
            </a:r>
          </a:p>
          <a:p>
            <a:r>
              <a:rPr lang="en-US" dirty="0"/>
              <a:t>The model is trained using the training set and further used in predicting the values of test set.</a:t>
            </a:r>
          </a:p>
          <a:p>
            <a:r>
              <a:rPr lang="en-US" dirty="0"/>
              <a:t>The metrics which we have considered in determining the performance of the model are MSE and R2_score.</a:t>
            </a:r>
          </a:p>
          <a:p>
            <a:r>
              <a:rPr lang="en-US" dirty="0"/>
              <a:t>The MSE=4.22% and R2_score=80.28% are obtained for this model.</a:t>
            </a:r>
          </a:p>
        </p:txBody>
      </p:sp>
      <p:pic>
        <p:nvPicPr>
          <p:cNvPr id="6" name="Picture 2" descr="Volgenau School of Engineering |">
            <a:extLst>
              <a:ext uri="{FF2B5EF4-FFF2-40B4-BE49-F238E27FC236}">
                <a16:creationId xmlns:a16="http://schemas.microsoft.com/office/drawing/2014/main" id="{1D4BBCC7-F044-FE41-9F25-8CB0844CA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4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63BC-F6E7-B84B-9820-52BE5ED08C65}"/>
              </a:ext>
            </a:extLst>
          </p:cNvPr>
          <p:cNvSpPr>
            <a:spLocks noGrp="1"/>
          </p:cNvSpPr>
          <p:nvPr>
            <p:ph type="title"/>
          </p:nvPr>
        </p:nvSpPr>
        <p:spPr>
          <a:xfrm>
            <a:off x="1371600" y="786384"/>
            <a:ext cx="10241280" cy="474123"/>
          </a:xfrm>
        </p:spPr>
        <p:txBody>
          <a:bodyPr>
            <a:normAutofit/>
          </a:bodyPr>
          <a:lstStyle/>
          <a:p>
            <a:r>
              <a:rPr lang="en-US" sz="2900" dirty="0"/>
              <a:t>Lasso Regression</a:t>
            </a:r>
          </a:p>
        </p:txBody>
      </p:sp>
      <p:sp>
        <p:nvSpPr>
          <p:cNvPr id="3" name="Content Placeholder 2">
            <a:extLst>
              <a:ext uri="{FF2B5EF4-FFF2-40B4-BE49-F238E27FC236}">
                <a16:creationId xmlns:a16="http://schemas.microsoft.com/office/drawing/2014/main" id="{9DA403E3-3D75-344E-B736-54A09340C4A7}"/>
              </a:ext>
            </a:extLst>
          </p:cNvPr>
          <p:cNvSpPr>
            <a:spLocks noGrp="1"/>
          </p:cNvSpPr>
          <p:nvPr>
            <p:ph idx="1"/>
          </p:nvPr>
        </p:nvSpPr>
        <p:spPr>
          <a:xfrm>
            <a:off x="1371600" y="1378424"/>
            <a:ext cx="10241280" cy="4693192"/>
          </a:xfrm>
        </p:spPr>
        <p:txBody>
          <a:bodyPr/>
          <a:lstStyle/>
          <a:p>
            <a:r>
              <a:rPr lang="en-US" dirty="0"/>
              <a:t>Predicted the Life expectancy (in age) which is a continuous variable depending on various factors. </a:t>
            </a:r>
          </a:p>
          <a:p>
            <a:r>
              <a:rPr lang="en-US" dirty="0"/>
              <a:t>Broke the dataset into train set and test set with</a:t>
            </a:r>
            <a:br>
              <a:rPr lang="en-US" dirty="0"/>
            </a:br>
            <a:r>
              <a:rPr lang="en-US" dirty="0"/>
              <a:t>70% and 30% ratio respectively with a default </a:t>
            </a:r>
            <a:br>
              <a:rPr lang="en-US" dirty="0"/>
            </a:br>
            <a:r>
              <a:rPr lang="en-US" dirty="0"/>
              <a:t>alpha value as 1</a:t>
            </a:r>
          </a:p>
          <a:p>
            <a:r>
              <a:rPr lang="en-US" dirty="0"/>
              <a:t>With alpha=1, MSE =19.24, R2_score =79.41</a:t>
            </a:r>
          </a:p>
          <a:p>
            <a:r>
              <a:rPr lang="en-US" dirty="0"/>
              <a:t>To get the best alpha value, tuned the parameter using the </a:t>
            </a:r>
            <a:r>
              <a:rPr lang="en-US" dirty="0" err="1"/>
              <a:t>gridsearchCV</a:t>
            </a:r>
            <a:r>
              <a:rPr lang="en-US" dirty="0"/>
              <a:t> class with a grid of values we have defined.</a:t>
            </a:r>
          </a:p>
          <a:p>
            <a:r>
              <a:rPr lang="en-US" dirty="0"/>
              <a:t>Now, alpha=0.02 (best value), MSE=18.36, R2_score =80.35</a:t>
            </a:r>
          </a:p>
          <a:p>
            <a:endParaRPr lang="en-US" dirty="0"/>
          </a:p>
        </p:txBody>
      </p:sp>
      <p:pic>
        <p:nvPicPr>
          <p:cNvPr id="4" name="Content Placeholder 5" descr="Chart, scatter chart&#10;&#10;Description automatically generated">
            <a:extLst>
              <a:ext uri="{FF2B5EF4-FFF2-40B4-BE49-F238E27FC236}">
                <a16:creationId xmlns:a16="http://schemas.microsoft.com/office/drawing/2014/main" id="{9B959474-56C7-B94A-B75B-3ECCED8B2EAD}"/>
              </a:ext>
            </a:extLst>
          </p:cNvPr>
          <p:cNvPicPr>
            <a:picLocks noChangeAspect="1"/>
          </p:cNvPicPr>
          <p:nvPr/>
        </p:nvPicPr>
        <p:blipFill>
          <a:blip r:embed="rId2"/>
          <a:stretch>
            <a:fillRect/>
          </a:stretch>
        </p:blipFill>
        <p:spPr>
          <a:xfrm>
            <a:off x="7915702" y="1779432"/>
            <a:ext cx="3574349" cy="2661749"/>
          </a:xfrm>
          <a:prstGeom prst="rect">
            <a:avLst/>
          </a:prstGeom>
        </p:spPr>
      </p:pic>
      <p:pic>
        <p:nvPicPr>
          <p:cNvPr id="12" name="Picture 2" descr="Volgenau School of Engineering |">
            <a:extLst>
              <a:ext uri="{FF2B5EF4-FFF2-40B4-BE49-F238E27FC236}">
                <a16:creationId xmlns:a16="http://schemas.microsoft.com/office/drawing/2014/main" id="{34D431F8-E041-AC4B-8D50-2CCD416BA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68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EF30-6F83-9F44-8D3A-9CA28413D895}"/>
              </a:ext>
            </a:extLst>
          </p:cNvPr>
          <p:cNvSpPr>
            <a:spLocks noGrp="1"/>
          </p:cNvSpPr>
          <p:nvPr>
            <p:ph type="title"/>
          </p:nvPr>
        </p:nvSpPr>
        <p:spPr>
          <a:xfrm>
            <a:off x="1371600" y="542498"/>
            <a:ext cx="10241280" cy="487771"/>
          </a:xfrm>
        </p:spPr>
        <p:txBody>
          <a:bodyPr>
            <a:normAutofit/>
          </a:bodyPr>
          <a:lstStyle/>
          <a:p>
            <a:r>
              <a:rPr lang="en-US" sz="2900" dirty="0"/>
              <a:t>Ridge regression</a:t>
            </a:r>
          </a:p>
        </p:txBody>
      </p:sp>
      <p:sp>
        <p:nvSpPr>
          <p:cNvPr id="3" name="Content Placeholder 2">
            <a:extLst>
              <a:ext uri="{FF2B5EF4-FFF2-40B4-BE49-F238E27FC236}">
                <a16:creationId xmlns:a16="http://schemas.microsoft.com/office/drawing/2014/main" id="{9F4073ED-A0CC-8D49-B7A8-2C00EE907103}"/>
              </a:ext>
            </a:extLst>
          </p:cNvPr>
          <p:cNvSpPr>
            <a:spLocks noGrp="1"/>
          </p:cNvSpPr>
          <p:nvPr>
            <p:ph idx="1"/>
          </p:nvPr>
        </p:nvSpPr>
        <p:spPr>
          <a:xfrm>
            <a:off x="1371600" y="1214651"/>
            <a:ext cx="10241280" cy="4856965"/>
          </a:xfrm>
        </p:spPr>
        <p:txBody>
          <a:bodyPr/>
          <a:lstStyle/>
          <a:p>
            <a:r>
              <a:rPr lang="en-US" dirty="0"/>
              <a:t>Predicted the Life expectancy (in age) which is a continuous variable depending on various factors. </a:t>
            </a:r>
          </a:p>
          <a:p>
            <a:r>
              <a:rPr lang="en-US" dirty="0"/>
              <a:t>Broke the dataset into train set and test set with</a:t>
            </a:r>
            <a:br>
              <a:rPr lang="en-US" dirty="0"/>
            </a:br>
            <a:r>
              <a:rPr lang="en-US" dirty="0"/>
              <a:t>70% and 30% ratio respectively with a default </a:t>
            </a:r>
            <a:br>
              <a:rPr lang="en-US" dirty="0"/>
            </a:br>
            <a:r>
              <a:rPr lang="en-US" dirty="0"/>
              <a:t>alpha value as 0.01</a:t>
            </a:r>
          </a:p>
          <a:p>
            <a:r>
              <a:rPr lang="en-US" dirty="0"/>
              <a:t>With alpha=0.01, MSE =18.52, R2_score =78.14</a:t>
            </a:r>
            <a:br>
              <a:rPr lang="en-US" dirty="0"/>
            </a:br>
            <a:r>
              <a:rPr lang="en-US" dirty="0"/>
              <a:t>To get the best alpha value, tuned the parameter using the </a:t>
            </a:r>
            <a:r>
              <a:rPr lang="en-US" dirty="0" err="1"/>
              <a:t>gridsearchCV</a:t>
            </a:r>
            <a:r>
              <a:rPr lang="en-US" dirty="0"/>
              <a:t> class with a grid of values we have defined.</a:t>
            </a:r>
          </a:p>
          <a:p>
            <a:r>
              <a:rPr lang="en-US" dirty="0"/>
              <a:t>Now, alpha=0.06 (best value), MSE=18.51, R2_score =78.15</a:t>
            </a:r>
          </a:p>
          <a:p>
            <a:endParaRPr lang="en-US" dirty="0"/>
          </a:p>
        </p:txBody>
      </p:sp>
      <p:pic>
        <p:nvPicPr>
          <p:cNvPr id="2052" name="Picture 4">
            <a:extLst>
              <a:ext uri="{FF2B5EF4-FFF2-40B4-BE49-F238E27FC236}">
                <a16:creationId xmlns:a16="http://schemas.microsoft.com/office/drawing/2014/main" id="{F8E21E71-85FE-0145-B0F7-195BE1CC7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80" y="1591007"/>
            <a:ext cx="39624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olgenau School of Engineering |">
            <a:extLst>
              <a:ext uri="{FF2B5EF4-FFF2-40B4-BE49-F238E27FC236}">
                <a16:creationId xmlns:a16="http://schemas.microsoft.com/office/drawing/2014/main" id="{CBE13E5D-1A8C-D74E-8D79-E46EBC445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6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3E5D-793E-5E49-9D02-41911A072EA3}"/>
              </a:ext>
            </a:extLst>
          </p:cNvPr>
          <p:cNvSpPr>
            <a:spLocks noGrp="1"/>
          </p:cNvSpPr>
          <p:nvPr>
            <p:ph type="title"/>
          </p:nvPr>
        </p:nvSpPr>
        <p:spPr>
          <a:xfrm>
            <a:off x="1371600" y="786384"/>
            <a:ext cx="10241280" cy="515067"/>
          </a:xfrm>
        </p:spPr>
        <p:txBody>
          <a:bodyPr>
            <a:normAutofit/>
          </a:bodyPr>
          <a:lstStyle/>
          <a:p>
            <a:r>
              <a:rPr lang="en-US" sz="2900" dirty="0"/>
              <a:t>Decision trees</a:t>
            </a:r>
          </a:p>
        </p:txBody>
      </p:sp>
      <p:sp>
        <p:nvSpPr>
          <p:cNvPr id="3" name="Content Placeholder 2">
            <a:extLst>
              <a:ext uri="{FF2B5EF4-FFF2-40B4-BE49-F238E27FC236}">
                <a16:creationId xmlns:a16="http://schemas.microsoft.com/office/drawing/2014/main" id="{A62CDF09-47FF-7D48-AA22-AC7D049FB749}"/>
              </a:ext>
            </a:extLst>
          </p:cNvPr>
          <p:cNvSpPr>
            <a:spLocks noGrp="1"/>
          </p:cNvSpPr>
          <p:nvPr>
            <p:ph idx="1"/>
          </p:nvPr>
        </p:nvSpPr>
        <p:spPr>
          <a:xfrm>
            <a:off x="1371600" y="1449323"/>
            <a:ext cx="10241280" cy="4801351"/>
          </a:xfrm>
        </p:spPr>
        <p:txBody>
          <a:bodyPr/>
          <a:lstStyle/>
          <a:p>
            <a:r>
              <a:rPr lang="en-US" dirty="0"/>
              <a:t>The predicted outcome is a continuous variable, so used regression tree analysis.</a:t>
            </a:r>
          </a:p>
          <a:p>
            <a:r>
              <a:rPr lang="en-US" dirty="0"/>
              <a:t>Used hyper parameter tuning for getting the best parameters for building the ideal decision tree. Also, used </a:t>
            </a:r>
            <a:r>
              <a:rPr lang="en-US" dirty="0" err="1"/>
              <a:t>GridSearchCV</a:t>
            </a:r>
            <a:r>
              <a:rPr lang="en-US" dirty="0"/>
              <a:t> for hyper parameter tuning.</a:t>
            </a:r>
          </a:p>
          <a:p>
            <a:r>
              <a:rPr lang="en-US" dirty="0"/>
              <a:t>The parameters considered are </a:t>
            </a:r>
            <a:r>
              <a:rPr lang="en-US" dirty="0" err="1"/>
              <a:t>min_samples_split</a:t>
            </a:r>
            <a:r>
              <a:rPr lang="en-US" dirty="0"/>
              <a:t>, </a:t>
            </a:r>
            <a:r>
              <a:rPr lang="en-US" dirty="0" err="1"/>
              <a:t>max_depth</a:t>
            </a:r>
            <a:r>
              <a:rPr lang="en-US" dirty="0"/>
              <a:t>, </a:t>
            </a:r>
            <a:r>
              <a:rPr lang="en-US" dirty="0" err="1"/>
              <a:t>max_leaf_nodes</a:t>
            </a:r>
            <a:endParaRPr lang="en-US" dirty="0"/>
          </a:p>
          <a:p>
            <a:r>
              <a:rPr lang="en-US" dirty="0"/>
              <a:t>The best parameters values are </a:t>
            </a:r>
            <a:r>
              <a:rPr lang="en-US" dirty="0" err="1"/>
              <a:t>max_depth</a:t>
            </a:r>
            <a:r>
              <a:rPr lang="en-US" dirty="0"/>
              <a:t> = 10, </a:t>
            </a:r>
            <a:r>
              <a:rPr lang="en-US" dirty="0" err="1"/>
              <a:t>max_leaf_nodes</a:t>
            </a:r>
            <a:r>
              <a:rPr lang="en-US" dirty="0"/>
              <a:t> = 130, </a:t>
            </a:r>
            <a:r>
              <a:rPr lang="en-US" dirty="0" err="1"/>
              <a:t>min_samples_split</a:t>
            </a:r>
            <a:r>
              <a:rPr lang="en-US" dirty="0"/>
              <a:t> = 10</a:t>
            </a:r>
          </a:p>
          <a:p>
            <a:r>
              <a:rPr lang="en-US" dirty="0"/>
              <a:t>MSE = 6.39, R2_score = 92.6 (metrics after using hyper parameter tuning)</a:t>
            </a:r>
          </a:p>
          <a:p>
            <a:r>
              <a:rPr lang="en-US" dirty="0"/>
              <a:t>HIV.AIDS, </a:t>
            </a:r>
            <a:r>
              <a:rPr lang="en-US" dirty="0" err="1"/>
              <a:t>Adult.Mortality</a:t>
            </a:r>
            <a:r>
              <a:rPr lang="en-US" dirty="0"/>
              <a:t>, </a:t>
            </a:r>
            <a:r>
              <a:rPr lang="en-US" dirty="0" err="1"/>
              <a:t>Income.composition.of.resources</a:t>
            </a:r>
            <a:r>
              <a:rPr lang="en-US" dirty="0"/>
              <a:t>, Schooling, and BMI are considered to be the 5 top important variables for this model.</a:t>
            </a:r>
          </a:p>
          <a:p>
            <a:endParaRPr lang="en-US" dirty="0"/>
          </a:p>
          <a:p>
            <a:endParaRPr lang="en-US" dirty="0"/>
          </a:p>
        </p:txBody>
      </p:sp>
      <p:pic>
        <p:nvPicPr>
          <p:cNvPr id="13" name="Picture 2" descr="Volgenau School of Engineering |">
            <a:extLst>
              <a:ext uri="{FF2B5EF4-FFF2-40B4-BE49-F238E27FC236}">
                <a16:creationId xmlns:a16="http://schemas.microsoft.com/office/drawing/2014/main" id="{7C8CE1BA-5696-3E49-A5C8-7B6746F8D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5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201B-251D-4B39-9569-6AEC4E186BB4}"/>
              </a:ext>
            </a:extLst>
          </p:cNvPr>
          <p:cNvSpPr>
            <a:spLocks noGrp="1"/>
          </p:cNvSpPr>
          <p:nvPr>
            <p:ph type="ctrTitle"/>
          </p:nvPr>
        </p:nvSpPr>
        <p:spPr>
          <a:xfrm>
            <a:off x="787791" y="189915"/>
            <a:ext cx="10691446" cy="583810"/>
          </a:xfrm>
        </p:spPr>
        <p:txBody>
          <a:bodyPr/>
          <a:lstStyle/>
          <a:p>
            <a:r>
              <a:rPr lang="en-US" sz="3200" dirty="0"/>
              <a:t>Decision Tree with Max_Depth=3</a:t>
            </a:r>
          </a:p>
        </p:txBody>
      </p:sp>
      <p:sp>
        <p:nvSpPr>
          <p:cNvPr id="3" name="Subtitle 2">
            <a:extLst>
              <a:ext uri="{FF2B5EF4-FFF2-40B4-BE49-F238E27FC236}">
                <a16:creationId xmlns:a16="http://schemas.microsoft.com/office/drawing/2014/main" id="{9B04BBDB-C82A-4868-B116-64D4BDC8CC27}"/>
              </a:ext>
            </a:extLst>
          </p:cNvPr>
          <p:cNvSpPr>
            <a:spLocks noGrp="1"/>
          </p:cNvSpPr>
          <p:nvPr>
            <p:ph type="subTitle" idx="1"/>
          </p:nvPr>
        </p:nvSpPr>
        <p:spPr>
          <a:xfrm>
            <a:off x="647114" y="1209822"/>
            <a:ext cx="11071274" cy="5022166"/>
          </a:xfrm>
        </p:spPr>
        <p:txBody>
          <a:bodyPr/>
          <a:lstStyle/>
          <a:p>
            <a:endParaRPr lang="en-US" dirty="0"/>
          </a:p>
        </p:txBody>
      </p:sp>
      <p:pic>
        <p:nvPicPr>
          <p:cNvPr id="4" name="Picture 3">
            <a:extLst>
              <a:ext uri="{FF2B5EF4-FFF2-40B4-BE49-F238E27FC236}">
                <a16:creationId xmlns:a16="http://schemas.microsoft.com/office/drawing/2014/main" id="{928E3DA1-CCCF-4A18-9FAD-E5B3588BE66D}"/>
              </a:ext>
            </a:extLst>
          </p:cNvPr>
          <p:cNvPicPr>
            <a:picLocks noChangeAspect="1"/>
          </p:cNvPicPr>
          <p:nvPr/>
        </p:nvPicPr>
        <p:blipFill>
          <a:blip r:embed="rId2"/>
          <a:stretch>
            <a:fillRect/>
          </a:stretch>
        </p:blipFill>
        <p:spPr>
          <a:xfrm>
            <a:off x="461962" y="773725"/>
            <a:ext cx="11268075" cy="5627075"/>
          </a:xfrm>
          <a:prstGeom prst="rect">
            <a:avLst/>
          </a:prstGeom>
        </p:spPr>
      </p:pic>
      <p:pic>
        <p:nvPicPr>
          <p:cNvPr id="5" name="Picture 2" descr="Volgenau School of Engineering |">
            <a:extLst>
              <a:ext uri="{FF2B5EF4-FFF2-40B4-BE49-F238E27FC236}">
                <a16:creationId xmlns:a16="http://schemas.microsoft.com/office/drawing/2014/main" id="{571C5DE2-6EFA-C44A-A5A9-6316D064D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5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D830-A863-7343-8326-97A956F4E80F}"/>
              </a:ext>
            </a:extLst>
          </p:cNvPr>
          <p:cNvSpPr>
            <a:spLocks noGrp="1"/>
          </p:cNvSpPr>
          <p:nvPr>
            <p:ph type="title"/>
          </p:nvPr>
        </p:nvSpPr>
        <p:spPr>
          <a:xfrm>
            <a:off x="1371600" y="786384"/>
            <a:ext cx="10241280" cy="501419"/>
          </a:xfrm>
        </p:spPr>
        <p:txBody>
          <a:bodyPr>
            <a:normAutofit/>
          </a:bodyPr>
          <a:lstStyle/>
          <a:p>
            <a:r>
              <a:rPr lang="en-US" sz="2900" dirty="0"/>
              <a:t>Random Forest Regression</a:t>
            </a:r>
          </a:p>
        </p:txBody>
      </p:sp>
      <p:sp>
        <p:nvSpPr>
          <p:cNvPr id="3" name="Content Placeholder 2">
            <a:extLst>
              <a:ext uri="{FF2B5EF4-FFF2-40B4-BE49-F238E27FC236}">
                <a16:creationId xmlns:a16="http://schemas.microsoft.com/office/drawing/2014/main" id="{D8815212-0D85-9E4A-A29B-AD41AB9CD919}"/>
              </a:ext>
            </a:extLst>
          </p:cNvPr>
          <p:cNvSpPr>
            <a:spLocks noGrp="1"/>
          </p:cNvSpPr>
          <p:nvPr>
            <p:ph idx="1"/>
          </p:nvPr>
        </p:nvSpPr>
        <p:spPr>
          <a:xfrm>
            <a:off x="1371600" y="1405719"/>
            <a:ext cx="10241280" cy="4665897"/>
          </a:xfrm>
        </p:spPr>
        <p:txBody>
          <a:bodyPr>
            <a:normAutofit fontScale="92500" lnSpcReduction="10000"/>
          </a:bodyPr>
          <a:lstStyle/>
          <a:p>
            <a:r>
              <a:rPr lang="en-US" dirty="0"/>
              <a:t>The parameters </a:t>
            </a:r>
            <a:r>
              <a:rPr lang="en-US" dirty="0" err="1"/>
              <a:t>max_depth</a:t>
            </a:r>
            <a:r>
              <a:rPr lang="en-US" dirty="0"/>
              <a:t>, </a:t>
            </a:r>
            <a:r>
              <a:rPr lang="en-US" dirty="0" err="1"/>
              <a:t>n_estimators</a:t>
            </a:r>
            <a:r>
              <a:rPr lang="en-US" dirty="0"/>
              <a:t>, </a:t>
            </a:r>
            <a:r>
              <a:rPr lang="en-US" dirty="0" err="1"/>
              <a:t>max_features</a:t>
            </a:r>
            <a:r>
              <a:rPr lang="en-US" dirty="0"/>
              <a:t>, </a:t>
            </a:r>
            <a:br>
              <a:rPr lang="en-US" dirty="0"/>
            </a:br>
            <a:r>
              <a:rPr lang="en-US" dirty="0" err="1"/>
              <a:t>min_samples_split</a:t>
            </a:r>
            <a:r>
              <a:rPr lang="en-US" dirty="0"/>
              <a:t>, </a:t>
            </a:r>
            <a:r>
              <a:rPr lang="en-US" dirty="0" err="1"/>
              <a:t>min_samples_leaf</a:t>
            </a:r>
            <a:r>
              <a:rPr lang="en-US" dirty="0"/>
              <a:t>, and bootstrap are used.</a:t>
            </a:r>
          </a:p>
          <a:p>
            <a:r>
              <a:rPr lang="en-US" dirty="0"/>
              <a:t>Using the </a:t>
            </a:r>
            <a:r>
              <a:rPr lang="en-US" dirty="0" err="1"/>
              <a:t>gridsearch</a:t>
            </a:r>
            <a:r>
              <a:rPr lang="en-US" dirty="0"/>
              <a:t> for hyperparameter tuning, </a:t>
            </a:r>
            <a:br>
              <a:rPr lang="en-US" dirty="0"/>
            </a:br>
            <a:r>
              <a:rPr lang="en-US" dirty="0"/>
              <a:t>the best values for the above parameters are </a:t>
            </a:r>
            <a:br>
              <a:rPr lang="en-US" dirty="0"/>
            </a:br>
            <a:r>
              <a:rPr lang="en-US" dirty="0" err="1"/>
              <a:t>max_depth</a:t>
            </a:r>
            <a:r>
              <a:rPr lang="en-US" dirty="0"/>
              <a:t>=30, </a:t>
            </a:r>
            <a:r>
              <a:rPr lang="en-US" dirty="0" err="1"/>
              <a:t>n_estimators</a:t>
            </a:r>
            <a:r>
              <a:rPr lang="en-US" dirty="0"/>
              <a:t>=30, </a:t>
            </a:r>
            <a:r>
              <a:rPr lang="en-US" dirty="0" err="1"/>
              <a:t>max_features</a:t>
            </a:r>
            <a:r>
              <a:rPr lang="en-US" dirty="0"/>
              <a:t>=‘sqrt’,</a:t>
            </a:r>
            <a:br>
              <a:rPr lang="en-US" dirty="0"/>
            </a:br>
            <a:r>
              <a:rPr lang="en-US" dirty="0" err="1"/>
              <a:t>min_samples_split</a:t>
            </a:r>
            <a:r>
              <a:rPr lang="en-US" dirty="0"/>
              <a:t>=2, </a:t>
            </a:r>
            <a:r>
              <a:rPr lang="en-US" dirty="0" err="1"/>
              <a:t>min_samples_leaf</a:t>
            </a:r>
            <a:r>
              <a:rPr lang="en-US" dirty="0"/>
              <a:t>=1 and </a:t>
            </a:r>
            <a:br>
              <a:rPr lang="en-US" dirty="0"/>
            </a:br>
            <a:r>
              <a:rPr lang="en-US" dirty="0"/>
              <a:t>bootstrap=False.</a:t>
            </a:r>
          </a:p>
          <a:p>
            <a:r>
              <a:rPr lang="en-US" dirty="0"/>
              <a:t>After hyperparameter tuning  MSE=4.09, R2_score=95.17</a:t>
            </a:r>
          </a:p>
          <a:p>
            <a:r>
              <a:rPr lang="en-US" dirty="0"/>
              <a:t>From the plot, we can see that the feature importance for the Random forest and the top 5 attributes are </a:t>
            </a:r>
            <a:r>
              <a:rPr lang="en-US" dirty="0" err="1"/>
              <a:t>Adult.Mortaility</a:t>
            </a:r>
            <a:r>
              <a:rPr lang="en-US" dirty="0"/>
              <a:t>, HIV.AIDS, </a:t>
            </a:r>
            <a:r>
              <a:rPr lang="en-US" dirty="0" err="1"/>
              <a:t>Income.composition.of.resources</a:t>
            </a:r>
            <a:r>
              <a:rPr lang="en-US" dirty="0"/>
              <a:t>, Schooling, Diphtheria.</a:t>
            </a:r>
          </a:p>
        </p:txBody>
      </p:sp>
      <p:pic>
        <p:nvPicPr>
          <p:cNvPr id="4" name="Content Placeholder 5" descr="Chart&#10;&#10;Description automatically generated">
            <a:extLst>
              <a:ext uri="{FF2B5EF4-FFF2-40B4-BE49-F238E27FC236}">
                <a16:creationId xmlns:a16="http://schemas.microsoft.com/office/drawing/2014/main" id="{EAA1A0A6-F439-E440-AB54-F2DFD2128B47}"/>
              </a:ext>
            </a:extLst>
          </p:cNvPr>
          <p:cNvPicPr>
            <a:picLocks noChangeAspect="1"/>
          </p:cNvPicPr>
          <p:nvPr/>
        </p:nvPicPr>
        <p:blipFill rotWithShape="1">
          <a:blip r:embed="rId2"/>
          <a:srcRect l="1822" t="2762" r="6177" b="4620"/>
          <a:stretch/>
        </p:blipFill>
        <p:spPr>
          <a:xfrm>
            <a:off x="8587051" y="1111526"/>
            <a:ext cx="3396929" cy="3611126"/>
          </a:xfrm>
          <a:prstGeom prst="rect">
            <a:avLst/>
          </a:prstGeom>
        </p:spPr>
      </p:pic>
      <p:pic>
        <p:nvPicPr>
          <p:cNvPr id="7" name="Picture 2" descr="Volgenau School of Engineering |">
            <a:extLst>
              <a:ext uri="{FF2B5EF4-FFF2-40B4-BE49-F238E27FC236}">
                <a16:creationId xmlns:a16="http://schemas.microsoft.com/office/drawing/2014/main" id="{4C9F5B41-6517-B046-A727-2B56EA787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5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264B-42E9-CE4F-948C-A1A1F1DF3C77}"/>
              </a:ext>
            </a:extLst>
          </p:cNvPr>
          <p:cNvSpPr>
            <a:spLocks noGrp="1"/>
          </p:cNvSpPr>
          <p:nvPr>
            <p:ph type="title"/>
          </p:nvPr>
        </p:nvSpPr>
        <p:spPr>
          <a:xfrm>
            <a:off x="1371600" y="300038"/>
            <a:ext cx="10241280" cy="728662"/>
          </a:xfrm>
        </p:spPr>
        <p:txBody>
          <a:bodyPr>
            <a:normAutofit/>
          </a:bodyPr>
          <a:lstStyle/>
          <a:p>
            <a:r>
              <a:rPr lang="en-US" sz="2900" dirty="0"/>
              <a:t>GRADIENT BOOSTING METHOD</a:t>
            </a:r>
          </a:p>
        </p:txBody>
      </p:sp>
      <p:sp>
        <p:nvSpPr>
          <p:cNvPr id="3" name="Content Placeholder 2">
            <a:extLst>
              <a:ext uri="{FF2B5EF4-FFF2-40B4-BE49-F238E27FC236}">
                <a16:creationId xmlns:a16="http://schemas.microsoft.com/office/drawing/2014/main" id="{071EB2FC-EC35-1F46-B90C-ECD5AA5B5BB9}"/>
              </a:ext>
            </a:extLst>
          </p:cNvPr>
          <p:cNvSpPr>
            <a:spLocks noGrp="1"/>
          </p:cNvSpPr>
          <p:nvPr>
            <p:ph sz="half" idx="1"/>
          </p:nvPr>
        </p:nvSpPr>
        <p:spPr>
          <a:xfrm>
            <a:off x="1158948" y="1449324"/>
            <a:ext cx="6284840" cy="4536806"/>
          </a:xfrm>
        </p:spPr>
        <p:txBody>
          <a:bodyPr>
            <a:normAutofit fontScale="85000" lnSpcReduction="20000"/>
          </a:bodyPr>
          <a:lstStyle/>
          <a:p>
            <a:r>
              <a:rPr lang="en-US" dirty="0"/>
              <a:t>The parameters </a:t>
            </a:r>
            <a:r>
              <a:rPr lang="en-US" dirty="0" err="1"/>
              <a:t>max_depth</a:t>
            </a:r>
            <a:r>
              <a:rPr lang="en-US" dirty="0"/>
              <a:t>, </a:t>
            </a:r>
            <a:r>
              <a:rPr lang="en-US" dirty="0" err="1"/>
              <a:t>n_estimators</a:t>
            </a:r>
            <a:r>
              <a:rPr lang="en-US" dirty="0"/>
              <a:t>, </a:t>
            </a:r>
            <a:r>
              <a:rPr lang="en-US" dirty="0" err="1"/>
              <a:t>max_features</a:t>
            </a:r>
            <a:r>
              <a:rPr lang="en-US" dirty="0"/>
              <a:t>, </a:t>
            </a:r>
            <a:r>
              <a:rPr lang="en-US" dirty="0" err="1"/>
              <a:t>min_samples_split</a:t>
            </a:r>
            <a:r>
              <a:rPr lang="en-US" dirty="0"/>
              <a:t>, </a:t>
            </a:r>
            <a:r>
              <a:rPr lang="en-US" dirty="0" err="1"/>
              <a:t>min_samples_leaf</a:t>
            </a:r>
            <a:r>
              <a:rPr lang="en-US" dirty="0"/>
              <a:t>, and learning rate are used.</a:t>
            </a:r>
          </a:p>
          <a:p>
            <a:r>
              <a:rPr lang="en-US" dirty="0"/>
              <a:t>Using the </a:t>
            </a:r>
            <a:r>
              <a:rPr lang="en-US" dirty="0" err="1"/>
              <a:t>gridsearch</a:t>
            </a:r>
            <a:r>
              <a:rPr lang="en-US" dirty="0"/>
              <a:t> for hyperparameter tuning, the best values for the above parameters are </a:t>
            </a:r>
            <a:r>
              <a:rPr lang="en-US" dirty="0" err="1"/>
              <a:t>max_depth</a:t>
            </a:r>
            <a:r>
              <a:rPr lang="en-US" dirty="0"/>
              <a:t>=7, </a:t>
            </a:r>
            <a:r>
              <a:rPr lang="en-US" dirty="0" err="1"/>
              <a:t>n_estimators</a:t>
            </a:r>
            <a:r>
              <a:rPr lang="en-US" dirty="0"/>
              <a:t>=30, </a:t>
            </a:r>
            <a:r>
              <a:rPr lang="en-US" dirty="0" err="1"/>
              <a:t>max_features</a:t>
            </a:r>
            <a:r>
              <a:rPr lang="en-US" dirty="0"/>
              <a:t>=‘auto’, </a:t>
            </a:r>
            <a:r>
              <a:rPr lang="en-US" dirty="0" err="1"/>
              <a:t>min_samples_split</a:t>
            </a:r>
            <a:r>
              <a:rPr lang="en-US" dirty="0"/>
              <a:t>=2, </a:t>
            </a:r>
            <a:r>
              <a:rPr lang="en-US" dirty="0" err="1"/>
              <a:t>min_samples_leaf</a:t>
            </a:r>
            <a:r>
              <a:rPr lang="en-US" dirty="0"/>
              <a:t>=5 and learning rate=0.15</a:t>
            </a:r>
          </a:p>
          <a:p>
            <a:r>
              <a:rPr lang="en-US" dirty="0"/>
              <a:t>After hyperparameter tuning, the values of  MSE=3.6530683676056674, and R2_score=96.09093291528339</a:t>
            </a:r>
          </a:p>
          <a:p>
            <a:r>
              <a:rPr lang="en-US" dirty="0"/>
              <a:t>The top 5 important variables are HIV.AIDS, </a:t>
            </a:r>
            <a:r>
              <a:rPr lang="en-US" dirty="0" err="1"/>
              <a:t>Adult.Mortality</a:t>
            </a:r>
            <a:r>
              <a:rPr lang="en-US" dirty="0"/>
              <a:t>, </a:t>
            </a:r>
            <a:r>
              <a:rPr lang="en-US" dirty="0" err="1"/>
              <a:t>Income.composition.of.resources</a:t>
            </a:r>
            <a:r>
              <a:rPr lang="en-US" dirty="0"/>
              <a:t>, Schooling, and BMI</a:t>
            </a:r>
          </a:p>
        </p:txBody>
      </p:sp>
      <p:pic>
        <p:nvPicPr>
          <p:cNvPr id="5" name="Content Placeholder 4">
            <a:extLst>
              <a:ext uri="{FF2B5EF4-FFF2-40B4-BE49-F238E27FC236}">
                <a16:creationId xmlns:a16="http://schemas.microsoft.com/office/drawing/2014/main" id="{B80FE1CD-F133-2D47-93C0-FEF3D2D54A53}"/>
              </a:ext>
            </a:extLst>
          </p:cNvPr>
          <p:cNvPicPr>
            <a:picLocks noGrp="1" noChangeAspect="1"/>
          </p:cNvPicPr>
          <p:nvPr>
            <p:ph sz="half" idx="2"/>
          </p:nvPr>
        </p:nvPicPr>
        <p:blipFill>
          <a:blip r:embed="rId2"/>
          <a:stretch>
            <a:fillRect/>
          </a:stretch>
        </p:blipFill>
        <p:spPr>
          <a:xfrm>
            <a:off x="7443788" y="1771650"/>
            <a:ext cx="4500562" cy="3871913"/>
          </a:xfrm>
          <a:prstGeom prst="rect">
            <a:avLst/>
          </a:prstGeom>
        </p:spPr>
      </p:pic>
    </p:spTree>
    <p:extLst>
      <p:ext uri="{BB962C8B-B14F-4D97-AF65-F5344CB8AC3E}">
        <p14:creationId xmlns:p14="http://schemas.microsoft.com/office/powerpoint/2010/main" val="68451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E797-47A6-2640-B4A4-8792372F2839}"/>
              </a:ext>
            </a:extLst>
          </p:cNvPr>
          <p:cNvSpPr>
            <a:spLocks noGrp="1"/>
          </p:cNvSpPr>
          <p:nvPr>
            <p:ph type="title"/>
          </p:nvPr>
        </p:nvSpPr>
        <p:spPr>
          <a:xfrm>
            <a:off x="1371600" y="595315"/>
            <a:ext cx="10241280" cy="576306"/>
          </a:xfrm>
        </p:spPr>
        <p:txBody>
          <a:bodyPr>
            <a:normAutofit/>
          </a:bodyPr>
          <a:lstStyle/>
          <a:p>
            <a:r>
              <a:rPr lang="en-US" sz="2900" dirty="0"/>
              <a:t>problem statement - 1</a:t>
            </a:r>
          </a:p>
        </p:txBody>
      </p:sp>
      <p:sp>
        <p:nvSpPr>
          <p:cNvPr id="3" name="Content Placeholder 2">
            <a:extLst>
              <a:ext uri="{FF2B5EF4-FFF2-40B4-BE49-F238E27FC236}">
                <a16:creationId xmlns:a16="http://schemas.microsoft.com/office/drawing/2014/main" id="{C75C639B-64D5-C542-B638-099C3E652747}"/>
              </a:ext>
            </a:extLst>
          </p:cNvPr>
          <p:cNvSpPr>
            <a:spLocks noGrp="1"/>
          </p:cNvSpPr>
          <p:nvPr>
            <p:ph idx="1"/>
          </p:nvPr>
        </p:nvSpPr>
        <p:spPr>
          <a:xfrm>
            <a:off x="1371600" y="1480607"/>
            <a:ext cx="10241280" cy="4782078"/>
          </a:xfrm>
        </p:spPr>
        <p:txBody>
          <a:bodyPr>
            <a:normAutofit lnSpcReduction="10000"/>
          </a:bodyPr>
          <a:lstStyle/>
          <a:p>
            <a:pPr>
              <a:buFont typeface="Wingdings" pitchFamily="2" charset="2"/>
              <a:buChar char="v"/>
            </a:pPr>
            <a:r>
              <a:rPr lang="en-US" dirty="0"/>
              <a:t> Does the life expectancy affected by different forecasting variables that were originally chosen? What are the predictive factors that are currently impacting life expectancy?</a:t>
            </a:r>
            <a:br>
              <a:rPr lang="en-US" dirty="0"/>
            </a:br>
            <a:br>
              <a:rPr lang="en-US" dirty="0"/>
            </a:br>
            <a:r>
              <a:rPr lang="en-US" dirty="0">
                <a:solidFill>
                  <a:schemeClr val="accent3">
                    <a:lumMod val="75000"/>
                  </a:schemeClr>
                </a:solidFill>
              </a:rPr>
              <a:t>Yes, definitely. There are 21 variables in the dataset apart from the target variable. Through correlation analysis, we have filtered out the variables that are less significant on the models, and that impacted achieving accuracy for the target variable. The predictive factors that are currently impacting life expectancy as per our analysis are Hepatitis B, Polio, Diphtheria, Measles, BMI, Total expenditure, Income composition, Adult mortality, HIV/AIDS, Developing status of the individual countries, Schooling, Year, Alcohol, Population.</a:t>
            </a:r>
          </a:p>
        </p:txBody>
      </p:sp>
      <p:pic>
        <p:nvPicPr>
          <p:cNvPr id="6" name="Picture 2" descr="Volgenau School of Engineering |">
            <a:extLst>
              <a:ext uri="{FF2B5EF4-FFF2-40B4-BE49-F238E27FC236}">
                <a16:creationId xmlns:a16="http://schemas.microsoft.com/office/drawing/2014/main" id="{23CF7729-8B73-684B-A37F-763E94FB0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0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BD22-1847-5846-85FC-576D3B98D519}"/>
              </a:ext>
            </a:extLst>
          </p:cNvPr>
          <p:cNvSpPr>
            <a:spLocks noGrp="1"/>
          </p:cNvSpPr>
          <p:nvPr>
            <p:ph type="title"/>
          </p:nvPr>
        </p:nvSpPr>
        <p:spPr>
          <a:xfrm>
            <a:off x="1371600" y="586153"/>
            <a:ext cx="10241280" cy="599753"/>
          </a:xfrm>
        </p:spPr>
        <p:txBody>
          <a:bodyPr>
            <a:normAutofit/>
          </a:bodyPr>
          <a:lstStyle/>
          <a:p>
            <a:r>
              <a:rPr lang="en-US" sz="2900" dirty="0"/>
              <a:t>problem statement - 2</a:t>
            </a:r>
          </a:p>
        </p:txBody>
      </p:sp>
      <p:sp>
        <p:nvSpPr>
          <p:cNvPr id="3" name="Content Placeholder 2">
            <a:extLst>
              <a:ext uri="{FF2B5EF4-FFF2-40B4-BE49-F238E27FC236}">
                <a16:creationId xmlns:a16="http://schemas.microsoft.com/office/drawing/2014/main" id="{23E51925-F16F-BE47-9FA8-0710E7CD4DBB}"/>
              </a:ext>
            </a:extLst>
          </p:cNvPr>
          <p:cNvSpPr>
            <a:spLocks noGrp="1"/>
          </p:cNvSpPr>
          <p:nvPr>
            <p:ph idx="1"/>
          </p:nvPr>
        </p:nvSpPr>
        <p:spPr>
          <a:xfrm>
            <a:off x="1371600" y="1501493"/>
            <a:ext cx="10241280" cy="4770354"/>
          </a:xfrm>
        </p:spPr>
        <p:txBody>
          <a:bodyPr>
            <a:normAutofit/>
          </a:bodyPr>
          <a:lstStyle/>
          <a:p>
            <a:pPr>
              <a:buFont typeface="Wingdings" pitchFamily="2" charset="2"/>
              <a:buChar char="v"/>
            </a:pPr>
            <a:r>
              <a:rPr lang="en-US" dirty="0"/>
              <a:t> Are the child and adult mortality rates influencing life expectancy? If yes, how?</a:t>
            </a:r>
            <a:br>
              <a:rPr lang="en-US" dirty="0"/>
            </a:br>
            <a:br>
              <a:rPr lang="en-US" dirty="0"/>
            </a:br>
            <a:r>
              <a:rPr lang="en-US" dirty="0">
                <a:solidFill>
                  <a:schemeClr val="accent3">
                    <a:lumMod val="75000"/>
                  </a:schemeClr>
                </a:solidFill>
              </a:rPr>
              <a:t>Through the correlation analysis, it has been observed that the child mortality hasn’t influenced much in predicting the life expectancy, but the principal component analysis has proved that the adult mortality rates show the highest influence on the life expectancy.</a:t>
            </a:r>
            <a:br>
              <a:rPr lang="en-US" dirty="0">
                <a:solidFill>
                  <a:srgbClr val="FF0000"/>
                </a:solidFill>
              </a:rPr>
            </a:br>
            <a:r>
              <a:rPr lang="en-US" dirty="0">
                <a:solidFill>
                  <a:schemeClr val="accent3">
                    <a:lumMod val="75000"/>
                  </a:schemeClr>
                </a:solidFill>
              </a:rPr>
              <a:t>We support our statement by checking the Eigen values that are greater than 1 and looking at the elbow in the scree plot. The PCA has returned us that only 2 principal components which explain 71.42% of the variance in our data.</a:t>
            </a:r>
            <a:br>
              <a:rPr lang="en-US" dirty="0"/>
            </a:br>
            <a:endParaRPr lang="en-US" dirty="0"/>
          </a:p>
        </p:txBody>
      </p:sp>
      <p:pic>
        <p:nvPicPr>
          <p:cNvPr id="6" name="Picture 2" descr="Volgenau School of Engineering |">
            <a:extLst>
              <a:ext uri="{FF2B5EF4-FFF2-40B4-BE49-F238E27FC236}">
                <a16:creationId xmlns:a16="http://schemas.microsoft.com/office/drawing/2014/main" id="{400C4EF4-ECC8-DC4F-B6B8-FE0E0F1A6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0518-60A0-554F-86FC-FDB789B48A1E}"/>
              </a:ext>
            </a:extLst>
          </p:cNvPr>
          <p:cNvSpPr>
            <a:spLocks noGrp="1"/>
          </p:cNvSpPr>
          <p:nvPr>
            <p:ph type="title"/>
          </p:nvPr>
        </p:nvSpPr>
        <p:spPr>
          <a:xfrm>
            <a:off x="1371600" y="347413"/>
            <a:ext cx="10241280" cy="641604"/>
          </a:xfrm>
        </p:spPr>
        <p:txBody>
          <a:bodyPr/>
          <a:lstStyle/>
          <a:p>
            <a:r>
              <a:rPr lang="en-US" dirty="0"/>
              <a:t>THE dataset</a:t>
            </a:r>
          </a:p>
        </p:txBody>
      </p:sp>
      <p:sp>
        <p:nvSpPr>
          <p:cNvPr id="3" name="Content Placeholder 2">
            <a:extLst>
              <a:ext uri="{FF2B5EF4-FFF2-40B4-BE49-F238E27FC236}">
                <a16:creationId xmlns:a16="http://schemas.microsoft.com/office/drawing/2014/main" id="{A020A4C1-0E90-504E-AF07-062F226EF711}"/>
              </a:ext>
            </a:extLst>
          </p:cNvPr>
          <p:cNvSpPr>
            <a:spLocks noGrp="1"/>
          </p:cNvSpPr>
          <p:nvPr>
            <p:ph idx="1"/>
          </p:nvPr>
        </p:nvSpPr>
        <p:spPr>
          <a:xfrm>
            <a:off x="1371600" y="1114747"/>
            <a:ext cx="10241280" cy="4628506"/>
          </a:xfrm>
        </p:spPr>
        <p:txBody>
          <a:bodyPr>
            <a:normAutofit fontScale="92500" lnSpcReduction="10000"/>
          </a:bodyPr>
          <a:lstStyle/>
          <a:p>
            <a:r>
              <a:rPr lang="en-US" dirty="0"/>
              <a:t>Life expectancy dataset</a:t>
            </a:r>
          </a:p>
          <a:p>
            <a:pPr lvl="1">
              <a:buFont typeface="Wingdings" pitchFamily="2" charset="2"/>
              <a:buChar char="ü"/>
            </a:pPr>
            <a:r>
              <a:rPr lang="en-US" dirty="0"/>
              <a:t> Data source</a:t>
            </a:r>
          </a:p>
          <a:p>
            <a:pPr lvl="1">
              <a:buFont typeface="Wingdings" pitchFamily="2" charset="2"/>
              <a:buChar char="ü"/>
            </a:pPr>
            <a:r>
              <a:rPr lang="en-US" dirty="0"/>
              <a:t> How old is the data</a:t>
            </a:r>
          </a:p>
          <a:p>
            <a:pPr lvl="1">
              <a:buFont typeface="Wingdings" pitchFamily="2" charset="2"/>
              <a:buChar char="ü"/>
            </a:pPr>
            <a:r>
              <a:rPr lang="en-US" dirty="0"/>
              <a:t> Number of variables</a:t>
            </a:r>
          </a:p>
          <a:p>
            <a:r>
              <a:rPr lang="en-US" dirty="0"/>
              <a:t>Factor influencing life expectancy</a:t>
            </a:r>
          </a:p>
          <a:p>
            <a:pPr lvl="1">
              <a:buFont typeface="Wingdings" pitchFamily="2" charset="2"/>
              <a:buChar char="ü"/>
            </a:pPr>
            <a:r>
              <a:rPr lang="en-US" dirty="0"/>
              <a:t> Demographic variables</a:t>
            </a:r>
          </a:p>
          <a:p>
            <a:pPr lvl="1">
              <a:buFont typeface="Wingdings" pitchFamily="2" charset="2"/>
              <a:buChar char="ü"/>
            </a:pPr>
            <a:r>
              <a:rPr lang="en-US" dirty="0"/>
              <a:t> Immunization and human development index</a:t>
            </a:r>
          </a:p>
          <a:p>
            <a:pPr lvl="1">
              <a:buFont typeface="Wingdings" pitchFamily="2" charset="2"/>
              <a:buChar char="ü"/>
            </a:pPr>
            <a:r>
              <a:rPr lang="en-US" dirty="0"/>
              <a:t> Income composition variables</a:t>
            </a:r>
          </a:p>
          <a:p>
            <a:pPr lvl="1">
              <a:buFont typeface="Wingdings" pitchFamily="2" charset="2"/>
              <a:buChar char="ü"/>
            </a:pPr>
            <a:r>
              <a:rPr lang="en-US" dirty="0"/>
              <a:t> Mortality rates </a:t>
            </a:r>
          </a:p>
          <a:p>
            <a:pPr lvl="1">
              <a:buFont typeface="Wingdings" pitchFamily="2" charset="2"/>
              <a:buChar char="ü"/>
            </a:pPr>
            <a:r>
              <a:rPr lang="en-US" dirty="0"/>
              <a:t> Social factors</a:t>
            </a:r>
          </a:p>
          <a:p>
            <a:pPr marL="457200" lvl="1" indent="0">
              <a:buNone/>
            </a:pPr>
            <a:endParaRPr lang="en-US" dirty="0"/>
          </a:p>
          <a:p>
            <a:endParaRPr lang="en-US" dirty="0"/>
          </a:p>
        </p:txBody>
      </p:sp>
      <p:pic>
        <p:nvPicPr>
          <p:cNvPr id="17" name="Graphic 16" descr="Heartbeat with solid fill">
            <a:extLst>
              <a:ext uri="{FF2B5EF4-FFF2-40B4-BE49-F238E27FC236}">
                <a16:creationId xmlns:a16="http://schemas.microsoft.com/office/drawing/2014/main" id="{2D9DE7BB-E0FF-954C-BC1B-65AEDCCFC6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3844" y="4619874"/>
            <a:ext cx="914400" cy="914400"/>
          </a:xfrm>
          <a:prstGeom prst="rect">
            <a:avLst/>
          </a:prstGeom>
        </p:spPr>
      </p:pic>
      <p:pic>
        <p:nvPicPr>
          <p:cNvPr id="19" name="Graphic 18" descr="Weight Loss with solid fill">
            <a:extLst>
              <a:ext uri="{FF2B5EF4-FFF2-40B4-BE49-F238E27FC236}">
                <a16:creationId xmlns:a16="http://schemas.microsoft.com/office/drawing/2014/main" id="{DD78D437-D010-C24F-8E06-05CCCC7616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89444" y="1829035"/>
            <a:ext cx="914400" cy="914400"/>
          </a:xfrm>
          <a:prstGeom prst="rect">
            <a:avLst/>
          </a:prstGeom>
        </p:spPr>
      </p:pic>
      <p:pic>
        <p:nvPicPr>
          <p:cNvPr id="21" name="Graphic 20" descr="IV with solid fill">
            <a:extLst>
              <a:ext uri="{FF2B5EF4-FFF2-40B4-BE49-F238E27FC236}">
                <a16:creationId xmlns:a16="http://schemas.microsoft.com/office/drawing/2014/main" id="{1F22694F-77EB-EE42-B4A0-54889CA85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4031" y="4619874"/>
            <a:ext cx="914400" cy="914400"/>
          </a:xfrm>
          <a:prstGeom prst="rect">
            <a:avLst/>
          </a:prstGeom>
        </p:spPr>
      </p:pic>
      <p:pic>
        <p:nvPicPr>
          <p:cNvPr id="23" name="Graphic 22" descr="Medical with solid fill">
            <a:extLst>
              <a:ext uri="{FF2B5EF4-FFF2-40B4-BE49-F238E27FC236}">
                <a16:creationId xmlns:a16="http://schemas.microsoft.com/office/drawing/2014/main" id="{455657AF-929D-1E44-A0F3-1CDE049C377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09305" y="2956806"/>
            <a:ext cx="914400" cy="914400"/>
          </a:xfrm>
          <a:prstGeom prst="rect">
            <a:avLst/>
          </a:prstGeom>
        </p:spPr>
      </p:pic>
      <p:pic>
        <p:nvPicPr>
          <p:cNvPr id="25" name="Graphic 24" descr="Heart with pulse with solid fill">
            <a:extLst>
              <a:ext uri="{FF2B5EF4-FFF2-40B4-BE49-F238E27FC236}">
                <a16:creationId xmlns:a16="http://schemas.microsoft.com/office/drawing/2014/main" id="{485BBC5B-7A54-0A41-9712-AE9C52DCE9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24890" y="3786144"/>
            <a:ext cx="914400" cy="914400"/>
          </a:xfrm>
          <a:prstGeom prst="rect">
            <a:avLst/>
          </a:prstGeom>
        </p:spPr>
      </p:pic>
      <p:pic>
        <p:nvPicPr>
          <p:cNvPr id="27" name="Graphic 26" descr="Mental Health with solid fill">
            <a:extLst>
              <a:ext uri="{FF2B5EF4-FFF2-40B4-BE49-F238E27FC236}">
                <a16:creationId xmlns:a16="http://schemas.microsoft.com/office/drawing/2014/main" id="{7C7BEF1F-F785-F84A-9EF5-D890E285BF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30033" y="1829035"/>
            <a:ext cx="914400" cy="914400"/>
          </a:xfrm>
          <a:prstGeom prst="rect">
            <a:avLst/>
          </a:prstGeom>
        </p:spPr>
      </p:pic>
      <p:pic>
        <p:nvPicPr>
          <p:cNvPr id="29" name="Graphic 28" descr="Food Safety with solid fill">
            <a:extLst>
              <a:ext uri="{FF2B5EF4-FFF2-40B4-BE49-F238E27FC236}">
                <a16:creationId xmlns:a16="http://schemas.microsoft.com/office/drawing/2014/main" id="{1BEAE17A-16EB-464F-A52C-DF26075B7DC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392964" y="3788340"/>
            <a:ext cx="914400" cy="914400"/>
          </a:xfrm>
          <a:prstGeom prst="rect">
            <a:avLst/>
          </a:prstGeom>
        </p:spPr>
      </p:pic>
      <p:pic>
        <p:nvPicPr>
          <p:cNvPr id="31" name="Graphic 30" descr="Meditation with solid fill">
            <a:extLst>
              <a:ext uri="{FF2B5EF4-FFF2-40B4-BE49-F238E27FC236}">
                <a16:creationId xmlns:a16="http://schemas.microsoft.com/office/drawing/2014/main" id="{42EAF8CB-EAA0-3348-B2E1-7CAE9E39F98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84031" y="797749"/>
            <a:ext cx="914400" cy="914400"/>
          </a:xfrm>
          <a:prstGeom prst="rect">
            <a:avLst/>
          </a:prstGeom>
        </p:spPr>
      </p:pic>
      <p:pic>
        <p:nvPicPr>
          <p:cNvPr id="33" name="Graphic 32" descr="Yoga with solid fill">
            <a:extLst>
              <a:ext uri="{FF2B5EF4-FFF2-40B4-BE49-F238E27FC236}">
                <a16:creationId xmlns:a16="http://schemas.microsoft.com/office/drawing/2014/main" id="{7FF8A509-11DD-E447-ACE5-0FD16C1B10D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03844" y="797749"/>
            <a:ext cx="914400" cy="914400"/>
          </a:xfrm>
          <a:prstGeom prst="rect">
            <a:avLst/>
          </a:prstGeom>
        </p:spPr>
      </p:pic>
      <p:pic>
        <p:nvPicPr>
          <p:cNvPr id="5122" name="Picture 2" descr="Volgenau School of Engineering |">
            <a:extLst>
              <a:ext uri="{FF2B5EF4-FFF2-40B4-BE49-F238E27FC236}">
                <a16:creationId xmlns:a16="http://schemas.microsoft.com/office/drawing/2014/main" id="{17A91165-CCB5-0A40-B648-625787E14DC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0CA7-E6FB-8F41-800D-CE8BA606A717}"/>
              </a:ext>
            </a:extLst>
          </p:cNvPr>
          <p:cNvSpPr>
            <a:spLocks noGrp="1"/>
          </p:cNvSpPr>
          <p:nvPr>
            <p:ph type="title"/>
          </p:nvPr>
        </p:nvSpPr>
        <p:spPr>
          <a:xfrm>
            <a:off x="1371600" y="586853"/>
            <a:ext cx="10241280" cy="596953"/>
          </a:xfrm>
        </p:spPr>
        <p:txBody>
          <a:bodyPr>
            <a:normAutofit/>
          </a:bodyPr>
          <a:lstStyle/>
          <a:p>
            <a:r>
              <a:rPr lang="en-US" sz="2900" dirty="0"/>
              <a:t>problem statement - 3</a:t>
            </a:r>
          </a:p>
        </p:txBody>
      </p:sp>
      <p:sp>
        <p:nvSpPr>
          <p:cNvPr id="3" name="Content Placeholder 2">
            <a:extLst>
              <a:ext uri="{FF2B5EF4-FFF2-40B4-BE49-F238E27FC236}">
                <a16:creationId xmlns:a16="http://schemas.microsoft.com/office/drawing/2014/main" id="{1E660FBC-54C0-0F4E-88EF-FAD8D65B4281}"/>
              </a:ext>
            </a:extLst>
          </p:cNvPr>
          <p:cNvSpPr>
            <a:spLocks noGrp="1"/>
          </p:cNvSpPr>
          <p:nvPr>
            <p:ph idx="1"/>
          </p:nvPr>
        </p:nvSpPr>
        <p:spPr>
          <a:xfrm>
            <a:off x="1371600" y="1433015"/>
            <a:ext cx="10241280" cy="4638601"/>
          </a:xfrm>
        </p:spPr>
        <p:txBody>
          <a:bodyPr>
            <a:normAutofit/>
          </a:bodyPr>
          <a:lstStyle/>
          <a:p>
            <a:pPr>
              <a:buFont typeface="Wingdings" pitchFamily="2" charset="2"/>
              <a:buChar char="v"/>
            </a:pPr>
            <a:r>
              <a:rPr lang="en-US" dirty="0"/>
              <a:t> What kind of correlation does life expectancy have with the predictors such as eating habits, lifestyle, exercise, smoking, drinking alcohol etc.</a:t>
            </a:r>
            <a:br>
              <a:rPr lang="en-US" dirty="0"/>
            </a:br>
            <a:br>
              <a:rPr lang="en-US" dirty="0"/>
            </a:br>
            <a:r>
              <a:rPr lang="en-US" dirty="0">
                <a:solidFill>
                  <a:schemeClr val="accent3">
                    <a:lumMod val="75000"/>
                  </a:schemeClr>
                </a:solidFill>
              </a:rPr>
              <a:t>In this process of analysis, we have double-checked the correlation values with the scatter plots and concluded that most of the predictors have a high correlation.</a:t>
            </a:r>
            <a:br>
              <a:rPr lang="en-US" dirty="0">
                <a:solidFill>
                  <a:schemeClr val="accent3">
                    <a:lumMod val="75000"/>
                  </a:schemeClr>
                </a:solidFill>
              </a:rPr>
            </a:br>
            <a:r>
              <a:rPr lang="en-US" dirty="0">
                <a:solidFill>
                  <a:schemeClr val="accent3">
                    <a:lumMod val="50000"/>
                  </a:schemeClr>
                </a:solidFill>
              </a:rPr>
              <a:t>Alcohol </a:t>
            </a:r>
            <a:r>
              <a:rPr lang="en-US" dirty="0">
                <a:solidFill>
                  <a:schemeClr val="accent3">
                    <a:lumMod val="75000"/>
                  </a:schemeClr>
                </a:solidFill>
              </a:rPr>
              <a:t>– 0.39 (low correlation)</a:t>
            </a:r>
            <a:br>
              <a:rPr lang="en-US" dirty="0">
                <a:solidFill>
                  <a:schemeClr val="accent3">
                    <a:lumMod val="75000"/>
                  </a:schemeClr>
                </a:solidFill>
              </a:rPr>
            </a:br>
            <a:r>
              <a:rPr lang="en-US" dirty="0">
                <a:solidFill>
                  <a:schemeClr val="accent3">
                    <a:lumMod val="50000"/>
                  </a:schemeClr>
                </a:solidFill>
              </a:rPr>
              <a:t>BMI</a:t>
            </a:r>
            <a:r>
              <a:rPr lang="en-US" dirty="0">
                <a:solidFill>
                  <a:schemeClr val="accent3">
                    <a:lumMod val="75000"/>
                  </a:schemeClr>
                </a:solidFill>
              </a:rPr>
              <a:t> – 0.56 (high correlation)</a:t>
            </a:r>
            <a:br>
              <a:rPr lang="en-US" dirty="0">
                <a:solidFill>
                  <a:schemeClr val="accent3">
                    <a:lumMod val="75000"/>
                  </a:schemeClr>
                </a:solidFill>
              </a:rPr>
            </a:br>
            <a:r>
              <a:rPr lang="en-US" dirty="0">
                <a:solidFill>
                  <a:schemeClr val="accent3">
                    <a:lumMod val="50000"/>
                  </a:schemeClr>
                </a:solidFill>
              </a:rPr>
              <a:t>Income composition </a:t>
            </a:r>
            <a:r>
              <a:rPr lang="en-US" dirty="0">
                <a:solidFill>
                  <a:schemeClr val="accent3">
                    <a:lumMod val="75000"/>
                  </a:schemeClr>
                </a:solidFill>
              </a:rPr>
              <a:t>– 0.69 (high correlation)</a:t>
            </a:r>
            <a:br>
              <a:rPr lang="en-US" dirty="0">
                <a:solidFill>
                  <a:schemeClr val="accent3">
                    <a:lumMod val="75000"/>
                  </a:schemeClr>
                </a:solidFill>
              </a:rPr>
            </a:br>
            <a:r>
              <a:rPr lang="en-US" dirty="0">
                <a:solidFill>
                  <a:schemeClr val="accent3">
                    <a:lumMod val="50000"/>
                  </a:schemeClr>
                </a:solidFill>
              </a:rPr>
              <a:t>Schooling</a:t>
            </a:r>
            <a:r>
              <a:rPr lang="en-US" dirty="0">
                <a:solidFill>
                  <a:schemeClr val="accent3">
                    <a:lumMod val="75000"/>
                  </a:schemeClr>
                </a:solidFill>
              </a:rPr>
              <a:t> – 0.72 (high correlation)</a:t>
            </a:r>
            <a:br>
              <a:rPr lang="en-US" dirty="0"/>
            </a:br>
            <a:endParaRPr lang="en-US" dirty="0"/>
          </a:p>
        </p:txBody>
      </p:sp>
      <p:pic>
        <p:nvPicPr>
          <p:cNvPr id="6" name="Picture 2" descr="Volgenau School of Engineering |">
            <a:extLst>
              <a:ext uri="{FF2B5EF4-FFF2-40B4-BE49-F238E27FC236}">
                <a16:creationId xmlns:a16="http://schemas.microsoft.com/office/drawing/2014/main" id="{7C3AEB48-A74F-7C47-AF85-C6BD295B5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4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AFA-9270-AD4D-9D0A-67AD67684051}"/>
              </a:ext>
            </a:extLst>
          </p:cNvPr>
          <p:cNvSpPr>
            <a:spLocks noGrp="1"/>
          </p:cNvSpPr>
          <p:nvPr>
            <p:ph type="title"/>
          </p:nvPr>
        </p:nvSpPr>
        <p:spPr>
          <a:xfrm>
            <a:off x="1371600" y="586853"/>
            <a:ext cx="10241280" cy="596954"/>
          </a:xfrm>
        </p:spPr>
        <p:txBody>
          <a:bodyPr>
            <a:normAutofit/>
          </a:bodyPr>
          <a:lstStyle/>
          <a:p>
            <a:r>
              <a:rPr lang="en-US" sz="2900" dirty="0"/>
              <a:t>problem statement - 4</a:t>
            </a:r>
          </a:p>
        </p:txBody>
      </p:sp>
      <p:sp>
        <p:nvSpPr>
          <p:cNvPr id="3" name="Content Placeholder 2">
            <a:extLst>
              <a:ext uri="{FF2B5EF4-FFF2-40B4-BE49-F238E27FC236}">
                <a16:creationId xmlns:a16="http://schemas.microsoft.com/office/drawing/2014/main" id="{19756620-0A6A-5743-90D5-4DD830EC897C}"/>
              </a:ext>
            </a:extLst>
          </p:cNvPr>
          <p:cNvSpPr>
            <a:spLocks noGrp="1"/>
          </p:cNvSpPr>
          <p:nvPr>
            <p:ph idx="1"/>
          </p:nvPr>
        </p:nvSpPr>
        <p:spPr>
          <a:xfrm>
            <a:off x="1371600" y="1550659"/>
            <a:ext cx="10241280" cy="4720488"/>
          </a:xfrm>
        </p:spPr>
        <p:txBody>
          <a:bodyPr/>
          <a:lstStyle/>
          <a:p>
            <a:pPr>
              <a:buFont typeface="Wingdings" pitchFamily="2" charset="2"/>
              <a:buChar char="v"/>
            </a:pPr>
            <a:r>
              <a:rPr lang="en-US" dirty="0"/>
              <a:t> Does education (schooling) of an individual impact the lifespan of humans in any way?</a:t>
            </a:r>
            <a:br>
              <a:rPr lang="en-US" dirty="0"/>
            </a:br>
            <a:br>
              <a:rPr lang="en-US" dirty="0"/>
            </a:br>
            <a:r>
              <a:rPr lang="en-US" dirty="0">
                <a:solidFill>
                  <a:schemeClr val="accent3">
                    <a:lumMod val="75000"/>
                  </a:schemeClr>
                </a:solidFill>
              </a:rPr>
              <a:t>As already discussed in the previous slide, the correlation coefficient of the variable schooling on the life expectancy is 0.72 which means that both the variables are almost in a perfect positive correlation and move in the same direction together. We conclude that education has an impact on the target variable.</a:t>
            </a:r>
          </a:p>
        </p:txBody>
      </p:sp>
      <p:pic>
        <p:nvPicPr>
          <p:cNvPr id="6" name="Picture 2" descr="Volgenau School of Engineering |">
            <a:extLst>
              <a:ext uri="{FF2B5EF4-FFF2-40B4-BE49-F238E27FC236}">
                <a16:creationId xmlns:a16="http://schemas.microsoft.com/office/drawing/2014/main" id="{C4CECA8C-DD79-0B4E-B0EB-C37520256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88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7A0-B005-DF48-814E-CAC6369BDAE5}"/>
              </a:ext>
            </a:extLst>
          </p:cNvPr>
          <p:cNvSpPr>
            <a:spLocks noGrp="1"/>
          </p:cNvSpPr>
          <p:nvPr>
            <p:ph type="title"/>
          </p:nvPr>
        </p:nvSpPr>
        <p:spPr>
          <a:xfrm>
            <a:off x="1371600" y="317309"/>
            <a:ext cx="10241280" cy="856261"/>
          </a:xfrm>
        </p:spPr>
        <p:txBody>
          <a:bodyPr>
            <a:normAutofit/>
          </a:bodyPr>
          <a:lstStyle/>
          <a:p>
            <a:r>
              <a:rPr lang="en-US" sz="2900" dirty="0"/>
              <a:t>problem statement – 5&amp;6</a:t>
            </a:r>
          </a:p>
        </p:txBody>
      </p:sp>
      <p:sp>
        <p:nvSpPr>
          <p:cNvPr id="3" name="Content Placeholder 2">
            <a:extLst>
              <a:ext uri="{FF2B5EF4-FFF2-40B4-BE49-F238E27FC236}">
                <a16:creationId xmlns:a16="http://schemas.microsoft.com/office/drawing/2014/main" id="{BAC87DA4-B32D-3744-BCB8-6546AC3D780B}"/>
              </a:ext>
            </a:extLst>
          </p:cNvPr>
          <p:cNvSpPr>
            <a:spLocks noGrp="1"/>
          </p:cNvSpPr>
          <p:nvPr>
            <p:ph idx="1"/>
          </p:nvPr>
        </p:nvSpPr>
        <p:spPr>
          <a:xfrm>
            <a:off x="1371600" y="1473958"/>
            <a:ext cx="10241280" cy="4679544"/>
          </a:xfrm>
        </p:spPr>
        <p:txBody>
          <a:bodyPr>
            <a:normAutofit fontScale="92500" lnSpcReduction="10000"/>
          </a:bodyPr>
          <a:lstStyle/>
          <a:p>
            <a:pPr>
              <a:buFont typeface="Wingdings" pitchFamily="2" charset="2"/>
              <a:buChar char="v"/>
            </a:pPr>
            <a:r>
              <a:rPr lang="en-US" dirty="0"/>
              <a:t> Is there a positive or negative correlation between life expectancy and consumption of alcohol?</a:t>
            </a:r>
            <a:br>
              <a:rPr lang="en-US" dirty="0"/>
            </a:br>
            <a:r>
              <a:rPr lang="en-US" dirty="0">
                <a:solidFill>
                  <a:schemeClr val="accent3">
                    <a:lumMod val="75000"/>
                  </a:schemeClr>
                </a:solidFill>
              </a:rPr>
              <a:t>The alcohol consumption has a positive correlation coefficient with the target variable but it is a low correlation as the values are close to 0 which means that there is a weak or no linear relationship.</a:t>
            </a:r>
            <a:br>
              <a:rPr lang="en-US" dirty="0">
                <a:solidFill>
                  <a:schemeClr val="accent3">
                    <a:lumMod val="75000"/>
                  </a:schemeClr>
                </a:solidFill>
              </a:rPr>
            </a:br>
            <a:endParaRPr lang="en-US" dirty="0"/>
          </a:p>
          <a:p>
            <a:pPr>
              <a:buFont typeface="Wingdings" pitchFamily="2" charset="2"/>
              <a:buChar char="v"/>
            </a:pPr>
            <a:r>
              <a:rPr lang="en-US" dirty="0"/>
              <a:t> What are the effects of immunization coverage life expectancy?</a:t>
            </a:r>
            <a:br>
              <a:rPr lang="en-US" dirty="0"/>
            </a:br>
            <a:r>
              <a:rPr lang="en-US" dirty="0">
                <a:solidFill>
                  <a:schemeClr val="accent3">
                    <a:lumMod val="75000"/>
                  </a:schemeClr>
                </a:solidFill>
              </a:rPr>
              <a:t>The variables polio and diphtheria fall under the immunizations along with measles and Hepatitis-B where the correlation coefficient for the attributes polio and diphtheria have a better effects on the life expectancy. They both have a positive correlation around 0.4.</a:t>
            </a:r>
            <a:br>
              <a:rPr lang="en-US" dirty="0"/>
            </a:br>
            <a:br>
              <a:rPr lang="en-US" dirty="0"/>
            </a:br>
            <a:endParaRPr lang="en-US" dirty="0">
              <a:solidFill>
                <a:schemeClr val="accent3">
                  <a:lumMod val="75000"/>
                </a:schemeClr>
              </a:solidFill>
            </a:endParaRPr>
          </a:p>
        </p:txBody>
      </p:sp>
      <p:pic>
        <p:nvPicPr>
          <p:cNvPr id="6" name="Picture 2" descr="Volgenau School of Engineering |">
            <a:extLst>
              <a:ext uri="{FF2B5EF4-FFF2-40B4-BE49-F238E27FC236}">
                <a16:creationId xmlns:a16="http://schemas.microsoft.com/office/drawing/2014/main" id="{6E7ACCCE-D126-1B4A-B486-867E70B84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35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2971-DB02-A549-91C4-222673E2F908}"/>
              </a:ext>
            </a:extLst>
          </p:cNvPr>
          <p:cNvSpPr>
            <a:spLocks noGrp="1"/>
          </p:cNvSpPr>
          <p:nvPr>
            <p:ph type="title"/>
          </p:nvPr>
        </p:nvSpPr>
        <p:spPr>
          <a:xfrm>
            <a:off x="1371600" y="590266"/>
            <a:ext cx="10241280" cy="501419"/>
          </a:xfrm>
        </p:spPr>
        <p:txBody>
          <a:bodyPr>
            <a:normAutofit/>
          </a:bodyPr>
          <a:lstStyle/>
          <a:p>
            <a:r>
              <a:rPr lang="en-US" sz="2900" dirty="0"/>
              <a:t>Conclusion</a:t>
            </a:r>
          </a:p>
        </p:txBody>
      </p:sp>
      <p:sp>
        <p:nvSpPr>
          <p:cNvPr id="3" name="Content Placeholder 2">
            <a:extLst>
              <a:ext uri="{FF2B5EF4-FFF2-40B4-BE49-F238E27FC236}">
                <a16:creationId xmlns:a16="http://schemas.microsoft.com/office/drawing/2014/main" id="{CA881D0D-DB2F-0145-9E7D-15A586FA1091}"/>
              </a:ext>
            </a:extLst>
          </p:cNvPr>
          <p:cNvSpPr>
            <a:spLocks noGrp="1"/>
          </p:cNvSpPr>
          <p:nvPr>
            <p:ph idx="1"/>
          </p:nvPr>
        </p:nvSpPr>
        <p:spPr>
          <a:xfrm>
            <a:off x="1371600" y="1091685"/>
            <a:ext cx="10241280" cy="4858603"/>
          </a:xfrm>
        </p:spPr>
        <p:txBody>
          <a:bodyPr/>
          <a:lstStyle/>
          <a:p>
            <a:r>
              <a:rPr lang="en-US" dirty="0">
                <a:solidFill>
                  <a:schemeClr val="accent3">
                    <a:lumMod val="75000"/>
                  </a:schemeClr>
                </a:solidFill>
              </a:rPr>
              <a:t>After performing all the models, it is found out that the model that gives us the best accuracy in predicting the life expectancy with the factors influencing it is </a:t>
            </a:r>
            <a:r>
              <a:rPr lang="en-US" b="1" u="sng" dirty="0">
                <a:solidFill>
                  <a:schemeClr val="accent3">
                    <a:lumMod val="75000"/>
                  </a:schemeClr>
                </a:solidFill>
              </a:rPr>
              <a:t>Gradient boosting method </a:t>
            </a:r>
            <a:r>
              <a:rPr lang="en-US" dirty="0">
                <a:solidFill>
                  <a:schemeClr val="accent3">
                    <a:lumMod val="75000"/>
                  </a:schemeClr>
                </a:solidFill>
              </a:rPr>
              <a:t>with an accuracy (R2_score) of </a:t>
            </a:r>
            <a:r>
              <a:rPr lang="en-US" b="1" u="sng" dirty="0">
                <a:solidFill>
                  <a:schemeClr val="accent3">
                    <a:lumMod val="75000"/>
                  </a:schemeClr>
                </a:solidFill>
              </a:rPr>
              <a:t>96.1%</a:t>
            </a:r>
            <a:r>
              <a:rPr lang="en-US" dirty="0">
                <a:solidFill>
                  <a:schemeClr val="accent3">
                    <a:lumMod val="75000"/>
                  </a:schemeClr>
                </a:solidFill>
              </a:rPr>
              <a:t> and the lowest error (mean squared error) of </a:t>
            </a:r>
            <a:r>
              <a:rPr lang="en-US" b="1" u="sng" dirty="0">
                <a:solidFill>
                  <a:schemeClr val="accent3">
                    <a:lumMod val="75000"/>
                  </a:schemeClr>
                </a:solidFill>
              </a:rPr>
              <a:t>3.65%</a:t>
            </a:r>
            <a:r>
              <a:rPr lang="en-US" dirty="0">
                <a:solidFill>
                  <a:schemeClr val="accent3">
                    <a:lumMod val="75000"/>
                  </a:schemeClr>
                </a:solidFill>
              </a:rPr>
              <a:t>.</a:t>
            </a:r>
            <a:endParaRPr lang="en-US" b="1" dirty="0">
              <a:solidFill>
                <a:schemeClr val="accent3">
                  <a:lumMod val="75000"/>
                </a:schemeClr>
              </a:solidFill>
            </a:endParaRPr>
          </a:p>
          <a:p>
            <a:r>
              <a:rPr lang="en-US" dirty="0"/>
              <a:t>For better understanding purpose, the scores for all the models are consolidated as follows:</a:t>
            </a:r>
          </a:p>
        </p:txBody>
      </p:sp>
      <p:graphicFrame>
        <p:nvGraphicFramePr>
          <p:cNvPr id="5" name="Table 5">
            <a:extLst>
              <a:ext uri="{FF2B5EF4-FFF2-40B4-BE49-F238E27FC236}">
                <a16:creationId xmlns:a16="http://schemas.microsoft.com/office/drawing/2014/main" id="{7E89174F-CA12-CB4F-B441-60A134FD00DB}"/>
              </a:ext>
            </a:extLst>
          </p:cNvPr>
          <p:cNvGraphicFramePr>
            <a:graphicFrameLocks noGrp="1"/>
          </p:cNvGraphicFramePr>
          <p:nvPr>
            <p:extLst>
              <p:ext uri="{D42A27DB-BD31-4B8C-83A1-F6EECF244321}">
                <p14:modId xmlns:p14="http://schemas.microsoft.com/office/powerpoint/2010/main" val="3945248335"/>
              </p:ext>
            </p:extLst>
          </p:nvPr>
        </p:nvGraphicFramePr>
        <p:xfrm>
          <a:off x="3104865" y="3671854"/>
          <a:ext cx="8127999" cy="259588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1021918067"/>
                    </a:ext>
                  </a:extLst>
                </a:gridCol>
                <a:gridCol w="2709333">
                  <a:extLst>
                    <a:ext uri="{9D8B030D-6E8A-4147-A177-3AD203B41FA5}">
                      <a16:colId xmlns:a16="http://schemas.microsoft.com/office/drawing/2014/main" val="3355657920"/>
                    </a:ext>
                  </a:extLst>
                </a:gridCol>
                <a:gridCol w="2709333">
                  <a:extLst>
                    <a:ext uri="{9D8B030D-6E8A-4147-A177-3AD203B41FA5}">
                      <a16:colId xmlns:a16="http://schemas.microsoft.com/office/drawing/2014/main" val="3194364088"/>
                    </a:ext>
                  </a:extLst>
                </a:gridCol>
              </a:tblGrid>
              <a:tr h="370840">
                <a:tc>
                  <a:txBody>
                    <a:bodyPr/>
                    <a:lstStyle/>
                    <a:p>
                      <a:r>
                        <a:rPr lang="en-US" dirty="0"/>
                        <a:t>Model name</a:t>
                      </a:r>
                    </a:p>
                  </a:txBody>
                  <a:tcPr/>
                </a:tc>
                <a:tc>
                  <a:txBody>
                    <a:bodyPr/>
                    <a:lstStyle/>
                    <a:p>
                      <a:r>
                        <a:rPr lang="en-US" dirty="0"/>
                        <a:t>MSE</a:t>
                      </a:r>
                    </a:p>
                  </a:txBody>
                  <a:tcPr/>
                </a:tc>
                <a:tc>
                  <a:txBody>
                    <a:bodyPr/>
                    <a:lstStyle/>
                    <a:p>
                      <a:r>
                        <a:rPr lang="en-US" dirty="0"/>
                        <a:t>R2 Score</a:t>
                      </a:r>
                    </a:p>
                  </a:txBody>
                  <a:tcPr/>
                </a:tc>
                <a:extLst>
                  <a:ext uri="{0D108BD9-81ED-4DB2-BD59-A6C34878D82A}">
                    <a16:rowId xmlns:a16="http://schemas.microsoft.com/office/drawing/2014/main" val="986515374"/>
                  </a:ext>
                </a:extLst>
              </a:tr>
              <a:tr h="370840">
                <a:tc>
                  <a:txBody>
                    <a:bodyPr/>
                    <a:lstStyle/>
                    <a:p>
                      <a:r>
                        <a:rPr lang="en-US" dirty="0"/>
                        <a:t>Multiple linear regression</a:t>
                      </a:r>
                    </a:p>
                  </a:txBody>
                  <a:tcPr/>
                </a:tc>
                <a:tc>
                  <a:txBody>
                    <a:bodyPr/>
                    <a:lstStyle/>
                    <a:p>
                      <a:r>
                        <a:rPr lang="en-US" dirty="0"/>
                        <a:t>4.216255411174891</a:t>
                      </a:r>
                    </a:p>
                  </a:txBody>
                  <a:tcPr/>
                </a:tc>
                <a:tc>
                  <a:txBody>
                    <a:bodyPr/>
                    <a:lstStyle/>
                    <a:p>
                      <a:r>
                        <a:rPr lang="en-US" dirty="0"/>
                        <a:t>80.2770669546718</a:t>
                      </a:r>
                    </a:p>
                  </a:txBody>
                  <a:tcPr/>
                </a:tc>
                <a:extLst>
                  <a:ext uri="{0D108BD9-81ED-4DB2-BD59-A6C34878D82A}">
                    <a16:rowId xmlns:a16="http://schemas.microsoft.com/office/drawing/2014/main" val="4058913563"/>
                  </a:ext>
                </a:extLst>
              </a:tr>
              <a:tr h="370840">
                <a:tc>
                  <a:txBody>
                    <a:bodyPr/>
                    <a:lstStyle/>
                    <a:p>
                      <a:r>
                        <a:rPr lang="en-US" dirty="0"/>
                        <a:t>Lasso regression</a:t>
                      </a:r>
                    </a:p>
                  </a:txBody>
                  <a:tcPr/>
                </a:tc>
                <a:tc>
                  <a:txBody>
                    <a:bodyPr/>
                    <a:lstStyle/>
                    <a:p>
                      <a:r>
                        <a:rPr lang="en-US" sz="1800" dirty="0"/>
                        <a:t>18.362505487024663</a:t>
                      </a:r>
                      <a:endParaRPr lang="en-US" dirty="0"/>
                    </a:p>
                  </a:txBody>
                  <a:tcPr/>
                </a:tc>
                <a:tc>
                  <a:txBody>
                    <a:bodyPr/>
                    <a:lstStyle/>
                    <a:p>
                      <a:r>
                        <a:rPr lang="en-US" sz="1800" dirty="0"/>
                        <a:t>80.35069192003564</a:t>
                      </a:r>
                      <a:endParaRPr lang="en-US" dirty="0"/>
                    </a:p>
                  </a:txBody>
                  <a:tcPr/>
                </a:tc>
                <a:extLst>
                  <a:ext uri="{0D108BD9-81ED-4DB2-BD59-A6C34878D82A}">
                    <a16:rowId xmlns:a16="http://schemas.microsoft.com/office/drawing/2014/main" val="4163933875"/>
                  </a:ext>
                </a:extLst>
              </a:tr>
              <a:tr h="370840">
                <a:tc>
                  <a:txBody>
                    <a:bodyPr/>
                    <a:lstStyle/>
                    <a:p>
                      <a:r>
                        <a:rPr lang="en-US" dirty="0"/>
                        <a:t>Ridge regression</a:t>
                      </a:r>
                    </a:p>
                  </a:txBody>
                  <a:tcPr/>
                </a:tc>
                <a:tc>
                  <a:txBody>
                    <a:bodyPr/>
                    <a:lstStyle/>
                    <a:p>
                      <a:r>
                        <a:rPr lang="en-US" dirty="0"/>
                        <a:t>18.516447591318254</a:t>
                      </a:r>
                    </a:p>
                  </a:txBody>
                  <a:tcPr/>
                </a:tc>
                <a:tc>
                  <a:txBody>
                    <a:bodyPr/>
                    <a:lstStyle/>
                    <a:p>
                      <a:r>
                        <a:rPr lang="en-US" dirty="0"/>
                        <a:t>78.14673558994411</a:t>
                      </a:r>
                    </a:p>
                  </a:txBody>
                  <a:tcPr/>
                </a:tc>
                <a:extLst>
                  <a:ext uri="{0D108BD9-81ED-4DB2-BD59-A6C34878D82A}">
                    <a16:rowId xmlns:a16="http://schemas.microsoft.com/office/drawing/2014/main" val="1738193553"/>
                  </a:ext>
                </a:extLst>
              </a:tr>
              <a:tr h="370840">
                <a:tc>
                  <a:txBody>
                    <a:bodyPr/>
                    <a:lstStyle/>
                    <a:p>
                      <a:r>
                        <a:rPr lang="en-US" dirty="0"/>
                        <a:t>Decision tree</a:t>
                      </a:r>
                    </a:p>
                  </a:txBody>
                  <a:tcPr/>
                </a:tc>
                <a:tc>
                  <a:txBody>
                    <a:bodyPr/>
                    <a:lstStyle/>
                    <a:p>
                      <a:r>
                        <a:rPr lang="en-US" sz="1800" kern="1200" dirty="0">
                          <a:solidFill>
                            <a:schemeClr val="dk1"/>
                          </a:solidFill>
                          <a:effectLst/>
                          <a:latin typeface="+mn-lt"/>
                          <a:ea typeface="+mn-ea"/>
                          <a:cs typeface="+mn-cs"/>
                        </a:rPr>
                        <a:t>6.397887956732298</a:t>
                      </a:r>
                      <a:r>
                        <a:rPr lang="en-US" dirty="0">
                          <a:effectLst/>
                        </a:rPr>
                        <a:t> </a:t>
                      </a:r>
                      <a:endParaRPr lang="en-US" dirty="0"/>
                    </a:p>
                  </a:txBody>
                  <a:tcPr/>
                </a:tc>
                <a:tc>
                  <a:txBody>
                    <a:bodyPr/>
                    <a:lstStyle/>
                    <a:p>
                      <a:r>
                        <a:rPr lang="en-US" sz="1800" kern="1200" dirty="0">
                          <a:solidFill>
                            <a:schemeClr val="dk1"/>
                          </a:solidFill>
                          <a:effectLst/>
                          <a:latin typeface="+mn-lt"/>
                          <a:ea typeface="+mn-ea"/>
                          <a:cs typeface="+mn-cs"/>
                        </a:rPr>
                        <a:t>92.62650908451462</a:t>
                      </a:r>
                      <a:r>
                        <a:rPr lang="en-US" dirty="0">
                          <a:effectLst/>
                        </a:rPr>
                        <a:t> </a:t>
                      </a:r>
                      <a:endParaRPr lang="en-US" dirty="0"/>
                    </a:p>
                  </a:txBody>
                  <a:tcPr/>
                </a:tc>
                <a:extLst>
                  <a:ext uri="{0D108BD9-81ED-4DB2-BD59-A6C34878D82A}">
                    <a16:rowId xmlns:a16="http://schemas.microsoft.com/office/drawing/2014/main" val="348214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a:t>
                      </a:r>
                    </a:p>
                  </a:txBody>
                  <a:tcPr/>
                </a:tc>
                <a:tc>
                  <a:txBody>
                    <a:bodyPr/>
                    <a:lstStyle/>
                    <a:p>
                      <a:r>
                        <a:rPr lang="en-US" dirty="0"/>
                        <a:t>4.094849199085256</a:t>
                      </a:r>
                    </a:p>
                  </a:txBody>
                  <a:tcPr/>
                </a:tc>
                <a:tc>
                  <a:txBody>
                    <a:bodyPr/>
                    <a:lstStyle/>
                    <a:p>
                      <a:r>
                        <a:rPr lang="en-US" dirty="0"/>
                        <a:t>95.16722514804292</a:t>
                      </a:r>
                    </a:p>
                  </a:txBody>
                  <a:tcPr/>
                </a:tc>
                <a:extLst>
                  <a:ext uri="{0D108BD9-81ED-4DB2-BD59-A6C34878D82A}">
                    <a16:rowId xmlns:a16="http://schemas.microsoft.com/office/drawing/2014/main" val="3295561910"/>
                  </a:ext>
                </a:extLst>
              </a:tr>
              <a:tr h="370840">
                <a:tc>
                  <a:txBody>
                    <a:bodyPr/>
                    <a:lstStyle/>
                    <a:p>
                      <a:r>
                        <a:rPr lang="en-US" dirty="0"/>
                        <a:t>Gradient boosting method</a:t>
                      </a:r>
                    </a:p>
                  </a:txBody>
                  <a:tcPr/>
                </a:tc>
                <a:tc>
                  <a:txBody>
                    <a:bodyPr/>
                    <a:lstStyle/>
                    <a:p>
                      <a:r>
                        <a:rPr lang="en-US" dirty="0"/>
                        <a:t>3.6530683676056674</a:t>
                      </a:r>
                    </a:p>
                  </a:txBody>
                  <a:tcPr/>
                </a:tc>
                <a:tc>
                  <a:txBody>
                    <a:bodyPr/>
                    <a:lstStyle/>
                    <a:p>
                      <a:r>
                        <a:rPr lang="en-US" dirty="0"/>
                        <a:t>96.09093291528339</a:t>
                      </a:r>
                    </a:p>
                  </a:txBody>
                  <a:tcPr/>
                </a:tc>
                <a:extLst>
                  <a:ext uri="{0D108BD9-81ED-4DB2-BD59-A6C34878D82A}">
                    <a16:rowId xmlns:a16="http://schemas.microsoft.com/office/drawing/2014/main" val="1931030062"/>
                  </a:ext>
                </a:extLst>
              </a:tr>
            </a:tbl>
          </a:graphicData>
        </a:graphic>
      </p:graphicFrame>
      <p:pic>
        <p:nvPicPr>
          <p:cNvPr id="8" name="Picture 2" descr="Volgenau School of Engineering |">
            <a:extLst>
              <a:ext uri="{FF2B5EF4-FFF2-40B4-BE49-F238E27FC236}">
                <a16:creationId xmlns:a16="http://schemas.microsoft.com/office/drawing/2014/main" id="{F01EE60E-51BF-BA4F-B6B1-FC015AC4B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002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C8E51-FE5A-1843-8C12-6AACC3AB0026}"/>
              </a:ext>
            </a:extLst>
          </p:cNvPr>
          <p:cNvSpPr>
            <a:spLocks noGrp="1"/>
          </p:cNvSpPr>
          <p:nvPr>
            <p:ph type="title"/>
          </p:nvPr>
        </p:nvSpPr>
        <p:spPr>
          <a:xfrm>
            <a:off x="2288410" y="3120263"/>
            <a:ext cx="5327375" cy="617046"/>
          </a:xfrm>
        </p:spPr>
        <p:txBody>
          <a:bodyPr anchor="b">
            <a:normAutofit/>
          </a:bodyPr>
          <a:lstStyle/>
          <a:p>
            <a:r>
              <a:rPr lang="en-US" dirty="0"/>
              <a:t>THANK YOU</a:t>
            </a:r>
          </a:p>
        </p:txBody>
      </p:sp>
      <p:sp>
        <p:nvSpPr>
          <p:cNvPr id="25" name="Rectangle 24">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Right Double Quote">
            <a:extLst>
              <a:ext uri="{FF2B5EF4-FFF2-40B4-BE49-F238E27FC236}">
                <a16:creationId xmlns:a16="http://schemas.microsoft.com/office/drawing/2014/main" id="{18F2AEF4-056B-45B6-9151-D27C23D81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6624" y="3120263"/>
            <a:ext cx="4076701" cy="4076701"/>
          </a:xfrm>
          <a:prstGeom prst="rect">
            <a:avLst/>
          </a:prstGeom>
        </p:spPr>
      </p:pic>
      <p:pic>
        <p:nvPicPr>
          <p:cNvPr id="15" name="Graphic 14" descr="Right Double Quote">
            <a:extLst>
              <a:ext uri="{FF2B5EF4-FFF2-40B4-BE49-F238E27FC236}">
                <a16:creationId xmlns:a16="http://schemas.microsoft.com/office/drawing/2014/main" id="{42E75749-CFAC-684D-9A34-5A4032202D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905991" y="-168727"/>
            <a:ext cx="4076701" cy="4076701"/>
          </a:xfrm>
          <a:prstGeom prst="rect">
            <a:avLst/>
          </a:prstGeom>
        </p:spPr>
      </p:pic>
      <p:pic>
        <p:nvPicPr>
          <p:cNvPr id="1026" name="Picture 2" descr="Volgenau School of Engineering |">
            <a:extLst>
              <a:ext uri="{FF2B5EF4-FFF2-40B4-BE49-F238E27FC236}">
                <a16:creationId xmlns:a16="http://schemas.microsoft.com/office/drawing/2014/main" id="{CF46E619-C75E-6D40-9DE2-A9BF5DF06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155" y="1764292"/>
            <a:ext cx="3328987" cy="332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2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F066-689E-1643-B9D9-0AE9D71A51F3}"/>
              </a:ext>
            </a:extLst>
          </p:cNvPr>
          <p:cNvSpPr>
            <a:spLocks noGrp="1"/>
          </p:cNvSpPr>
          <p:nvPr>
            <p:ph type="title"/>
          </p:nvPr>
        </p:nvSpPr>
        <p:spPr>
          <a:xfrm>
            <a:off x="1127760" y="849556"/>
            <a:ext cx="10241280" cy="588030"/>
          </a:xfrm>
        </p:spPr>
        <p:txBody>
          <a:bodyPr/>
          <a:lstStyle/>
          <a:p>
            <a:r>
              <a:rPr lang="en-US" dirty="0"/>
              <a:t>LIFE Expectancy dataset</a:t>
            </a:r>
          </a:p>
        </p:txBody>
      </p:sp>
      <p:sp>
        <p:nvSpPr>
          <p:cNvPr id="3" name="Content Placeholder 2">
            <a:extLst>
              <a:ext uri="{FF2B5EF4-FFF2-40B4-BE49-F238E27FC236}">
                <a16:creationId xmlns:a16="http://schemas.microsoft.com/office/drawing/2014/main" id="{503DBE4F-A8F5-0E4B-A8F3-2CB4AD9B5564}"/>
              </a:ext>
            </a:extLst>
          </p:cNvPr>
          <p:cNvSpPr>
            <a:spLocks noGrp="1"/>
          </p:cNvSpPr>
          <p:nvPr>
            <p:ph idx="1"/>
          </p:nvPr>
        </p:nvSpPr>
        <p:spPr>
          <a:xfrm>
            <a:off x="1127760" y="1825870"/>
            <a:ext cx="10241280" cy="3760544"/>
          </a:xfrm>
        </p:spPr>
        <p:txBody>
          <a:bodyPr>
            <a:normAutofit lnSpcReduction="10000"/>
          </a:bodyPr>
          <a:lstStyle/>
          <a:p>
            <a:r>
              <a:rPr lang="en-US" dirty="0"/>
              <a:t>We have retrieved this dataset from Kaggle , health data originally collected from World health organization and the economic data from United Nations website. </a:t>
            </a:r>
          </a:p>
          <a:p>
            <a:r>
              <a:rPr lang="en-US" dirty="0"/>
              <a:t>This data-set consists of the information on life expectancy and the health factors that affect this life expectancy rate for 193 countries for the years between 2000 and 2015.</a:t>
            </a:r>
          </a:p>
          <a:p>
            <a:r>
              <a:rPr lang="en-US" dirty="0"/>
              <a:t>The models which we performed on this dataset predict the life expectancy considering the attributes/ variables.</a:t>
            </a:r>
          </a:p>
          <a:p>
            <a:endParaRPr lang="en-US" dirty="0"/>
          </a:p>
        </p:txBody>
      </p:sp>
      <p:pic>
        <p:nvPicPr>
          <p:cNvPr id="5" name="Graphic 4" descr="Database with solid fill">
            <a:extLst>
              <a:ext uri="{FF2B5EF4-FFF2-40B4-BE49-F238E27FC236}">
                <a16:creationId xmlns:a16="http://schemas.microsoft.com/office/drawing/2014/main" id="{7D6FD1D0-DDF8-6544-A00F-554767126E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7787" y="686371"/>
            <a:ext cx="914400" cy="914400"/>
          </a:xfrm>
          <a:prstGeom prst="rect">
            <a:avLst/>
          </a:prstGeom>
        </p:spPr>
      </p:pic>
      <p:pic>
        <p:nvPicPr>
          <p:cNvPr id="8" name="Picture 2" descr="Volgenau School of Engineering |">
            <a:extLst>
              <a:ext uri="{FF2B5EF4-FFF2-40B4-BE49-F238E27FC236}">
                <a16:creationId xmlns:a16="http://schemas.microsoft.com/office/drawing/2014/main" id="{4D09154E-1092-8D4D-A9A1-862E7BF80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94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C512-6E4C-DE47-93BA-0F04C0521DC7}"/>
              </a:ext>
            </a:extLst>
          </p:cNvPr>
          <p:cNvSpPr>
            <a:spLocks noGrp="1"/>
          </p:cNvSpPr>
          <p:nvPr>
            <p:ph type="title"/>
          </p:nvPr>
        </p:nvSpPr>
        <p:spPr>
          <a:xfrm>
            <a:off x="975360" y="1000078"/>
            <a:ext cx="10241280" cy="647510"/>
          </a:xfrm>
        </p:spPr>
        <p:txBody>
          <a:bodyPr>
            <a:normAutofit fontScale="90000"/>
          </a:bodyPr>
          <a:lstStyle/>
          <a:p>
            <a:r>
              <a:rPr lang="en-US" dirty="0"/>
              <a:t>Factor influencing life expectancy</a:t>
            </a:r>
            <a:br>
              <a:rPr lang="en-US" dirty="0"/>
            </a:br>
            <a:endParaRPr lang="en-US" dirty="0"/>
          </a:p>
        </p:txBody>
      </p:sp>
      <p:sp>
        <p:nvSpPr>
          <p:cNvPr id="3" name="Content Placeholder 2">
            <a:extLst>
              <a:ext uri="{FF2B5EF4-FFF2-40B4-BE49-F238E27FC236}">
                <a16:creationId xmlns:a16="http://schemas.microsoft.com/office/drawing/2014/main" id="{B2911279-8C3E-C947-889E-977B81409BEC}"/>
              </a:ext>
            </a:extLst>
          </p:cNvPr>
          <p:cNvSpPr>
            <a:spLocks noGrp="1"/>
          </p:cNvSpPr>
          <p:nvPr>
            <p:ph idx="1"/>
          </p:nvPr>
        </p:nvSpPr>
        <p:spPr>
          <a:xfrm>
            <a:off x="975360" y="1323833"/>
            <a:ext cx="10241280" cy="4954137"/>
          </a:xfrm>
        </p:spPr>
        <p:txBody>
          <a:bodyPr>
            <a:normAutofit lnSpcReduction="10000"/>
          </a:bodyPr>
          <a:lstStyle/>
          <a:p>
            <a:r>
              <a:rPr lang="en-US" dirty="0"/>
              <a:t>The data set contains different attributes such as Life expectancy which we considered as target variable, Demographic variables, Income composition variables, Mortality rates, and Immunization and human development indexes.</a:t>
            </a:r>
          </a:p>
          <a:p>
            <a:r>
              <a:rPr lang="en-US" dirty="0"/>
              <a:t>There are couple of variables in each set as follows:</a:t>
            </a:r>
            <a:br>
              <a:rPr lang="en-US" dirty="0"/>
            </a:br>
            <a:r>
              <a:rPr lang="en-US" i="1" dirty="0"/>
              <a:t>Demographic variables</a:t>
            </a:r>
            <a:r>
              <a:rPr lang="en-US" dirty="0"/>
              <a:t>: Country</a:t>
            </a:r>
            <a:br>
              <a:rPr lang="en-US" dirty="0"/>
            </a:br>
            <a:r>
              <a:rPr lang="en-US" i="1" dirty="0"/>
              <a:t>Immunization and human development index</a:t>
            </a:r>
            <a:r>
              <a:rPr lang="en-US" dirty="0"/>
              <a:t>: Hepatitis B, Polio, Diphtheria, Measles, BMI, thinness 1-19 years, thinness 5-9 years</a:t>
            </a:r>
            <a:br>
              <a:rPr lang="en-US" dirty="0"/>
            </a:br>
            <a:r>
              <a:rPr lang="en-US" i="1" dirty="0"/>
              <a:t>Income compos</a:t>
            </a:r>
            <a:r>
              <a:rPr lang="en-US" dirty="0"/>
              <a:t>ition: Percentage expenditure, Total expenditure, GDP, Income composition of resources</a:t>
            </a:r>
            <a:br>
              <a:rPr lang="en-US" dirty="0"/>
            </a:br>
            <a:r>
              <a:rPr lang="en-US" i="1" dirty="0"/>
              <a:t>Mortality rates</a:t>
            </a:r>
            <a:r>
              <a:rPr lang="en-US" dirty="0"/>
              <a:t>: deaths under age 5, infant deaths, adult mortality, HIV/AIDS</a:t>
            </a:r>
            <a:br>
              <a:rPr lang="en-US" dirty="0"/>
            </a:br>
            <a:r>
              <a:rPr lang="en-US" i="1" dirty="0"/>
              <a:t>Social factors</a:t>
            </a:r>
            <a:r>
              <a:rPr lang="en-US" dirty="0"/>
              <a:t>: Developing status of the individual countries, Schooling</a:t>
            </a:r>
            <a:br>
              <a:rPr lang="en-US" dirty="0"/>
            </a:br>
            <a:r>
              <a:rPr lang="en-US" i="1" dirty="0"/>
              <a:t>Other variables</a:t>
            </a:r>
            <a:r>
              <a:rPr lang="en-US" dirty="0"/>
              <a:t>: Year, Alcohol, Population</a:t>
            </a:r>
          </a:p>
        </p:txBody>
      </p:sp>
      <p:pic>
        <p:nvPicPr>
          <p:cNvPr id="6" name="Picture 2" descr="Volgenau School of Engineering |">
            <a:extLst>
              <a:ext uri="{FF2B5EF4-FFF2-40B4-BE49-F238E27FC236}">
                <a16:creationId xmlns:a16="http://schemas.microsoft.com/office/drawing/2014/main" id="{019E5521-AFD3-B949-9814-797BD47E2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42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31A6-5D66-7546-BEBA-D90280BE6B49}"/>
              </a:ext>
            </a:extLst>
          </p:cNvPr>
          <p:cNvSpPr>
            <a:spLocks noGrp="1"/>
          </p:cNvSpPr>
          <p:nvPr>
            <p:ph type="title"/>
          </p:nvPr>
        </p:nvSpPr>
        <p:spPr>
          <a:xfrm>
            <a:off x="1371600" y="545123"/>
            <a:ext cx="10241280" cy="482522"/>
          </a:xfrm>
        </p:spPr>
        <p:txBody>
          <a:bodyPr>
            <a:normAutofit fontScale="90000"/>
          </a:bodyPr>
          <a:lstStyle/>
          <a:p>
            <a:r>
              <a:rPr lang="en-US" sz="3200" dirty="0"/>
              <a:t>Data preprocessing</a:t>
            </a:r>
          </a:p>
        </p:txBody>
      </p:sp>
      <p:sp>
        <p:nvSpPr>
          <p:cNvPr id="3" name="Content Placeholder 2">
            <a:extLst>
              <a:ext uri="{FF2B5EF4-FFF2-40B4-BE49-F238E27FC236}">
                <a16:creationId xmlns:a16="http://schemas.microsoft.com/office/drawing/2014/main" id="{758037FB-E0E2-5045-85F8-E8319B844CD2}"/>
              </a:ext>
            </a:extLst>
          </p:cNvPr>
          <p:cNvSpPr>
            <a:spLocks noGrp="1"/>
          </p:cNvSpPr>
          <p:nvPr>
            <p:ph idx="1"/>
          </p:nvPr>
        </p:nvSpPr>
        <p:spPr>
          <a:xfrm>
            <a:off x="1371600" y="1248683"/>
            <a:ext cx="10241280" cy="5179413"/>
          </a:xfrm>
        </p:spPr>
        <p:txBody>
          <a:bodyPr>
            <a:normAutofit fontScale="92500"/>
          </a:bodyPr>
          <a:lstStyle/>
          <a:p>
            <a:pPr marL="0" indent="0">
              <a:buNone/>
            </a:pPr>
            <a:r>
              <a:rPr lang="en-US" i="1" dirty="0"/>
              <a:t>How we handled the missing data and NA?</a:t>
            </a:r>
          </a:p>
          <a:p>
            <a:pPr fontAlgn="base"/>
            <a:r>
              <a:rPr lang="en-US" dirty="0"/>
              <a:t>As soon as we loaded the data, our primary task was to check if there are NA values and other missing data.</a:t>
            </a:r>
          </a:p>
          <a:p>
            <a:pPr fontAlgn="base"/>
            <a:r>
              <a:rPr lang="en-US" dirty="0"/>
              <a:t>We performed imputation on the raw dataset (which has 2563 missing values) before jumping into the modeling techniques. The imputation has been done in R studio.</a:t>
            </a:r>
          </a:p>
          <a:p>
            <a:pPr fontAlgn="base"/>
            <a:r>
              <a:rPr lang="en-US" dirty="0"/>
              <a:t>The imputation involved the process of replacing all the NA and missing values with Mean or central tendencies generated from the values of that particular column.</a:t>
            </a:r>
          </a:p>
          <a:p>
            <a:pPr fontAlgn="base"/>
            <a:r>
              <a:rPr lang="en-US" dirty="0"/>
              <a:t>The variables which are found to have abnormal distributions had to go through data repair or data cleaning procedures/ outlier treatment (removing NULL values, avoiding NA values).This is also called as date wrangling.</a:t>
            </a:r>
          </a:p>
          <a:p>
            <a:endParaRPr lang="en-US" dirty="0"/>
          </a:p>
        </p:txBody>
      </p:sp>
      <p:pic>
        <p:nvPicPr>
          <p:cNvPr id="9" name="Graphic 8" descr="Processor with solid fill">
            <a:extLst>
              <a:ext uri="{FF2B5EF4-FFF2-40B4-BE49-F238E27FC236}">
                <a16:creationId xmlns:a16="http://schemas.microsoft.com/office/drawing/2014/main" id="{722C6543-7ED6-DF4F-9855-F194902EB5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7788" y="324085"/>
            <a:ext cx="914400" cy="914400"/>
          </a:xfrm>
          <a:prstGeom prst="rect">
            <a:avLst/>
          </a:prstGeom>
        </p:spPr>
      </p:pic>
      <p:pic>
        <p:nvPicPr>
          <p:cNvPr id="12" name="Picture 2" descr="Volgenau School of Engineering |">
            <a:extLst>
              <a:ext uri="{FF2B5EF4-FFF2-40B4-BE49-F238E27FC236}">
                <a16:creationId xmlns:a16="http://schemas.microsoft.com/office/drawing/2014/main" id="{33A23F5D-BC71-A744-96CB-2EDCD63CB9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36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BD1-2A05-4844-BE18-11E1CD6E8DCA}"/>
              </a:ext>
            </a:extLst>
          </p:cNvPr>
          <p:cNvSpPr>
            <a:spLocks noGrp="1"/>
          </p:cNvSpPr>
          <p:nvPr>
            <p:ph type="title"/>
          </p:nvPr>
        </p:nvSpPr>
        <p:spPr>
          <a:xfrm>
            <a:off x="1218248" y="615506"/>
            <a:ext cx="10241280" cy="776097"/>
          </a:xfrm>
        </p:spPr>
        <p:txBody>
          <a:bodyPr>
            <a:normAutofit/>
          </a:bodyPr>
          <a:lstStyle/>
          <a:p>
            <a:r>
              <a:rPr lang="en-US" sz="2900" dirty="0"/>
              <a:t>correlation analysis &amp; PCA</a:t>
            </a:r>
          </a:p>
        </p:txBody>
      </p:sp>
      <p:sp>
        <p:nvSpPr>
          <p:cNvPr id="3" name="Content Placeholder 2">
            <a:extLst>
              <a:ext uri="{FF2B5EF4-FFF2-40B4-BE49-F238E27FC236}">
                <a16:creationId xmlns:a16="http://schemas.microsoft.com/office/drawing/2014/main" id="{FF7F74B2-B939-7D45-A0C4-9BEB36C8946E}"/>
              </a:ext>
            </a:extLst>
          </p:cNvPr>
          <p:cNvSpPr>
            <a:spLocks noGrp="1"/>
          </p:cNvSpPr>
          <p:nvPr>
            <p:ph idx="1"/>
          </p:nvPr>
        </p:nvSpPr>
        <p:spPr>
          <a:xfrm>
            <a:off x="1371600" y="1714500"/>
            <a:ext cx="10241280" cy="4357116"/>
          </a:xfrm>
        </p:spPr>
        <p:txBody>
          <a:bodyPr>
            <a:normAutofit fontScale="92500"/>
          </a:bodyPr>
          <a:lstStyle/>
          <a:p>
            <a:r>
              <a:rPr lang="en-US" dirty="0"/>
              <a:t>The data cleaning process is followed by the correlation analysis and the principal component analysis methods. This process is done in python (</a:t>
            </a:r>
            <a:r>
              <a:rPr lang="en-US" dirty="0" err="1"/>
              <a:t>Jupyter</a:t>
            </a:r>
            <a:r>
              <a:rPr lang="en-US" dirty="0"/>
              <a:t> notebook).</a:t>
            </a:r>
          </a:p>
          <a:p>
            <a:r>
              <a:rPr lang="en-US" dirty="0"/>
              <a:t>The correlation analysis determines how strongly or weakly the variables are related to the other variables in the dataset. We check the correlation between all the independent variables with the target variable. We also used the heatmap to visualize the level of correlation which will be explained in detail in the later slides.</a:t>
            </a:r>
          </a:p>
          <a:p>
            <a:r>
              <a:rPr lang="en-US" dirty="0"/>
              <a:t>After checking the correlation between the variables, few variables such as deaths under age 5, infant deaths, thinness 1-19 years, thinness 5-9 years, GDP, Percentage expenditure have been dropped as they distort our analysis by having correlation greater than 0.9 which is to be considered as a problem of Multicollinearity.</a:t>
            </a:r>
          </a:p>
          <a:p>
            <a:endParaRPr lang="en-US" dirty="0"/>
          </a:p>
          <a:p>
            <a:endParaRPr lang="en-US" dirty="0"/>
          </a:p>
          <a:p>
            <a:endParaRPr lang="en-US" dirty="0"/>
          </a:p>
        </p:txBody>
      </p:sp>
      <p:pic>
        <p:nvPicPr>
          <p:cNvPr id="5" name="Graphic 4" descr="Chevron arrows outline">
            <a:extLst>
              <a:ext uri="{FF2B5EF4-FFF2-40B4-BE49-F238E27FC236}">
                <a16:creationId xmlns:a16="http://schemas.microsoft.com/office/drawing/2014/main" id="{E4CABDD2-16BB-2745-88EC-CEBA3439D3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02328" y="5480113"/>
            <a:ext cx="914400" cy="914400"/>
          </a:xfrm>
          <a:prstGeom prst="rect">
            <a:avLst/>
          </a:prstGeom>
        </p:spPr>
      </p:pic>
      <p:pic>
        <p:nvPicPr>
          <p:cNvPr id="8" name="Picture 2" descr="Volgenau School of Engineering |">
            <a:extLst>
              <a:ext uri="{FF2B5EF4-FFF2-40B4-BE49-F238E27FC236}">
                <a16:creationId xmlns:a16="http://schemas.microsoft.com/office/drawing/2014/main" id="{5D6F7649-A17B-B94C-8A47-441C5B507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7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26C98A-FC80-6046-8A10-65115502701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Heat map</a:t>
            </a:r>
          </a:p>
        </p:txBody>
      </p:sp>
      <p:pic>
        <p:nvPicPr>
          <p:cNvPr id="5" name="Content Placeholder 4" descr="Graphical user interface, chart&#10;&#10;Description automatically generated">
            <a:extLst>
              <a:ext uri="{FF2B5EF4-FFF2-40B4-BE49-F238E27FC236}">
                <a16:creationId xmlns:a16="http://schemas.microsoft.com/office/drawing/2014/main" id="{475D694D-07F6-DB4B-882A-7B61FFF9DB70}"/>
              </a:ext>
            </a:extLst>
          </p:cNvPr>
          <p:cNvPicPr>
            <a:picLocks noGrp="1" noChangeAspect="1"/>
          </p:cNvPicPr>
          <p:nvPr>
            <p:ph idx="1"/>
          </p:nvPr>
        </p:nvPicPr>
        <p:blipFill rotWithShape="1">
          <a:blip r:embed="rId2"/>
          <a:srcRect t="-5189" b="-362"/>
          <a:stretch/>
        </p:blipFill>
        <p:spPr>
          <a:xfrm>
            <a:off x="4444761" y="-214313"/>
            <a:ext cx="7328846" cy="7072313"/>
          </a:xfrm>
          <a:prstGeom prst="rect">
            <a:avLst/>
          </a:prstGeom>
        </p:spPr>
      </p:pic>
      <p:pic>
        <p:nvPicPr>
          <p:cNvPr id="53" name="Picture 2" descr="Volgenau School of Engineering |">
            <a:extLst>
              <a:ext uri="{FF2B5EF4-FFF2-40B4-BE49-F238E27FC236}">
                <a16:creationId xmlns:a16="http://schemas.microsoft.com/office/drawing/2014/main" id="{2DC7BBF1-2E09-D34D-BC57-98E079120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1"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44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7E8D-EBFB-3D43-A04A-4CA2636CA7A6}"/>
              </a:ext>
            </a:extLst>
          </p:cNvPr>
          <p:cNvSpPr>
            <a:spLocks noGrp="1"/>
          </p:cNvSpPr>
          <p:nvPr>
            <p:ph type="title"/>
          </p:nvPr>
        </p:nvSpPr>
        <p:spPr>
          <a:xfrm>
            <a:off x="1371600" y="479005"/>
            <a:ext cx="10241280" cy="1234440"/>
          </a:xfrm>
        </p:spPr>
        <p:txBody>
          <a:bodyPr>
            <a:normAutofit/>
          </a:bodyPr>
          <a:lstStyle/>
          <a:p>
            <a:r>
              <a:rPr lang="en-US" sz="2900" dirty="0"/>
              <a:t>Principal component analysis</a:t>
            </a:r>
          </a:p>
        </p:txBody>
      </p:sp>
      <p:sp>
        <p:nvSpPr>
          <p:cNvPr id="3" name="Content Placeholder 2">
            <a:extLst>
              <a:ext uri="{FF2B5EF4-FFF2-40B4-BE49-F238E27FC236}">
                <a16:creationId xmlns:a16="http://schemas.microsoft.com/office/drawing/2014/main" id="{ABD9C223-E0BE-074A-A2CE-3D04DF964D9C}"/>
              </a:ext>
            </a:extLst>
          </p:cNvPr>
          <p:cNvSpPr>
            <a:spLocks noGrp="1"/>
          </p:cNvSpPr>
          <p:nvPr>
            <p:ph idx="1"/>
          </p:nvPr>
        </p:nvSpPr>
        <p:spPr>
          <a:xfrm>
            <a:off x="1371600" y="1840523"/>
            <a:ext cx="10241280" cy="4231093"/>
          </a:xfrm>
        </p:spPr>
        <p:txBody>
          <a:bodyPr>
            <a:normAutofit/>
          </a:bodyPr>
          <a:lstStyle/>
          <a:p>
            <a:r>
              <a:rPr lang="en-US" dirty="0"/>
              <a:t>Then, Principal component analysis (PCA) is performed. The main purpose of PCA is to find out the smaller number of numerical variables that contains most of the data. </a:t>
            </a:r>
          </a:p>
          <a:p>
            <a:r>
              <a:rPr lang="en-US" dirty="0"/>
              <a:t>Principal Component Analysis (PCA) is used to explain the variance-covariance structure of a set of variables through linear combinations. It is often used as a dimensionality-reduction technique. </a:t>
            </a:r>
          </a:p>
        </p:txBody>
      </p:sp>
      <p:pic>
        <p:nvPicPr>
          <p:cNvPr id="6" name="Picture 2" descr="Volgenau School of Engineering |">
            <a:extLst>
              <a:ext uri="{FF2B5EF4-FFF2-40B4-BE49-F238E27FC236}">
                <a16:creationId xmlns:a16="http://schemas.microsoft.com/office/drawing/2014/main" id="{F1E45572-0C8A-444E-8E0C-60D4ADFB3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500" y="6365809"/>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2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13E1D4-E200-9C4F-8FF6-13B47CD34509}"/>
              </a:ext>
            </a:extLst>
          </p:cNvPr>
          <p:cNvSpPr>
            <a:spLocks noGrp="1"/>
          </p:cNvSpPr>
          <p:nvPr>
            <p:ph type="title"/>
          </p:nvPr>
        </p:nvSpPr>
        <p:spPr>
          <a:xfrm>
            <a:off x="400991" y="3200989"/>
            <a:ext cx="3236613" cy="640329"/>
          </a:xfrm>
        </p:spPr>
        <p:txBody>
          <a:bodyPr vert="horz" lIns="0" tIns="0" rIns="0" bIns="0" rtlCol="0" anchor="b">
            <a:normAutofit/>
          </a:bodyPr>
          <a:lstStyle/>
          <a:p>
            <a:pPr algn="r"/>
            <a:r>
              <a:rPr lang="en-US" sz="3200" spc="750" dirty="0">
                <a:solidFill>
                  <a:schemeClr val="bg1"/>
                </a:solidFill>
              </a:rPr>
              <a:t>Scree plot</a:t>
            </a:r>
          </a:p>
        </p:txBody>
      </p:sp>
      <p:pic>
        <p:nvPicPr>
          <p:cNvPr id="5" name="Content Placeholder 4" descr="A picture containing icon&#10;&#10;Description automatically generated">
            <a:extLst>
              <a:ext uri="{FF2B5EF4-FFF2-40B4-BE49-F238E27FC236}">
                <a16:creationId xmlns:a16="http://schemas.microsoft.com/office/drawing/2014/main" id="{6132CF0A-EF89-BA4A-8236-639D17D3D50C}"/>
              </a:ext>
            </a:extLst>
          </p:cNvPr>
          <p:cNvPicPr>
            <a:picLocks noGrp="1" noChangeAspect="1"/>
          </p:cNvPicPr>
          <p:nvPr>
            <p:ph idx="1"/>
          </p:nvPr>
        </p:nvPicPr>
        <p:blipFill>
          <a:blip r:embed="rId2"/>
          <a:stretch>
            <a:fillRect/>
          </a:stretch>
        </p:blipFill>
        <p:spPr>
          <a:xfrm>
            <a:off x="4143840" y="1695614"/>
            <a:ext cx="7214138" cy="3570998"/>
          </a:xfrm>
          <a:prstGeom prst="rect">
            <a:avLst/>
          </a:prstGeom>
        </p:spPr>
      </p:pic>
      <p:pic>
        <p:nvPicPr>
          <p:cNvPr id="28" name="Picture 2" descr="Volgenau School of Engineering |">
            <a:extLst>
              <a:ext uri="{FF2B5EF4-FFF2-40B4-BE49-F238E27FC236}">
                <a16:creationId xmlns:a16="http://schemas.microsoft.com/office/drawing/2014/main" id="{820298D5-894E-F043-91AF-F1C3C39A5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3823"/>
            <a:ext cx="1415500" cy="49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5976"/>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2078</Words>
  <Application>Microsoft Macintosh PowerPoint</Application>
  <PresentationFormat>Widescreen</PresentationFormat>
  <Paragraphs>121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Tw Cen MT</vt:lpstr>
      <vt:lpstr>Wingdings</vt:lpstr>
      <vt:lpstr>GradientRiseVTI</vt:lpstr>
      <vt:lpstr>Life expectancy Prediction OR568: FINAL PROJECT PRESENTATION  PROF. RAN JI</vt:lpstr>
      <vt:lpstr>THE dataset</vt:lpstr>
      <vt:lpstr>LIFE Expectancy dataset</vt:lpstr>
      <vt:lpstr>Factor influencing life expectancy </vt:lpstr>
      <vt:lpstr>Data preprocessing</vt:lpstr>
      <vt:lpstr>correlation analysis &amp; PCA</vt:lpstr>
      <vt:lpstr>Heat map</vt:lpstr>
      <vt:lpstr>Principal component analysis</vt:lpstr>
      <vt:lpstr>Scree plot</vt:lpstr>
      <vt:lpstr>Predictive models</vt:lpstr>
      <vt:lpstr>Multiple Linear regression</vt:lpstr>
      <vt:lpstr>Lasso Regression</vt:lpstr>
      <vt:lpstr>Ridge regression</vt:lpstr>
      <vt:lpstr>Decision trees</vt:lpstr>
      <vt:lpstr>Decision Tree with Max_Depth=3</vt:lpstr>
      <vt:lpstr>Random Forest Regression</vt:lpstr>
      <vt:lpstr>GRADIENT BOOSTING METHOD</vt:lpstr>
      <vt:lpstr>problem statement - 1</vt:lpstr>
      <vt:lpstr>problem statement - 2</vt:lpstr>
      <vt:lpstr>problem statement - 3</vt:lpstr>
      <vt:lpstr>problem statement - 4</vt:lpstr>
      <vt:lpstr>problem statement – 5&amp;6</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dc:title>
  <dc:creator>Sai Chaitanya Sadasivuni</dc:creator>
  <cp:lastModifiedBy>Sai Chaitanya Sadasivuni</cp:lastModifiedBy>
  <cp:revision>26</cp:revision>
  <dcterms:created xsi:type="dcterms:W3CDTF">2020-12-03T19:10:33Z</dcterms:created>
  <dcterms:modified xsi:type="dcterms:W3CDTF">2020-12-03T22:49:43Z</dcterms:modified>
</cp:coreProperties>
</file>