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71" r:id="rId3"/>
    <p:sldId id="269" r:id="rId4"/>
    <p:sldId id="259" r:id="rId5"/>
    <p:sldId id="277" r:id="rId6"/>
    <p:sldId id="258" r:id="rId7"/>
    <p:sldId id="261" r:id="rId8"/>
    <p:sldId id="260" r:id="rId9"/>
    <p:sldId id="263" r:id="rId10"/>
    <p:sldId id="262"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426B2C-B6D4-408B-85B5-CB2CDE6D2149}" type="doc">
      <dgm:prSet loTypeId="urn:microsoft.com/office/officeart/2016/7/layout/LinearArrowProcessNumbered" loCatId="process" qsTypeId="urn:microsoft.com/office/officeart/2005/8/quickstyle/3d5" qsCatId="3D" csTypeId="urn:microsoft.com/office/officeart/2005/8/colors/accent1_5" csCatId="accent1"/>
      <dgm:spPr/>
      <dgm:t>
        <a:bodyPr/>
        <a:lstStyle/>
        <a:p>
          <a:endParaRPr lang="en-US"/>
        </a:p>
      </dgm:t>
    </dgm:pt>
    <dgm:pt modelId="{365A4672-F594-4D84-BE65-67355314036F}">
      <dgm:prSet/>
      <dgm:spPr/>
      <dgm:t>
        <a:bodyPr/>
        <a:lstStyle/>
        <a:p>
          <a:r>
            <a:rPr lang="en-US"/>
            <a:t>MARKOV(HMM)</a:t>
          </a:r>
        </a:p>
      </dgm:t>
    </dgm:pt>
    <dgm:pt modelId="{ACCF7FA8-685B-4A03-A0D1-35DA16E76412}" type="parTrans" cxnId="{6C08C8E0-5C50-47DC-A33C-4DF9B2B6E7C9}">
      <dgm:prSet/>
      <dgm:spPr/>
      <dgm:t>
        <a:bodyPr/>
        <a:lstStyle/>
        <a:p>
          <a:endParaRPr lang="en-US"/>
        </a:p>
      </dgm:t>
    </dgm:pt>
    <dgm:pt modelId="{1B14A74E-5F7B-4A93-B0E2-E90E1F9E8EED}" type="sibTrans" cxnId="{6C08C8E0-5C50-47DC-A33C-4DF9B2B6E7C9}">
      <dgm:prSet phldrT="1" phldr="0"/>
      <dgm:spPr/>
      <dgm:t>
        <a:bodyPr/>
        <a:lstStyle/>
        <a:p>
          <a:r>
            <a:rPr lang="en-US"/>
            <a:t>1</a:t>
          </a:r>
        </a:p>
      </dgm:t>
    </dgm:pt>
    <dgm:pt modelId="{FCDEBD74-11B4-4182-8E79-D400D6DFBBC4}">
      <dgm:prSet/>
      <dgm:spPr/>
      <dgm:t>
        <a:bodyPr/>
        <a:lstStyle/>
        <a:p>
          <a:r>
            <a:rPr lang="en-US"/>
            <a:t>BAYES THEORM</a:t>
          </a:r>
        </a:p>
      </dgm:t>
    </dgm:pt>
    <dgm:pt modelId="{2F325FD4-793A-489F-BE9B-C9D4FE31C32D}" type="parTrans" cxnId="{65A26E73-741D-43CE-B86D-8BB17B04EEB4}">
      <dgm:prSet/>
      <dgm:spPr/>
      <dgm:t>
        <a:bodyPr/>
        <a:lstStyle/>
        <a:p>
          <a:endParaRPr lang="en-US"/>
        </a:p>
      </dgm:t>
    </dgm:pt>
    <dgm:pt modelId="{7941ED55-AA99-4F23-887C-43029FC362D0}" type="sibTrans" cxnId="{65A26E73-741D-43CE-B86D-8BB17B04EEB4}">
      <dgm:prSet phldrT="2" phldr="0"/>
      <dgm:spPr/>
      <dgm:t>
        <a:bodyPr/>
        <a:lstStyle/>
        <a:p>
          <a:r>
            <a:rPr lang="en-US"/>
            <a:t>2</a:t>
          </a:r>
        </a:p>
      </dgm:t>
    </dgm:pt>
    <dgm:pt modelId="{EA864CF6-FFFB-4562-9783-FCC4EB953955}" type="pres">
      <dgm:prSet presAssocID="{0B426B2C-B6D4-408B-85B5-CB2CDE6D2149}" presName="linearFlow" presStyleCnt="0">
        <dgm:presLayoutVars>
          <dgm:dir/>
          <dgm:animLvl val="lvl"/>
          <dgm:resizeHandles val="exact"/>
        </dgm:presLayoutVars>
      </dgm:prSet>
      <dgm:spPr/>
    </dgm:pt>
    <dgm:pt modelId="{AFB69E13-EB7F-49B8-BBA7-614B7976E879}" type="pres">
      <dgm:prSet presAssocID="{365A4672-F594-4D84-BE65-67355314036F}" presName="compositeNode" presStyleCnt="0"/>
      <dgm:spPr/>
    </dgm:pt>
    <dgm:pt modelId="{E636E4D9-1966-4AAF-A741-DB7F3057A277}" type="pres">
      <dgm:prSet presAssocID="{365A4672-F594-4D84-BE65-67355314036F}" presName="parTx" presStyleLbl="node1" presStyleIdx="0" presStyleCnt="0">
        <dgm:presLayoutVars>
          <dgm:chMax val="0"/>
          <dgm:chPref val="0"/>
          <dgm:bulletEnabled val="1"/>
        </dgm:presLayoutVars>
      </dgm:prSet>
      <dgm:spPr/>
    </dgm:pt>
    <dgm:pt modelId="{18B9F639-042A-4DC5-9F25-D7CC4A431D01}" type="pres">
      <dgm:prSet presAssocID="{365A4672-F594-4D84-BE65-67355314036F}" presName="parSh" presStyleCnt="0"/>
      <dgm:spPr/>
    </dgm:pt>
    <dgm:pt modelId="{8FD30080-DEAE-496B-878B-5695FFE0785A}" type="pres">
      <dgm:prSet presAssocID="{365A4672-F594-4D84-BE65-67355314036F}" presName="lineNode" presStyleLbl="alignAccFollowNode1" presStyleIdx="0" presStyleCnt="6"/>
      <dgm:spPr/>
    </dgm:pt>
    <dgm:pt modelId="{3A2F9C1A-317D-480D-B47F-633EB9E892A5}" type="pres">
      <dgm:prSet presAssocID="{365A4672-F594-4D84-BE65-67355314036F}" presName="lineArrowNode" presStyleLbl="alignAccFollowNode1" presStyleIdx="1" presStyleCnt="6"/>
      <dgm:spPr/>
    </dgm:pt>
    <dgm:pt modelId="{4F69C57C-2C4A-4402-8FC8-BACD9E80F94B}" type="pres">
      <dgm:prSet presAssocID="{1B14A74E-5F7B-4A93-B0E2-E90E1F9E8EED}" presName="sibTransNodeCircle" presStyleLbl="alignNode1" presStyleIdx="0" presStyleCnt="2">
        <dgm:presLayoutVars>
          <dgm:chMax val="0"/>
          <dgm:bulletEnabled/>
        </dgm:presLayoutVars>
      </dgm:prSet>
      <dgm:spPr/>
    </dgm:pt>
    <dgm:pt modelId="{6EDF4D81-894D-4582-91FE-231DF84B9883}" type="pres">
      <dgm:prSet presAssocID="{1B14A74E-5F7B-4A93-B0E2-E90E1F9E8EED}" presName="spacerBetweenCircleAndCallout" presStyleCnt="0">
        <dgm:presLayoutVars/>
      </dgm:prSet>
      <dgm:spPr/>
    </dgm:pt>
    <dgm:pt modelId="{2F4A489E-0E56-4D7E-A575-E70839DA6043}" type="pres">
      <dgm:prSet presAssocID="{365A4672-F594-4D84-BE65-67355314036F}" presName="nodeText" presStyleLbl="alignAccFollowNode1" presStyleIdx="2" presStyleCnt="6">
        <dgm:presLayoutVars>
          <dgm:bulletEnabled val="1"/>
        </dgm:presLayoutVars>
      </dgm:prSet>
      <dgm:spPr/>
    </dgm:pt>
    <dgm:pt modelId="{81F079D0-8D73-44A8-B422-92B12AAF79B9}" type="pres">
      <dgm:prSet presAssocID="{1B14A74E-5F7B-4A93-B0E2-E90E1F9E8EED}" presName="sibTransComposite" presStyleCnt="0"/>
      <dgm:spPr/>
    </dgm:pt>
    <dgm:pt modelId="{5D40E38A-A857-4CE3-A206-C07C07FD2D54}" type="pres">
      <dgm:prSet presAssocID="{FCDEBD74-11B4-4182-8E79-D400D6DFBBC4}" presName="compositeNode" presStyleCnt="0"/>
      <dgm:spPr/>
    </dgm:pt>
    <dgm:pt modelId="{67102B4D-AA54-4F5B-8F1B-C3ADD835DC4C}" type="pres">
      <dgm:prSet presAssocID="{FCDEBD74-11B4-4182-8E79-D400D6DFBBC4}" presName="parTx" presStyleLbl="node1" presStyleIdx="0" presStyleCnt="0">
        <dgm:presLayoutVars>
          <dgm:chMax val="0"/>
          <dgm:chPref val="0"/>
          <dgm:bulletEnabled val="1"/>
        </dgm:presLayoutVars>
      </dgm:prSet>
      <dgm:spPr/>
    </dgm:pt>
    <dgm:pt modelId="{3DEB6B0E-0883-4110-8269-1D8447425CAC}" type="pres">
      <dgm:prSet presAssocID="{FCDEBD74-11B4-4182-8E79-D400D6DFBBC4}" presName="parSh" presStyleCnt="0"/>
      <dgm:spPr/>
    </dgm:pt>
    <dgm:pt modelId="{4F024528-2E85-4AA4-8962-3830A5137D5D}" type="pres">
      <dgm:prSet presAssocID="{FCDEBD74-11B4-4182-8E79-D400D6DFBBC4}" presName="lineNode" presStyleLbl="alignAccFollowNode1" presStyleIdx="3" presStyleCnt="6"/>
      <dgm:spPr/>
    </dgm:pt>
    <dgm:pt modelId="{DF86C1BB-6F82-420F-9C09-71F97F9C3DF3}" type="pres">
      <dgm:prSet presAssocID="{FCDEBD74-11B4-4182-8E79-D400D6DFBBC4}" presName="lineArrowNode" presStyleLbl="alignAccFollowNode1" presStyleIdx="4" presStyleCnt="6"/>
      <dgm:spPr/>
    </dgm:pt>
    <dgm:pt modelId="{F4533CB4-DF81-44E4-B031-409FE9AFA0F6}" type="pres">
      <dgm:prSet presAssocID="{7941ED55-AA99-4F23-887C-43029FC362D0}" presName="sibTransNodeCircle" presStyleLbl="alignNode1" presStyleIdx="1" presStyleCnt="2">
        <dgm:presLayoutVars>
          <dgm:chMax val="0"/>
          <dgm:bulletEnabled/>
        </dgm:presLayoutVars>
      </dgm:prSet>
      <dgm:spPr/>
    </dgm:pt>
    <dgm:pt modelId="{B96BB669-D386-42D3-8C08-4437F17A50EA}" type="pres">
      <dgm:prSet presAssocID="{7941ED55-AA99-4F23-887C-43029FC362D0}" presName="spacerBetweenCircleAndCallout" presStyleCnt="0">
        <dgm:presLayoutVars/>
      </dgm:prSet>
      <dgm:spPr/>
    </dgm:pt>
    <dgm:pt modelId="{D8BC64EC-29E5-46B5-83C1-E8C7FC9A986A}" type="pres">
      <dgm:prSet presAssocID="{FCDEBD74-11B4-4182-8E79-D400D6DFBBC4}" presName="nodeText" presStyleLbl="alignAccFollowNode1" presStyleIdx="5" presStyleCnt="6">
        <dgm:presLayoutVars>
          <dgm:bulletEnabled val="1"/>
        </dgm:presLayoutVars>
      </dgm:prSet>
      <dgm:spPr/>
    </dgm:pt>
  </dgm:ptLst>
  <dgm:cxnLst>
    <dgm:cxn modelId="{4345AB25-60EA-453E-A58E-2BBAFE6B4A69}" type="presOf" srcId="{1B14A74E-5F7B-4A93-B0E2-E90E1F9E8EED}" destId="{4F69C57C-2C4A-4402-8FC8-BACD9E80F94B}" srcOrd="0" destOrd="0" presId="urn:microsoft.com/office/officeart/2016/7/layout/LinearArrowProcessNumbered"/>
    <dgm:cxn modelId="{D152E42D-6ED8-41B9-A102-42E8937C8B9F}" type="presOf" srcId="{FCDEBD74-11B4-4182-8E79-D400D6DFBBC4}" destId="{D8BC64EC-29E5-46B5-83C1-E8C7FC9A986A}" srcOrd="0" destOrd="0" presId="urn:microsoft.com/office/officeart/2016/7/layout/LinearArrowProcessNumbered"/>
    <dgm:cxn modelId="{5537095B-0426-46BA-A0B2-D61BE1C545B0}" type="presOf" srcId="{365A4672-F594-4D84-BE65-67355314036F}" destId="{2F4A489E-0E56-4D7E-A575-E70839DA6043}" srcOrd="0" destOrd="0" presId="urn:microsoft.com/office/officeart/2016/7/layout/LinearArrowProcessNumbered"/>
    <dgm:cxn modelId="{65A26E73-741D-43CE-B86D-8BB17B04EEB4}" srcId="{0B426B2C-B6D4-408B-85B5-CB2CDE6D2149}" destId="{FCDEBD74-11B4-4182-8E79-D400D6DFBBC4}" srcOrd="1" destOrd="0" parTransId="{2F325FD4-793A-489F-BE9B-C9D4FE31C32D}" sibTransId="{7941ED55-AA99-4F23-887C-43029FC362D0}"/>
    <dgm:cxn modelId="{E3A61F54-29FD-41A9-8E9E-175390756C44}" type="presOf" srcId="{0B426B2C-B6D4-408B-85B5-CB2CDE6D2149}" destId="{EA864CF6-FFFB-4562-9783-FCC4EB953955}" srcOrd="0" destOrd="0" presId="urn:microsoft.com/office/officeart/2016/7/layout/LinearArrowProcessNumbered"/>
    <dgm:cxn modelId="{6C08C8E0-5C50-47DC-A33C-4DF9B2B6E7C9}" srcId="{0B426B2C-B6D4-408B-85B5-CB2CDE6D2149}" destId="{365A4672-F594-4D84-BE65-67355314036F}" srcOrd="0" destOrd="0" parTransId="{ACCF7FA8-685B-4A03-A0D1-35DA16E76412}" sibTransId="{1B14A74E-5F7B-4A93-B0E2-E90E1F9E8EED}"/>
    <dgm:cxn modelId="{33967EE1-13A1-461A-941B-FFE758002200}" type="presOf" srcId="{7941ED55-AA99-4F23-887C-43029FC362D0}" destId="{F4533CB4-DF81-44E4-B031-409FE9AFA0F6}" srcOrd="0" destOrd="0" presId="urn:microsoft.com/office/officeart/2016/7/layout/LinearArrowProcessNumbered"/>
    <dgm:cxn modelId="{9DB017B5-C31F-4BC2-AE1D-1A1099349AE1}" type="presParOf" srcId="{EA864CF6-FFFB-4562-9783-FCC4EB953955}" destId="{AFB69E13-EB7F-49B8-BBA7-614B7976E879}" srcOrd="0" destOrd="0" presId="urn:microsoft.com/office/officeart/2016/7/layout/LinearArrowProcessNumbered"/>
    <dgm:cxn modelId="{C47749DA-D475-4395-8919-0D38CEFB7113}" type="presParOf" srcId="{AFB69E13-EB7F-49B8-BBA7-614B7976E879}" destId="{E636E4D9-1966-4AAF-A741-DB7F3057A277}" srcOrd="0" destOrd="0" presId="urn:microsoft.com/office/officeart/2016/7/layout/LinearArrowProcessNumbered"/>
    <dgm:cxn modelId="{91C55634-F222-4487-BB6A-D95728D5BB7F}" type="presParOf" srcId="{AFB69E13-EB7F-49B8-BBA7-614B7976E879}" destId="{18B9F639-042A-4DC5-9F25-D7CC4A431D01}" srcOrd="1" destOrd="0" presId="urn:microsoft.com/office/officeart/2016/7/layout/LinearArrowProcessNumbered"/>
    <dgm:cxn modelId="{8DF26D93-C11A-4848-87D1-68ED946B70AC}" type="presParOf" srcId="{18B9F639-042A-4DC5-9F25-D7CC4A431D01}" destId="{8FD30080-DEAE-496B-878B-5695FFE0785A}" srcOrd="0" destOrd="0" presId="urn:microsoft.com/office/officeart/2016/7/layout/LinearArrowProcessNumbered"/>
    <dgm:cxn modelId="{76916834-4461-46F0-A396-CC56CF82F41D}" type="presParOf" srcId="{18B9F639-042A-4DC5-9F25-D7CC4A431D01}" destId="{3A2F9C1A-317D-480D-B47F-633EB9E892A5}" srcOrd="1" destOrd="0" presId="urn:microsoft.com/office/officeart/2016/7/layout/LinearArrowProcessNumbered"/>
    <dgm:cxn modelId="{C211F3DB-9029-499A-A1E4-357F50906423}" type="presParOf" srcId="{18B9F639-042A-4DC5-9F25-D7CC4A431D01}" destId="{4F69C57C-2C4A-4402-8FC8-BACD9E80F94B}" srcOrd="2" destOrd="0" presId="urn:microsoft.com/office/officeart/2016/7/layout/LinearArrowProcessNumbered"/>
    <dgm:cxn modelId="{050617BD-C544-450E-A736-0C5F0BC78B1A}" type="presParOf" srcId="{18B9F639-042A-4DC5-9F25-D7CC4A431D01}" destId="{6EDF4D81-894D-4582-91FE-231DF84B9883}" srcOrd="3" destOrd="0" presId="urn:microsoft.com/office/officeart/2016/7/layout/LinearArrowProcessNumbered"/>
    <dgm:cxn modelId="{5CD917F2-1489-43C2-8E75-1FC046A0387C}" type="presParOf" srcId="{AFB69E13-EB7F-49B8-BBA7-614B7976E879}" destId="{2F4A489E-0E56-4D7E-A575-E70839DA6043}" srcOrd="2" destOrd="0" presId="urn:microsoft.com/office/officeart/2016/7/layout/LinearArrowProcessNumbered"/>
    <dgm:cxn modelId="{FD66F990-5EEE-4D74-8350-E788CF6EAF9B}" type="presParOf" srcId="{EA864CF6-FFFB-4562-9783-FCC4EB953955}" destId="{81F079D0-8D73-44A8-B422-92B12AAF79B9}" srcOrd="1" destOrd="0" presId="urn:microsoft.com/office/officeart/2016/7/layout/LinearArrowProcessNumbered"/>
    <dgm:cxn modelId="{5BC2C16E-EBA8-4B9D-8165-64C37F3F9D95}" type="presParOf" srcId="{EA864CF6-FFFB-4562-9783-FCC4EB953955}" destId="{5D40E38A-A857-4CE3-A206-C07C07FD2D54}" srcOrd="2" destOrd="0" presId="urn:microsoft.com/office/officeart/2016/7/layout/LinearArrowProcessNumbered"/>
    <dgm:cxn modelId="{C7C07586-3818-4F7F-A877-ADB992AA8F6A}" type="presParOf" srcId="{5D40E38A-A857-4CE3-A206-C07C07FD2D54}" destId="{67102B4D-AA54-4F5B-8F1B-C3ADD835DC4C}" srcOrd="0" destOrd="0" presId="urn:microsoft.com/office/officeart/2016/7/layout/LinearArrowProcessNumbered"/>
    <dgm:cxn modelId="{D9D74871-284A-430D-8EC8-6244AE8819BE}" type="presParOf" srcId="{5D40E38A-A857-4CE3-A206-C07C07FD2D54}" destId="{3DEB6B0E-0883-4110-8269-1D8447425CAC}" srcOrd="1" destOrd="0" presId="urn:microsoft.com/office/officeart/2016/7/layout/LinearArrowProcessNumbered"/>
    <dgm:cxn modelId="{E9F0B58B-74E6-4112-960C-220212ECDFCD}" type="presParOf" srcId="{3DEB6B0E-0883-4110-8269-1D8447425CAC}" destId="{4F024528-2E85-4AA4-8962-3830A5137D5D}" srcOrd="0" destOrd="0" presId="urn:microsoft.com/office/officeart/2016/7/layout/LinearArrowProcessNumbered"/>
    <dgm:cxn modelId="{8C0594E4-8B6D-4738-B7BD-6CFF1E48210C}" type="presParOf" srcId="{3DEB6B0E-0883-4110-8269-1D8447425CAC}" destId="{DF86C1BB-6F82-420F-9C09-71F97F9C3DF3}" srcOrd="1" destOrd="0" presId="urn:microsoft.com/office/officeart/2016/7/layout/LinearArrowProcessNumbered"/>
    <dgm:cxn modelId="{AE2A6C67-30F9-4139-864D-004A9A94CB76}" type="presParOf" srcId="{3DEB6B0E-0883-4110-8269-1D8447425CAC}" destId="{F4533CB4-DF81-44E4-B031-409FE9AFA0F6}" srcOrd="2" destOrd="0" presId="urn:microsoft.com/office/officeart/2016/7/layout/LinearArrowProcessNumbered"/>
    <dgm:cxn modelId="{414EFB81-DCD7-4C6B-883B-1E6680D472C4}" type="presParOf" srcId="{3DEB6B0E-0883-4110-8269-1D8447425CAC}" destId="{B96BB669-D386-42D3-8C08-4437F17A50EA}" srcOrd="3" destOrd="0" presId="urn:microsoft.com/office/officeart/2016/7/layout/LinearArrowProcessNumbered"/>
    <dgm:cxn modelId="{5B22E71C-53A6-426D-BC5A-57D8A93366E7}" type="presParOf" srcId="{5D40E38A-A857-4CE3-A206-C07C07FD2D54}" destId="{D8BC64EC-29E5-46B5-83C1-E8C7FC9A986A}"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30080-DEAE-496B-878B-5695FFE0785A}">
      <dsp:nvSpPr>
        <dsp:cNvPr id="0" name=""/>
        <dsp:cNvSpPr/>
      </dsp:nvSpPr>
      <dsp:spPr>
        <a:xfrm>
          <a:off x="2532856" y="760286"/>
          <a:ext cx="2026285" cy="71"/>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sp>
    <dsp:sp modelId="{3A2F9C1A-317D-480D-B47F-633EB9E892A5}">
      <dsp:nvSpPr>
        <dsp:cNvPr id="0" name=""/>
        <dsp:cNvSpPr/>
      </dsp:nvSpPr>
      <dsp:spPr>
        <a:xfrm>
          <a:off x="4680718" y="642385"/>
          <a:ext cx="233022" cy="300619"/>
        </a:xfrm>
        <a:prstGeom prst="chevron">
          <a:avLst>
            <a:gd name="adj" fmla="val 90000"/>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sp>
    <dsp:sp modelId="{4F69C57C-2C4A-4402-8FC8-BACD9E80F94B}">
      <dsp:nvSpPr>
        <dsp:cNvPr id="0" name=""/>
        <dsp:cNvSpPr/>
      </dsp:nvSpPr>
      <dsp:spPr>
        <a:xfrm>
          <a:off x="1519248" y="0"/>
          <a:ext cx="1520643" cy="1520643"/>
        </a:xfrm>
        <a:prstGeom prst="ellipse">
          <a:avLst/>
        </a:prstGeom>
        <a:solidFill>
          <a:schemeClr val="accent1">
            <a:alpha val="90000"/>
            <a:hueOff val="0"/>
            <a:satOff val="0"/>
            <a:lumOff val="0"/>
            <a:alphaOff val="0"/>
          </a:schemeClr>
        </a:solidFill>
        <a:ln w="12700" cap="rnd" cmpd="sng" algn="ctr">
          <a:solidFill>
            <a:schemeClr val="accent1">
              <a:alpha val="90000"/>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59009" tIns="59009" rIns="59009" bIns="59009"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1741941" y="222693"/>
        <a:ext cx="1075257" cy="1075257"/>
      </dsp:txXfrm>
    </dsp:sp>
    <dsp:sp modelId="{2F4A489E-0E56-4D7E-A575-E70839DA6043}">
      <dsp:nvSpPr>
        <dsp:cNvPr id="0" name=""/>
        <dsp:cNvSpPr/>
      </dsp:nvSpPr>
      <dsp:spPr>
        <a:xfrm>
          <a:off x="0" y="1684800"/>
          <a:ext cx="4559141" cy="169999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359630" tIns="165100" rIns="359630" bIns="165100" numCol="1" spcCol="1270" anchor="t" anchorCtr="0">
          <a:noAutofit/>
        </a:bodyPr>
        <a:lstStyle/>
        <a:p>
          <a:pPr marL="0" lvl="0" indent="0" algn="l" defTabSz="1022350">
            <a:lnSpc>
              <a:spcPct val="90000"/>
            </a:lnSpc>
            <a:spcBef>
              <a:spcPct val="0"/>
            </a:spcBef>
            <a:spcAft>
              <a:spcPct val="35000"/>
            </a:spcAft>
            <a:buNone/>
          </a:pPr>
          <a:r>
            <a:rPr lang="en-US" sz="2300" kern="1200"/>
            <a:t>MARKOV(HMM)</a:t>
          </a:r>
        </a:p>
      </dsp:txBody>
      <dsp:txXfrm>
        <a:off x="0" y="2024800"/>
        <a:ext cx="4559141" cy="1359999"/>
      </dsp:txXfrm>
    </dsp:sp>
    <dsp:sp modelId="{4F024528-2E85-4AA4-8962-3830A5137D5D}">
      <dsp:nvSpPr>
        <dsp:cNvPr id="0" name=""/>
        <dsp:cNvSpPr/>
      </dsp:nvSpPr>
      <dsp:spPr>
        <a:xfrm>
          <a:off x="5065712" y="766977"/>
          <a:ext cx="2279570" cy="65"/>
        </a:xfrm>
        <a:prstGeom prst="rect">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sp>
    <dsp:sp modelId="{F4533CB4-DF81-44E4-B031-409FE9AFA0F6}">
      <dsp:nvSpPr>
        <dsp:cNvPr id="0" name=""/>
        <dsp:cNvSpPr/>
      </dsp:nvSpPr>
      <dsp:spPr>
        <a:xfrm>
          <a:off x="6584961" y="6688"/>
          <a:ext cx="1520643" cy="1520643"/>
        </a:xfrm>
        <a:prstGeom prst="ellipse">
          <a:avLst/>
        </a:prstGeom>
        <a:solidFill>
          <a:schemeClr val="accent1">
            <a:alpha val="90000"/>
            <a:hueOff val="0"/>
            <a:satOff val="0"/>
            <a:lumOff val="0"/>
            <a:alphaOff val="-40000"/>
          </a:schemeClr>
        </a:solidFill>
        <a:ln w="12700" cap="rnd" cmpd="sng" algn="ctr">
          <a:solidFill>
            <a:schemeClr val="accent1">
              <a:alpha val="90000"/>
              <a:hueOff val="0"/>
              <a:satOff val="0"/>
              <a:lumOff val="0"/>
              <a:alphaOff val="-4000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59009" tIns="59009" rIns="59009" bIns="59009" numCol="1" spcCol="1270" anchor="ctr" anchorCtr="0">
          <a:noAutofit/>
        </a:bodyPr>
        <a:lstStyle/>
        <a:p>
          <a:pPr marL="0" lvl="0" indent="0" algn="ctr" defTabSz="2667000">
            <a:lnSpc>
              <a:spcPct val="90000"/>
            </a:lnSpc>
            <a:spcBef>
              <a:spcPct val="0"/>
            </a:spcBef>
            <a:spcAft>
              <a:spcPct val="35000"/>
            </a:spcAft>
            <a:buNone/>
          </a:pPr>
          <a:r>
            <a:rPr lang="en-US" sz="6000" kern="1200"/>
            <a:t>2</a:t>
          </a:r>
        </a:p>
      </dsp:txBody>
      <dsp:txXfrm>
        <a:off x="6807654" y="229381"/>
        <a:ext cx="1075257" cy="1075257"/>
      </dsp:txXfrm>
    </dsp:sp>
    <dsp:sp modelId="{D8BC64EC-29E5-46B5-83C1-E8C7FC9A986A}">
      <dsp:nvSpPr>
        <dsp:cNvPr id="0" name=""/>
        <dsp:cNvSpPr/>
      </dsp:nvSpPr>
      <dsp:spPr>
        <a:xfrm>
          <a:off x="5065712" y="1684800"/>
          <a:ext cx="4559141" cy="169999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359630" tIns="165100" rIns="359630" bIns="165100" numCol="1" spcCol="1270" anchor="t" anchorCtr="0">
          <a:noAutofit/>
        </a:bodyPr>
        <a:lstStyle/>
        <a:p>
          <a:pPr marL="0" lvl="0" indent="0" algn="l" defTabSz="1022350">
            <a:lnSpc>
              <a:spcPct val="90000"/>
            </a:lnSpc>
            <a:spcBef>
              <a:spcPct val="0"/>
            </a:spcBef>
            <a:spcAft>
              <a:spcPct val="35000"/>
            </a:spcAft>
            <a:buNone/>
          </a:pPr>
          <a:r>
            <a:rPr lang="en-US" sz="2300" kern="1200"/>
            <a:t>BAYES THEORM</a:t>
          </a:r>
        </a:p>
      </dsp:txBody>
      <dsp:txXfrm>
        <a:off x="5065712" y="2024800"/>
        <a:ext cx="4559141" cy="1359999"/>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124879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97902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9047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214086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344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4202925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392569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361720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74934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C1D4BF-5EB1-4A83-901C-5A388095297A}" type="datetimeFigureOut">
              <a:rPr lang="en-US" smtClean="0"/>
              <a:t>06-Dec-18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150696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1D4BF-5EB1-4A83-901C-5A388095297A}" type="datetimeFigureOut">
              <a:rPr lang="en-US" smtClean="0"/>
              <a:t>06-Dec-18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2421399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1D4BF-5EB1-4A83-901C-5A388095297A}" type="datetimeFigureOut">
              <a:rPr lang="en-US" smtClean="0"/>
              <a:t>06-Dec-18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9132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1D4BF-5EB1-4A83-901C-5A388095297A}" type="datetimeFigureOut">
              <a:rPr lang="en-US" smtClean="0"/>
              <a:t>06-Dec-18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202258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1D4BF-5EB1-4A83-901C-5A388095297A}" type="datetimeFigureOut">
              <a:rPr lang="en-US" smtClean="0"/>
              <a:t>06-Dec-18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383915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C1D4BF-5EB1-4A83-901C-5A388095297A}" type="datetimeFigureOut">
              <a:rPr lang="en-US" smtClean="0"/>
              <a:t>06-Dec-18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77106-B3B6-48F1-8038-BB376EEA89C1}" type="slidenum">
              <a:rPr lang="en-US" smtClean="0"/>
              <a:t>‹#›</a:t>
            </a:fld>
            <a:endParaRPr lang="en-US"/>
          </a:p>
        </p:txBody>
      </p:sp>
    </p:spTree>
    <p:extLst>
      <p:ext uri="{BB962C8B-B14F-4D97-AF65-F5344CB8AC3E}">
        <p14:creationId xmlns:p14="http://schemas.microsoft.com/office/powerpoint/2010/main" val="43573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77106-B3B6-48F1-8038-BB376EEA89C1}" type="slidenum">
              <a:rPr lang="en-US" smtClean="0"/>
              <a:t>‹#›</a:t>
            </a:fld>
            <a:endParaRPr lang="en-US"/>
          </a:p>
        </p:txBody>
      </p:sp>
      <p:sp>
        <p:nvSpPr>
          <p:cNvPr id="5" name="Date Placeholder 4"/>
          <p:cNvSpPr>
            <a:spLocks noGrp="1"/>
          </p:cNvSpPr>
          <p:nvPr>
            <p:ph type="dt" sz="half" idx="10"/>
          </p:nvPr>
        </p:nvSpPr>
        <p:spPr/>
        <p:txBody>
          <a:bodyPr/>
          <a:lstStyle/>
          <a:p>
            <a:fld id="{E0C1D4BF-5EB1-4A83-901C-5A388095297A}" type="datetimeFigureOut">
              <a:rPr lang="en-US" smtClean="0"/>
              <a:t>06-Dec-18</a:t>
            </a:fld>
            <a:endParaRPr lang="en-US"/>
          </a:p>
        </p:txBody>
      </p:sp>
    </p:spTree>
    <p:extLst>
      <p:ext uri="{BB962C8B-B14F-4D97-AF65-F5344CB8AC3E}">
        <p14:creationId xmlns:p14="http://schemas.microsoft.com/office/powerpoint/2010/main" val="1447431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C1D4BF-5EB1-4A83-901C-5A388095297A}" type="datetimeFigureOut">
              <a:rPr lang="en-US" smtClean="0"/>
              <a:t>06-Dec-18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577106-B3B6-48F1-8038-BB376EEA89C1}" type="slidenum">
              <a:rPr lang="en-US" smtClean="0"/>
              <a:t>‹#›</a:t>
            </a:fld>
            <a:endParaRPr lang="en-US"/>
          </a:p>
        </p:txBody>
      </p:sp>
    </p:spTree>
    <p:extLst>
      <p:ext uri="{BB962C8B-B14F-4D97-AF65-F5344CB8AC3E}">
        <p14:creationId xmlns:p14="http://schemas.microsoft.com/office/powerpoint/2010/main" val="332823351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6C19-BAFF-4DE4-A513-10A29643FEC1}"/>
              </a:ext>
            </a:extLst>
          </p:cNvPr>
          <p:cNvSpPr>
            <a:spLocks noGrp="1"/>
          </p:cNvSpPr>
          <p:nvPr>
            <p:ph type="ctrTitle"/>
          </p:nvPr>
        </p:nvSpPr>
        <p:spPr>
          <a:xfrm>
            <a:off x="1031875" y="1212935"/>
            <a:ext cx="6020177" cy="4432130"/>
          </a:xfrm>
        </p:spPr>
        <p:txBody>
          <a:bodyPr anchor="ctr">
            <a:normAutofit/>
          </a:bodyPr>
          <a:lstStyle/>
          <a:p>
            <a:r>
              <a:rPr lang="en-US" sz="6600" dirty="0"/>
              <a:t>Parts of speech tagging</a:t>
            </a:r>
          </a:p>
        </p:txBody>
      </p:sp>
      <p:sp>
        <p:nvSpPr>
          <p:cNvPr id="3" name="Subtitle 2">
            <a:extLst>
              <a:ext uri="{FF2B5EF4-FFF2-40B4-BE49-F238E27FC236}">
                <a16:creationId xmlns:a16="http://schemas.microsoft.com/office/drawing/2014/main" id="{1C31B603-1FF7-4138-B9FD-DBC8CA076CDE}"/>
              </a:ext>
            </a:extLst>
          </p:cNvPr>
          <p:cNvSpPr>
            <a:spLocks noGrp="1"/>
          </p:cNvSpPr>
          <p:nvPr>
            <p:ph type="subTitle" idx="1"/>
          </p:nvPr>
        </p:nvSpPr>
        <p:spPr>
          <a:xfrm>
            <a:off x="8017261" y="2087881"/>
            <a:ext cx="3142864" cy="2682239"/>
          </a:xfrm>
        </p:spPr>
        <p:txBody>
          <a:bodyPr anchor="ctr">
            <a:normAutofit/>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318825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F1E8-3F8E-43E0-953A-8F97104143AD}"/>
              </a:ext>
            </a:extLst>
          </p:cNvPr>
          <p:cNvSpPr>
            <a:spLocks noGrp="1"/>
          </p:cNvSpPr>
          <p:nvPr>
            <p:ph type="title"/>
          </p:nvPr>
        </p:nvSpPr>
        <p:spPr>
          <a:xfrm>
            <a:off x="677334" y="609600"/>
            <a:ext cx="8596668" cy="692727"/>
          </a:xfrm>
        </p:spPr>
        <p:txBody>
          <a:bodyPr>
            <a:normAutofit fontScale="90000"/>
          </a:bodyPr>
          <a:lstStyle/>
          <a:p>
            <a:r>
              <a:rPr lang="en-US" dirty="0"/>
              <a:t>Bayes Approach</a:t>
            </a:r>
            <a:br>
              <a:rPr lang="en-US" dirty="0"/>
            </a:br>
            <a:endParaRPr lang="en-US" dirty="0"/>
          </a:p>
        </p:txBody>
      </p:sp>
      <p:sp>
        <p:nvSpPr>
          <p:cNvPr id="3" name="Content Placeholder 2">
            <a:extLst>
              <a:ext uri="{FF2B5EF4-FFF2-40B4-BE49-F238E27FC236}">
                <a16:creationId xmlns:a16="http://schemas.microsoft.com/office/drawing/2014/main" id="{31D08791-B436-4F75-A340-0863331DAD56}"/>
              </a:ext>
            </a:extLst>
          </p:cNvPr>
          <p:cNvSpPr>
            <a:spLocks noGrp="1"/>
          </p:cNvSpPr>
          <p:nvPr>
            <p:ph idx="1"/>
          </p:nvPr>
        </p:nvSpPr>
        <p:spPr>
          <a:xfrm>
            <a:off x="677333" y="1292379"/>
            <a:ext cx="10944823" cy="3880773"/>
          </a:xfrm>
        </p:spPr>
        <p:txBody>
          <a:bodyPr>
            <a:normAutofit/>
          </a:bodyPr>
          <a:lstStyle/>
          <a:p>
            <a:r>
              <a:rPr lang="en-US" sz="2000" dirty="0">
                <a:latin typeface="Times New Roman" panose="02020603050405020304" pitchFamily="18" charset="0"/>
                <a:cs typeface="Times New Roman" panose="02020603050405020304" pitchFamily="18" charset="0"/>
              </a:rPr>
              <a:t>Assumption is that each POS at a give position is </a:t>
            </a:r>
            <a:r>
              <a:rPr lang="en-US" sz="2000" dirty="0">
                <a:solidFill>
                  <a:srgbClr val="FF0000"/>
                </a:solidFill>
                <a:latin typeface="Times New Roman" panose="02020603050405020304" pitchFamily="18" charset="0"/>
                <a:cs typeface="Times New Roman" panose="02020603050405020304" pitchFamily="18" charset="0"/>
              </a:rPr>
              <a:t>independent</a:t>
            </a:r>
            <a:r>
              <a:rPr lang="en-US" sz="2000" dirty="0">
                <a:latin typeface="Times New Roman" panose="02020603050405020304" pitchFamily="18" charset="0"/>
                <a:cs typeface="Times New Roman" panose="02020603050405020304" pitchFamily="18" charset="0"/>
              </a:rPr>
              <a:t> of any other positions.</a:t>
            </a:r>
          </a:p>
          <a:p>
            <a:r>
              <a:rPr lang="en-US" sz="2000" dirty="0">
                <a:latin typeface="Times New Roman" panose="02020603050405020304" pitchFamily="18" charset="0"/>
                <a:cs typeface="Times New Roman" panose="02020603050405020304" pitchFamily="18" charset="0"/>
              </a:rPr>
              <a:t>That is, P(S1,S2,S3,S4,....,Sn/W1,W2,W3,...,</a:t>
            </a:r>
            <a:r>
              <a:rPr lang="en-US" sz="2000" dirty="0" err="1">
                <a:latin typeface="Times New Roman" panose="02020603050405020304" pitchFamily="18" charset="0"/>
                <a:cs typeface="Times New Roman" panose="02020603050405020304" pitchFamily="18" charset="0"/>
              </a:rPr>
              <a:t>Wn</a:t>
            </a:r>
            <a:r>
              <a:rPr lang="en-US" sz="2000" dirty="0">
                <a:latin typeface="Times New Roman" panose="02020603050405020304" pitchFamily="18" charset="0"/>
                <a:cs typeface="Times New Roman" panose="02020603050405020304" pitchFamily="18" charset="0"/>
              </a:rPr>
              <a:t>) 					    		=P(W1/S1)*P(S1)*P(W2/S2)*P(S2)....*P(</a:t>
            </a:r>
            <a:r>
              <a:rPr lang="en-US" sz="2000" dirty="0" err="1">
                <a:latin typeface="Times New Roman" panose="02020603050405020304" pitchFamily="18" charset="0"/>
                <a:cs typeface="Times New Roman" panose="02020603050405020304" pitchFamily="18" charset="0"/>
              </a:rPr>
              <a:t>Wn</a:t>
            </a:r>
            <a:r>
              <a:rPr lang="en-US" sz="2000" dirty="0">
                <a:latin typeface="Times New Roman" panose="02020603050405020304" pitchFamily="18" charset="0"/>
                <a:cs typeface="Times New Roman" panose="02020603050405020304" pitchFamily="18" charset="0"/>
              </a:rPr>
              <a:t>/Sn)*P(Sn)</a:t>
            </a:r>
          </a:p>
          <a:p>
            <a:r>
              <a:rPr lang="en-US" sz="2000" dirty="0">
                <a:latin typeface="Times New Roman" panose="02020603050405020304" pitchFamily="18" charset="0"/>
                <a:cs typeface="Times New Roman" panose="02020603050405020304" pitchFamily="18" charset="0"/>
              </a:rPr>
              <a:t>So at every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position, we find out the "</a:t>
            </a:r>
            <a:r>
              <a:rPr lang="en-US" sz="2000" dirty="0" err="1">
                <a:latin typeface="Times New Roman" panose="02020603050405020304" pitchFamily="18" charset="0"/>
                <a:cs typeface="Times New Roman" panose="02020603050405020304" pitchFamily="18" charset="0"/>
              </a:rPr>
              <a:t>si</a:t>
            </a:r>
            <a:r>
              <a:rPr lang="en-US" sz="2000" dirty="0">
                <a:latin typeface="Times New Roman" panose="02020603050405020304" pitchFamily="18" charset="0"/>
                <a:cs typeface="Times New Roman" panose="02020603050405020304" pitchFamily="18" charset="0"/>
              </a:rPr>
              <a:t>" leading to the highest probability of                               P(Si = </a:t>
            </a:r>
            <a:r>
              <a:rPr lang="en-US" sz="2000" dirty="0" err="1">
                <a:latin typeface="Times New Roman" panose="02020603050405020304" pitchFamily="18" charset="0"/>
                <a:cs typeface="Times New Roman" panose="02020603050405020304" pitchFamily="18" charset="0"/>
              </a:rPr>
              <a:t>si</a:t>
            </a:r>
            <a:r>
              <a:rPr lang="en-US" sz="2000" dirty="0">
                <a:latin typeface="Times New Roman" panose="02020603050405020304" pitchFamily="18" charset="0"/>
                <a:cs typeface="Times New Roman" panose="02020603050405020304" pitchFamily="18" charset="0"/>
              </a:rPr>
              <a:t>/W) and output the sequence of the labels.</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2BEE6E-E580-49DA-A460-ED20BF2F504A}"/>
              </a:ext>
            </a:extLst>
          </p:cNvPr>
          <p:cNvPicPr>
            <a:picLocks noChangeAspect="1"/>
          </p:cNvPicPr>
          <p:nvPr/>
        </p:nvPicPr>
        <p:blipFill>
          <a:blip r:embed="rId2"/>
          <a:stretch>
            <a:fillRect/>
          </a:stretch>
        </p:blipFill>
        <p:spPr>
          <a:xfrm>
            <a:off x="782279" y="3194126"/>
            <a:ext cx="8363095" cy="2555520"/>
          </a:xfrm>
          <a:prstGeom prst="rect">
            <a:avLst/>
          </a:prstGeom>
        </p:spPr>
      </p:pic>
    </p:spTree>
    <p:extLst>
      <p:ext uri="{BB962C8B-B14F-4D97-AF65-F5344CB8AC3E}">
        <p14:creationId xmlns:p14="http://schemas.microsoft.com/office/powerpoint/2010/main" val="1575763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E2CB-6BB8-44E5-A977-C02BC7650080}"/>
              </a:ext>
            </a:extLst>
          </p:cNvPr>
          <p:cNvSpPr>
            <a:spLocks noGrp="1"/>
          </p:cNvSpPr>
          <p:nvPr>
            <p:ph type="title"/>
          </p:nvPr>
        </p:nvSpPr>
        <p:spPr/>
        <p:txBody>
          <a:bodyPr/>
          <a:lstStyle/>
          <a:p>
            <a:r>
              <a:rPr lang="en-US" dirty="0"/>
              <a:t>Graph: HMM v/s Bayes for Words	</a:t>
            </a:r>
          </a:p>
        </p:txBody>
      </p:sp>
      <p:pic>
        <p:nvPicPr>
          <p:cNvPr id="5" name="Content Placeholder 4" descr="A screenshot of a map&#10;&#10;Description generated with very high confidence">
            <a:extLst>
              <a:ext uri="{FF2B5EF4-FFF2-40B4-BE49-F238E27FC236}">
                <a16:creationId xmlns:a16="http://schemas.microsoft.com/office/drawing/2014/main" id="{FF3F0B93-3767-4500-8B58-F54704AF1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419368"/>
            <a:ext cx="12192000" cy="5438632"/>
          </a:xfrm>
        </p:spPr>
      </p:pic>
    </p:spTree>
    <p:extLst>
      <p:ext uri="{BB962C8B-B14F-4D97-AF65-F5344CB8AC3E}">
        <p14:creationId xmlns:p14="http://schemas.microsoft.com/office/powerpoint/2010/main" val="133795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D4EB-D9C5-44FF-AC04-B7AB88E82D0F}"/>
              </a:ext>
            </a:extLst>
          </p:cNvPr>
          <p:cNvSpPr>
            <a:spLocks noGrp="1"/>
          </p:cNvSpPr>
          <p:nvPr>
            <p:ph type="title"/>
          </p:nvPr>
        </p:nvSpPr>
        <p:spPr/>
        <p:txBody>
          <a:bodyPr/>
          <a:lstStyle/>
          <a:p>
            <a:r>
              <a:rPr lang="en-US" dirty="0"/>
              <a:t>Graph: HMM v/s Bayes for Sentences</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6621D903-A30A-49A1-A8A6-8A94D82E4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8713"/>
            <a:ext cx="12192000" cy="5559287"/>
          </a:xfrm>
        </p:spPr>
      </p:pic>
    </p:spTree>
    <p:extLst>
      <p:ext uri="{BB962C8B-B14F-4D97-AF65-F5344CB8AC3E}">
        <p14:creationId xmlns:p14="http://schemas.microsoft.com/office/powerpoint/2010/main" val="424461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AED2-6EC4-4139-AC28-1ACECDD9EA50}"/>
              </a:ext>
            </a:extLst>
          </p:cNvPr>
          <p:cNvSpPr>
            <a:spLocks noGrp="1"/>
          </p:cNvSpPr>
          <p:nvPr>
            <p:ph type="title"/>
          </p:nvPr>
        </p:nvSpPr>
        <p:spPr>
          <a:xfrm>
            <a:off x="677334" y="609600"/>
            <a:ext cx="8596668" cy="1320800"/>
          </a:xfrm>
        </p:spPr>
        <p:txBody>
          <a:bodyPr/>
          <a:lstStyle/>
          <a:p>
            <a:pPr algn="ctr"/>
            <a:r>
              <a:rPr lang="en-US"/>
              <a:t>Language: English</a:t>
            </a:r>
            <a:endParaRPr lang="en-US" dirty="0"/>
          </a:p>
        </p:txBody>
      </p:sp>
      <p:sp>
        <p:nvSpPr>
          <p:cNvPr id="3" name="Content Placeholder 2">
            <a:extLst>
              <a:ext uri="{FF2B5EF4-FFF2-40B4-BE49-F238E27FC236}">
                <a16:creationId xmlns:a16="http://schemas.microsoft.com/office/drawing/2014/main" id="{089466FD-7D0F-4BE8-9C16-45F46E77AC76}"/>
              </a:ext>
            </a:extLst>
          </p:cNvPr>
          <p:cNvSpPr>
            <a:spLocks noGrp="1"/>
          </p:cNvSpPr>
          <p:nvPr>
            <p:ph idx="1"/>
          </p:nvPr>
        </p:nvSpPr>
        <p:spPr>
          <a:xfrm>
            <a:off x="677334" y="2160589"/>
            <a:ext cx="9406466" cy="3880773"/>
          </a:xfrm>
        </p:spPr>
        <p:txBody>
          <a:bodyPr/>
          <a:lstStyle/>
          <a:p>
            <a:r>
              <a:rPr lang="en-US" dirty="0"/>
              <a:t>Training set Example: </a:t>
            </a:r>
          </a:p>
          <a:p>
            <a:r>
              <a:rPr lang="en-US" dirty="0"/>
              <a:t>The DET Fulton NOUN County NOUN Grand ADJ Jury NOUN said VERB Friday NOUN </a:t>
            </a:r>
          </a:p>
          <a:p>
            <a:r>
              <a:rPr lang="en-US" dirty="0"/>
              <a:t>RESULTS:</a:t>
            </a:r>
          </a:p>
          <a:p>
            <a:pPr marL="0" indent="0">
              <a:buNone/>
            </a:pPr>
            <a:endParaRPr lang="en-US" dirty="0"/>
          </a:p>
          <a:p>
            <a:endParaRPr lang="en-US" dirty="0"/>
          </a:p>
        </p:txBody>
      </p:sp>
      <p:pic>
        <p:nvPicPr>
          <p:cNvPr id="4" name="Picture 3">
            <a:extLst>
              <a:ext uri="{FF2B5EF4-FFF2-40B4-BE49-F238E27FC236}">
                <a16:creationId xmlns:a16="http://schemas.microsoft.com/office/drawing/2014/main" id="{97F2054D-6E64-48A4-B414-D2B6C485D460}"/>
              </a:ext>
            </a:extLst>
          </p:cNvPr>
          <p:cNvPicPr>
            <a:picLocks noChangeAspect="1"/>
          </p:cNvPicPr>
          <p:nvPr/>
        </p:nvPicPr>
        <p:blipFill>
          <a:blip r:embed="rId2"/>
          <a:stretch>
            <a:fillRect/>
          </a:stretch>
        </p:blipFill>
        <p:spPr>
          <a:xfrm>
            <a:off x="1105469" y="3630304"/>
            <a:ext cx="7246961" cy="2641247"/>
          </a:xfrm>
          <a:prstGeom prst="rect">
            <a:avLst/>
          </a:prstGeom>
        </p:spPr>
      </p:pic>
    </p:spTree>
    <p:extLst>
      <p:ext uri="{BB962C8B-B14F-4D97-AF65-F5344CB8AC3E}">
        <p14:creationId xmlns:p14="http://schemas.microsoft.com/office/powerpoint/2010/main" val="196975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59D4-95ED-4476-AB67-AADCA3BD3B81}"/>
              </a:ext>
            </a:extLst>
          </p:cNvPr>
          <p:cNvSpPr>
            <a:spLocks noGrp="1"/>
          </p:cNvSpPr>
          <p:nvPr>
            <p:ph type="title"/>
          </p:nvPr>
        </p:nvSpPr>
        <p:spPr>
          <a:xfrm>
            <a:off x="677334" y="609600"/>
            <a:ext cx="8596668" cy="1320800"/>
          </a:xfrm>
        </p:spPr>
        <p:txBody>
          <a:bodyPr/>
          <a:lstStyle/>
          <a:p>
            <a:pPr algn="ctr"/>
            <a:r>
              <a:rPr lang="en-US"/>
              <a:t>Language : SPANISH</a:t>
            </a:r>
            <a:endParaRPr lang="en-US" dirty="0"/>
          </a:p>
        </p:txBody>
      </p:sp>
      <p:sp>
        <p:nvSpPr>
          <p:cNvPr id="3" name="Content Placeholder 2">
            <a:extLst>
              <a:ext uri="{FF2B5EF4-FFF2-40B4-BE49-F238E27FC236}">
                <a16:creationId xmlns:a16="http://schemas.microsoft.com/office/drawing/2014/main" id="{DC7A1865-1494-4788-BC75-5E6310E85BBB}"/>
              </a:ext>
            </a:extLst>
          </p:cNvPr>
          <p:cNvSpPr>
            <a:spLocks noGrp="1"/>
          </p:cNvSpPr>
          <p:nvPr>
            <p:ph idx="1"/>
          </p:nvPr>
        </p:nvSpPr>
        <p:spPr/>
        <p:txBody>
          <a:bodyPr/>
          <a:lstStyle/>
          <a:p>
            <a:r>
              <a:rPr lang="en-US" dirty="0"/>
              <a:t>Training set EX:</a:t>
            </a:r>
          </a:p>
          <a:p>
            <a:r>
              <a:rPr lang="en-US" dirty="0"/>
              <a:t> Vino VERB a PRT la DET playa NOUN </a:t>
            </a:r>
          </a:p>
          <a:p>
            <a:endParaRPr lang="en-US" dirty="0"/>
          </a:p>
        </p:txBody>
      </p:sp>
      <p:pic>
        <p:nvPicPr>
          <p:cNvPr id="4" name="Picture 3">
            <a:extLst>
              <a:ext uri="{FF2B5EF4-FFF2-40B4-BE49-F238E27FC236}">
                <a16:creationId xmlns:a16="http://schemas.microsoft.com/office/drawing/2014/main" id="{6B8814A7-B991-4D30-A714-D1FA0CC83896}"/>
              </a:ext>
            </a:extLst>
          </p:cNvPr>
          <p:cNvPicPr>
            <a:picLocks noChangeAspect="1"/>
          </p:cNvPicPr>
          <p:nvPr/>
        </p:nvPicPr>
        <p:blipFill>
          <a:blip r:embed="rId2"/>
          <a:stretch>
            <a:fillRect/>
          </a:stretch>
        </p:blipFill>
        <p:spPr>
          <a:xfrm>
            <a:off x="1771934" y="3016155"/>
            <a:ext cx="5181600" cy="3232245"/>
          </a:xfrm>
          <a:prstGeom prst="rect">
            <a:avLst/>
          </a:prstGeom>
        </p:spPr>
      </p:pic>
    </p:spTree>
    <p:extLst>
      <p:ext uri="{BB962C8B-B14F-4D97-AF65-F5344CB8AC3E}">
        <p14:creationId xmlns:p14="http://schemas.microsoft.com/office/powerpoint/2010/main" val="98939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7148-2410-4481-B3BB-9B6A898D8776}"/>
              </a:ext>
            </a:extLst>
          </p:cNvPr>
          <p:cNvSpPr>
            <a:spLocks noGrp="1"/>
          </p:cNvSpPr>
          <p:nvPr>
            <p:ph type="title"/>
          </p:nvPr>
        </p:nvSpPr>
        <p:spPr/>
        <p:txBody>
          <a:bodyPr/>
          <a:lstStyle/>
          <a:p>
            <a:r>
              <a:rPr lang="en-US" dirty="0"/>
              <a:t>WHY Parts of speech tagging Required?</a:t>
            </a:r>
          </a:p>
        </p:txBody>
      </p:sp>
      <p:sp>
        <p:nvSpPr>
          <p:cNvPr id="3" name="Content Placeholder 2">
            <a:extLst>
              <a:ext uri="{FF2B5EF4-FFF2-40B4-BE49-F238E27FC236}">
                <a16:creationId xmlns:a16="http://schemas.microsoft.com/office/drawing/2014/main" id="{E7AF119F-02A3-441B-AA0A-115F6CCEFFC3}"/>
              </a:ext>
            </a:extLst>
          </p:cNvPr>
          <p:cNvSpPr>
            <a:spLocks noGrp="1"/>
          </p:cNvSpPr>
          <p:nvPr>
            <p:ph idx="1"/>
          </p:nvPr>
        </p:nvSpPr>
        <p:spPr/>
        <p:txBody>
          <a:bodyPr>
            <a:normAutofit/>
          </a:bodyPr>
          <a:lstStyle/>
          <a:p>
            <a:r>
              <a:rPr lang="en-US" dirty="0"/>
              <a:t>3 main techniques:</a:t>
            </a:r>
          </a:p>
          <a:p>
            <a:pPr lvl="1"/>
            <a:r>
              <a:rPr lang="en-US" dirty="0"/>
              <a:t>Rule based</a:t>
            </a:r>
          </a:p>
          <a:p>
            <a:pPr lvl="1"/>
            <a:r>
              <a:rPr lang="en-US" dirty="0"/>
              <a:t>Machine learning/AI (MARKOV and other models)</a:t>
            </a:r>
          </a:p>
          <a:p>
            <a:pPr lvl="1"/>
            <a:r>
              <a:rPr lang="en-US" dirty="0"/>
              <a:t>Transformation-based</a:t>
            </a:r>
          </a:p>
          <a:p>
            <a:r>
              <a:rPr lang="en-US" dirty="0"/>
              <a:t>used in Machine learning and AI for various purposes </a:t>
            </a:r>
          </a:p>
          <a:p>
            <a:pPr lvl="1"/>
            <a:r>
              <a:rPr lang="en-US" dirty="0"/>
              <a:t>Parsing</a:t>
            </a:r>
          </a:p>
          <a:p>
            <a:pPr lvl="1"/>
            <a:r>
              <a:rPr lang="en-US" dirty="0"/>
              <a:t>Translation</a:t>
            </a:r>
          </a:p>
          <a:p>
            <a:pPr lvl="1"/>
            <a:r>
              <a:rPr lang="en-US" dirty="0"/>
              <a:t>Text to speech</a:t>
            </a:r>
          </a:p>
          <a:p>
            <a:pPr lvl="1"/>
            <a:r>
              <a:rPr lang="en-US" dirty="0"/>
              <a:t>Word sense</a:t>
            </a:r>
          </a:p>
          <a:p>
            <a:pPr lvl="1"/>
            <a:r>
              <a:rPr lang="en-US" dirty="0"/>
              <a:t>Disambiguation</a:t>
            </a:r>
          </a:p>
        </p:txBody>
      </p:sp>
    </p:spTree>
    <p:extLst>
      <p:ext uri="{BB962C8B-B14F-4D97-AF65-F5344CB8AC3E}">
        <p14:creationId xmlns:p14="http://schemas.microsoft.com/office/powerpoint/2010/main" val="108388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03512" y="260648"/>
            <a:ext cx="8784976" cy="6408712"/>
          </a:xfrm>
          <a:prstGeom prst="roundRect">
            <a:avLst>
              <a:gd name="adj" fmla="val 4561"/>
            </a:avLst>
          </a:prstGeom>
          <a:gradFill>
            <a:gsLst>
              <a:gs pos="0">
                <a:schemeClr val="accent1">
                  <a:lumMod val="5000"/>
                  <a:lumOff val="95000"/>
                </a:schemeClr>
              </a:gs>
              <a:gs pos="90000">
                <a:schemeClr val="accent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001941" y="260649"/>
            <a:ext cx="3744416" cy="646331"/>
          </a:xfrm>
          <a:prstGeom prst="rect">
            <a:avLst/>
          </a:prstGeom>
          <a:noFill/>
        </p:spPr>
        <p:txBody>
          <a:bodyPr wrap="square" rtlCol="0">
            <a:spAutoFit/>
          </a:bodyPr>
          <a:lstStyle/>
          <a:p>
            <a:pPr algn="ctr"/>
            <a:r>
              <a:rPr lang="en-IN"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Parts of Speech</a:t>
            </a:r>
          </a:p>
        </p:txBody>
      </p:sp>
      <p:grpSp>
        <p:nvGrpSpPr>
          <p:cNvPr id="12" name="Group 11"/>
          <p:cNvGrpSpPr/>
          <p:nvPr/>
        </p:nvGrpSpPr>
        <p:grpSpPr>
          <a:xfrm>
            <a:off x="1754213" y="995076"/>
            <a:ext cx="2082405" cy="1735121"/>
            <a:chOff x="395536" y="895370"/>
            <a:chExt cx="2304256" cy="1453510"/>
          </a:xfrm>
          <a:scene3d>
            <a:camera prst="orthographicFront">
              <a:rot lat="0" lon="0" rev="0"/>
            </a:camera>
            <a:lightRig rig="glow" dir="t">
              <a:rot lat="0" lon="0" rev="4800000"/>
            </a:lightRig>
          </a:scene3d>
        </p:grpSpPr>
        <p:sp>
          <p:nvSpPr>
            <p:cNvPr id="6" name="Rounded Rectangle 5"/>
            <p:cNvSpPr/>
            <p:nvPr/>
          </p:nvSpPr>
          <p:spPr>
            <a:xfrm>
              <a:off x="395536" y="906979"/>
              <a:ext cx="2304256" cy="1441901"/>
            </a:xfrm>
            <a:prstGeom prst="roundRect">
              <a:avLst>
                <a:gd name="adj" fmla="val 13784"/>
              </a:avLst>
            </a:prstGeom>
            <a:solidFill>
              <a:schemeClr val="accent3">
                <a:lumMod val="60000"/>
                <a:lumOff val="40000"/>
              </a:schemeClr>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a:p>
              <a:pPr algn="ctr"/>
              <a:r>
                <a:rPr lang="en-IN" sz="1400" dirty="0">
                  <a:solidFill>
                    <a:schemeClr val="tx1"/>
                  </a:solidFill>
                </a:rPr>
                <a:t>Describes, modifies or gives more information about a noun or pronoun.</a:t>
              </a:r>
            </a:p>
          </p:txBody>
        </p:sp>
        <p:sp>
          <p:nvSpPr>
            <p:cNvPr id="7" name="Rounded Rectangle 6"/>
            <p:cNvSpPr/>
            <p:nvPr/>
          </p:nvSpPr>
          <p:spPr>
            <a:xfrm>
              <a:off x="578469" y="895370"/>
              <a:ext cx="1938389" cy="442645"/>
            </a:xfrm>
            <a:prstGeom prst="roundRect">
              <a:avLst/>
            </a:prstGeom>
            <a:solidFill>
              <a:srgbClr val="A5C26A"/>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ADJECTIVE</a:t>
              </a:r>
            </a:p>
          </p:txBody>
        </p:sp>
      </p:grpSp>
      <p:grpSp>
        <p:nvGrpSpPr>
          <p:cNvPr id="13" name="Group 12"/>
          <p:cNvGrpSpPr/>
          <p:nvPr/>
        </p:nvGrpSpPr>
        <p:grpSpPr>
          <a:xfrm>
            <a:off x="3935759" y="991025"/>
            <a:ext cx="2082405" cy="1739170"/>
            <a:chOff x="395536" y="891978"/>
            <a:chExt cx="2304256" cy="1456902"/>
          </a:xfrm>
          <a:scene3d>
            <a:camera prst="orthographicFront">
              <a:rot lat="0" lon="0" rev="0"/>
            </a:camera>
            <a:lightRig rig="glow" dir="t">
              <a:rot lat="0" lon="0" rev="4800000"/>
            </a:lightRig>
          </a:scene3d>
        </p:grpSpPr>
        <p:sp>
          <p:nvSpPr>
            <p:cNvPr id="14" name="Rounded Rectangle 13"/>
            <p:cNvSpPr/>
            <p:nvPr/>
          </p:nvSpPr>
          <p:spPr>
            <a:xfrm>
              <a:off x="395536" y="906979"/>
              <a:ext cx="2304256" cy="1441901"/>
            </a:xfrm>
            <a:prstGeom prst="roundRect">
              <a:avLst>
                <a:gd name="adj" fmla="val 13784"/>
              </a:avLst>
            </a:prstGeom>
            <a:solidFill>
              <a:srgbClr val="FFE36D"/>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a:p>
              <a:pPr algn="ctr"/>
              <a:endParaRPr lang="en-IN" sz="1400" dirty="0"/>
            </a:p>
            <a:p>
              <a:pPr algn="ctr"/>
              <a:r>
                <a:rPr lang="en-IN" sz="1400" dirty="0">
                  <a:solidFill>
                    <a:schemeClr val="tx1"/>
                  </a:solidFill>
                </a:rPr>
                <a:t>Modifies a verb, an adjective or another adverb. It tells how(often) where, when.</a:t>
              </a:r>
            </a:p>
          </p:txBody>
        </p:sp>
        <p:sp>
          <p:nvSpPr>
            <p:cNvPr id="15" name="Rounded Rectangle 14"/>
            <p:cNvSpPr/>
            <p:nvPr/>
          </p:nvSpPr>
          <p:spPr>
            <a:xfrm>
              <a:off x="578469" y="891978"/>
              <a:ext cx="1938389" cy="446037"/>
            </a:xfrm>
            <a:prstGeom prst="roundRect">
              <a:avLst/>
            </a:prstGeom>
            <a:solidFill>
              <a:srgbClr val="FECE00"/>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ADVERB</a:t>
              </a:r>
            </a:p>
          </p:txBody>
        </p:sp>
      </p:grpSp>
      <p:grpSp>
        <p:nvGrpSpPr>
          <p:cNvPr id="16" name="Group 15"/>
          <p:cNvGrpSpPr/>
          <p:nvPr/>
        </p:nvGrpSpPr>
        <p:grpSpPr>
          <a:xfrm>
            <a:off x="6134293" y="986408"/>
            <a:ext cx="2082405" cy="1729932"/>
            <a:chOff x="395536" y="899717"/>
            <a:chExt cx="2304256" cy="1449163"/>
          </a:xfrm>
          <a:scene3d>
            <a:camera prst="orthographicFront">
              <a:rot lat="0" lon="0" rev="0"/>
            </a:camera>
            <a:lightRig rig="glow" dir="t">
              <a:rot lat="0" lon="0" rev="4800000"/>
            </a:lightRig>
          </a:scene3d>
        </p:grpSpPr>
        <p:sp>
          <p:nvSpPr>
            <p:cNvPr id="17" name="Rounded Rectangle 16"/>
            <p:cNvSpPr/>
            <p:nvPr/>
          </p:nvSpPr>
          <p:spPr>
            <a:xfrm>
              <a:off x="395536" y="906979"/>
              <a:ext cx="2304256" cy="1441901"/>
            </a:xfrm>
            <a:prstGeom prst="roundRect">
              <a:avLst>
                <a:gd name="adj" fmla="val 13784"/>
              </a:avLst>
            </a:prstGeom>
            <a:solidFill>
              <a:schemeClr val="accent4">
                <a:lumMod val="40000"/>
                <a:lumOff val="60000"/>
              </a:schemeClr>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578469" y="899717"/>
              <a:ext cx="1938389" cy="438299"/>
            </a:xfrm>
            <a:prstGeom prst="roundRect">
              <a:avLst/>
            </a:prstGeom>
            <a:solidFill>
              <a:schemeClr val="accent4">
                <a:lumMod val="60000"/>
                <a:lumOff val="40000"/>
              </a:schemeClr>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ADPOSITION</a:t>
              </a:r>
            </a:p>
          </p:txBody>
        </p:sp>
      </p:grpSp>
      <p:grpSp>
        <p:nvGrpSpPr>
          <p:cNvPr id="19" name="Group 18"/>
          <p:cNvGrpSpPr/>
          <p:nvPr/>
        </p:nvGrpSpPr>
        <p:grpSpPr>
          <a:xfrm>
            <a:off x="8332512" y="986408"/>
            <a:ext cx="2082405" cy="1729931"/>
            <a:chOff x="395536" y="899718"/>
            <a:chExt cx="2304256" cy="1449162"/>
          </a:xfrm>
          <a:scene3d>
            <a:camera prst="orthographicFront">
              <a:rot lat="0" lon="0" rev="0"/>
            </a:camera>
            <a:lightRig rig="glow" dir="t">
              <a:rot lat="0" lon="0" rev="4800000"/>
            </a:lightRig>
          </a:scene3d>
        </p:grpSpPr>
        <p:sp>
          <p:nvSpPr>
            <p:cNvPr id="20" name="Rounded Rectangle 19"/>
            <p:cNvSpPr/>
            <p:nvPr/>
          </p:nvSpPr>
          <p:spPr>
            <a:xfrm>
              <a:off x="395536" y="906979"/>
              <a:ext cx="2304256" cy="1441901"/>
            </a:xfrm>
            <a:prstGeom prst="roundRect">
              <a:avLst>
                <a:gd name="adj" fmla="val 13784"/>
              </a:avLst>
            </a:prstGeom>
            <a:solidFill>
              <a:srgbClr val="FFAD5B"/>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a:p>
              <a:pPr algn="ctr"/>
              <a:endParaRPr lang="en-IN" sz="1400" dirty="0">
                <a:solidFill>
                  <a:schemeClr val="tx1"/>
                </a:solidFill>
              </a:endParaRPr>
            </a:p>
            <a:p>
              <a:pPr algn="ctr"/>
              <a:r>
                <a:rPr lang="en-IN" sz="1400" dirty="0">
                  <a:solidFill>
                    <a:schemeClr val="tx1"/>
                  </a:solidFill>
                </a:rPr>
                <a:t>Joins two words, ideas, phrases together and shows how they are connected.</a:t>
              </a:r>
            </a:p>
          </p:txBody>
        </p:sp>
        <p:sp>
          <p:nvSpPr>
            <p:cNvPr id="21" name="Rounded Rectangle 20"/>
            <p:cNvSpPr/>
            <p:nvPr/>
          </p:nvSpPr>
          <p:spPr>
            <a:xfrm>
              <a:off x="578469" y="899718"/>
              <a:ext cx="1938389" cy="438298"/>
            </a:xfrm>
            <a:prstGeom prst="roundRect">
              <a:avLst/>
            </a:prstGeom>
            <a:solidFill>
              <a:srgbClr val="FF9966"/>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 CONJUNCTION</a:t>
              </a:r>
            </a:p>
          </p:txBody>
        </p:sp>
      </p:grpSp>
      <p:grpSp>
        <p:nvGrpSpPr>
          <p:cNvPr id="22" name="Group 21"/>
          <p:cNvGrpSpPr/>
          <p:nvPr/>
        </p:nvGrpSpPr>
        <p:grpSpPr>
          <a:xfrm>
            <a:off x="1771457" y="2814949"/>
            <a:ext cx="2082405" cy="1729303"/>
            <a:chOff x="395536" y="888068"/>
            <a:chExt cx="2304256" cy="1460812"/>
          </a:xfrm>
          <a:scene3d>
            <a:camera prst="orthographicFront">
              <a:rot lat="0" lon="0" rev="0"/>
            </a:camera>
            <a:lightRig rig="glow" dir="t">
              <a:rot lat="0" lon="0" rev="4800000"/>
            </a:lightRig>
          </a:scene3d>
        </p:grpSpPr>
        <p:sp>
          <p:nvSpPr>
            <p:cNvPr id="23" name="Rounded Rectangle 22"/>
            <p:cNvSpPr/>
            <p:nvPr/>
          </p:nvSpPr>
          <p:spPr>
            <a:xfrm>
              <a:off x="395536" y="906979"/>
              <a:ext cx="2304256" cy="1441901"/>
            </a:xfrm>
            <a:prstGeom prst="roundRect">
              <a:avLst>
                <a:gd name="adj" fmla="val 13784"/>
              </a:avLst>
            </a:prstGeom>
            <a:solidFill>
              <a:srgbClr val="FFB66D"/>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ln w="0"/>
                <a:solidFill>
                  <a:schemeClr val="tx1"/>
                </a:solidFill>
                <a:effectLst>
                  <a:outerShdw blurRad="38100" dist="19050" dir="2700000" algn="tl" rotWithShape="0">
                    <a:schemeClr val="dk1">
                      <a:alpha val="40000"/>
                    </a:schemeClr>
                  </a:outerShdw>
                </a:effectLst>
              </a:endParaRPr>
            </a:p>
            <a:p>
              <a:pPr algn="ctr"/>
              <a:r>
                <a:rPr lang="en-IN" sz="1400" dirty="0">
                  <a:ln w="0"/>
                  <a:solidFill>
                    <a:schemeClr val="tx1"/>
                  </a:solidFill>
                  <a:effectLst>
                    <a:outerShdw blurRad="38100" dist="19050" dir="2700000" algn="tl" rotWithShape="0">
                      <a:schemeClr val="dk1">
                        <a:alpha val="40000"/>
                      </a:schemeClr>
                    </a:outerShdw>
                  </a:effectLst>
                </a:rPr>
                <a:t>Modifies nouns or noun phrases and express the reference of the noun phrase in context.</a:t>
              </a:r>
            </a:p>
          </p:txBody>
        </p:sp>
        <p:sp>
          <p:nvSpPr>
            <p:cNvPr id="24" name="Rounded Rectangle 23"/>
            <p:cNvSpPr/>
            <p:nvPr/>
          </p:nvSpPr>
          <p:spPr>
            <a:xfrm>
              <a:off x="578467" y="888068"/>
              <a:ext cx="1938388" cy="360040"/>
            </a:xfrm>
            <a:prstGeom prst="roundRect">
              <a:avLst/>
            </a:prstGeom>
            <a:solidFill>
              <a:srgbClr val="FF962D"/>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DETERMINER</a:t>
              </a:r>
            </a:p>
          </p:txBody>
        </p:sp>
      </p:grpSp>
      <p:grpSp>
        <p:nvGrpSpPr>
          <p:cNvPr id="25" name="Group 24"/>
          <p:cNvGrpSpPr/>
          <p:nvPr/>
        </p:nvGrpSpPr>
        <p:grpSpPr>
          <a:xfrm>
            <a:off x="3953003" y="2823478"/>
            <a:ext cx="2082405" cy="1720774"/>
            <a:chOff x="395536" y="895273"/>
            <a:chExt cx="2304256" cy="1453607"/>
          </a:xfrm>
          <a:scene3d>
            <a:camera prst="orthographicFront">
              <a:rot lat="0" lon="0" rev="0"/>
            </a:camera>
            <a:lightRig rig="glow" dir="t">
              <a:rot lat="0" lon="0" rev="4800000"/>
            </a:lightRig>
          </a:scene3d>
        </p:grpSpPr>
        <p:sp>
          <p:nvSpPr>
            <p:cNvPr id="26" name="Rounded Rectangle 25"/>
            <p:cNvSpPr/>
            <p:nvPr/>
          </p:nvSpPr>
          <p:spPr>
            <a:xfrm>
              <a:off x="395536" y="906979"/>
              <a:ext cx="2304256" cy="1441901"/>
            </a:xfrm>
            <a:prstGeom prst="roundRect">
              <a:avLst>
                <a:gd name="adj" fmla="val 13784"/>
              </a:avLst>
            </a:prstGeom>
            <a:solidFill>
              <a:srgbClr val="79DCFF"/>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r>
                <a:rPr lang="en-IN" dirty="0">
                  <a:solidFill>
                    <a:schemeClr val="tx1"/>
                  </a:solidFill>
                </a:rPr>
                <a:t>Name of a person, place, thing or idea.</a:t>
              </a:r>
            </a:p>
          </p:txBody>
        </p:sp>
        <p:sp>
          <p:nvSpPr>
            <p:cNvPr id="27" name="Rounded Rectangle 26"/>
            <p:cNvSpPr/>
            <p:nvPr/>
          </p:nvSpPr>
          <p:spPr>
            <a:xfrm>
              <a:off x="578469" y="895273"/>
              <a:ext cx="1938389" cy="442743"/>
            </a:xfrm>
            <a:prstGeom prst="roundRect">
              <a:avLst/>
            </a:prstGeom>
            <a:solidFill>
              <a:srgbClr val="2DC8FF"/>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NOUN</a:t>
              </a:r>
            </a:p>
          </p:txBody>
        </p:sp>
      </p:grpSp>
      <p:grpSp>
        <p:nvGrpSpPr>
          <p:cNvPr id="28" name="Group 27"/>
          <p:cNvGrpSpPr/>
          <p:nvPr/>
        </p:nvGrpSpPr>
        <p:grpSpPr>
          <a:xfrm>
            <a:off x="6151537" y="2837336"/>
            <a:ext cx="2082405" cy="1743792"/>
            <a:chOff x="395536" y="918684"/>
            <a:chExt cx="2304256" cy="1473052"/>
          </a:xfrm>
          <a:scene3d>
            <a:camera prst="orthographicFront">
              <a:rot lat="0" lon="0" rev="0"/>
            </a:camera>
            <a:lightRig rig="glow" dir="t">
              <a:rot lat="0" lon="0" rev="4800000"/>
            </a:lightRig>
          </a:scene3d>
        </p:grpSpPr>
        <p:sp>
          <p:nvSpPr>
            <p:cNvPr id="29" name="Rounded Rectangle 28"/>
            <p:cNvSpPr/>
            <p:nvPr/>
          </p:nvSpPr>
          <p:spPr>
            <a:xfrm>
              <a:off x="395536" y="949835"/>
              <a:ext cx="2304256" cy="1441901"/>
            </a:xfrm>
            <a:prstGeom prst="roundRect">
              <a:avLst>
                <a:gd name="adj" fmla="val 13784"/>
              </a:avLst>
            </a:prstGeom>
            <a:solidFill>
              <a:srgbClr val="FF9FDF"/>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ln w="0"/>
                <a:solidFill>
                  <a:schemeClr val="tx1"/>
                </a:solidFill>
                <a:effectLst>
                  <a:outerShdw blurRad="38100" dist="19050" dir="2700000" algn="tl" rotWithShape="0">
                    <a:schemeClr val="dk1">
                      <a:alpha val="40000"/>
                    </a:schemeClr>
                  </a:outerShdw>
                </a:effectLst>
              </a:endParaRPr>
            </a:p>
            <a:p>
              <a:pPr algn="ctr"/>
              <a:endParaRPr lang="en-IN" sz="1400" dirty="0">
                <a:ln w="0"/>
                <a:solidFill>
                  <a:schemeClr val="tx1"/>
                </a:solidFill>
                <a:effectLst>
                  <a:outerShdw blurRad="38100" dist="19050" dir="2700000" algn="tl" rotWithShape="0">
                    <a:schemeClr val="dk1">
                      <a:alpha val="40000"/>
                    </a:schemeClr>
                  </a:outerShdw>
                </a:effectLst>
              </a:endParaRPr>
            </a:p>
            <a:p>
              <a:pPr algn="ctr"/>
              <a:r>
                <a:rPr lang="en-IN" sz="1400" dirty="0">
                  <a:ln w="0"/>
                  <a:solidFill>
                    <a:schemeClr val="tx1"/>
                  </a:solidFill>
                  <a:effectLst>
                    <a:outerShdw blurRad="38100" dist="19050" dir="2700000" algn="tl" rotWithShape="0">
                      <a:schemeClr val="dk1">
                        <a:alpha val="40000"/>
                      </a:schemeClr>
                    </a:outerShdw>
                  </a:effectLst>
                </a:rPr>
                <a:t>Functions as a determiner, adjective or pronoun , that expresses a number and a relation to the number.</a:t>
              </a:r>
            </a:p>
          </p:txBody>
        </p:sp>
        <p:sp>
          <p:nvSpPr>
            <p:cNvPr id="30" name="Rounded Rectangle 29"/>
            <p:cNvSpPr/>
            <p:nvPr/>
          </p:nvSpPr>
          <p:spPr>
            <a:xfrm>
              <a:off x="525498" y="918684"/>
              <a:ext cx="2066541" cy="438243"/>
            </a:xfrm>
            <a:prstGeom prst="roundRect">
              <a:avLst/>
            </a:prstGeom>
            <a:solidFill>
              <a:srgbClr val="FF66CC"/>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NUMERICAL</a:t>
              </a:r>
            </a:p>
          </p:txBody>
        </p:sp>
      </p:grpSp>
      <p:grpSp>
        <p:nvGrpSpPr>
          <p:cNvPr id="31" name="Group 30"/>
          <p:cNvGrpSpPr/>
          <p:nvPr/>
        </p:nvGrpSpPr>
        <p:grpSpPr>
          <a:xfrm>
            <a:off x="8349756" y="2800382"/>
            <a:ext cx="2082405" cy="1730012"/>
            <a:chOff x="395536" y="887469"/>
            <a:chExt cx="2304256" cy="1461411"/>
          </a:xfrm>
          <a:scene3d>
            <a:camera prst="orthographicFront">
              <a:rot lat="0" lon="0" rev="0"/>
            </a:camera>
            <a:lightRig rig="glow" dir="t">
              <a:rot lat="0" lon="0" rev="4800000"/>
            </a:lightRig>
          </a:scene3d>
        </p:grpSpPr>
        <p:sp>
          <p:nvSpPr>
            <p:cNvPr id="32" name="Rounded Rectangle 31"/>
            <p:cNvSpPr/>
            <p:nvPr/>
          </p:nvSpPr>
          <p:spPr>
            <a:xfrm>
              <a:off x="395536" y="906979"/>
              <a:ext cx="2304256" cy="1441901"/>
            </a:xfrm>
            <a:prstGeom prst="roundRect">
              <a:avLst>
                <a:gd name="adj" fmla="val 13784"/>
              </a:avLst>
            </a:prstGeom>
            <a:solidFill>
              <a:srgbClr val="76EB35"/>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ln w="0"/>
                <a:solidFill>
                  <a:schemeClr val="tx1"/>
                </a:solidFill>
                <a:effectLst>
                  <a:outerShdw blurRad="38100" dist="19050" dir="2700000" algn="tl" rotWithShape="0">
                    <a:schemeClr val="dk1">
                      <a:alpha val="40000"/>
                    </a:schemeClr>
                  </a:outerShdw>
                </a:effectLst>
              </a:endParaRPr>
            </a:p>
            <a:p>
              <a:pPr algn="ctr"/>
              <a:r>
                <a:rPr lang="en-IN" sz="1400" dirty="0">
                  <a:ln w="0"/>
                  <a:solidFill>
                    <a:schemeClr val="tx1"/>
                  </a:solidFill>
                  <a:effectLst>
                    <a:outerShdw blurRad="38100" dist="19050" dir="2700000" algn="tl" rotWithShape="0">
                      <a:schemeClr val="dk1">
                        <a:alpha val="40000"/>
                      </a:schemeClr>
                    </a:outerShdw>
                  </a:effectLst>
                </a:rPr>
                <a:t>A pronoun is used in place of a noun or noun phrase to avoid repetition.</a:t>
              </a:r>
            </a:p>
          </p:txBody>
        </p:sp>
        <p:sp>
          <p:nvSpPr>
            <p:cNvPr id="33" name="Rounded Rectangle 32"/>
            <p:cNvSpPr/>
            <p:nvPr/>
          </p:nvSpPr>
          <p:spPr>
            <a:xfrm>
              <a:off x="578469" y="887469"/>
              <a:ext cx="1938389" cy="450547"/>
            </a:xfrm>
            <a:prstGeom prst="roundRect">
              <a:avLst/>
            </a:prstGeom>
            <a:solidFill>
              <a:srgbClr val="A6FD7B"/>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n w="0"/>
                  <a:solidFill>
                    <a:schemeClr val="tx1"/>
                  </a:solidFill>
                  <a:effectLst>
                    <a:outerShdw blurRad="38100" dist="19050" dir="2700000" algn="tl" rotWithShape="0">
                      <a:schemeClr val="dk1">
                        <a:alpha val="40000"/>
                      </a:schemeClr>
                    </a:outerShdw>
                  </a:effectLst>
                </a:rPr>
                <a:t>PRONOUN</a:t>
              </a:r>
            </a:p>
          </p:txBody>
        </p:sp>
      </p:grpSp>
      <p:grpSp>
        <p:nvGrpSpPr>
          <p:cNvPr id="34" name="Group 33"/>
          <p:cNvGrpSpPr/>
          <p:nvPr/>
        </p:nvGrpSpPr>
        <p:grpSpPr>
          <a:xfrm>
            <a:off x="1771455" y="4651391"/>
            <a:ext cx="2082405" cy="1765071"/>
            <a:chOff x="395536" y="887924"/>
            <a:chExt cx="2304256" cy="1460956"/>
          </a:xfrm>
          <a:scene3d>
            <a:camera prst="orthographicFront">
              <a:rot lat="0" lon="0" rev="0"/>
            </a:camera>
            <a:lightRig rig="glow" dir="t">
              <a:rot lat="0" lon="0" rev="4800000"/>
            </a:lightRig>
          </a:scene3d>
        </p:grpSpPr>
        <p:sp>
          <p:nvSpPr>
            <p:cNvPr id="35" name="Rounded Rectangle 34"/>
            <p:cNvSpPr/>
            <p:nvPr/>
          </p:nvSpPr>
          <p:spPr>
            <a:xfrm>
              <a:off x="395536" y="906979"/>
              <a:ext cx="2304256" cy="1441901"/>
            </a:xfrm>
            <a:prstGeom prst="roundRect">
              <a:avLst>
                <a:gd name="adj" fmla="val 13784"/>
              </a:avLst>
            </a:prstGeom>
            <a:solidFill>
              <a:srgbClr val="FFABAB"/>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Associated with another word or phrase to impart meaning.</a:t>
              </a:r>
            </a:p>
          </p:txBody>
        </p:sp>
        <p:sp>
          <p:nvSpPr>
            <p:cNvPr id="36" name="Rounded Rectangle 35"/>
            <p:cNvSpPr/>
            <p:nvPr/>
          </p:nvSpPr>
          <p:spPr>
            <a:xfrm>
              <a:off x="595730" y="887924"/>
              <a:ext cx="1938389" cy="360040"/>
            </a:xfrm>
            <a:prstGeom prst="roundRect">
              <a:avLst/>
            </a:prstGeom>
            <a:solidFill>
              <a:srgbClr val="FF7C80"/>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PARTICLE</a:t>
              </a:r>
            </a:p>
          </p:txBody>
        </p:sp>
      </p:grpSp>
      <p:grpSp>
        <p:nvGrpSpPr>
          <p:cNvPr id="37" name="Group 36"/>
          <p:cNvGrpSpPr/>
          <p:nvPr/>
        </p:nvGrpSpPr>
        <p:grpSpPr>
          <a:xfrm>
            <a:off x="3953001" y="4640192"/>
            <a:ext cx="2082405" cy="1776268"/>
            <a:chOff x="395536" y="878656"/>
            <a:chExt cx="2304256" cy="1470224"/>
          </a:xfrm>
          <a:scene3d>
            <a:camera prst="orthographicFront">
              <a:rot lat="0" lon="0" rev="0"/>
            </a:camera>
            <a:lightRig rig="glow" dir="t">
              <a:rot lat="0" lon="0" rev="4800000"/>
            </a:lightRig>
          </a:scene3d>
        </p:grpSpPr>
        <p:sp>
          <p:nvSpPr>
            <p:cNvPr id="38" name="Rounded Rectangle 37"/>
            <p:cNvSpPr/>
            <p:nvPr/>
          </p:nvSpPr>
          <p:spPr>
            <a:xfrm>
              <a:off x="395536" y="906979"/>
              <a:ext cx="2304256" cy="1441901"/>
            </a:xfrm>
            <a:prstGeom prst="roundRect">
              <a:avLst>
                <a:gd name="adj" fmla="val 13784"/>
              </a:avLst>
            </a:prstGeom>
            <a:solidFill>
              <a:srgbClr val="9999FF"/>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Shows an action or a state of being.</a:t>
              </a:r>
            </a:p>
          </p:txBody>
        </p:sp>
        <p:sp>
          <p:nvSpPr>
            <p:cNvPr id="39" name="Rounded Rectangle 38"/>
            <p:cNvSpPr/>
            <p:nvPr/>
          </p:nvSpPr>
          <p:spPr>
            <a:xfrm>
              <a:off x="578469" y="878656"/>
              <a:ext cx="1938389" cy="360040"/>
            </a:xfrm>
            <a:prstGeom prst="roundRect">
              <a:avLst/>
            </a:prstGeom>
            <a:solidFill>
              <a:srgbClr val="6666FF"/>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VERB</a:t>
              </a:r>
            </a:p>
          </p:txBody>
        </p:sp>
      </p:grpSp>
      <p:grpSp>
        <p:nvGrpSpPr>
          <p:cNvPr id="40" name="Group 39"/>
          <p:cNvGrpSpPr/>
          <p:nvPr/>
        </p:nvGrpSpPr>
        <p:grpSpPr>
          <a:xfrm>
            <a:off x="6151535" y="4640192"/>
            <a:ext cx="2082405" cy="1762413"/>
            <a:chOff x="395536" y="890124"/>
            <a:chExt cx="2304256" cy="1458756"/>
          </a:xfrm>
          <a:solidFill>
            <a:srgbClr val="FFAD5B"/>
          </a:solidFill>
          <a:scene3d>
            <a:camera prst="orthographicFront">
              <a:rot lat="0" lon="0" rev="0"/>
            </a:camera>
            <a:lightRig rig="glow" dir="t">
              <a:rot lat="0" lon="0" rev="4800000"/>
            </a:lightRig>
          </a:scene3d>
        </p:grpSpPr>
        <p:sp>
          <p:nvSpPr>
            <p:cNvPr id="41" name="Rounded Rectangle 40"/>
            <p:cNvSpPr/>
            <p:nvPr/>
          </p:nvSpPr>
          <p:spPr>
            <a:xfrm>
              <a:off x="395536" y="906979"/>
              <a:ext cx="2304256" cy="1441901"/>
            </a:xfrm>
            <a:prstGeom prst="roundRect">
              <a:avLst>
                <a:gd name="adj" fmla="val 13784"/>
              </a:avLst>
            </a:prstGeom>
            <a:grp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Used restrictively</a:t>
              </a:r>
            </a:p>
          </p:txBody>
        </p:sp>
        <p:sp>
          <p:nvSpPr>
            <p:cNvPr id="42" name="Rounded Rectangle 41"/>
            <p:cNvSpPr/>
            <p:nvPr/>
          </p:nvSpPr>
          <p:spPr>
            <a:xfrm>
              <a:off x="524316" y="890124"/>
              <a:ext cx="2102245" cy="447891"/>
            </a:xfrm>
            <a:prstGeom prst="roundRect">
              <a:avLst/>
            </a:prstGeom>
            <a:solidFill>
              <a:schemeClr val="accent6">
                <a:lumMod val="60000"/>
                <a:lumOff val="40000"/>
              </a:schemeClr>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FOREIGN WORD</a:t>
              </a:r>
            </a:p>
          </p:txBody>
        </p:sp>
      </p:grpSp>
      <p:grpSp>
        <p:nvGrpSpPr>
          <p:cNvPr id="43" name="Group 42"/>
          <p:cNvGrpSpPr/>
          <p:nvPr/>
        </p:nvGrpSpPr>
        <p:grpSpPr>
          <a:xfrm>
            <a:off x="8349754" y="4637533"/>
            <a:ext cx="2082405" cy="1765071"/>
            <a:chOff x="395536" y="887924"/>
            <a:chExt cx="2304256" cy="1460956"/>
          </a:xfrm>
          <a:scene3d>
            <a:camera prst="orthographicFront">
              <a:rot lat="0" lon="0" rev="0"/>
            </a:camera>
            <a:lightRig rig="glow" dir="t">
              <a:rot lat="0" lon="0" rev="4800000"/>
            </a:lightRig>
          </a:scene3d>
        </p:grpSpPr>
        <p:sp>
          <p:nvSpPr>
            <p:cNvPr id="44" name="Rounded Rectangle 43"/>
            <p:cNvSpPr/>
            <p:nvPr/>
          </p:nvSpPr>
          <p:spPr>
            <a:xfrm>
              <a:off x="395536" y="906979"/>
              <a:ext cx="2304256" cy="1441901"/>
            </a:xfrm>
            <a:prstGeom prst="roundRect">
              <a:avLst>
                <a:gd name="adj" fmla="val 13784"/>
              </a:avLst>
            </a:prstGeom>
            <a:solidFill>
              <a:srgbClr val="00E6AA"/>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Non-alphabetical characters.</a:t>
              </a:r>
            </a:p>
          </p:txBody>
        </p:sp>
        <p:sp>
          <p:nvSpPr>
            <p:cNvPr id="45" name="Rounded Rectangle 44"/>
            <p:cNvSpPr/>
            <p:nvPr/>
          </p:nvSpPr>
          <p:spPr>
            <a:xfrm>
              <a:off x="578471" y="887924"/>
              <a:ext cx="1938389" cy="450091"/>
            </a:xfrm>
            <a:prstGeom prst="roundRect">
              <a:avLst/>
            </a:prstGeom>
            <a:solidFill>
              <a:schemeClr val="accent3">
                <a:lumMod val="60000"/>
                <a:lumOff val="40000"/>
              </a:schemeClr>
            </a:solidFill>
            <a:ln w="3175">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PUNCTUATION MARK</a:t>
              </a:r>
            </a:p>
          </p:txBody>
        </p:sp>
      </p:grpSp>
      <p:sp>
        <p:nvSpPr>
          <p:cNvPr id="3" name="Rectangle 2"/>
          <p:cNvSpPr/>
          <p:nvPr/>
        </p:nvSpPr>
        <p:spPr>
          <a:xfrm>
            <a:off x="6528048" y="1593669"/>
            <a:ext cx="4572000" cy="738664"/>
          </a:xfrm>
          <a:prstGeom prst="rect">
            <a:avLst/>
          </a:prstGeom>
        </p:spPr>
        <p:txBody>
          <a:bodyPr>
            <a:spAutoFit/>
          </a:bodyPr>
          <a:lstStyle/>
          <a:p>
            <a:r>
              <a:rPr lang="en-US" sz="1400" dirty="0">
                <a:solidFill>
                  <a:srgbClr val="000000"/>
                </a:solidFill>
                <a:latin typeface="Open Sans"/>
              </a:rPr>
              <a:t>Cover term for </a:t>
            </a:r>
          </a:p>
          <a:p>
            <a:r>
              <a:rPr lang="en-US" sz="1400" dirty="0">
                <a:solidFill>
                  <a:srgbClr val="000000"/>
                </a:solidFill>
                <a:latin typeface="Open Sans"/>
              </a:rPr>
              <a:t>prepositions and </a:t>
            </a:r>
          </a:p>
          <a:p>
            <a:r>
              <a:rPr lang="en-US" sz="1400" dirty="0">
                <a:solidFill>
                  <a:srgbClr val="000000"/>
                </a:solidFill>
                <a:latin typeface="Open Sans"/>
              </a:rPr>
              <a:t>postpositions</a:t>
            </a:r>
            <a:endParaRPr lang="en-US" sz="1400" dirty="0"/>
          </a:p>
        </p:txBody>
      </p:sp>
    </p:spTree>
    <p:extLst>
      <p:ext uri="{BB962C8B-B14F-4D97-AF65-F5344CB8AC3E}">
        <p14:creationId xmlns:p14="http://schemas.microsoft.com/office/powerpoint/2010/main" val="16921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8FCB5F-122C-4296-9CBE-FAA235B21166}"/>
              </a:ext>
            </a:extLst>
          </p:cNvPr>
          <p:cNvSpPr>
            <a:spLocks noGrp="1"/>
          </p:cNvSpPr>
          <p:nvPr>
            <p:ph idx="1"/>
          </p:nvPr>
        </p:nvSpPr>
        <p:spPr>
          <a:xfrm>
            <a:off x="677334" y="198782"/>
            <a:ext cx="6155266" cy="6667683"/>
          </a:xfrm>
        </p:spPr>
        <p:txBody>
          <a:bodyPr anchor="ctr">
            <a:noAutofit/>
          </a:bodyPr>
          <a:lstStyle/>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ADJ (adjective)</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ADV (adverb)</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ADP (ad position)</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CONJ (conjunction)</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DET (determiner)</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NOUN</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NUM (number)</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PRON (pronoun)</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PRT (particle)</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VERB</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X (foreign word)</a:t>
            </a:r>
          </a:p>
          <a:p>
            <a:pPr marL="1201738" lvl="3" indent="-403225">
              <a:spcBef>
                <a:spcPts val="750"/>
              </a:spcBef>
              <a:buSzPct val="100000"/>
              <a:buFont typeface="Wingdings 3" panose="05040102010807070707" pitchFamily="18" charset="2"/>
              <a:buChar char=""/>
            </a:pPr>
            <a:r>
              <a:rPr lang="en-US" sz="2000" dirty="0">
                <a:latin typeface="Times New Roman" panose="02020603050405020304" pitchFamily="18" charset="0"/>
                <a:cs typeface="Times New Roman" panose="02020603050405020304" pitchFamily="18" charset="0"/>
              </a:rPr>
              <a:t>. (punctuation mark). </a:t>
            </a:r>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B14A764-C0AD-4135-AE79-44FC305FC59D}"/>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Universal Tag set, 12 tags</a:t>
            </a:r>
            <a:br>
              <a:rPr lang="en-US">
                <a:solidFill>
                  <a:schemeClr val="bg1"/>
                </a:solidFill>
              </a:rPr>
            </a:br>
            <a:endParaRPr lang="en-US">
              <a:solidFill>
                <a:schemeClr val="bg1"/>
              </a:solidFill>
            </a:endParaRPr>
          </a:p>
        </p:txBody>
      </p:sp>
      <p:sp>
        <p:nvSpPr>
          <p:cNvPr id="21" name="Rectangle 29"/>
          <p:cNvSpPr/>
          <p:nvPr/>
        </p:nvSpPr>
        <p:spPr>
          <a:xfrm rot="10800000" flipV="1">
            <a:off x="-1608" y="-16934"/>
            <a:ext cx="1833540"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p:cNvSpPr/>
          <p:nvPr/>
        </p:nvSpPr>
        <p:spPr>
          <a:xfrm flipV="1">
            <a:off x="138643" y="-8469"/>
            <a:ext cx="1693289"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8892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F81B-4165-406F-9628-F416C4C30C6E}"/>
              </a:ext>
            </a:extLst>
          </p:cNvPr>
          <p:cNvSpPr>
            <a:spLocks noGrp="1"/>
          </p:cNvSpPr>
          <p:nvPr>
            <p:ph type="title"/>
          </p:nvPr>
        </p:nvSpPr>
        <p:spPr/>
        <p:txBody>
          <a:bodyPr>
            <a:normAutofit/>
          </a:bodyPr>
          <a:lstStyle/>
          <a:p>
            <a:r>
              <a:rPr lang="en-US" dirty="0"/>
              <a:t>Ambiguity  Of Parts of speech</a:t>
            </a:r>
            <a:br>
              <a:rPr lang="en-US" dirty="0"/>
            </a:br>
            <a:endParaRPr lang="en-US" dirty="0"/>
          </a:p>
        </p:txBody>
      </p:sp>
      <p:sp>
        <p:nvSpPr>
          <p:cNvPr id="3" name="Content Placeholder 2">
            <a:extLst>
              <a:ext uri="{FF2B5EF4-FFF2-40B4-BE49-F238E27FC236}">
                <a16:creationId xmlns:a16="http://schemas.microsoft.com/office/drawing/2014/main" id="{F4B01883-025F-4225-8B3B-907390ECE770}"/>
              </a:ext>
            </a:extLst>
          </p:cNvPr>
          <p:cNvSpPr>
            <a:spLocks noGrp="1"/>
          </p:cNvSpPr>
          <p:nvPr>
            <p:ph idx="1"/>
          </p:nvPr>
        </p:nvSpPr>
        <p:spPr>
          <a:xfrm>
            <a:off x="677333" y="2160590"/>
            <a:ext cx="11646595" cy="4281154"/>
          </a:xfrm>
        </p:spPr>
        <p:txBody>
          <a:bodyPr/>
          <a:lstStyle/>
          <a:p>
            <a:r>
              <a:rPr lang="en-US" dirty="0"/>
              <a:t>Oilcloth only</a:t>
            </a:r>
            <a:r>
              <a:rPr lang="en-US" dirty="0">
                <a:solidFill>
                  <a:srgbClr val="FF0000"/>
                </a:solidFill>
              </a:rPr>
              <a:t> costs </a:t>
            </a:r>
            <a:r>
              <a:rPr lang="en-US" dirty="0"/>
              <a:t>about 79-cents a yard  for the very best</a:t>
            </a:r>
          </a:p>
          <a:p>
            <a:endParaRPr lang="en-US" dirty="0"/>
          </a:p>
          <a:p>
            <a:endParaRPr lang="en-US" dirty="0"/>
          </a:p>
          <a:p>
            <a:endParaRPr lang="en-US" dirty="0"/>
          </a:p>
          <a:p>
            <a:r>
              <a:rPr lang="en-US" dirty="0"/>
              <a:t>Higher </a:t>
            </a:r>
            <a:r>
              <a:rPr lang="en-US" dirty="0">
                <a:solidFill>
                  <a:srgbClr val="FF0000"/>
                </a:solidFill>
              </a:rPr>
              <a:t>costs </a:t>
            </a:r>
            <a:r>
              <a:rPr lang="en-US" dirty="0"/>
              <a:t>of distribution generally . </a:t>
            </a:r>
          </a:p>
          <a:p>
            <a:endParaRPr lang="en-US" dirty="0"/>
          </a:p>
          <a:p>
            <a:endParaRPr lang="en-US" dirty="0"/>
          </a:p>
          <a:p>
            <a:r>
              <a:rPr lang="en-US" dirty="0">
                <a:solidFill>
                  <a:schemeClr val="accent6">
                    <a:lumMod val="50000"/>
                  </a:schemeClr>
                </a:solidFill>
              </a:rPr>
              <a:t>The</a:t>
            </a:r>
            <a:r>
              <a:rPr lang="en-US" dirty="0"/>
              <a:t> DET </a:t>
            </a:r>
            <a:r>
              <a:rPr lang="en-US" dirty="0">
                <a:solidFill>
                  <a:srgbClr val="FF0000"/>
                </a:solidFill>
              </a:rPr>
              <a:t>inside</a:t>
            </a:r>
            <a:r>
              <a:rPr lang="en-US" dirty="0"/>
              <a:t> </a:t>
            </a:r>
            <a:r>
              <a:rPr lang="en-US" dirty="0">
                <a:solidFill>
                  <a:srgbClr val="FF0000"/>
                </a:solidFill>
              </a:rPr>
              <a:t>NOUN</a:t>
            </a:r>
            <a:r>
              <a:rPr lang="en-US" dirty="0"/>
              <a:t> of ADP their DET place NOUN was VERB full ADJ of ADP new ADJ furniture NOUN</a:t>
            </a:r>
          </a:p>
          <a:p>
            <a:endParaRPr lang="en-US" dirty="0"/>
          </a:p>
          <a:p>
            <a:r>
              <a:rPr lang="en-US" dirty="0"/>
              <a:t>Once ADV </a:t>
            </a:r>
            <a:r>
              <a:rPr lang="en-US" dirty="0">
                <a:solidFill>
                  <a:srgbClr val="FF0000"/>
                </a:solidFill>
              </a:rPr>
              <a:t>inside</a:t>
            </a:r>
            <a:r>
              <a:rPr lang="en-US" dirty="0"/>
              <a:t> </a:t>
            </a:r>
            <a:r>
              <a:rPr lang="en-US" dirty="0">
                <a:solidFill>
                  <a:srgbClr val="FF0000"/>
                </a:solidFill>
              </a:rPr>
              <a:t>ADV</a:t>
            </a:r>
            <a:r>
              <a:rPr lang="en-US" dirty="0"/>
              <a:t> , . keep VERB your DET eyes NOUN open VERB</a:t>
            </a:r>
          </a:p>
          <a:p>
            <a:endParaRPr lang="en-US" dirty="0"/>
          </a:p>
          <a:p>
            <a:endParaRPr lang="en-US" dirty="0"/>
          </a:p>
        </p:txBody>
      </p:sp>
      <p:sp>
        <p:nvSpPr>
          <p:cNvPr id="5" name="Rectangle: Rounded Corners 4">
            <a:extLst>
              <a:ext uri="{FF2B5EF4-FFF2-40B4-BE49-F238E27FC236}">
                <a16:creationId xmlns:a16="http://schemas.microsoft.com/office/drawing/2014/main" id="{798B3366-CC08-4410-A377-6780CAEFD06B}"/>
              </a:ext>
            </a:extLst>
          </p:cNvPr>
          <p:cNvSpPr/>
          <p:nvPr/>
        </p:nvSpPr>
        <p:spPr>
          <a:xfrm>
            <a:off x="1043745" y="2779643"/>
            <a:ext cx="6257805" cy="649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ADV</a:t>
            </a:r>
            <a:r>
              <a:rPr lang="en-US" dirty="0">
                <a:solidFill>
                  <a:srgbClr val="FF0000"/>
                </a:solidFill>
              </a:rPr>
              <a:t> VERB</a:t>
            </a:r>
            <a:r>
              <a:rPr lang="en-US" dirty="0"/>
              <a:t>  ADV  NOUN  DET NOUN ADP DET ADV ADJ</a:t>
            </a:r>
          </a:p>
        </p:txBody>
      </p:sp>
      <p:cxnSp>
        <p:nvCxnSpPr>
          <p:cNvPr id="6" name="Straight Arrow Connector 5">
            <a:extLst>
              <a:ext uri="{FF2B5EF4-FFF2-40B4-BE49-F238E27FC236}">
                <a16:creationId xmlns:a16="http://schemas.microsoft.com/office/drawing/2014/main" id="{EF682D34-CC3A-4214-BA78-E8E7E75749B7}"/>
              </a:ext>
            </a:extLst>
          </p:cNvPr>
          <p:cNvCxnSpPr>
            <a:cxnSpLocks/>
          </p:cNvCxnSpPr>
          <p:nvPr/>
        </p:nvCxnSpPr>
        <p:spPr>
          <a:xfrm>
            <a:off x="1496536"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1B79F93-D583-46D1-AB7B-57C649F230A3}"/>
              </a:ext>
            </a:extLst>
          </p:cNvPr>
          <p:cNvCxnSpPr>
            <a:cxnSpLocks/>
          </p:cNvCxnSpPr>
          <p:nvPr/>
        </p:nvCxnSpPr>
        <p:spPr>
          <a:xfrm>
            <a:off x="2106136"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6777F4F-5375-4357-9302-0806875902AF}"/>
              </a:ext>
            </a:extLst>
          </p:cNvPr>
          <p:cNvCxnSpPr>
            <a:cxnSpLocks/>
          </p:cNvCxnSpPr>
          <p:nvPr/>
        </p:nvCxnSpPr>
        <p:spPr>
          <a:xfrm>
            <a:off x="3172936"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5A43A0D-D876-4C32-BCB9-9FBA0554BBAC}"/>
              </a:ext>
            </a:extLst>
          </p:cNvPr>
          <p:cNvCxnSpPr>
            <a:cxnSpLocks/>
          </p:cNvCxnSpPr>
          <p:nvPr/>
        </p:nvCxnSpPr>
        <p:spPr>
          <a:xfrm>
            <a:off x="2563336"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58AA8A-947F-40F7-8850-EBFAB9A75046}"/>
              </a:ext>
            </a:extLst>
          </p:cNvPr>
          <p:cNvCxnSpPr>
            <a:cxnSpLocks/>
          </p:cNvCxnSpPr>
          <p:nvPr/>
        </p:nvCxnSpPr>
        <p:spPr>
          <a:xfrm>
            <a:off x="3893992"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15F307-7735-47F0-9C58-D24FE4AB6B10}"/>
              </a:ext>
            </a:extLst>
          </p:cNvPr>
          <p:cNvCxnSpPr>
            <a:cxnSpLocks/>
          </p:cNvCxnSpPr>
          <p:nvPr/>
        </p:nvCxnSpPr>
        <p:spPr>
          <a:xfrm flipH="1">
            <a:off x="4572000" y="2469011"/>
            <a:ext cx="10219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3E91701-C066-44C7-80BE-1BA9A3EE19B3}"/>
              </a:ext>
            </a:extLst>
          </p:cNvPr>
          <p:cNvCxnSpPr>
            <a:cxnSpLocks/>
          </p:cNvCxnSpPr>
          <p:nvPr/>
        </p:nvCxnSpPr>
        <p:spPr>
          <a:xfrm>
            <a:off x="5072249"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54E104-04D0-4EEB-8F73-93C433E25EA2}"/>
              </a:ext>
            </a:extLst>
          </p:cNvPr>
          <p:cNvCxnSpPr>
            <a:cxnSpLocks/>
          </p:cNvCxnSpPr>
          <p:nvPr/>
        </p:nvCxnSpPr>
        <p:spPr>
          <a:xfrm>
            <a:off x="5579492" y="2570135"/>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CE4248-A914-4611-B4CB-8EE03BECBECA}"/>
              </a:ext>
            </a:extLst>
          </p:cNvPr>
          <p:cNvCxnSpPr>
            <a:cxnSpLocks/>
          </p:cNvCxnSpPr>
          <p:nvPr/>
        </p:nvCxnSpPr>
        <p:spPr>
          <a:xfrm>
            <a:off x="6041240"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CAA91A-BFE6-40A1-8497-D2B8EC0B5074}"/>
              </a:ext>
            </a:extLst>
          </p:cNvPr>
          <p:cNvCxnSpPr>
            <a:cxnSpLocks/>
          </p:cNvCxnSpPr>
          <p:nvPr/>
        </p:nvCxnSpPr>
        <p:spPr>
          <a:xfrm>
            <a:off x="6962464"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E1C832-293F-433B-A3E8-E495A869DABF}"/>
              </a:ext>
            </a:extLst>
          </p:cNvPr>
          <p:cNvCxnSpPr>
            <a:cxnSpLocks/>
          </p:cNvCxnSpPr>
          <p:nvPr/>
        </p:nvCxnSpPr>
        <p:spPr>
          <a:xfrm>
            <a:off x="6473419" y="2469011"/>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2413B6E-EAB4-4797-AA0E-36434009B9EA}"/>
              </a:ext>
            </a:extLst>
          </p:cNvPr>
          <p:cNvCxnSpPr>
            <a:cxnSpLocks/>
          </p:cNvCxnSpPr>
          <p:nvPr/>
        </p:nvCxnSpPr>
        <p:spPr>
          <a:xfrm>
            <a:off x="1389629" y="4054425"/>
            <a:ext cx="0" cy="2446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0167B-4CE1-45D6-8E6C-0B8238EE667B}"/>
              </a:ext>
            </a:extLst>
          </p:cNvPr>
          <p:cNvCxnSpPr>
            <a:cxnSpLocks/>
          </p:cNvCxnSpPr>
          <p:nvPr/>
        </p:nvCxnSpPr>
        <p:spPr>
          <a:xfrm>
            <a:off x="1992405" y="4054425"/>
            <a:ext cx="0" cy="2446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D0395D-8BA5-4F89-AF7C-6F4031D0A356}"/>
              </a:ext>
            </a:extLst>
          </p:cNvPr>
          <p:cNvCxnSpPr>
            <a:cxnSpLocks/>
          </p:cNvCxnSpPr>
          <p:nvPr/>
        </p:nvCxnSpPr>
        <p:spPr>
          <a:xfrm>
            <a:off x="2563336" y="3988412"/>
            <a:ext cx="0" cy="3106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4CF2342-D4A2-41A8-B84C-FC0A220D7A41}"/>
              </a:ext>
            </a:extLst>
          </p:cNvPr>
          <p:cNvCxnSpPr>
            <a:cxnSpLocks/>
          </p:cNvCxnSpPr>
          <p:nvPr/>
        </p:nvCxnSpPr>
        <p:spPr>
          <a:xfrm>
            <a:off x="3172936" y="4054425"/>
            <a:ext cx="0" cy="2446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4BC994C-9B58-4DD1-B2AE-3CF5ED397138}"/>
              </a:ext>
            </a:extLst>
          </p:cNvPr>
          <p:cNvCxnSpPr>
            <a:cxnSpLocks/>
          </p:cNvCxnSpPr>
          <p:nvPr/>
        </p:nvCxnSpPr>
        <p:spPr>
          <a:xfrm>
            <a:off x="4287503" y="4029404"/>
            <a:ext cx="0" cy="2696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F4F13CE-8128-4F9F-ABA8-276E1C8B89C3}"/>
              </a:ext>
            </a:extLst>
          </p:cNvPr>
          <p:cNvCxnSpPr>
            <a:cxnSpLocks/>
          </p:cNvCxnSpPr>
          <p:nvPr/>
        </p:nvCxnSpPr>
        <p:spPr>
          <a:xfrm>
            <a:off x="4972166" y="4054425"/>
            <a:ext cx="0" cy="2673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B0F8CD4-60D3-4812-B054-59F340438E80}"/>
              </a:ext>
            </a:extLst>
          </p:cNvPr>
          <p:cNvSpPr/>
          <p:nvPr/>
        </p:nvSpPr>
        <p:spPr>
          <a:xfrm>
            <a:off x="905062" y="4349539"/>
            <a:ext cx="4535747" cy="649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 	</a:t>
            </a:r>
            <a:r>
              <a:rPr lang="en-US" dirty="0">
                <a:solidFill>
                  <a:srgbClr val="FF0000"/>
                </a:solidFill>
              </a:rPr>
              <a:t>NOUN </a:t>
            </a:r>
            <a:r>
              <a:rPr lang="en-US" dirty="0"/>
              <a:t>ADP NOUN 		ADV		 .</a:t>
            </a:r>
          </a:p>
          <a:p>
            <a:pPr algn="ctr"/>
            <a:endParaRPr lang="en-US" dirty="0"/>
          </a:p>
        </p:txBody>
      </p:sp>
    </p:spTree>
    <p:extLst>
      <p:ext uri="{BB962C8B-B14F-4D97-AF65-F5344CB8AC3E}">
        <p14:creationId xmlns:p14="http://schemas.microsoft.com/office/powerpoint/2010/main" val="43605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AED-6F98-4316-8F8F-9CE4D63EA204}"/>
              </a:ext>
            </a:extLst>
          </p:cNvPr>
          <p:cNvSpPr>
            <a:spLocks noGrp="1"/>
          </p:cNvSpPr>
          <p:nvPr>
            <p:ph type="title"/>
          </p:nvPr>
        </p:nvSpPr>
        <p:spPr/>
        <p:txBody>
          <a:bodyPr>
            <a:normAutofit/>
          </a:bodyPr>
          <a:lstStyle/>
          <a:p>
            <a:r>
              <a:rPr lang="en-US"/>
              <a:t>ALGORITHMS USED</a:t>
            </a:r>
            <a:endParaRPr lang="en-US" dirty="0"/>
          </a:p>
        </p:txBody>
      </p:sp>
      <p:graphicFrame>
        <p:nvGraphicFramePr>
          <p:cNvPr id="5" name="Content Placeholder 2">
            <a:extLst>
              <a:ext uri="{FF2B5EF4-FFF2-40B4-BE49-F238E27FC236}">
                <a16:creationId xmlns:a16="http://schemas.microsoft.com/office/drawing/2014/main" id="{38030E1B-C907-47A0-81F3-017BAC21E4A3}"/>
              </a:ext>
            </a:extLst>
          </p:cNvPr>
          <p:cNvGraphicFramePr>
            <a:graphicFrameLocks noGrp="1"/>
          </p:cNvGraphicFramePr>
          <p:nvPr>
            <p:ph idx="1"/>
            <p:extLst>
              <p:ext uri="{D42A27DB-BD31-4B8C-83A1-F6EECF244321}">
                <p14:modId xmlns:p14="http://schemas.microsoft.com/office/powerpoint/2010/main" val="255466493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22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7448-0691-4F1F-98AE-D031D186C904}"/>
              </a:ext>
            </a:extLst>
          </p:cNvPr>
          <p:cNvSpPr>
            <a:spLocks noGrp="1"/>
          </p:cNvSpPr>
          <p:nvPr>
            <p:ph type="title"/>
          </p:nvPr>
        </p:nvSpPr>
        <p:spPr>
          <a:xfrm>
            <a:off x="677334" y="636105"/>
            <a:ext cx="8596668" cy="1320800"/>
          </a:xfrm>
        </p:spPr>
        <p:txBody>
          <a:bodyPr/>
          <a:lstStyle/>
          <a:p>
            <a:r>
              <a:rPr lang="en-US" dirty="0"/>
              <a:t>Probabilities</a:t>
            </a:r>
          </a:p>
        </p:txBody>
      </p:sp>
      <p:sp>
        <p:nvSpPr>
          <p:cNvPr id="3" name="Content Placeholder 2">
            <a:extLst>
              <a:ext uri="{FF2B5EF4-FFF2-40B4-BE49-F238E27FC236}">
                <a16:creationId xmlns:a16="http://schemas.microsoft.com/office/drawing/2014/main" id="{4DB831D0-3022-40C5-8EA9-07A6D661018C}"/>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Transition probabilities:</a:t>
            </a:r>
          </a:p>
          <a:p>
            <a:pPr lvl="1"/>
            <a:r>
              <a:rPr lang="it-IT" sz="2000" dirty="0">
                <a:latin typeface="Times New Roman" panose="02020603050405020304" pitchFamily="18" charset="0"/>
                <a:cs typeface="Times New Roman" panose="02020603050405020304" pitchFamily="18" charset="0"/>
              </a:rPr>
              <a:t>P(Si+1|Si) = P(Si+1 , Si)/P(Si)</a:t>
            </a:r>
          </a:p>
          <a:p>
            <a:pPr lvl="1"/>
            <a:r>
              <a:rPr lang="en-US" sz="2000" dirty="0">
                <a:latin typeface="Times New Roman" panose="02020603050405020304" pitchFamily="18" charset="0"/>
                <a:cs typeface="Times New Roman" panose="02020603050405020304" pitchFamily="18" charset="0"/>
              </a:rPr>
              <a:t>Probability of two POS tags appearing in sequence, that is P(Si+1 , Si)</a:t>
            </a:r>
          </a:p>
          <a:p>
            <a:pPr lvl="1"/>
            <a:r>
              <a:rPr lang="en-US" sz="2000" dirty="0">
                <a:solidFill>
                  <a:srgbClr val="FF0000"/>
                </a:solidFill>
                <a:latin typeface="Times New Roman" panose="02020603050405020304" pitchFamily="18" charset="0"/>
                <a:cs typeface="Times New Roman" panose="02020603050405020304" pitchFamily="18" charset="0"/>
              </a:rPr>
              <a:t>Example [noun-</a:t>
            </a:r>
            <a:r>
              <a:rPr lang="en-US" sz="2000" dirty="0" err="1">
                <a:solidFill>
                  <a:srgbClr val="FF0000"/>
                </a:solidFill>
                <a:latin typeface="Times New Roman" panose="02020603050405020304" pitchFamily="18" charset="0"/>
                <a:cs typeface="Times New Roman" panose="02020603050405020304" pitchFamily="18" charset="0"/>
              </a:rPr>
              <a:t>adj</a:t>
            </a:r>
            <a:r>
              <a:rPr lang="en-US" sz="2000" dirty="0">
                <a:solidFill>
                  <a:srgbClr val="FF0000"/>
                </a:solidFill>
                <a:latin typeface="Times New Roman" panose="02020603050405020304" pitchFamily="18" charset="0"/>
                <a:cs typeface="Times New Roman" panose="02020603050405020304" pitchFamily="18" charset="0"/>
              </a:rPr>
              <a:t>], P(</a:t>
            </a:r>
            <a:r>
              <a:rPr lang="en-US" sz="2000" dirty="0" err="1">
                <a:solidFill>
                  <a:srgbClr val="FF0000"/>
                </a:solidFill>
                <a:latin typeface="Times New Roman" panose="02020603050405020304" pitchFamily="18" charset="0"/>
                <a:cs typeface="Times New Roman" panose="02020603050405020304" pitchFamily="18" charset="0"/>
              </a:rPr>
              <a:t>noun,adj</a:t>
            </a:r>
            <a:r>
              <a:rPr lang="en-US" sz="2000" dirty="0">
                <a:solidFill>
                  <a:srgbClr val="FF0000"/>
                </a:solidFill>
                <a:latin typeface="Times New Roman" panose="02020603050405020304" pitchFamily="18" charset="0"/>
                <a:cs typeface="Times New Roman" panose="02020603050405020304" pitchFamily="18" charset="0"/>
              </a:rPr>
              <a:t>) is the probability of noun-</a:t>
            </a:r>
            <a:r>
              <a:rPr lang="en-US" sz="2000" dirty="0" err="1">
                <a:solidFill>
                  <a:srgbClr val="FF0000"/>
                </a:solidFill>
                <a:latin typeface="Times New Roman" panose="02020603050405020304" pitchFamily="18" charset="0"/>
                <a:cs typeface="Times New Roman" panose="02020603050405020304" pitchFamily="18" charset="0"/>
              </a:rPr>
              <a:t>adj</a:t>
            </a:r>
            <a:r>
              <a:rPr lang="en-US" sz="2000" dirty="0">
                <a:solidFill>
                  <a:srgbClr val="FF0000"/>
                </a:solidFill>
                <a:latin typeface="Times New Roman" panose="02020603050405020304" pitchFamily="18" charset="0"/>
                <a:cs typeface="Times New Roman" panose="02020603050405020304" pitchFamily="18" charset="0"/>
              </a:rPr>
              <a:t> pair appearing and  is stored as the transition probabilities.</a:t>
            </a:r>
            <a:endParaRPr lang="it-IT"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Emission probabilities:</a:t>
            </a:r>
          </a:p>
          <a:p>
            <a:pPr lvl="1"/>
            <a:r>
              <a:rPr lang="en-US" sz="2000" dirty="0">
                <a:latin typeface="Times New Roman" panose="02020603050405020304" pitchFamily="18" charset="0"/>
                <a:cs typeface="Times New Roman" panose="02020603050405020304" pitchFamily="18" charset="0"/>
              </a:rPr>
              <a:t>P(Wi/Si):</a:t>
            </a:r>
          </a:p>
          <a:p>
            <a:pPr lvl="2"/>
            <a:r>
              <a:rPr lang="en-US" sz="2000" dirty="0">
                <a:solidFill>
                  <a:srgbClr val="FF0000"/>
                </a:solidFill>
                <a:latin typeface="Times New Roman" panose="02020603050405020304" pitchFamily="18" charset="0"/>
                <a:cs typeface="Times New Roman" panose="02020603050405020304" pitchFamily="18" charset="0"/>
              </a:rPr>
              <a:t>P(Word/Part Of Speech) = probability of word given a part of speech</a:t>
            </a:r>
          </a:p>
          <a:p>
            <a:pPr lvl="2"/>
            <a:r>
              <a:rPr lang="en-US" sz="2000" dirty="0">
                <a:latin typeface="Times New Roman" panose="02020603050405020304" pitchFamily="18" charset="0"/>
                <a:cs typeface="Times New Roman" panose="02020603050405020304" pitchFamily="18" charset="0"/>
              </a:rPr>
              <a:t>P(found/VERB) = </a:t>
            </a:r>
            <a:r>
              <a:rPr lang="en-US" sz="2000" dirty="0" err="1">
                <a:latin typeface="Times New Roman" panose="02020603050405020304" pitchFamily="18" charset="0"/>
                <a:cs typeface="Times New Roman" panose="02020603050405020304" pitchFamily="18" charset="0"/>
              </a:rPr>
              <a:t>emissionProbs</a:t>
            </a:r>
            <a:r>
              <a:rPr lang="en-US" sz="2000" dirty="0">
                <a:latin typeface="Times New Roman" panose="02020603050405020304" pitchFamily="18" charset="0"/>
                <a:cs typeface="Times New Roman" panose="02020603050405020304" pitchFamily="18" charset="0"/>
              </a:rPr>
              <a:t>["VERB"]["found"]</a:t>
            </a:r>
          </a:p>
          <a:p>
            <a:pPr lvl="1"/>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CA94F7C-0A45-443D-8FF1-E4B67EBD93AA}"/>
              </a:ext>
            </a:extLst>
          </p:cNvPr>
          <p:cNvSpPr/>
          <p:nvPr/>
        </p:nvSpPr>
        <p:spPr>
          <a:xfrm>
            <a:off x="4002157" y="203200"/>
            <a:ext cx="2292626" cy="1320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9E1028A5-94FA-4537-888E-486FC79998A1}"/>
              </a:ext>
            </a:extLst>
          </p:cNvPr>
          <p:cNvSpPr txBox="1"/>
          <p:nvPr/>
        </p:nvSpPr>
        <p:spPr>
          <a:xfrm>
            <a:off x="4061268" y="309840"/>
            <a:ext cx="1828800" cy="923330"/>
          </a:xfrm>
          <a:prstGeom prst="rect">
            <a:avLst/>
          </a:prstGeom>
          <a:noFill/>
        </p:spPr>
        <p:txBody>
          <a:bodyPr wrap="square" rtlCol="0">
            <a:spAutoFit/>
          </a:bodyPr>
          <a:lstStyle/>
          <a:p>
            <a:r>
              <a:rPr lang="en-US" dirty="0"/>
              <a:t>Transition</a:t>
            </a:r>
          </a:p>
          <a:p>
            <a:endParaRPr lang="en-US" dirty="0"/>
          </a:p>
          <a:p>
            <a:r>
              <a:rPr lang="it-IT" b="1" dirty="0">
                <a:latin typeface="Times New Roman" panose="02020603050405020304" pitchFamily="18" charset="0"/>
                <a:cs typeface="Times New Roman" panose="02020603050405020304" pitchFamily="18" charset="0"/>
              </a:rPr>
              <a:t>P(Si+1|Si)</a:t>
            </a:r>
            <a:endParaRPr lang="en-US" b="1" dirty="0"/>
          </a:p>
        </p:txBody>
      </p:sp>
      <p:sp>
        <p:nvSpPr>
          <p:cNvPr id="6" name="Rectangle 5">
            <a:extLst>
              <a:ext uri="{FF2B5EF4-FFF2-40B4-BE49-F238E27FC236}">
                <a16:creationId xmlns:a16="http://schemas.microsoft.com/office/drawing/2014/main" id="{7F67E084-8930-4397-8C7B-DBC741E9D5C7}"/>
              </a:ext>
            </a:extLst>
          </p:cNvPr>
          <p:cNvSpPr/>
          <p:nvPr/>
        </p:nvSpPr>
        <p:spPr>
          <a:xfrm>
            <a:off x="6638079" y="203200"/>
            <a:ext cx="2292626" cy="1320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Emission</a:t>
            </a:r>
          </a:p>
          <a:p>
            <a:endParaRPr lang="en-US" dirty="0"/>
          </a:p>
          <a:p>
            <a:r>
              <a:rPr lang="it-IT" b="1" dirty="0">
                <a:latin typeface="Times New Roman" panose="02020603050405020304" pitchFamily="18" charset="0"/>
                <a:cs typeface="Times New Roman" panose="02020603050405020304" pitchFamily="18" charset="0"/>
              </a:rPr>
              <a:t>P(Wi|Si)</a:t>
            </a:r>
            <a:endParaRPr lang="en-US" b="1" dirty="0"/>
          </a:p>
        </p:txBody>
      </p:sp>
    </p:spTree>
    <p:extLst>
      <p:ext uri="{BB962C8B-B14F-4D97-AF65-F5344CB8AC3E}">
        <p14:creationId xmlns:p14="http://schemas.microsoft.com/office/powerpoint/2010/main" val="211349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87FC-5E65-41B3-899D-EC150ACE7480}"/>
              </a:ext>
            </a:extLst>
          </p:cNvPr>
          <p:cNvSpPr>
            <a:spLocks noGrp="1"/>
          </p:cNvSpPr>
          <p:nvPr>
            <p:ph type="title"/>
          </p:nvPr>
        </p:nvSpPr>
        <p:spPr/>
        <p:txBody>
          <a:bodyPr/>
          <a:lstStyle/>
          <a:p>
            <a:r>
              <a:rPr lang="en-US" dirty="0"/>
              <a:t>Hidden Markov Model (Viterbi)	</a:t>
            </a:r>
          </a:p>
        </p:txBody>
      </p:sp>
      <p:pic>
        <p:nvPicPr>
          <p:cNvPr id="4" name="Content Placeholder 3">
            <a:extLst>
              <a:ext uri="{FF2B5EF4-FFF2-40B4-BE49-F238E27FC236}">
                <a16:creationId xmlns:a16="http://schemas.microsoft.com/office/drawing/2014/main" id="{020D63A7-D9A3-4A38-96B1-5AB2538AC295}"/>
              </a:ext>
            </a:extLst>
          </p:cNvPr>
          <p:cNvPicPr>
            <a:picLocks noGrp="1" noChangeAspect="1"/>
          </p:cNvPicPr>
          <p:nvPr>
            <p:ph idx="1"/>
          </p:nvPr>
        </p:nvPicPr>
        <p:blipFill>
          <a:blip r:embed="rId2"/>
          <a:stretch>
            <a:fillRect/>
          </a:stretch>
        </p:blipFill>
        <p:spPr>
          <a:xfrm>
            <a:off x="2782956" y="1930400"/>
            <a:ext cx="7093405" cy="3556000"/>
          </a:xfrm>
          <a:prstGeom prst="rect">
            <a:avLst/>
          </a:prstGeom>
        </p:spPr>
      </p:pic>
      <p:cxnSp>
        <p:nvCxnSpPr>
          <p:cNvPr id="5" name="Straight Arrow Connector 4">
            <a:extLst>
              <a:ext uri="{FF2B5EF4-FFF2-40B4-BE49-F238E27FC236}">
                <a16:creationId xmlns:a16="http://schemas.microsoft.com/office/drawing/2014/main" id="{0869A947-4814-4D5C-9E02-D5F1E3AADC1E}"/>
              </a:ext>
            </a:extLst>
          </p:cNvPr>
          <p:cNvCxnSpPr>
            <a:cxnSpLocks/>
          </p:cNvCxnSpPr>
          <p:nvPr/>
        </p:nvCxnSpPr>
        <p:spPr>
          <a:xfrm flipV="1">
            <a:off x="1457738" y="3218621"/>
            <a:ext cx="1325218" cy="6377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AF33AE7-61B9-4C73-8C8A-56F4C5B0907D}"/>
                  </a:ext>
                </a:extLst>
              </p:cNvPr>
              <p:cNvSpPr/>
              <p:nvPr/>
            </p:nvSpPr>
            <p:spPr>
              <a:xfrm>
                <a:off x="132521" y="3856383"/>
                <a:ext cx="2650435" cy="369332"/>
              </a:xfrm>
              <a:prstGeom prst="rect">
                <a:avLst/>
              </a:prstGeom>
            </p:spPr>
            <p:txBody>
              <a:bodyPr wrap="square">
                <a:spAutoFit/>
              </a:bodyPr>
              <a:lstStyle/>
              <a:p>
                <a:r>
                  <a:rPr lang="en-US" dirty="0"/>
                  <a:t>initial probability </a:t>
                </a:r>
                <a14:m>
                  <m:oMath xmlns:m="http://schemas.openxmlformats.org/officeDocument/2006/math">
                    <m:r>
                      <a:rPr lang="en-US" i="1">
                        <a:latin typeface="Cambria Math" charset="0"/>
                      </a:rPr>
                      <m:t>𝑝</m:t>
                    </m:r>
                    <m:r>
                      <a:rPr lang="en-US" i="1">
                        <a:latin typeface="Cambria Math" charset="0"/>
                      </a:rPr>
                      <m:t>(</m:t>
                    </m:r>
                    <m:sSub>
                      <m:sSubPr>
                        <m:ctrlPr>
                          <a:rPr lang="en-US" i="1">
                            <a:latin typeface="Cambria Math" panose="02040503050406030204" pitchFamily="18" charset="0"/>
                          </a:rPr>
                        </m:ctrlPr>
                      </m:sSubPr>
                      <m:e>
                        <m:r>
                          <a:rPr lang="en-US" i="1">
                            <a:latin typeface="Cambria Math" charset="0"/>
                          </a:rPr>
                          <m:t>𝑡</m:t>
                        </m:r>
                      </m:e>
                      <m:sub>
                        <m:r>
                          <a:rPr lang="en-US" i="1">
                            <a:latin typeface="Cambria Math" charset="0"/>
                          </a:rPr>
                          <m:t>1</m:t>
                        </m:r>
                      </m:sub>
                    </m:sSub>
                    <m:r>
                      <a:rPr lang="en-US" i="1">
                        <a:latin typeface="Cambria Math" charset="0"/>
                      </a:rPr>
                      <m:t>)</m:t>
                    </m:r>
                  </m:oMath>
                </a14:m>
                <a:endParaRPr lang="en-US" dirty="0"/>
              </a:p>
            </p:txBody>
          </p:sp>
        </mc:Choice>
        <mc:Fallback xmlns="">
          <p:sp>
            <p:nvSpPr>
              <p:cNvPr id="6" name="Rectangle 5">
                <a:extLst>
                  <a:ext uri="{FF2B5EF4-FFF2-40B4-BE49-F238E27FC236}">
                    <a16:creationId xmlns:a16="http://schemas.microsoft.com/office/drawing/2014/main" id="{EAF33AE7-61B9-4C73-8C8A-56F4C5B0907D}"/>
                  </a:ext>
                </a:extLst>
              </p:cNvPr>
              <p:cNvSpPr>
                <a:spLocks noRot="1" noChangeAspect="1" noMove="1" noResize="1" noEditPoints="1" noAdjustHandles="1" noChangeArrowheads="1" noChangeShapeType="1" noTextEdit="1"/>
              </p:cNvSpPr>
              <p:nvPr/>
            </p:nvSpPr>
            <p:spPr>
              <a:xfrm>
                <a:off x="132521" y="3856383"/>
                <a:ext cx="2650435" cy="369332"/>
              </a:xfrm>
              <a:prstGeom prst="rect">
                <a:avLst/>
              </a:prstGeom>
              <a:blipFill>
                <a:blip r:embed="rId3"/>
                <a:stretch>
                  <a:fillRect l="-2069" t="-11667" b="-25000"/>
                </a:stretch>
              </a:blipFill>
            </p:spPr>
            <p:txBody>
              <a:bodyPr/>
              <a:lstStyle/>
              <a:p>
                <a:r>
                  <a:rPr lang="en-US">
                    <a:noFill/>
                  </a:rPr>
                  <a:t> </a:t>
                </a:r>
              </a:p>
            </p:txBody>
          </p:sp>
        </mc:Fallback>
      </mc:AlternateContent>
    </p:spTree>
    <p:extLst>
      <p:ext uri="{BB962C8B-B14F-4D97-AF65-F5344CB8AC3E}">
        <p14:creationId xmlns:p14="http://schemas.microsoft.com/office/powerpoint/2010/main" val="175803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838E-073E-4E7C-95E6-19DBCA3E8609}"/>
              </a:ext>
            </a:extLst>
          </p:cNvPr>
          <p:cNvSpPr>
            <a:spLocks noGrp="1"/>
          </p:cNvSpPr>
          <p:nvPr>
            <p:ph type="title"/>
          </p:nvPr>
        </p:nvSpPr>
        <p:spPr>
          <a:xfrm>
            <a:off x="677334" y="609600"/>
            <a:ext cx="8596668" cy="1320800"/>
          </a:xfrm>
        </p:spPr>
        <p:txBody>
          <a:bodyPr anchor="t">
            <a:normAutofit/>
          </a:bodyPr>
          <a:lstStyle/>
          <a:p>
            <a:r>
              <a:rPr lang="en-US"/>
              <a:t>Hidden Markov Model(Viterbi)</a:t>
            </a:r>
          </a:p>
        </p:txBody>
      </p:sp>
      <p:pic>
        <p:nvPicPr>
          <p:cNvPr id="4" name="Picture 3">
            <a:extLst>
              <a:ext uri="{FF2B5EF4-FFF2-40B4-BE49-F238E27FC236}">
                <a16:creationId xmlns:a16="http://schemas.microsoft.com/office/drawing/2014/main" id="{43F4DA74-58CE-4A90-8522-2073D7FCDDEF}"/>
              </a:ext>
            </a:extLst>
          </p:cNvPr>
          <p:cNvPicPr>
            <a:picLocks noChangeAspect="1"/>
          </p:cNvPicPr>
          <p:nvPr/>
        </p:nvPicPr>
        <p:blipFill>
          <a:blip r:embed="rId2"/>
          <a:stretch>
            <a:fillRect/>
          </a:stretch>
        </p:blipFill>
        <p:spPr>
          <a:xfrm>
            <a:off x="246154" y="1270000"/>
            <a:ext cx="3589361" cy="3395308"/>
          </a:xfrm>
          <a:prstGeom prst="rect">
            <a:avLst/>
          </a:prstGeom>
        </p:spPr>
      </p:pic>
      <p:sp>
        <p:nvSpPr>
          <p:cNvPr id="3" name="Content Placeholder 2">
            <a:extLst>
              <a:ext uri="{FF2B5EF4-FFF2-40B4-BE49-F238E27FC236}">
                <a16:creationId xmlns:a16="http://schemas.microsoft.com/office/drawing/2014/main" id="{F43177A6-5086-4FEC-8A6E-47A991E7C4F7}"/>
              </a:ext>
            </a:extLst>
          </p:cNvPr>
          <p:cNvSpPr>
            <a:spLocks noGrp="1"/>
          </p:cNvSpPr>
          <p:nvPr>
            <p:ph idx="1"/>
          </p:nvPr>
        </p:nvSpPr>
        <p:spPr>
          <a:xfrm>
            <a:off x="3657600" y="2232991"/>
            <a:ext cx="6639339" cy="4015409"/>
          </a:xfrm>
        </p:spPr>
        <p:txBody>
          <a:bodyPr>
            <a:normAutofit/>
          </a:bodyPr>
          <a:lstStyle/>
          <a:p>
            <a:r>
              <a:rPr lang="en-US" dirty="0">
                <a:latin typeface="Times New Roman" panose="02020603050405020304" pitchFamily="18" charset="0"/>
                <a:cs typeface="Times New Roman" panose="02020603050405020304" pitchFamily="18" charset="0"/>
              </a:rPr>
              <a:t>Each state is </a:t>
            </a:r>
            <a:r>
              <a:rPr lang="en-US" dirty="0">
                <a:solidFill>
                  <a:srgbClr val="FF0000"/>
                </a:solidFill>
                <a:latin typeface="Times New Roman" panose="02020603050405020304" pitchFamily="18" charset="0"/>
                <a:cs typeface="Times New Roman" panose="02020603050405020304" pitchFamily="18" charset="0"/>
              </a:rPr>
              <a:t>dependent</a:t>
            </a:r>
            <a:r>
              <a:rPr lang="en-US" dirty="0">
                <a:latin typeface="Times New Roman" panose="02020603050405020304" pitchFamily="18" charset="0"/>
                <a:cs typeface="Times New Roman" panose="02020603050405020304" pitchFamily="18" charset="0"/>
              </a:rPr>
              <a:t> on the previous state</a:t>
            </a:r>
          </a:p>
          <a:p>
            <a:r>
              <a:rPr lang="en-US" dirty="0">
                <a:latin typeface="Times New Roman" panose="02020603050405020304" pitchFamily="18" charset="0"/>
                <a:cs typeface="Times New Roman" panose="02020603050405020304" pitchFamily="18" charset="0"/>
              </a:rPr>
              <a:t>So for sequence "s1,s2,s3,s4,....,</a:t>
            </a:r>
            <a:r>
              <a:rPr lang="en-US" dirty="0" err="1">
                <a:latin typeface="Times New Roman" panose="02020603050405020304" pitchFamily="18" charset="0"/>
                <a:cs typeface="Times New Roman" panose="02020603050405020304" pitchFamily="18" charset="0"/>
              </a:rPr>
              <a:t>sn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Probability P(Si = </a:t>
            </a:r>
            <a:r>
              <a:rPr lang="en-US" dirty="0" err="1">
                <a:latin typeface="Times New Roman" panose="02020603050405020304" pitchFamily="18" charset="0"/>
                <a:cs typeface="Times New Roman" panose="02020603050405020304" pitchFamily="18" charset="0"/>
              </a:rPr>
              <a:t>si|W</a:t>
            </a:r>
            <a:r>
              <a:rPr lang="en-US" dirty="0">
                <a:latin typeface="Times New Roman" panose="02020603050405020304" pitchFamily="18" charset="0"/>
                <a:cs typeface="Times New Roman" panose="02020603050405020304" pitchFamily="18" charset="0"/>
              </a:rPr>
              <a:t>) leads to maximum</a:t>
            </a:r>
          </a:p>
          <a:p>
            <a:r>
              <a:rPr lang="pl-PL" dirty="0">
                <a:latin typeface="Times New Roman" panose="02020603050405020304" pitchFamily="18" charset="0"/>
                <a:cs typeface="Times New Roman" panose="02020603050405020304" pitchFamily="18" charset="0"/>
              </a:rPr>
              <a:t>P(S1,S2,S3,S4,....,Sn/W1,W2,W3,...,Wn) = P(W1/S1)*P(S1)*P(W2/S2)*P(S2/S1)....*P(Wn/Sn)*P(Sn/Sn-1)</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For every state at position t,  find the max of previous states' probability times the transition probability from the precious state to current state and multiply with emission probability of the current state</a:t>
            </a:r>
          </a:p>
          <a:p>
            <a:r>
              <a:rPr lang="en-US" b="1" dirty="0" err="1">
                <a:latin typeface="Times New Roman" panose="02020603050405020304" pitchFamily="18" charset="0"/>
                <a:cs typeface="Times New Roman" panose="02020603050405020304" pitchFamily="18" charset="0"/>
              </a:rPr>
              <a:t>maxPaths</a:t>
            </a:r>
            <a:r>
              <a:rPr lang="en-US" b="1" dirty="0">
                <a:latin typeface="Times New Roman" panose="02020603050405020304" pitchFamily="18" charset="0"/>
                <a:cs typeface="Times New Roman" panose="02020603050405020304" pitchFamily="18" charset="0"/>
              </a:rPr>
              <a:t>[position][POS] = </a:t>
            </a:r>
            <a:r>
              <a:rPr lang="en-US" b="1" dirty="0" err="1">
                <a:latin typeface="Times New Roman" panose="02020603050405020304" pitchFamily="18" charset="0"/>
                <a:cs typeface="Times New Roman" panose="02020603050405020304" pitchFamily="18" charset="0"/>
              </a:rPr>
              <a:t>maxPaths</a:t>
            </a:r>
            <a:r>
              <a:rPr lang="en-US" b="1" dirty="0">
                <a:latin typeface="Times New Roman" panose="02020603050405020304" pitchFamily="18" charset="0"/>
                <a:cs typeface="Times New Roman" panose="02020603050405020304" pitchFamily="18" charset="0"/>
              </a:rPr>
              <a:t>[position-1] [</a:t>
            </a:r>
            <a:r>
              <a:rPr lang="en-US" b="1" dirty="0" err="1">
                <a:latin typeface="Times New Roman" panose="02020603050405020304" pitchFamily="18" charset="0"/>
                <a:cs typeface="Times New Roman" panose="02020603050405020304" pitchFamily="18" charset="0"/>
              </a:rPr>
              <a:t>prevStateLeadingToMax</a:t>
            </a:r>
            <a:r>
              <a:rPr lang="en-US" b="1" dirty="0">
                <a:latin typeface="Times New Roman" panose="02020603050405020304" pitchFamily="18" charset="0"/>
                <a:cs typeface="Times New Roman" panose="02020603050405020304" pitchFamily="18" charset="0"/>
              </a:rPr>
              <a:t>] + "=&gt;" + POS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9939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2002</TotalTime>
  <Words>716</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 Math</vt:lpstr>
      <vt:lpstr>Open Sans</vt:lpstr>
      <vt:lpstr>Times New Roman</vt:lpstr>
      <vt:lpstr>Trebuchet MS</vt:lpstr>
      <vt:lpstr>Wingdings 3</vt:lpstr>
      <vt:lpstr>Facet</vt:lpstr>
      <vt:lpstr>Parts of speech tagging</vt:lpstr>
      <vt:lpstr>WHY Parts of speech tagging Required?</vt:lpstr>
      <vt:lpstr>PowerPoint Presentation</vt:lpstr>
      <vt:lpstr>Universal Tag set, 12 tags </vt:lpstr>
      <vt:lpstr>Ambiguity  Of Parts of speech </vt:lpstr>
      <vt:lpstr>ALGORITHMS USED</vt:lpstr>
      <vt:lpstr>Probabilities</vt:lpstr>
      <vt:lpstr>Hidden Markov Model (Viterbi) </vt:lpstr>
      <vt:lpstr>Hidden Markov Model(Viterbi)</vt:lpstr>
      <vt:lpstr>Bayes Approach </vt:lpstr>
      <vt:lpstr>Graph: HMM v/s Bayes for Words </vt:lpstr>
      <vt:lpstr>Graph: HMM v/s Bayes for Sentences</vt:lpstr>
      <vt:lpstr>Language: English</vt:lpstr>
      <vt:lpstr>Language : SPANISH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speech tagging</dc:title>
  <dc:creator>Thalagundamatada, Deepthi</dc:creator>
  <cp:lastModifiedBy>Deepthi Thalagundamatada</cp:lastModifiedBy>
  <cp:revision>43</cp:revision>
  <dcterms:created xsi:type="dcterms:W3CDTF">2018-12-02T02:18:55Z</dcterms:created>
  <dcterms:modified xsi:type="dcterms:W3CDTF">2018-12-06T20:32:12Z</dcterms:modified>
</cp:coreProperties>
</file>