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Economica"/>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4D4EB5-A158-44FC-85A1-B8BA5E69468B}">
  <a:tblStyle styleId="{884D4EB5-A158-44FC-85A1-B8BA5E6946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5.xml"/><Relationship Id="rId33" Type="http://schemas.openxmlformats.org/officeDocument/2006/relationships/font" Target="fonts/Economica-boldItalic.fntdata"/><Relationship Id="rId10" Type="http://schemas.openxmlformats.org/officeDocument/2006/relationships/slide" Target="slides/slide4.xml"/><Relationship Id="rId32" Type="http://schemas.openxmlformats.org/officeDocument/2006/relationships/font" Target="fonts/Economica-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f8f4c5c68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f8f4c5c68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2f4bf572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2f4bf57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8f4c5c68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8f4c5c68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1ba93b26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1ba93b26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96c78b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a96c78b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a44bbe1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a44bbe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f8f4c5c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f8f4c5c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7ed67d3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7ed67d3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7ed67d3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7ed67d3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7ed67d3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7ed67d3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f8f4c5c6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f8f4c5c6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f8f4c5c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f8f4c5c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6a44bb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6a44bb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1ba93b2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1ba93b2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2f4bf57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2f4bf57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6a44bbe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6a44bbe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8016ddc7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8016ddc7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8016ddc7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8016ddc7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a44bbe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a44bbe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8016ddc7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8016ddc7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f1314a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f1314a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f4bf57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f4bf57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f8f4c5c68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f8f4c5c68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ciencedirect.com/science/article/pii/S131915781830884X#b0325" TargetMode="External"/><Relationship Id="rId4" Type="http://schemas.openxmlformats.org/officeDocument/2006/relationships/hyperlink" Target="https://www.sciencedirect.com/science/article/pii/S131915781830884X#b002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sciencedirect.com/science/article/pii/S131915781830884X#b0150" TargetMode="External"/><Relationship Id="rId4" Type="http://schemas.openxmlformats.org/officeDocument/2006/relationships/hyperlink" Target="https://www.sciencedirect.com/science/article/pii/S131915781830884X#b0150" TargetMode="External"/><Relationship Id="rId5" Type="http://schemas.openxmlformats.org/officeDocument/2006/relationships/hyperlink" Target="https://www.sciencedirect.com/science/article/pii/S131915781830884X#b0150" TargetMode="External"/></Relationships>
</file>

<file path=ppt/slides/_rels/slide9.xml.rels><?xml version="1.0" encoding="UTF-8" standalone="yes"?><Relationships xmlns="http://schemas.openxmlformats.org/package/2006/relationships"><Relationship Id="rId20" Type="http://schemas.openxmlformats.org/officeDocument/2006/relationships/hyperlink" Target="https://en.wikipedia.org/wiki/Training_data" TargetMode="External"/><Relationship Id="rId11" Type="http://schemas.openxmlformats.org/officeDocument/2006/relationships/hyperlink" Target="https://en.wikipedia.org/wiki/Dynamic_programming_language" TargetMode="External"/><Relationship Id="rId22" Type="http://schemas.openxmlformats.org/officeDocument/2006/relationships/hyperlink" Target="https://en.wikipedia.org/wiki/Computer_vision" TargetMode="External"/><Relationship Id="rId10" Type="http://schemas.openxmlformats.org/officeDocument/2006/relationships/hyperlink" Target="https://en.wikipedia.org/wiki/Programmers" TargetMode="External"/><Relationship Id="rId21" Type="http://schemas.openxmlformats.org/officeDocument/2006/relationships/hyperlink" Target="https://en.wikipedia.org/wiki/Email_filtering" TargetMode="External"/><Relationship Id="rId13" Type="http://schemas.openxmlformats.org/officeDocument/2006/relationships/hyperlink" Target="https://en.wikipedia.org/wiki/Programming_paradigms" TargetMode="External"/><Relationship Id="rId12" Type="http://schemas.openxmlformats.org/officeDocument/2006/relationships/hyperlink" Target="https://en.wikipedia.org/wiki/Garbage_collection_(computer_science)"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Interpreted_language" TargetMode="External"/><Relationship Id="rId4" Type="http://schemas.openxmlformats.org/officeDocument/2006/relationships/hyperlink" Target="https://en.wikipedia.org/wiki/High-level_programming_language" TargetMode="External"/><Relationship Id="rId9" Type="http://schemas.openxmlformats.org/officeDocument/2006/relationships/hyperlink" Target="https://en.wikipedia.org/wiki/Object-oriented_programming" TargetMode="External"/><Relationship Id="rId15" Type="http://schemas.openxmlformats.org/officeDocument/2006/relationships/hyperlink" Target="https://en.wikipedia.org/wiki/Procedural_programming" TargetMode="External"/><Relationship Id="rId14" Type="http://schemas.openxmlformats.org/officeDocument/2006/relationships/hyperlink" Target="https://en.wikipedia.org/wiki/Structured_programming" TargetMode="External"/><Relationship Id="rId17" Type="http://schemas.openxmlformats.org/officeDocument/2006/relationships/hyperlink" Target="https://en.wikipedia.org/wiki/Functional_programming" TargetMode="External"/><Relationship Id="rId16" Type="http://schemas.openxmlformats.org/officeDocument/2006/relationships/hyperlink" Target="https://en.wikipedia.org/wiki/Object-oriented_programming" TargetMode="External"/><Relationship Id="rId5" Type="http://schemas.openxmlformats.org/officeDocument/2006/relationships/hyperlink" Target="https://en.wikipedia.org/wiki/General-purpose_programming_language" TargetMode="External"/><Relationship Id="rId19" Type="http://schemas.openxmlformats.org/officeDocument/2006/relationships/hyperlink" Target="https://en.wikipedia.org/wiki/Artificial_intelligence" TargetMode="External"/><Relationship Id="rId6" Type="http://schemas.openxmlformats.org/officeDocument/2006/relationships/hyperlink" Target="https://en.wikipedia.org/wiki/Code_readability" TargetMode="External"/><Relationship Id="rId18" Type="http://schemas.openxmlformats.org/officeDocument/2006/relationships/hyperlink" Target="https://en.wikipedia.org/wiki/Algorithm" TargetMode="External"/><Relationship Id="rId7" Type="http://schemas.openxmlformats.org/officeDocument/2006/relationships/hyperlink" Target="https://en.wikipedia.org/wiki/Off-side_rule" TargetMode="External"/><Relationship Id="rId8" Type="http://schemas.openxmlformats.org/officeDocument/2006/relationships/hyperlink" Target="https://en.wikipedia.org/wiki/Language_constru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579600" y="309925"/>
            <a:ext cx="8520600" cy="8313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900">
                <a:latin typeface="Times New Roman"/>
                <a:ea typeface="Times New Roman"/>
                <a:cs typeface="Times New Roman"/>
                <a:sym typeface="Times New Roman"/>
              </a:rPr>
              <a:t>    </a:t>
            </a:r>
            <a:r>
              <a:rPr lang="en" sz="3900">
                <a:latin typeface="Times New Roman"/>
                <a:ea typeface="Times New Roman"/>
                <a:cs typeface="Times New Roman"/>
                <a:sym typeface="Times New Roman"/>
              </a:rPr>
              <a:t>Airline Fare Prediction Using ML</a:t>
            </a:r>
            <a:endParaRPr/>
          </a:p>
        </p:txBody>
      </p:sp>
      <p:sp>
        <p:nvSpPr>
          <p:cNvPr id="63" name="Google Shape;63;p1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       </a:t>
            </a:r>
            <a:r>
              <a:rPr lang="en" sz="2100" u="sng">
                <a:latin typeface="Times New Roman"/>
                <a:ea typeface="Times New Roman"/>
                <a:cs typeface="Times New Roman"/>
                <a:sym typeface="Times New Roman"/>
              </a:rPr>
              <a:t>Guide Name</a:t>
            </a:r>
            <a:r>
              <a:rPr lang="en" sz="2100">
                <a:latin typeface="Times New Roman"/>
                <a:ea typeface="Times New Roman"/>
                <a:cs typeface="Times New Roman"/>
                <a:sym typeface="Times New Roman"/>
              </a:rPr>
              <a:t>-:Mr.Sumit Kumar                            </a:t>
            </a:r>
            <a:r>
              <a:rPr lang="en" sz="2100" u="sng">
                <a:latin typeface="Times New Roman"/>
                <a:ea typeface="Times New Roman"/>
                <a:cs typeface="Times New Roman"/>
                <a:sym typeface="Times New Roman"/>
              </a:rPr>
              <a:t>Submitted By-</a:t>
            </a:r>
            <a:r>
              <a:rPr lang="en"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                              Mishra                                            Deepti Bansal</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                              (Assistant Professor                       1750810023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                              CSE Department)                           CS 41</a:t>
            </a:r>
            <a:endParaRPr sz="21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83100" y="128600"/>
            <a:ext cx="8749200" cy="121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u="sng">
                <a:latin typeface="Times New Roman"/>
                <a:ea typeface="Times New Roman"/>
                <a:cs typeface="Times New Roman"/>
                <a:sym typeface="Times New Roman"/>
              </a:rPr>
              <a:t>IMPLEMENTATION/FINDINGS/EXPERIMENTS</a:t>
            </a:r>
            <a:endParaRPr sz="4000" u="sng">
              <a:latin typeface="Times New Roman"/>
              <a:ea typeface="Times New Roman"/>
              <a:cs typeface="Times New Roman"/>
              <a:sym typeface="Times New Roman"/>
            </a:endParaRPr>
          </a:p>
        </p:txBody>
      </p:sp>
      <p:sp>
        <p:nvSpPr>
          <p:cNvPr id="124" name="Google Shape;124;p22"/>
          <p:cNvSpPr txBox="1"/>
          <p:nvPr>
            <p:ph idx="1" type="body"/>
          </p:nvPr>
        </p:nvSpPr>
        <p:spPr>
          <a:xfrm>
            <a:off x="83100" y="13391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5600" u="sng">
                <a:latin typeface="Times New Roman"/>
                <a:ea typeface="Times New Roman"/>
                <a:cs typeface="Times New Roman"/>
                <a:sym typeface="Times New Roman"/>
              </a:rPr>
              <a:t>DATA CLEANING</a:t>
            </a:r>
            <a:r>
              <a:rPr lang="en" sz="5600">
                <a:latin typeface="Times New Roman"/>
                <a:ea typeface="Times New Roman"/>
                <a:cs typeface="Times New Roman"/>
                <a:sym typeface="Times New Roman"/>
              </a:rPr>
              <a:t>: </a:t>
            </a:r>
            <a:r>
              <a:rPr lang="en" sz="5600">
                <a:solidFill>
                  <a:srgbClr val="202124"/>
                </a:solidFill>
                <a:latin typeface="Times New Roman"/>
                <a:ea typeface="Times New Roman"/>
                <a:cs typeface="Times New Roman"/>
                <a:sym typeface="Times New Roman"/>
              </a:rPr>
              <a:t>Data cleaning is the process of preparing data for analysis by removing or modifying data that is incorrect, incomplete, irrelevant, duplicated, or improperly formatted. This data is usually not necessary or helpful when it comes to analyzing data because it may hinder the process or provide inaccurate results.</a:t>
            </a:r>
            <a:endParaRPr sz="5600">
              <a:solidFill>
                <a:srgbClr val="202124"/>
              </a:solidFill>
              <a:latin typeface="Times New Roman"/>
              <a:ea typeface="Times New Roman"/>
              <a:cs typeface="Times New Roman"/>
              <a:sym typeface="Times New Roman"/>
            </a:endParaRPr>
          </a:p>
          <a:p>
            <a:pPr indent="0" lvl="0" marL="0" rtl="0" algn="just">
              <a:lnSpc>
                <a:spcPct val="150000"/>
              </a:lnSpc>
              <a:spcBef>
                <a:spcPts val="1895"/>
              </a:spcBef>
              <a:spcAft>
                <a:spcPts val="0"/>
              </a:spcAft>
              <a:buNone/>
            </a:pPr>
            <a:r>
              <a:rPr b="1" lang="en" sz="5600" u="sng">
                <a:solidFill>
                  <a:srgbClr val="202124"/>
                </a:solidFill>
                <a:latin typeface="Times New Roman"/>
                <a:ea typeface="Times New Roman"/>
                <a:cs typeface="Times New Roman"/>
                <a:sym typeface="Times New Roman"/>
              </a:rPr>
              <a:t>DATA PROCESSING</a:t>
            </a:r>
            <a:r>
              <a:rPr lang="en" sz="5600">
                <a:solidFill>
                  <a:srgbClr val="202124"/>
                </a:solidFill>
                <a:latin typeface="Times New Roman"/>
                <a:ea typeface="Times New Roman"/>
                <a:cs typeface="Times New Roman"/>
                <a:sym typeface="Times New Roman"/>
              </a:rPr>
              <a:t>:-</a:t>
            </a:r>
            <a:r>
              <a:rPr lang="en" sz="5600">
                <a:solidFill>
                  <a:srgbClr val="222222"/>
                </a:solidFill>
                <a:highlight>
                  <a:srgbClr val="FFFFFF"/>
                </a:highlight>
                <a:latin typeface="Times New Roman"/>
                <a:ea typeface="Times New Roman"/>
                <a:cs typeface="Times New Roman"/>
                <a:sym typeface="Times New Roman"/>
              </a:rPr>
              <a:t>Data Preprocessing is that step in which the data gets transformed, or Encoded, to bring it to such a state that now the machine can easily parse it. In other words, the features of the data can now be easily interpreted by the algorithm.</a:t>
            </a:r>
            <a:endParaRPr sz="56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1895"/>
              </a:spcBef>
              <a:spcAft>
                <a:spcPts val="0"/>
              </a:spcAft>
              <a:buNone/>
            </a:pPr>
            <a:r>
              <a:rPr b="1" lang="en" sz="5600" u="sng">
                <a:solidFill>
                  <a:srgbClr val="222222"/>
                </a:solidFill>
                <a:highlight>
                  <a:srgbClr val="FFFFFF"/>
                </a:highlight>
                <a:latin typeface="Times New Roman"/>
                <a:ea typeface="Times New Roman"/>
                <a:cs typeface="Times New Roman"/>
                <a:sym typeface="Times New Roman"/>
              </a:rPr>
              <a:t>MACHINE LEARNING MODELS</a:t>
            </a:r>
            <a:r>
              <a:rPr b="1" lang="en" sz="5600">
                <a:solidFill>
                  <a:srgbClr val="222222"/>
                </a:solidFill>
                <a:highlight>
                  <a:srgbClr val="FFFFFF"/>
                </a:highlight>
                <a:latin typeface="Times New Roman"/>
                <a:ea typeface="Times New Roman"/>
                <a:cs typeface="Times New Roman"/>
                <a:sym typeface="Times New Roman"/>
              </a:rPr>
              <a:t>:- </a:t>
            </a:r>
            <a:r>
              <a:rPr lang="en" sz="5600">
                <a:solidFill>
                  <a:srgbClr val="222222"/>
                </a:solidFill>
                <a:highlight>
                  <a:srgbClr val="FFFFFF"/>
                </a:highlight>
                <a:latin typeface="Times New Roman"/>
                <a:ea typeface="Times New Roman"/>
                <a:cs typeface="Times New Roman"/>
                <a:sym typeface="Times New Roman"/>
              </a:rPr>
              <a:t>We have used different machine learning models for prediction to get the accurate results.</a:t>
            </a:r>
            <a:endParaRPr sz="56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1895"/>
              </a:spcBef>
              <a:spcAft>
                <a:spcPts val="0"/>
              </a:spcAft>
              <a:buClr>
                <a:schemeClr val="dk1"/>
              </a:buClr>
              <a:buSzPct val="91666"/>
              <a:buFont typeface="Arial"/>
              <a:buNone/>
            </a:pPr>
            <a:r>
              <a:t/>
            </a:r>
            <a:endParaRPr sz="1200">
              <a:latin typeface="Times"/>
              <a:ea typeface="Times"/>
              <a:cs typeface="Times"/>
              <a:sym typeface="Times"/>
            </a:endParaRPr>
          </a:p>
          <a:p>
            <a:pPr indent="0" lvl="0" marL="0" rtl="0" algn="l">
              <a:spcBef>
                <a:spcPts val="0"/>
              </a:spcBef>
              <a:spcAft>
                <a:spcPts val="0"/>
              </a:spcAft>
              <a:buNone/>
            </a:pPr>
            <a:r>
              <a:t/>
            </a:r>
            <a:endParaRPr sz="1400">
              <a:solidFill>
                <a:srgbClr val="202124"/>
              </a:solidFill>
              <a:latin typeface="Times"/>
              <a:ea typeface="Times"/>
              <a:cs typeface="Times"/>
              <a:sym typeface="Times"/>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MODELS USED</a:t>
            </a:r>
            <a:endParaRPr u="sng">
              <a:latin typeface="Times New Roman"/>
              <a:ea typeface="Times New Roman"/>
              <a:cs typeface="Times New Roman"/>
              <a:sym typeface="Times New Roman"/>
            </a:endParaRPr>
          </a:p>
        </p:txBody>
      </p:sp>
      <p:sp>
        <p:nvSpPr>
          <p:cNvPr id="131" name="Google Shape;13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Linear Regression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solidFill>
                  <a:srgbClr val="292929"/>
                </a:solidFill>
                <a:highlight>
                  <a:srgbClr val="FFFFFF"/>
                </a:highlight>
                <a:latin typeface="Times New Roman"/>
                <a:ea typeface="Times New Roman"/>
                <a:cs typeface="Times New Roman"/>
                <a:sym typeface="Times New Roman"/>
              </a:rPr>
              <a:t>Ridge Regression</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92929"/>
              </a:buClr>
              <a:buSzPts val="1600"/>
              <a:buFont typeface="Times New Roman"/>
              <a:buAutoNum type="arabicParenR"/>
            </a:pPr>
            <a:r>
              <a:rPr lang="en" sz="1600">
                <a:solidFill>
                  <a:srgbClr val="292929"/>
                </a:solidFill>
                <a:highlight>
                  <a:srgbClr val="FFFFFF"/>
                </a:highlight>
                <a:latin typeface="Times New Roman"/>
                <a:ea typeface="Times New Roman"/>
                <a:cs typeface="Times New Roman"/>
                <a:sym typeface="Times New Roman"/>
              </a:rPr>
              <a:t>Lasso Regression:</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92929"/>
              </a:buClr>
              <a:buSzPts val="1600"/>
              <a:buFont typeface="Times New Roman"/>
              <a:buAutoNum type="arabicParenR"/>
            </a:pPr>
            <a:r>
              <a:rPr lang="en" sz="1600">
                <a:solidFill>
                  <a:srgbClr val="292929"/>
                </a:solidFill>
                <a:highlight>
                  <a:srgbClr val="FFFFFF"/>
                </a:highlight>
                <a:latin typeface="Times New Roman"/>
                <a:ea typeface="Times New Roman"/>
                <a:cs typeface="Times New Roman"/>
                <a:sym typeface="Times New Roman"/>
              </a:rPr>
              <a:t>Random Forest Regressor</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92929"/>
              </a:buClr>
              <a:buSzPts val="1600"/>
              <a:buFont typeface="Times New Roman"/>
              <a:buAutoNum type="arabicParenR"/>
            </a:pPr>
            <a:r>
              <a:rPr lang="en" sz="1600">
                <a:solidFill>
                  <a:srgbClr val="292929"/>
                </a:solidFill>
                <a:highlight>
                  <a:srgbClr val="FFFFFF"/>
                </a:highlight>
                <a:latin typeface="Times New Roman"/>
                <a:ea typeface="Times New Roman"/>
                <a:cs typeface="Times New Roman"/>
                <a:sym typeface="Times New Roman"/>
              </a:rPr>
              <a:t>Gradient Boosting Regressor</a:t>
            </a:r>
            <a:endParaRPr sz="1600">
              <a:solidFill>
                <a:srgbClr val="292929"/>
              </a:solidFill>
              <a:highlight>
                <a:srgbClr val="FFFFFF"/>
              </a:highlight>
              <a:latin typeface="Times New Roman"/>
              <a:ea typeface="Times New Roman"/>
              <a:cs typeface="Times New Roman"/>
              <a:sym typeface="Times New Roman"/>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Hardware Requirement</a:t>
            </a:r>
            <a:endParaRPr u="sng">
              <a:latin typeface="Times New Roman"/>
              <a:ea typeface="Times New Roman"/>
              <a:cs typeface="Times New Roman"/>
              <a:sym typeface="Times New Roman"/>
            </a:endParaRPr>
          </a:p>
        </p:txBody>
      </p:sp>
      <p:sp>
        <p:nvSpPr>
          <p:cNvPr id="138" name="Google Shape;138;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Processor - 2.4 GHz ,should be multi-processor</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RAM - Minimum 4GB(Recommended 8GB)</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Monitor - Any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Keyboard - 104 keys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Mouse - Logitech serial Mouse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Memory - 1TB Hard Disk Drive / 256GB Secondary Storage Device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Graphics Card - Any</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000000"/>
              </a:solidFill>
              <a:latin typeface="Times New Roman"/>
              <a:ea typeface="Times New Roman"/>
              <a:cs typeface="Times New Roman"/>
              <a:sym typeface="Times New Roman"/>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Software/Tools Used</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45" name="Google Shape;145;p25"/>
          <p:cNvSpPr txBox="1"/>
          <p:nvPr>
            <p:ph idx="1" type="body"/>
          </p:nvPr>
        </p:nvSpPr>
        <p:spPr>
          <a:xfrm>
            <a:off x="311700" y="1228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Python Programming Language(Version 3.7)</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Python IDE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Jupyter Notebook IDE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Machine Learning Algorithms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Scikit-Learn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Numpy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Pandas</a:t>
            </a:r>
            <a:endParaRPr sz="14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Matplotlib</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Seaborn</a:t>
            </a:r>
            <a:endParaRPr>
              <a:solidFill>
                <a:srgbClr val="FFFFFF"/>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
        <p:nvSpPr>
          <p:cNvPr id="146" name="Google Shape;14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DATA FLOW DIAGRAM</a:t>
            </a:r>
            <a:endParaRPr u="sng">
              <a:latin typeface="Times New Roman"/>
              <a:ea typeface="Times New Roman"/>
              <a:cs typeface="Times New Roman"/>
              <a:sym typeface="Times New Roman"/>
            </a:endParaRPr>
          </a:p>
        </p:txBody>
      </p:sp>
      <p:sp>
        <p:nvSpPr>
          <p:cNvPr id="152" name="Google Shape;152;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6"/>
          <p:cNvPicPr preferRelativeResize="0"/>
          <p:nvPr/>
        </p:nvPicPr>
        <p:blipFill>
          <a:blip r:embed="rId3">
            <a:alphaModFix/>
          </a:blip>
          <a:stretch>
            <a:fillRect/>
          </a:stretch>
        </p:blipFill>
        <p:spPr>
          <a:xfrm>
            <a:off x="311700" y="1225225"/>
            <a:ext cx="8520601" cy="3831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RESULTS</a:t>
            </a:r>
            <a:endParaRPr u="sng">
              <a:latin typeface="Times New Roman"/>
              <a:ea typeface="Times New Roman"/>
              <a:cs typeface="Times New Roman"/>
              <a:sym typeface="Times New Roman"/>
            </a:endParaRPr>
          </a:p>
        </p:txBody>
      </p:sp>
      <p:sp>
        <p:nvSpPr>
          <p:cNvPr id="160" name="Google Shape;160;p27"/>
          <p:cNvSpPr txBox="1"/>
          <p:nvPr>
            <p:ph idx="1" type="body"/>
          </p:nvPr>
        </p:nvSpPr>
        <p:spPr>
          <a:xfrm>
            <a:off x="311700" y="1228225"/>
            <a:ext cx="8520600" cy="3354000"/>
          </a:xfrm>
          <a:prstGeom prst="rect">
            <a:avLst/>
          </a:prstGeom>
        </p:spPr>
        <p:txBody>
          <a:bodyPr anchorCtr="0" anchor="t" bIns="91425" lIns="91425" spcFirstLastPara="1" rIns="91425" wrap="square" tIns="91425">
            <a:normAutofit/>
          </a:bodyPr>
          <a:lstStyle/>
          <a:p>
            <a:pPr indent="0" lvl="0" marL="0" rtl="0" algn="l">
              <a:lnSpc>
                <a:spcPct val="218181"/>
              </a:lnSpc>
              <a:spcBef>
                <a:spcPts val="17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pic>
        <p:nvPicPr>
          <p:cNvPr id="162" name="Google Shape;162;p27"/>
          <p:cNvPicPr preferRelativeResize="0"/>
          <p:nvPr/>
        </p:nvPicPr>
        <p:blipFill>
          <a:blip r:embed="rId3">
            <a:alphaModFix/>
          </a:blip>
          <a:stretch>
            <a:fillRect/>
          </a:stretch>
        </p:blipFill>
        <p:spPr>
          <a:xfrm>
            <a:off x="0" y="1228224"/>
            <a:ext cx="9144001" cy="3431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8"/>
          <p:cNvPicPr preferRelativeResize="0"/>
          <p:nvPr/>
        </p:nvPicPr>
        <p:blipFill>
          <a:blip r:embed="rId3">
            <a:alphaModFix/>
          </a:blip>
          <a:stretch>
            <a:fillRect/>
          </a:stretch>
        </p:blipFill>
        <p:spPr>
          <a:xfrm>
            <a:off x="311700" y="315925"/>
            <a:ext cx="8520599" cy="426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9"/>
          <p:cNvPicPr preferRelativeResize="0"/>
          <p:nvPr/>
        </p:nvPicPr>
        <p:blipFill>
          <a:blip r:embed="rId3">
            <a:alphaModFix/>
          </a:blip>
          <a:stretch>
            <a:fillRect/>
          </a:stretch>
        </p:blipFill>
        <p:spPr>
          <a:xfrm>
            <a:off x="255950" y="315925"/>
            <a:ext cx="8576351" cy="4263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0"/>
          <p:cNvPicPr preferRelativeResize="0"/>
          <p:nvPr/>
        </p:nvPicPr>
        <p:blipFill>
          <a:blip r:embed="rId3">
            <a:alphaModFix/>
          </a:blip>
          <a:stretch>
            <a:fillRect/>
          </a:stretch>
        </p:blipFill>
        <p:spPr>
          <a:xfrm>
            <a:off x="311700" y="315925"/>
            <a:ext cx="8709452" cy="4382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CONCLUSION</a:t>
            </a:r>
            <a:endParaRPr u="sng">
              <a:latin typeface="Times New Roman"/>
              <a:ea typeface="Times New Roman"/>
              <a:cs typeface="Times New Roman"/>
              <a:sym typeface="Times New Roman"/>
            </a:endParaRPr>
          </a:p>
        </p:txBody>
      </p:sp>
      <p:sp>
        <p:nvSpPr>
          <p:cNvPr id="192" name="Google Shape;192;p31"/>
          <p:cNvSpPr txBox="1"/>
          <p:nvPr>
            <p:ph idx="1" type="body"/>
          </p:nvPr>
        </p:nvSpPr>
        <p:spPr>
          <a:xfrm>
            <a:off x="311700" y="1225225"/>
            <a:ext cx="8520600" cy="3831600"/>
          </a:xfrm>
          <a:prstGeom prst="rect">
            <a:avLst/>
          </a:prstGeom>
        </p:spPr>
        <p:txBody>
          <a:bodyPr anchorCtr="0" anchor="t" bIns="91425" lIns="91425" spcFirstLastPara="1" rIns="91425" wrap="square" tIns="91425">
            <a:normAutofit fontScale="62500"/>
          </a:bodyPr>
          <a:lstStyle/>
          <a:p>
            <a:pPr indent="0" lvl="0" marL="457200" rtl="0" algn="l">
              <a:lnSpc>
                <a:spcPct val="218181"/>
              </a:lnSpc>
              <a:spcBef>
                <a:spcPts val="1700"/>
              </a:spcBef>
              <a:spcAft>
                <a:spcPts val="0"/>
              </a:spcAft>
              <a:buNone/>
            </a:pPr>
            <a:r>
              <a:rPr lang="en" sz="1742">
                <a:solidFill>
                  <a:srgbClr val="292929"/>
                </a:solidFill>
                <a:highlight>
                  <a:srgbClr val="FFFFFF"/>
                </a:highlight>
                <a:latin typeface="Times New Roman"/>
                <a:ea typeface="Times New Roman"/>
                <a:cs typeface="Times New Roman"/>
                <a:sym typeface="Times New Roman"/>
              </a:rPr>
              <a:t>Choosing the right system gaining knowledge of technique depends on the hassle type, size of a dataset, assets, and many others. A great practice is to use several fashions to both streamline assessment and reap higher accuracy. With this project, we are developing a machine learning model that can predict flight prices. The Gradient Boosting Regression model and the Random Tree Regressor are giving the best accuracy. Most accurate results are given by Gradient boost Regressor. Also, it was observed that from the data collected and through exploratory data analysis, we can determine the following:</a:t>
            </a:r>
            <a:endParaRPr sz="1742">
              <a:solidFill>
                <a:srgbClr val="292929"/>
              </a:solidFill>
              <a:highlight>
                <a:srgbClr val="FFFFFF"/>
              </a:highlight>
              <a:latin typeface="Times New Roman"/>
              <a:ea typeface="Times New Roman"/>
              <a:cs typeface="Times New Roman"/>
              <a:sym typeface="Times New Roman"/>
            </a:endParaRPr>
          </a:p>
          <a:p>
            <a:pPr indent="0" lvl="0" marL="457200" rtl="0" algn="l">
              <a:lnSpc>
                <a:spcPct val="218181"/>
              </a:lnSpc>
              <a:spcBef>
                <a:spcPts val="1700"/>
              </a:spcBef>
              <a:spcAft>
                <a:spcPts val="0"/>
              </a:spcAft>
              <a:buNone/>
            </a:pPr>
            <a:r>
              <a:rPr lang="en" sz="1742">
                <a:solidFill>
                  <a:srgbClr val="292929"/>
                </a:solidFill>
                <a:highlight>
                  <a:srgbClr val="FFFFFF"/>
                </a:highlight>
                <a:latin typeface="Times New Roman"/>
                <a:ea typeface="Times New Roman"/>
                <a:cs typeface="Times New Roman"/>
                <a:sym typeface="Times New Roman"/>
              </a:rPr>
              <a:t> The trend of flight prices varies over various months and across the holiday There are two groups of airlines: the economical group and the luxurious group. SpiceJet, AirAsia, IndiGo, Go Air are in the economical class, whereas Jet Airways and Air India in the other. Vistara has a more spread-out trend. The airfare varies depending on the time of departure, making timeslot used in analysis an important parameter.</a:t>
            </a:r>
            <a:endParaRPr sz="1742">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107150"/>
            <a:ext cx="85206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TABLE OF </a:t>
            </a:r>
            <a:r>
              <a:rPr lang="en" u="sng">
                <a:latin typeface="Times New Roman"/>
                <a:ea typeface="Times New Roman"/>
                <a:cs typeface="Times New Roman"/>
                <a:sym typeface="Times New Roman"/>
              </a:rPr>
              <a:t>CONTENTS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70" name="Google Shape;70;p14"/>
          <p:cNvSpPr txBox="1"/>
          <p:nvPr>
            <p:ph idx="1" type="body"/>
          </p:nvPr>
        </p:nvSpPr>
        <p:spPr>
          <a:xfrm>
            <a:off x="311700" y="1050150"/>
            <a:ext cx="8520600" cy="331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INTRODUCTION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PROBLEM STATEMENT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OBJECTIVE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LITERATURE REVIEW</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IMPLEMENTATION/FINDINGS/EXPERIMENT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HARDWARE/SOFTWARE REQUIREMENTS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DATA FLOW DIAGRAM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RESULT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CONCLUSION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FUTURE SCOPE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REFERENCES</a:t>
            </a:r>
            <a:endParaRPr sz="1400">
              <a:latin typeface="Times New Roman"/>
              <a:ea typeface="Times New Roman"/>
              <a:cs typeface="Times New Roman"/>
              <a:sym typeface="Times New Roman"/>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FUTURE SCOPE</a:t>
            </a:r>
            <a:endParaRPr u="sng">
              <a:latin typeface="Times New Roman"/>
              <a:ea typeface="Times New Roman"/>
              <a:cs typeface="Times New Roman"/>
              <a:sym typeface="Times New Roman"/>
            </a:endParaRPr>
          </a:p>
        </p:txBody>
      </p:sp>
      <p:sp>
        <p:nvSpPr>
          <p:cNvPr id="199" name="Google Shape;199;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More routes can be added and similar analysis can be extended to major airports and routes in India.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Analysis can be done by increasing the data points and increasing the historical data used. That will train the model by better providing relevant details and more savings.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Many routes can be added to Route-based education based on our understanding of the industry, including the delivery times provided by airlines.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Creating an easy-to-use interface for various routes that provides additional flexibility for users</a:t>
            </a:r>
            <a:endParaRPr>
              <a:latin typeface="Times New Roman"/>
              <a:ea typeface="Times New Roman"/>
              <a:cs typeface="Times New Roman"/>
              <a:sym typeface="Times New Roman"/>
            </a:endParaRPr>
          </a:p>
        </p:txBody>
      </p:sp>
      <p:sp>
        <p:nvSpPr>
          <p:cNvPr id="200" name="Google Shape;20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235750"/>
            <a:ext cx="8520600" cy="80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650" u="sng">
                <a:latin typeface="Times New Roman"/>
                <a:ea typeface="Times New Roman"/>
                <a:cs typeface="Times New Roman"/>
                <a:sym typeface="Times New Roman"/>
              </a:rPr>
              <a:t>REFERENCES</a:t>
            </a:r>
            <a:endParaRPr sz="4650" u="sng">
              <a:latin typeface="Times New Roman"/>
              <a:ea typeface="Times New Roman"/>
              <a:cs typeface="Times New Roman"/>
              <a:sym typeface="Times New Roman"/>
            </a:endParaRPr>
          </a:p>
        </p:txBody>
      </p:sp>
      <p:sp>
        <p:nvSpPr>
          <p:cNvPr id="206" name="Google Shape;206;p33"/>
          <p:cNvSpPr txBox="1"/>
          <p:nvPr>
            <p:ph idx="1" type="body"/>
          </p:nvPr>
        </p:nvSpPr>
        <p:spPr>
          <a:xfrm>
            <a:off x="311700" y="1103700"/>
            <a:ext cx="8563500" cy="3576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B. Smith, J. Leimkuhler, R. Darrow, and Samuels,―Yield </a:t>
            </a:r>
            <a:r>
              <a:rPr lang="en" sz="1400">
                <a:latin typeface="Times New Roman"/>
                <a:ea typeface="Times New Roman"/>
                <a:cs typeface="Times New Roman"/>
                <a:sym typeface="Times New Roman"/>
              </a:rPr>
              <a:t>management at</a:t>
            </a:r>
            <a:r>
              <a:rPr lang="en" sz="1400">
                <a:latin typeface="Times New Roman"/>
                <a:ea typeface="Times New Roman"/>
                <a:cs typeface="Times New Roman"/>
                <a:sym typeface="Times New Roman"/>
              </a:rPr>
              <a:t> american airlines,‖Interfaces, vol.22, pp. 8–31, 1992. </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 W. Groves and M. Gini, ―An agent for optimizing airline ticket purchasing,‖ 12th International Conference on Autonomous Agents and Multiagent Systems (AAMAS 2013), St. Paul, MN, May 06 - 10, 2013 , pp. 1341-1342. </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 Janssen, ―A linear quantile mixed regression model for prediction of airline ticket prices,‖ Bachelor Thesis, Radboud University, 2014.</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Viet Hoang Vu, Quang Tran Minh and Phu H. Phung,‖An Airfare Prediction Model for Developing Markets‖, IEEE paper 2018.</a:t>
            </a:r>
            <a:endParaRPr sz="1400">
              <a:latin typeface="Times New Roman"/>
              <a:ea typeface="Times New Roman"/>
              <a:cs typeface="Times New Roman"/>
              <a:sym typeface="Times New Roman"/>
            </a:endParaRPr>
          </a:p>
          <a:p>
            <a:pPr indent="0" lvl="0" marL="0" rtl="0" algn="l">
              <a:lnSpc>
                <a:spcPct val="150000"/>
              </a:lnSpc>
              <a:spcBef>
                <a:spcPts val="0"/>
              </a:spcBef>
              <a:spcAft>
                <a:spcPts val="1200"/>
              </a:spcAft>
              <a:buNone/>
            </a:pPr>
            <a:r>
              <a:t/>
            </a:r>
            <a:endParaRPr/>
          </a:p>
        </p:txBody>
      </p:sp>
      <p:sp>
        <p:nvSpPr>
          <p:cNvPr id="207" name="Google Shape;20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311700" y="298800"/>
            <a:ext cx="8520600" cy="4513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S.B. Kotsiantis, ―Decision trees: a recent overview,‖ Artificial Intelligence Review, vol. 39, no. 4, pp. 261-283, 2013.</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 Breiman, ―Random forests,‖ Machine Learning, vol. 45, pp. 5- 32 , 2001.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 Haykin, Neural Networks – A Comprehensive Foundation. Prentice Hall, 2nd Edition, 1999.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 Drucker, C.J.C. Burges, L. Kaufman, A. Smola and V. Vapnik, ‖Support vector regression machines,‖ Advances in neural information processing systems, vol. 9, pp. 155-161,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Wohlfarth, T. Clemencon, S.Roueff, ―A Data mining approach to travel price forecasting‖, 10th international conference on machine learning Honolulu 2011.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Dominguez-Menchero, J.Santo, Riviera, ‖optimal purchase timing in airline markets‖ ,2014</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213" name="Google Shape;21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35"/>
          <p:cNvSpPr txBox="1"/>
          <p:nvPr>
            <p:ph idx="1" type="body"/>
          </p:nvPr>
        </p:nvSpPr>
        <p:spPr>
          <a:xfrm>
            <a:off x="311700" y="315925"/>
            <a:ext cx="8520600" cy="426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0" name="Google Shape;22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35"/>
          <p:cNvPicPr preferRelativeResize="0"/>
          <p:nvPr/>
        </p:nvPicPr>
        <p:blipFill>
          <a:blip r:embed="rId3">
            <a:alphaModFix/>
          </a:blip>
          <a:stretch>
            <a:fillRect/>
          </a:stretch>
        </p:blipFill>
        <p:spPr>
          <a:xfrm>
            <a:off x="311675" y="315925"/>
            <a:ext cx="8520600" cy="426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INTRODUCTION</a:t>
            </a:r>
            <a:endParaRPr u="sng">
              <a:latin typeface="Times New Roman"/>
              <a:ea typeface="Times New Roman"/>
              <a:cs typeface="Times New Roman"/>
              <a:sym typeface="Times New Roman"/>
            </a:endParaRPr>
          </a:p>
        </p:txBody>
      </p:sp>
      <p:sp>
        <p:nvSpPr>
          <p:cNvPr id="77" name="Google Shape;77;p15"/>
          <p:cNvSpPr txBox="1"/>
          <p:nvPr>
            <p:ph idx="1" type="body"/>
          </p:nvPr>
        </p:nvSpPr>
        <p:spPr>
          <a:xfrm>
            <a:off x="311700" y="1152475"/>
            <a:ext cx="85206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In the Present time Airline Industry plays a very important role in Day-to-Day life. Customers can book their seat according to their choice from any place in the world, as long as they are connected to internet. This Innovation in technology has made traveling in the air easier and faster for the customers with airline reservation system by just a click away.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000000"/>
                </a:solidFill>
                <a:latin typeface="Times New Roman"/>
                <a:ea typeface="Times New Roman"/>
                <a:cs typeface="Times New Roman"/>
                <a:sym typeface="Times New Roman"/>
              </a:rPr>
              <a:t>Nowadays, prices for the </a:t>
            </a:r>
            <a:r>
              <a:rPr lang="en">
                <a:solidFill>
                  <a:srgbClr val="000000"/>
                </a:solidFill>
                <a:latin typeface="Times New Roman"/>
                <a:ea typeface="Times New Roman"/>
                <a:cs typeface="Times New Roman"/>
                <a:sym typeface="Times New Roman"/>
              </a:rPr>
              <a:t>nearby seats within the same cabin in a flight</a:t>
            </a:r>
            <a:r>
              <a:rPr lang="en">
                <a:solidFill>
                  <a:srgbClr val="000000"/>
                </a:solidFill>
                <a:latin typeface="Times New Roman"/>
                <a:ea typeface="Times New Roman"/>
                <a:cs typeface="Times New Roman"/>
                <a:sym typeface="Times New Roman"/>
              </a:rPr>
              <a:t> can vary dynamically and significant</a:t>
            </a:r>
            <a:r>
              <a:rPr lang="en">
                <a:solidFill>
                  <a:srgbClr val="000000"/>
                </a:solidFill>
                <a:latin typeface="Times New Roman"/>
                <a:ea typeface="Times New Roman"/>
                <a:cs typeface="Times New Roman"/>
                <a:sym typeface="Times New Roman"/>
              </a:rPr>
              <a:t>ly</a:t>
            </a:r>
            <a:r>
              <a:rPr lang="en">
                <a:solidFill>
                  <a:srgbClr val="000000"/>
                </a:solidFill>
                <a:latin typeface="Times New Roman"/>
                <a:ea typeface="Times New Roman"/>
                <a:cs typeface="Times New Roman"/>
                <a:sym typeface="Times New Roman"/>
              </a:rPr>
              <a:t>. Customers seek for the lowest price while airlines are busy in making profit .They are trying to keep their overall revenue as high as possible to maximize their profit. Airlines use various kinds of computational techniques to increase their revenue such as demand forecasting and price discrimination.</a:t>
            </a:r>
            <a:endParaRPr>
              <a:solidFill>
                <a:srgbClr val="000000"/>
              </a:solidFill>
              <a:latin typeface="Times New Roman"/>
              <a:ea typeface="Times New Roman"/>
              <a:cs typeface="Times New Roman"/>
              <a:sym typeface="Times New Roman"/>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08150" y="332175"/>
            <a:ext cx="8520600" cy="463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600">
                <a:solidFill>
                  <a:srgbClr val="292929"/>
                </a:solidFill>
                <a:latin typeface="Georgia"/>
                <a:ea typeface="Georgia"/>
                <a:cs typeface="Georgia"/>
                <a:sym typeface="Georgia"/>
              </a:rPr>
              <a:t>Flight ticket prices can be something hard to guess, today we might see a price, check out the price of the same flight tomorrow, it will be a different story. We might have often heard travelers saying that flight ticket prices are so unpredictable. As a CSE student, I’m going to prove that, if  given the right data anything can be predicted.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PROBLEM STATEMENT</a:t>
            </a:r>
            <a:endParaRPr u="sng">
              <a:latin typeface="Times New Roman"/>
              <a:ea typeface="Times New Roman"/>
              <a:cs typeface="Times New Roman"/>
              <a:sym typeface="Times New Roman"/>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These days, airline ticket prices can vary considerably and significantly on the same plane, even in nearby seats within the same cabin. Customers want to get the lowest price while the airlines try to keep their total cost as high as possible and make their profits more. Airlines use a variety of computer techniques to increase revenue such as demand estimates and price discrimination.</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On the customer side, two types of models are proposed by various investigators to save money for customers: models predicting the right time to buy a ticket and models predicting the low number of tickets. We might have often heard travelers saying that flight ticket prices are so unpredictable. </a:t>
            </a:r>
            <a:endParaRPr>
              <a:latin typeface="Times New Roman"/>
              <a:ea typeface="Times New Roman"/>
              <a:cs typeface="Times New Roman"/>
              <a:sym typeface="Times New Roman"/>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OBJECTIVE</a:t>
            </a:r>
            <a:endParaRPr u="sng">
              <a:latin typeface="Times New Roman"/>
              <a:ea typeface="Times New Roman"/>
              <a:cs typeface="Times New Roman"/>
              <a:sym typeface="Times New Roman"/>
            </a:endParaRPr>
          </a:p>
        </p:txBody>
      </p:sp>
      <p:sp>
        <p:nvSpPr>
          <p:cNvPr id="97" name="Google Shape;97;p18"/>
          <p:cNvSpPr txBox="1"/>
          <p:nvPr>
            <p:ph idx="1" type="body"/>
          </p:nvPr>
        </p:nvSpPr>
        <p:spPr>
          <a:xfrm>
            <a:off x="160725" y="1330088"/>
            <a:ext cx="8671500" cy="3138300"/>
          </a:xfrm>
          <a:prstGeom prst="rect">
            <a:avLst/>
          </a:prstGeom>
        </p:spPr>
        <p:txBody>
          <a:bodyPr anchorCtr="0" anchor="t" bIns="91425" lIns="91425" spcFirstLastPara="1" rIns="91425" wrap="square" tIns="91425">
            <a:normAutofit/>
          </a:bodyPr>
          <a:lstStyle/>
          <a:p>
            <a:pPr indent="-317500" lvl="0" marL="457200" rtl="0" algn="l">
              <a:lnSpc>
                <a:spcPct val="120500"/>
              </a:lnSpc>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The main Objective of the project is to predict the fare of the flight by using Different Machine Learning Algorithms.</a:t>
            </a:r>
            <a:endParaRPr sz="1400">
              <a:latin typeface="Times New Roman"/>
              <a:ea typeface="Times New Roman"/>
              <a:cs typeface="Times New Roman"/>
              <a:sym typeface="Times New Roman"/>
            </a:endParaRPr>
          </a:p>
          <a:p>
            <a:pPr indent="0" lvl="0" marL="0" rtl="0" algn="l">
              <a:lnSpc>
                <a:spcPct val="1205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20500"/>
              </a:lnSpc>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Anyone who purchase flight tickets frequently ,would be able to predict the right price to procure a ticket </a:t>
            </a:r>
            <a:endParaRPr sz="1400">
              <a:latin typeface="Times New Roman"/>
              <a:ea typeface="Times New Roman"/>
              <a:cs typeface="Times New Roman"/>
              <a:sym typeface="Times New Roman"/>
            </a:endParaRPr>
          </a:p>
          <a:p>
            <a:pPr indent="0" lvl="0" marL="0" rtl="0" algn="l">
              <a:lnSpc>
                <a:spcPct val="1205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20500"/>
              </a:lnSpc>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To optimize time /money savings .</a:t>
            </a:r>
            <a:endParaRPr sz="1400">
              <a:latin typeface="Times New Roman"/>
              <a:ea typeface="Times New Roman"/>
              <a:cs typeface="Times New Roman"/>
              <a:sym typeface="Times New Roman"/>
            </a:endParaRPr>
          </a:p>
          <a:p>
            <a:pPr indent="0" lvl="0" marL="0" rtl="0" algn="l">
              <a:lnSpc>
                <a:spcPct val="120500"/>
              </a:lnSpc>
              <a:spcBef>
                <a:spcPts val="0"/>
              </a:spcBef>
              <a:spcAft>
                <a:spcPts val="0"/>
              </a:spcAft>
              <a:buNone/>
            </a:pPr>
            <a:r>
              <a:t/>
            </a:r>
            <a:endParaRPr>
              <a:latin typeface="Times New Roman"/>
              <a:ea typeface="Times New Roman"/>
              <a:cs typeface="Times New Roman"/>
              <a:sym typeface="Times New Roman"/>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151650" y="0"/>
            <a:ext cx="8520600" cy="62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Literature Review</a:t>
            </a:r>
            <a:endParaRPr u="sng">
              <a:latin typeface="Times New Roman"/>
              <a:ea typeface="Times New Roman"/>
              <a:cs typeface="Times New Roman"/>
              <a:sym typeface="Times New Roman"/>
            </a:endParaRPr>
          </a:p>
        </p:txBody>
      </p:sp>
      <p:graphicFrame>
        <p:nvGraphicFramePr>
          <p:cNvPr id="104" name="Google Shape;104;p19"/>
          <p:cNvGraphicFramePr/>
          <p:nvPr/>
        </p:nvGraphicFramePr>
        <p:xfrm>
          <a:off x="151638" y="704600"/>
          <a:ext cx="3000000" cy="3000000"/>
        </p:xfrm>
        <a:graphic>
          <a:graphicData uri="http://schemas.openxmlformats.org/drawingml/2006/table">
            <a:tbl>
              <a:tblPr>
                <a:noFill/>
                <a:tableStyleId>{884D4EB5-A158-44FC-85A1-B8BA5E69468B}</a:tableStyleId>
              </a:tblPr>
              <a:tblGrid>
                <a:gridCol w="1061775"/>
                <a:gridCol w="1142600"/>
                <a:gridCol w="1215725"/>
                <a:gridCol w="1561625"/>
                <a:gridCol w="1248125"/>
                <a:gridCol w="1140000"/>
                <a:gridCol w="1305150"/>
              </a:tblGrid>
              <a:tr h="957550">
                <a:tc>
                  <a:txBody>
                    <a:bodyPr/>
                    <a:lstStyle/>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Reference</a:t>
                      </a:r>
                      <a:endParaRPr b="1" sz="11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1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100" u="sng">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Addressed Problem  </a:t>
                      </a:r>
                      <a:endParaRPr b="1" sz="11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1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       </a:t>
                      </a:r>
                      <a:endParaRPr b="1" sz="1100" u="sng">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Dataset  </a:t>
                      </a:r>
                      <a:endParaRPr b="1" sz="1100" u="sng">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Features        </a:t>
                      </a:r>
                      <a:endParaRPr b="1" sz="1100" u="sng">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Computational Techniques</a:t>
                      </a:r>
                      <a:r>
                        <a:rPr b="1" lang="en" sz="1100" u="sng">
                          <a:latin typeface="Times New Roman"/>
                          <a:ea typeface="Times New Roman"/>
                          <a:cs typeface="Times New Roman"/>
                          <a:sym typeface="Times New Roman"/>
                        </a:rPr>
                        <a:t> Used</a:t>
                      </a:r>
                      <a:endParaRPr b="1" sz="1100" u="sng">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Performance  Result               </a:t>
                      </a:r>
                      <a:endParaRPr b="1" sz="1100" u="sng">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100" u="sng">
                          <a:latin typeface="Times New Roman"/>
                          <a:ea typeface="Times New Roman"/>
                          <a:cs typeface="Times New Roman"/>
                          <a:sym typeface="Times New Roman"/>
                        </a:rPr>
                        <a:t>Remark</a:t>
                      </a:r>
                      <a:endParaRPr b="1" sz="1100" u="sng">
                        <a:latin typeface="Times New Roman"/>
                        <a:ea typeface="Times New Roman"/>
                        <a:cs typeface="Times New Roman"/>
                        <a:sym typeface="Times New Roman"/>
                      </a:endParaRPr>
                    </a:p>
                  </a:txBody>
                  <a:tcPr marT="91425" marB="91425" marR="91425" marL="91425"/>
                </a:tc>
              </a:tr>
              <a:tr h="1859950">
                <a:tc>
                  <a:txBody>
                    <a:bodyPr/>
                    <a:lstStyle/>
                    <a:p>
                      <a:pPr indent="-298450" lvl="0" marL="457200"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Y. </a:t>
                      </a:r>
                      <a:r>
                        <a:rPr lang="en" sz="11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Chen et al., (2015)</a:t>
                      </a:r>
                      <a:endParaRPr sz="11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Minimum Ticket Price Prediction</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More than 3 months (110 days) data for 5 international routes.</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Prices of the same itinerary, prices of recent itineraries before the target day, prices of itineraries with the same day of week, price of itineraries with the same day of month</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An ensemble-based learning algorithm Learn++.NSE is modified and used</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Mean absolute percentage error (MAPE) of 10.7% as compared to KNN (12.58) and PA (15.41%).</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Not possible to predict price for a flight</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chemeClr val="dk1"/>
                          </a:solidFill>
                          <a:latin typeface="Times New Roman"/>
                          <a:ea typeface="Times New Roman"/>
                          <a:cs typeface="Times New Roman"/>
                          <a:sym typeface="Times New Roman"/>
                        </a:rPr>
                        <a:t>Does not consider multi-stop flights</a:t>
                      </a:r>
                      <a:endParaRPr sz="1100">
                        <a:solidFill>
                          <a:schemeClr val="dk1"/>
                        </a:solidFill>
                        <a:latin typeface="Times New Roman"/>
                        <a:ea typeface="Times New Roman"/>
                        <a:cs typeface="Times New Roman"/>
                        <a:sym typeface="Times New Roman"/>
                      </a:endParaRPr>
                    </a:p>
                  </a:txBody>
                  <a:tcPr marT="91425" marB="91425" marR="91425" marL="91425"/>
                </a:tc>
              </a:tr>
              <a:tr h="1419950">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Anastasia Lantseva et al., (2015)</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Ticket Price per kilometer Prediction</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Ticket price data collected for 75 days and 90 days for local and international flights.</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City of departure, destination, ticket purchase date, departure date, ticket options with the price</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Regression Model</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Not given</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No performance evaluation presented.</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The </a:t>
                      </a:r>
                      <a:r>
                        <a:rPr lang="en" sz="1100">
                          <a:solidFill>
                            <a:schemeClr val="dk1"/>
                          </a:solidFill>
                          <a:latin typeface="Times New Roman"/>
                          <a:ea typeface="Times New Roman"/>
                          <a:cs typeface="Times New Roman"/>
                          <a:sym typeface="Times New Roman"/>
                        </a:rPr>
                        <a:t>dataset</a:t>
                      </a:r>
                      <a:r>
                        <a:rPr lang="en" sz="1100">
                          <a:solidFill>
                            <a:schemeClr val="dk1"/>
                          </a:solidFill>
                          <a:latin typeface="Times New Roman"/>
                          <a:ea typeface="Times New Roman"/>
                          <a:cs typeface="Times New Roman"/>
                          <a:sym typeface="Times New Roman"/>
                        </a:rPr>
                        <a:t> set is limited</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txBody>
                  <a:tcPr marT="47625" marB="47625" marR="47625" marL="47625"/>
                </a:tc>
              </a:tr>
            </a:tbl>
          </a:graphicData>
        </a:graphic>
      </p:graphicFrame>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0"/>
          <p:cNvGraphicFramePr/>
          <p:nvPr/>
        </p:nvGraphicFramePr>
        <p:xfrm>
          <a:off x="329225" y="563450"/>
          <a:ext cx="3000000" cy="3000000"/>
        </p:xfrm>
        <a:graphic>
          <a:graphicData uri="http://schemas.openxmlformats.org/drawingml/2006/table">
            <a:tbl>
              <a:tblPr>
                <a:noFill/>
                <a:tableStyleId>{884D4EB5-A158-44FC-85A1-B8BA5E69468B}</a:tableStyleId>
              </a:tblPr>
              <a:tblGrid>
                <a:gridCol w="1433175"/>
                <a:gridCol w="1139275"/>
                <a:gridCol w="1139275"/>
                <a:gridCol w="1139275"/>
                <a:gridCol w="1139275"/>
                <a:gridCol w="1139275"/>
                <a:gridCol w="1139275"/>
              </a:tblGrid>
              <a:tr h="2338325">
                <a:tc>
                  <a:txBody>
                    <a:bodyPr/>
                    <a:lstStyle/>
                    <a:p>
                      <a:pPr indent="-298450" lvl="0" marL="457200"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t>
                      </a:r>
                      <a:r>
                        <a:rPr lang="en" sz="11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K. </a:t>
                      </a:r>
                      <a:r>
                        <a:rPr lang="en" sz="11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Lazaridis</a:t>
                      </a:r>
                      <a:r>
                        <a:rPr lang="en" sz="11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 et al., (2017)</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Comparing regression machine learning models for predicting airline ticket prices.</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A dataset consisting of 1814 flights for a single international route</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Departure time, arrival time, number of free luggage, days before departure, number of intermediate stops, holiday, time of day and day of week</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Eight regression machine learning models used</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Bagging Regression: 87.42%, accuracy and Random Forest Regression Tree: 85.91%. accuracy</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NA</a:t>
                      </a:r>
                      <a:endParaRPr sz="1100">
                        <a:solidFill>
                          <a:schemeClr val="dk1"/>
                        </a:solidFill>
                        <a:latin typeface="Times New Roman"/>
                        <a:ea typeface="Times New Roman"/>
                        <a:cs typeface="Times New Roman"/>
                        <a:sym typeface="Times New Roman"/>
                      </a:endParaRPr>
                    </a:p>
                  </a:txBody>
                  <a:tcPr marT="91425" marB="91425" marR="91425" marL="91425"/>
                </a:tc>
              </a:tr>
              <a:tr h="1894050">
                <a:tc>
                  <a:txBody>
                    <a:bodyPr/>
                    <a:lstStyle/>
                    <a:p>
                      <a:pPr indent="-298450" lvl="0" marL="457200"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 Liu et al., (2017)</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Predicting the lowest price available before departure date</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Data consisting of 19 different routes and spans three months period (92 days).</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Historical ticket prices, a signal </a:t>
                      </a:r>
                      <a:r>
                        <a:rPr lang="en" sz="1100">
                          <a:solidFill>
                            <a:schemeClr val="dk1"/>
                          </a:solidFill>
                          <a:latin typeface="Times New Roman"/>
                          <a:ea typeface="Times New Roman"/>
                          <a:cs typeface="Times New Roman"/>
                          <a:sym typeface="Times New Roman"/>
                        </a:rPr>
                        <a:t>indicating</a:t>
                      </a:r>
                      <a:r>
                        <a:rPr lang="en" sz="1100">
                          <a:solidFill>
                            <a:schemeClr val="dk1"/>
                          </a:solidFill>
                          <a:latin typeface="Times New Roman"/>
                          <a:ea typeface="Times New Roman"/>
                          <a:cs typeface="Times New Roman"/>
                          <a:sym typeface="Times New Roman"/>
                        </a:rPr>
                        <a:t> whether the departure date is holiday or not and number of days before departure</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Ensemble model that uses techniques such as K-Nearest Neighbors, Random Forest and Bayesian</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Improved the MAPE from (7% −12%) to (3.7% − 6%).as compared to the single model</a:t>
                      </a:r>
                      <a:endParaRPr sz="1100">
                        <a:solidFill>
                          <a:schemeClr val="dk1"/>
                        </a:solidFill>
                        <a:latin typeface="Times New Roman"/>
                        <a:ea typeface="Times New Roman"/>
                        <a:cs typeface="Times New Roman"/>
                        <a:sym typeface="Times New Roman"/>
                      </a:endParaRPr>
                    </a:p>
                  </a:txBody>
                  <a:tcPr marT="47625" marB="47625" marR="47625" marL="47625"/>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NA</a:t>
                      </a:r>
                      <a:endParaRPr sz="11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825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latin typeface="Times New Roman"/>
                <a:ea typeface="Times New Roman"/>
                <a:cs typeface="Times New Roman"/>
                <a:sym typeface="Times New Roman"/>
              </a:rPr>
              <a:t>TECHNOLOGIES USED</a:t>
            </a:r>
            <a:endParaRPr u="sng">
              <a:latin typeface="Times New Roman"/>
              <a:ea typeface="Times New Roman"/>
              <a:cs typeface="Times New Roman"/>
              <a:sym typeface="Times New Roman"/>
            </a:endParaRPr>
          </a:p>
        </p:txBody>
      </p:sp>
      <p:sp>
        <p:nvSpPr>
          <p:cNvPr id="117" name="Google Shape;117;p21"/>
          <p:cNvSpPr txBox="1"/>
          <p:nvPr>
            <p:ph idx="1" type="body"/>
          </p:nvPr>
        </p:nvSpPr>
        <p:spPr>
          <a:xfrm>
            <a:off x="311700" y="873325"/>
            <a:ext cx="85206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Technologies required for the completion of the project-:</a:t>
            </a:r>
            <a:endParaRPr sz="1600">
              <a:latin typeface="Times New Roman"/>
              <a:ea typeface="Times New Roman"/>
              <a:cs typeface="Times New Roman"/>
              <a:sym typeface="Times New Roman"/>
            </a:endParaRPr>
          </a:p>
          <a:p>
            <a:pPr indent="-330200" lvl="0" marL="457200" rtl="0" algn="l">
              <a:spcBef>
                <a:spcPts val="1200"/>
              </a:spcBef>
              <a:spcAft>
                <a:spcPts val="0"/>
              </a:spcAft>
              <a:buSzPts val="1600"/>
              <a:buAutoNum type="arabicParenR"/>
            </a:pPr>
            <a:r>
              <a:rPr b="1" lang="en" sz="1600">
                <a:latin typeface="Times New Roman"/>
                <a:ea typeface="Times New Roman"/>
                <a:cs typeface="Times New Roman"/>
                <a:sym typeface="Times New Roman"/>
              </a:rPr>
              <a:t>PYTHON</a:t>
            </a:r>
            <a:r>
              <a:rPr lang="en" sz="1600">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Python is an </a:t>
            </a:r>
            <a:r>
              <a:rPr lang="en" sz="16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interpreted</a:t>
            </a:r>
            <a:r>
              <a:rPr lang="en" sz="1600">
                <a:solidFill>
                  <a:srgbClr val="000000"/>
                </a:solidFill>
                <a:highlight>
                  <a:srgbClr val="FFFFFF"/>
                </a:highlight>
                <a:latin typeface="Times New Roman"/>
                <a:ea typeface="Times New Roman"/>
                <a:cs typeface="Times New Roman"/>
                <a:sym typeface="Times New Roman"/>
              </a:rPr>
              <a:t>, </a:t>
            </a:r>
            <a:r>
              <a:rPr lang="en" sz="16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high-level</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general-purpose programming language</a:t>
            </a:r>
            <a:r>
              <a:rPr lang="en" sz="1600">
                <a:solidFill>
                  <a:srgbClr val="000000"/>
                </a:solidFill>
                <a:highlight>
                  <a:srgbClr val="FFFFFF"/>
                </a:highlight>
                <a:latin typeface="Times New Roman"/>
                <a:ea typeface="Times New Roman"/>
                <a:cs typeface="Times New Roman"/>
                <a:sym typeface="Times New Roman"/>
              </a:rPr>
              <a:t>. Python's design philosophy emphasizes </a:t>
            </a:r>
            <a:r>
              <a:rPr lang="en" sz="1600">
                <a:solidFill>
                  <a:srgbClr val="000000"/>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code readability</a:t>
            </a:r>
            <a:r>
              <a:rPr lang="en" sz="1600">
                <a:solidFill>
                  <a:srgbClr val="000000"/>
                </a:solidFill>
                <a:highlight>
                  <a:srgbClr val="FFFFFF"/>
                </a:highlight>
                <a:latin typeface="Times New Roman"/>
                <a:ea typeface="Times New Roman"/>
                <a:cs typeface="Times New Roman"/>
                <a:sym typeface="Times New Roman"/>
              </a:rPr>
              <a:t> with its notable use of </a:t>
            </a:r>
            <a:r>
              <a:rPr lang="en" sz="1600">
                <a:solidFill>
                  <a:srgbClr val="000000"/>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significant whitespace</a:t>
            </a:r>
            <a:r>
              <a:rPr lang="en" sz="1600">
                <a:solidFill>
                  <a:srgbClr val="000000"/>
                </a:solidFill>
                <a:highlight>
                  <a:srgbClr val="FFFFFF"/>
                </a:highlight>
                <a:latin typeface="Times New Roman"/>
                <a:ea typeface="Times New Roman"/>
                <a:cs typeface="Times New Roman"/>
                <a:sym typeface="Times New Roman"/>
              </a:rPr>
              <a:t>. Its </a:t>
            </a:r>
            <a:r>
              <a:rPr lang="en" sz="1600">
                <a:solidFill>
                  <a:srgbClr val="000000"/>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language constructs</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object-oriented</a:t>
            </a:r>
            <a:r>
              <a:rPr lang="en" sz="1600">
                <a:solidFill>
                  <a:srgbClr val="000000"/>
                </a:solidFill>
                <a:highlight>
                  <a:srgbClr val="FFFFFF"/>
                </a:highlight>
                <a:latin typeface="Times New Roman"/>
                <a:ea typeface="Times New Roman"/>
                <a:cs typeface="Times New Roman"/>
                <a:sym typeface="Times New Roman"/>
              </a:rPr>
              <a:t> approach aim to help </a:t>
            </a:r>
            <a:r>
              <a:rPr lang="en" sz="1600">
                <a:solidFill>
                  <a:srgbClr val="000000"/>
                </a:solidFill>
                <a:highlight>
                  <a:srgbClr val="FFFFFF"/>
                </a:highlight>
                <a:uFill>
                  <a:noFill/>
                </a:uFill>
                <a:latin typeface="Times New Roman"/>
                <a:ea typeface="Times New Roman"/>
                <a:cs typeface="Times New Roman"/>
                <a:sym typeface="Times New Roman"/>
                <a:hlinkClick r:id="rId10">
                  <a:extLst>
                    <a:ext uri="{A12FA001-AC4F-418D-AE19-62706E023703}">
                      <ahyp:hlinkClr val="tx"/>
                    </a:ext>
                  </a:extLst>
                </a:hlinkClick>
              </a:rPr>
              <a:t>programmers</a:t>
            </a:r>
            <a:r>
              <a:rPr lang="en" sz="1600">
                <a:solidFill>
                  <a:srgbClr val="000000"/>
                </a:solidFill>
                <a:highlight>
                  <a:srgbClr val="FFFFFF"/>
                </a:highlight>
                <a:latin typeface="Times New Roman"/>
                <a:ea typeface="Times New Roman"/>
                <a:cs typeface="Times New Roman"/>
                <a:sym typeface="Times New Roman"/>
              </a:rPr>
              <a:t> write clear, logical code for small and large-scale projects.Python is </a:t>
            </a:r>
            <a:r>
              <a:rPr lang="en" sz="1600">
                <a:solidFill>
                  <a:srgbClr val="000000"/>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dynamically typed</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highlight>
                  <a:srgbClr val="FFFFFF"/>
                </a:highlight>
                <a:uFill>
                  <a:noFill/>
                </a:uFill>
                <a:latin typeface="Times New Roman"/>
                <a:ea typeface="Times New Roman"/>
                <a:cs typeface="Times New Roman"/>
                <a:sym typeface="Times New Roman"/>
                <a:hlinkClick r:id="rId12">
                  <a:extLst>
                    <a:ext uri="{A12FA001-AC4F-418D-AE19-62706E023703}">
                      <ahyp:hlinkClr val="tx"/>
                    </a:ext>
                  </a:extLst>
                </a:hlinkClick>
              </a:rPr>
              <a:t>garbage-collected</a:t>
            </a:r>
            <a:r>
              <a:rPr lang="en" sz="1600">
                <a:solidFill>
                  <a:srgbClr val="000000"/>
                </a:solidFill>
                <a:highlight>
                  <a:srgbClr val="FFFFFF"/>
                </a:highlight>
                <a:latin typeface="Times New Roman"/>
                <a:ea typeface="Times New Roman"/>
                <a:cs typeface="Times New Roman"/>
                <a:sym typeface="Times New Roman"/>
              </a:rPr>
              <a:t>. It supports multiple </a:t>
            </a:r>
            <a:r>
              <a:rPr lang="en" sz="1600">
                <a:solidFill>
                  <a:srgbClr val="000000"/>
                </a:solidFill>
                <a:highlight>
                  <a:srgbClr val="FFFFFF"/>
                </a:highlight>
                <a:uFill>
                  <a:noFill/>
                </a:uFill>
                <a:latin typeface="Times New Roman"/>
                <a:ea typeface="Times New Roman"/>
                <a:cs typeface="Times New Roman"/>
                <a:sym typeface="Times New Roman"/>
                <a:hlinkClick r:id="rId13">
                  <a:extLst>
                    <a:ext uri="{A12FA001-AC4F-418D-AE19-62706E023703}">
                      <ahyp:hlinkClr val="tx"/>
                    </a:ext>
                  </a:extLst>
                </a:hlinkClick>
              </a:rPr>
              <a:t>programming paradigms</a:t>
            </a:r>
            <a:r>
              <a:rPr lang="en" sz="1600">
                <a:solidFill>
                  <a:srgbClr val="000000"/>
                </a:solidFill>
                <a:highlight>
                  <a:srgbClr val="FFFFFF"/>
                </a:highlight>
                <a:latin typeface="Times New Roman"/>
                <a:ea typeface="Times New Roman"/>
                <a:cs typeface="Times New Roman"/>
                <a:sym typeface="Times New Roman"/>
              </a:rPr>
              <a:t>, including </a:t>
            </a:r>
            <a:r>
              <a:rPr lang="en" sz="1600">
                <a:solidFill>
                  <a:srgbClr val="000000"/>
                </a:solidFill>
                <a:highlight>
                  <a:srgbClr val="FFFFFF"/>
                </a:highlight>
                <a:uFill>
                  <a:noFill/>
                </a:uFill>
                <a:latin typeface="Times New Roman"/>
                <a:ea typeface="Times New Roman"/>
                <a:cs typeface="Times New Roman"/>
                <a:sym typeface="Times New Roman"/>
                <a:hlinkClick r:id="rId14">
                  <a:extLst>
                    <a:ext uri="{A12FA001-AC4F-418D-AE19-62706E023703}">
                      <ahyp:hlinkClr val="tx"/>
                    </a:ext>
                  </a:extLst>
                </a:hlinkClick>
              </a:rPr>
              <a:t>structured</a:t>
            </a:r>
            <a:r>
              <a:rPr lang="en" sz="1600">
                <a:solidFill>
                  <a:srgbClr val="000000"/>
                </a:solidFill>
                <a:highlight>
                  <a:srgbClr val="FFFFFF"/>
                </a:highlight>
                <a:latin typeface="Times New Roman"/>
                <a:ea typeface="Times New Roman"/>
                <a:cs typeface="Times New Roman"/>
                <a:sym typeface="Times New Roman"/>
              </a:rPr>
              <a:t> (particularly, </a:t>
            </a:r>
            <a:r>
              <a:rPr lang="en" sz="1600">
                <a:solidFill>
                  <a:srgbClr val="000000"/>
                </a:solidFill>
                <a:highlight>
                  <a:srgbClr val="FFFFFF"/>
                </a:highlight>
                <a:uFill>
                  <a:noFill/>
                </a:uFill>
                <a:latin typeface="Times New Roman"/>
                <a:ea typeface="Times New Roman"/>
                <a:cs typeface="Times New Roman"/>
                <a:sym typeface="Times New Roman"/>
                <a:hlinkClick r:id="rId15">
                  <a:extLst>
                    <a:ext uri="{A12FA001-AC4F-418D-AE19-62706E023703}">
                      <ahyp:hlinkClr val="tx"/>
                    </a:ext>
                  </a:extLst>
                </a:hlinkClick>
              </a:rPr>
              <a:t>procedural</a:t>
            </a:r>
            <a:r>
              <a:rPr lang="en" sz="1600">
                <a:solidFill>
                  <a:srgbClr val="000000"/>
                </a:solidFill>
                <a:highlight>
                  <a:srgbClr val="FFFFFF"/>
                </a:highlight>
                <a:latin typeface="Times New Roman"/>
                <a:ea typeface="Times New Roman"/>
                <a:cs typeface="Times New Roman"/>
                <a:sym typeface="Times New Roman"/>
              </a:rPr>
              <a:t>), </a:t>
            </a:r>
            <a:r>
              <a:rPr lang="en" sz="1600">
                <a:solidFill>
                  <a:srgbClr val="000000"/>
                </a:solidFill>
                <a:highlight>
                  <a:srgbClr val="FFFFFF"/>
                </a:highlight>
                <a:uFill>
                  <a:noFill/>
                </a:uFill>
                <a:latin typeface="Times New Roman"/>
                <a:ea typeface="Times New Roman"/>
                <a:cs typeface="Times New Roman"/>
                <a:sym typeface="Times New Roman"/>
                <a:hlinkClick r:id="rId16">
                  <a:extLst>
                    <a:ext uri="{A12FA001-AC4F-418D-AE19-62706E023703}">
                      <ahyp:hlinkClr val="tx"/>
                    </a:ext>
                  </a:extLst>
                </a:hlinkClick>
              </a:rPr>
              <a:t>object-oriented</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highlight>
                  <a:srgbClr val="FFFFFF"/>
                </a:highlight>
                <a:uFill>
                  <a:noFill/>
                </a:uFill>
                <a:latin typeface="Times New Roman"/>
                <a:ea typeface="Times New Roman"/>
                <a:cs typeface="Times New Roman"/>
                <a:sym typeface="Times New Roman"/>
                <a:hlinkClick r:id="rId17">
                  <a:extLst>
                    <a:ext uri="{A12FA001-AC4F-418D-AE19-62706E023703}">
                      <ahyp:hlinkClr val="tx"/>
                    </a:ext>
                  </a:extLst>
                </a:hlinkClick>
              </a:rPr>
              <a:t>functional programming</a:t>
            </a:r>
            <a:r>
              <a:rPr lang="en" sz="1600">
                <a:solidFill>
                  <a:srgbClr val="000000"/>
                </a:solidFill>
                <a:highlight>
                  <a:srgbClr val="FFFFFF"/>
                </a:highlight>
                <a:latin typeface="Times New Roman"/>
                <a:ea typeface="Times New Roman"/>
                <a:cs typeface="Times New Roman"/>
                <a:sym typeface="Times New Roman"/>
              </a:rPr>
              <a:t>.</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b="1" lang="en" sz="1600">
                <a:latin typeface="Times New Roman"/>
                <a:ea typeface="Times New Roman"/>
                <a:cs typeface="Times New Roman"/>
                <a:sym typeface="Times New Roman"/>
              </a:rPr>
              <a:t>MACHINE LEARNING-</a:t>
            </a:r>
            <a:r>
              <a:rPr lang="en" sz="1600">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Machine learning (ML) is the study of computer </a:t>
            </a:r>
            <a:r>
              <a:rPr lang="en" sz="1600">
                <a:solidFill>
                  <a:srgbClr val="000000"/>
                </a:solidFill>
                <a:highlight>
                  <a:srgbClr val="FFFFFF"/>
                </a:highlight>
                <a:uFill>
                  <a:noFill/>
                </a:uFill>
                <a:latin typeface="Times New Roman"/>
                <a:ea typeface="Times New Roman"/>
                <a:cs typeface="Times New Roman"/>
                <a:sym typeface="Times New Roman"/>
                <a:hlinkClick r:id="rId18">
                  <a:extLst>
                    <a:ext uri="{A12FA001-AC4F-418D-AE19-62706E023703}">
                      <ahyp:hlinkClr val="tx"/>
                    </a:ext>
                  </a:extLst>
                </a:hlinkClick>
              </a:rPr>
              <a:t>algorithms</a:t>
            </a:r>
            <a:r>
              <a:rPr lang="en" sz="1600">
                <a:solidFill>
                  <a:srgbClr val="000000"/>
                </a:solidFill>
                <a:highlight>
                  <a:srgbClr val="FFFFFF"/>
                </a:highlight>
                <a:latin typeface="Times New Roman"/>
                <a:ea typeface="Times New Roman"/>
                <a:cs typeface="Times New Roman"/>
                <a:sym typeface="Times New Roman"/>
              </a:rPr>
              <a:t> that improve automatically through experience. It is seen as a subset of </a:t>
            </a:r>
            <a:r>
              <a:rPr lang="en" sz="1600">
                <a:solidFill>
                  <a:srgbClr val="000000"/>
                </a:solidFill>
                <a:highlight>
                  <a:srgbClr val="FFFFFF"/>
                </a:highlight>
                <a:uFill>
                  <a:noFill/>
                </a:uFill>
                <a:latin typeface="Times New Roman"/>
                <a:ea typeface="Times New Roman"/>
                <a:cs typeface="Times New Roman"/>
                <a:sym typeface="Times New Roman"/>
                <a:hlinkClick r:id="rId19">
                  <a:extLst>
                    <a:ext uri="{A12FA001-AC4F-418D-AE19-62706E023703}">
                      <ahyp:hlinkClr val="tx"/>
                    </a:ext>
                  </a:extLst>
                </a:hlinkClick>
              </a:rPr>
              <a:t>artificial intelligence</a:t>
            </a:r>
            <a:r>
              <a:rPr lang="en" sz="1600">
                <a:solidFill>
                  <a:srgbClr val="000000"/>
                </a:solidFill>
                <a:highlight>
                  <a:srgbClr val="FFFFFF"/>
                </a:highlight>
                <a:latin typeface="Times New Roman"/>
                <a:ea typeface="Times New Roman"/>
                <a:cs typeface="Times New Roman"/>
                <a:sym typeface="Times New Roman"/>
              </a:rPr>
              <a:t>. Machine learning algorithms build a model based on sample data, known as "</a:t>
            </a:r>
            <a:r>
              <a:rPr lang="en" sz="1600">
                <a:solidFill>
                  <a:srgbClr val="000000"/>
                </a:solidFill>
                <a:highlight>
                  <a:srgbClr val="FFFFFF"/>
                </a:highlight>
                <a:uFill>
                  <a:noFill/>
                </a:uFill>
                <a:latin typeface="Times New Roman"/>
                <a:ea typeface="Times New Roman"/>
                <a:cs typeface="Times New Roman"/>
                <a:sym typeface="Times New Roman"/>
                <a:hlinkClick r:id="rId20">
                  <a:extLst>
                    <a:ext uri="{A12FA001-AC4F-418D-AE19-62706E023703}">
                      <ahyp:hlinkClr val="tx"/>
                    </a:ext>
                  </a:extLst>
                </a:hlinkClick>
              </a:rPr>
              <a:t>training data</a:t>
            </a:r>
            <a:r>
              <a:rPr lang="en" sz="1600">
                <a:solidFill>
                  <a:srgbClr val="000000"/>
                </a:solidFill>
                <a:highlight>
                  <a:srgbClr val="FFFFFF"/>
                </a:highlight>
                <a:latin typeface="Times New Roman"/>
                <a:ea typeface="Times New Roman"/>
                <a:cs typeface="Times New Roman"/>
                <a:sym typeface="Times New Roman"/>
              </a:rPr>
              <a:t>", in order to make predictions or decisions without being explicitly programmed to do so. Machine learning algorithms are used in a wide variety of applications, such as </a:t>
            </a:r>
            <a:r>
              <a:rPr lang="en" sz="1600">
                <a:solidFill>
                  <a:srgbClr val="000000"/>
                </a:solidFill>
                <a:highlight>
                  <a:srgbClr val="FFFFFF"/>
                </a:highlight>
                <a:uFill>
                  <a:noFill/>
                </a:uFill>
                <a:latin typeface="Times New Roman"/>
                <a:ea typeface="Times New Roman"/>
                <a:cs typeface="Times New Roman"/>
                <a:sym typeface="Times New Roman"/>
                <a:hlinkClick r:id="rId21">
                  <a:extLst>
                    <a:ext uri="{A12FA001-AC4F-418D-AE19-62706E023703}">
                      <ahyp:hlinkClr val="tx"/>
                    </a:ext>
                  </a:extLst>
                </a:hlinkClick>
              </a:rPr>
              <a:t>email filtering</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highlight>
                  <a:srgbClr val="FFFFFF"/>
                </a:highlight>
                <a:uFill>
                  <a:noFill/>
                </a:uFill>
                <a:latin typeface="Times New Roman"/>
                <a:ea typeface="Times New Roman"/>
                <a:cs typeface="Times New Roman"/>
                <a:sym typeface="Times New Roman"/>
                <a:hlinkClick r:id="rId22">
                  <a:extLst>
                    <a:ext uri="{A12FA001-AC4F-418D-AE19-62706E023703}">
                      <ahyp:hlinkClr val="tx"/>
                    </a:ext>
                  </a:extLst>
                </a:hlinkClick>
              </a:rPr>
              <a:t>computer vision</a:t>
            </a:r>
            <a:r>
              <a:rPr lang="en" sz="1600">
                <a:solidFill>
                  <a:srgbClr val="000000"/>
                </a:solidFill>
                <a:highlight>
                  <a:srgbClr val="FFFFFF"/>
                </a:highlight>
                <a:latin typeface="Times New Roman"/>
                <a:ea typeface="Times New Roman"/>
                <a:cs typeface="Times New Roman"/>
                <a:sym typeface="Times New Roman"/>
              </a:rPr>
              <a:t>, where it is difficult or unfeasible to develop conventional algorithms to perform the needed tasks.</a:t>
            </a:r>
            <a:endParaRPr sz="1600">
              <a:solidFill>
                <a:srgbClr val="000000"/>
              </a:solidFill>
              <a:latin typeface="Times New Roman"/>
              <a:ea typeface="Times New Roman"/>
              <a:cs typeface="Times New Roman"/>
              <a:sym typeface="Times New Roman"/>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