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9" r:id="rId4"/>
    <p:sldId id="263"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0D0D"/>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74" autoAdjust="0"/>
    <p:restoredTop sz="94660"/>
  </p:normalViewPr>
  <p:slideViewPr>
    <p:cSldViewPr snapToGrid="0">
      <p:cViewPr>
        <p:scale>
          <a:sx n="75" d="100"/>
          <a:sy n="75" d="100"/>
        </p:scale>
        <p:origin x="1722" y="9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C4DCC24C-9FA0-4CFE-9A27-CD4D1E88FBF1}" type="datetimeFigureOut">
              <a:rPr lang="en-US" smtClean="0"/>
              <a:t>12/19/2019</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916C23B6-B8B4-4CC0-9603-1F97C310C20E}" type="slidenum">
              <a:rPr lang="en-US" smtClean="0"/>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155050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DCC24C-9FA0-4CFE-9A27-CD4D1E88FBF1}" type="datetimeFigureOut">
              <a:rPr lang="en-US" smtClean="0"/>
              <a:t>12/19/2019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6C23B6-B8B4-4CC0-9603-1F97C310C20E}" type="slidenum">
              <a:rPr lang="en-US" smtClean="0"/>
              <a:t>‹#›</a:t>
            </a:fld>
            <a:endParaRPr lang="en-US" dirty="0"/>
          </a:p>
        </p:txBody>
      </p:sp>
    </p:spTree>
    <p:extLst>
      <p:ext uri="{BB962C8B-B14F-4D97-AF65-F5344CB8AC3E}">
        <p14:creationId xmlns:p14="http://schemas.microsoft.com/office/powerpoint/2010/main" val="870729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C4DCC24C-9FA0-4CFE-9A27-CD4D1E88FBF1}" type="datetimeFigureOut">
              <a:rPr lang="en-US" smtClean="0"/>
              <a:t>12/19/2019</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916C23B6-B8B4-4CC0-9603-1F97C310C20E}" type="slidenum">
              <a:rPr lang="en-US" smtClean="0"/>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6970111"/>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DCC24C-9FA0-4CFE-9A27-CD4D1E88FBF1}" type="datetimeFigureOut">
              <a:rPr lang="en-US" smtClean="0"/>
              <a:t>12/19/2019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6C23B6-B8B4-4CC0-9603-1F97C310C20E}" type="slidenum">
              <a:rPr lang="en-US" smtClean="0"/>
              <a:t>‹#›</a:t>
            </a:fld>
            <a:endParaRPr lang="en-US" dirty="0"/>
          </a:p>
        </p:txBody>
      </p:sp>
    </p:spTree>
    <p:extLst>
      <p:ext uri="{BB962C8B-B14F-4D97-AF65-F5344CB8AC3E}">
        <p14:creationId xmlns:p14="http://schemas.microsoft.com/office/powerpoint/2010/main" val="2362740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C4DCC24C-9FA0-4CFE-9A27-CD4D1E88FBF1}" type="datetimeFigureOut">
              <a:rPr lang="en-US" smtClean="0"/>
              <a:t>12/19/2019</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916C23B6-B8B4-4CC0-9603-1F97C310C20E}" type="slidenum">
              <a:rPr lang="en-US" smtClean="0"/>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8996877"/>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4DCC24C-9FA0-4CFE-9A27-CD4D1E88FBF1}" type="datetimeFigureOut">
              <a:rPr lang="en-US" smtClean="0"/>
              <a:t>12/19/2019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6C23B6-B8B4-4CC0-9603-1F97C310C20E}" type="slidenum">
              <a:rPr lang="en-US" smtClean="0"/>
              <a:t>‹#›</a:t>
            </a:fld>
            <a:endParaRPr lang="en-US" dirty="0"/>
          </a:p>
        </p:txBody>
      </p:sp>
    </p:spTree>
    <p:extLst>
      <p:ext uri="{BB962C8B-B14F-4D97-AF65-F5344CB8AC3E}">
        <p14:creationId xmlns:p14="http://schemas.microsoft.com/office/powerpoint/2010/main" val="2742090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4DCC24C-9FA0-4CFE-9A27-CD4D1E88FBF1}" type="datetimeFigureOut">
              <a:rPr lang="en-US" smtClean="0"/>
              <a:t>12/19/2019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16C23B6-B8B4-4CC0-9603-1F97C310C20E}" type="slidenum">
              <a:rPr lang="en-US" smtClean="0"/>
              <a:t>‹#›</a:t>
            </a:fld>
            <a:endParaRPr lang="en-US" dirty="0"/>
          </a:p>
        </p:txBody>
      </p:sp>
    </p:spTree>
    <p:extLst>
      <p:ext uri="{BB962C8B-B14F-4D97-AF65-F5344CB8AC3E}">
        <p14:creationId xmlns:p14="http://schemas.microsoft.com/office/powerpoint/2010/main" val="757368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4DCC24C-9FA0-4CFE-9A27-CD4D1E88FBF1}" type="datetimeFigureOut">
              <a:rPr lang="en-US" smtClean="0"/>
              <a:t>12/19/2019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16C23B6-B8B4-4CC0-9603-1F97C310C20E}" type="slidenum">
              <a:rPr lang="en-US" smtClean="0"/>
              <a:t>‹#›</a:t>
            </a:fld>
            <a:endParaRPr lang="en-US" dirty="0"/>
          </a:p>
        </p:txBody>
      </p:sp>
    </p:spTree>
    <p:extLst>
      <p:ext uri="{BB962C8B-B14F-4D97-AF65-F5344CB8AC3E}">
        <p14:creationId xmlns:p14="http://schemas.microsoft.com/office/powerpoint/2010/main" val="2755774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DCC24C-9FA0-4CFE-9A27-CD4D1E88FBF1}" type="datetimeFigureOut">
              <a:rPr lang="en-US" smtClean="0"/>
              <a:t>12/19/2019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16C23B6-B8B4-4CC0-9603-1F97C310C20E}" type="slidenum">
              <a:rPr lang="en-US" smtClean="0"/>
              <a:t>‹#›</a:t>
            </a:fld>
            <a:endParaRPr lang="en-US" dirty="0"/>
          </a:p>
        </p:txBody>
      </p:sp>
    </p:spTree>
    <p:extLst>
      <p:ext uri="{BB962C8B-B14F-4D97-AF65-F5344CB8AC3E}">
        <p14:creationId xmlns:p14="http://schemas.microsoft.com/office/powerpoint/2010/main" val="1151979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4DCC24C-9FA0-4CFE-9A27-CD4D1E88FBF1}" type="datetimeFigureOut">
              <a:rPr lang="en-US" smtClean="0"/>
              <a:t>12/19/2019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6C23B6-B8B4-4CC0-9603-1F97C310C20E}" type="slidenum">
              <a:rPr lang="en-US" smtClean="0"/>
              <a:t>‹#›</a:t>
            </a:fld>
            <a:endParaRPr lang="en-US" dirty="0"/>
          </a:p>
        </p:txBody>
      </p:sp>
    </p:spTree>
    <p:extLst>
      <p:ext uri="{BB962C8B-B14F-4D97-AF65-F5344CB8AC3E}">
        <p14:creationId xmlns:p14="http://schemas.microsoft.com/office/powerpoint/2010/main" val="3398983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4DCC24C-9FA0-4CFE-9A27-CD4D1E88FBF1}" type="datetimeFigureOut">
              <a:rPr lang="en-US" smtClean="0"/>
              <a:t>12/19/2019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6C23B6-B8B4-4CC0-9603-1F97C310C20E}" type="slidenum">
              <a:rPr lang="en-US" smtClean="0"/>
              <a:t>‹#›</a:t>
            </a:fld>
            <a:endParaRPr lang="en-US" dirty="0"/>
          </a:p>
        </p:txBody>
      </p:sp>
    </p:spTree>
    <p:extLst>
      <p:ext uri="{BB962C8B-B14F-4D97-AF65-F5344CB8AC3E}">
        <p14:creationId xmlns:p14="http://schemas.microsoft.com/office/powerpoint/2010/main" val="2328718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C4DCC24C-9FA0-4CFE-9A27-CD4D1E88FBF1}" type="datetimeFigureOut">
              <a:rPr lang="en-US" smtClean="0"/>
              <a:t>12/19/2019</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916C23B6-B8B4-4CC0-9603-1F97C310C20E}" type="slidenum">
              <a:rPr lang="en-US" smtClean="0"/>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6164637"/>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 descr="Image result for neuralink"/>
          <p:cNvPicPr>
            <a:picLocks noChangeAspect="1" noChangeArrowheads="1"/>
          </p:cNvPicPr>
          <p:nvPr/>
        </p:nvPicPr>
        <p:blipFill rotWithShape="1">
          <a:blip r:embed="rId2">
            <a:extLst>
              <a:ext uri="{28A0092B-C50C-407E-A947-70E740481C1C}">
                <a14:useLocalDpi xmlns:a14="http://schemas.microsoft.com/office/drawing/2010/main" val="0"/>
              </a:ext>
            </a:extLst>
          </a:blip>
          <a:srcRect l="827" r="404"/>
          <a:stretch/>
        </p:blipFill>
        <p:spPr bwMode="auto">
          <a:xfrm>
            <a:off x="0" y="481440"/>
            <a:ext cx="12203084" cy="5852406"/>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3821777" y="3275218"/>
            <a:ext cx="1861340" cy="374032"/>
          </a:xfrm>
        </p:spPr>
        <p:txBody>
          <a:bodyPr>
            <a:normAutofit fontScale="92500" lnSpcReduction="20000"/>
          </a:bodyPr>
          <a:lstStyle/>
          <a:p>
            <a:r>
              <a:rPr lang="en-US" dirty="0" smtClean="0">
                <a:solidFill>
                  <a:srgbClr val="FFFFFF"/>
                </a:solidFill>
              </a:rPr>
              <a:t>Deepti Ramani</a:t>
            </a:r>
            <a:endParaRPr lang="en-US" dirty="0">
              <a:solidFill>
                <a:srgbClr val="FFFFFF"/>
              </a:solidFill>
            </a:endParaRPr>
          </a:p>
        </p:txBody>
      </p:sp>
    </p:spTree>
    <p:extLst>
      <p:ext uri="{BB962C8B-B14F-4D97-AF65-F5344CB8AC3E}">
        <p14:creationId xmlns:p14="http://schemas.microsoft.com/office/powerpoint/2010/main" val="17870579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5743412" y="3693367"/>
            <a:ext cx="5246014" cy="3164632"/>
            <a:chOff x="0" y="0"/>
            <a:chExt cx="5598465" cy="3372510"/>
          </a:xfrm>
        </p:grpSpPr>
        <p:grpSp>
          <p:nvGrpSpPr>
            <p:cNvPr id="13" name="Group 12"/>
            <p:cNvGrpSpPr/>
            <p:nvPr/>
          </p:nvGrpSpPr>
          <p:grpSpPr>
            <a:xfrm>
              <a:off x="0" y="0"/>
              <a:ext cx="5442703" cy="3226481"/>
              <a:chOff x="0" y="0"/>
              <a:chExt cx="5443338" cy="3226890"/>
            </a:xfrm>
          </p:grpSpPr>
          <p:grpSp>
            <p:nvGrpSpPr>
              <p:cNvPr id="15" name="Group 14"/>
              <p:cNvGrpSpPr/>
              <p:nvPr/>
            </p:nvGrpSpPr>
            <p:grpSpPr>
              <a:xfrm>
                <a:off x="0" y="0"/>
                <a:ext cx="5443338" cy="3226890"/>
                <a:chOff x="1" y="-6333"/>
                <a:chExt cx="5443763" cy="3226931"/>
              </a:xfrm>
            </p:grpSpPr>
            <p:grpSp>
              <p:nvGrpSpPr>
                <p:cNvPr id="17" name="Group 16"/>
                <p:cNvGrpSpPr/>
                <p:nvPr/>
              </p:nvGrpSpPr>
              <p:grpSpPr>
                <a:xfrm>
                  <a:off x="1" y="-6333"/>
                  <a:ext cx="5443763" cy="3226931"/>
                  <a:chOff x="1" y="6003"/>
                  <a:chExt cx="5443763" cy="3226931"/>
                </a:xfrm>
              </p:grpSpPr>
              <p:sp>
                <p:nvSpPr>
                  <p:cNvPr id="19" name="Text Box 26"/>
                  <p:cNvSpPr txBox="1"/>
                  <p:nvPr/>
                </p:nvSpPr>
                <p:spPr>
                  <a:xfrm>
                    <a:off x="1" y="6003"/>
                    <a:ext cx="1729347" cy="3226931"/>
                  </a:xfrm>
                  <a:prstGeom prst="rect">
                    <a:avLst/>
                  </a:prstGeom>
                  <a:solidFill>
                    <a:srgbClr val="CED0D8"/>
                  </a:solidFill>
                  <a:ln w="9525">
                    <a:solidFill>
                      <a:srgbClr val="74CFFC"/>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20" name="Picture 19"/>
                  <p:cNvPicPr>
                    <a:picLocks noChangeAspect="1"/>
                  </p:cNvPicPr>
                  <p:nvPr/>
                </p:nvPicPr>
                <p:blipFill rotWithShape="1">
                  <a:blip r:embed="rId2">
                    <a:extLst>
                      <a:ext uri="{28A0092B-C50C-407E-A947-70E740481C1C}">
                        <a14:useLocalDpi xmlns:a14="http://schemas.microsoft.com/office/drawing/2010/main" val="0"/>
                      </a:ext>
                    </a:extLst>
                  </a:blip>
                  <a:srcRect b="9876"/>
                  <a:stretch/>
                </p:blipFill>
                <p:spPr>
                  <a:xfrm>
                    <a:off x="347254" y="12337"/>
                    <a:ext cx="5096510" cy="3220596"/>
                  </a:xfrm>
                  <a:prstGeom prst="rect">
                    <a:avLst/>
                  </a:prstGeom>
                  <a:ln w="9525">
                    <a:solidFill>
                      <a:srgbClr val="74CFFC"/>
                    </a:solidFill>
                  </a:ln>
                </p:spPr>
              </p:pic>
              <p:sp>
                <p:nvSpPr>
                  <p:cNvPr id="21" name="Text Box 23"/>
                  <p:cNvSpPr txBox="1"/>
                  <p:nvPr/>
                </p:nvSpPr>
                <p:spPr>
                  <a:xfrm>
                    <a:off x="402336" y="73152"/>
                    <a:ext cx="1460559" cy="452789"/>
                  </a:xfrm>
                  <a:prstGeom prst="rect">
                    <a:avLst/>
                  </a:prstGeom>
                  <a:solidFill>
                    <a:srgbClr val="CED0D8"/>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p:grpSp>
            <p:sp>
              <p:nvSpPr>
                <p:cNvPr id="18" name="Text Box 34"/>
                <p:cNvSpPr txBox="1"/>
                <p:nvPr/>
              </p:nvSpPr>
              <p:spPr>
                <a:xfrm>
                  <a:off x="127176" y="0"/>
                  <a:ext cx="1666804" cy="3220597"/>
                </a:xfrm>
                <a:prstGeom prst="rect">
                  <a:avLst/>
                </a:prstGeom>
                <a:solidFill>
                  <a:srgbClr val="CED0D8"/>
                </a:solidFill>
                <a:ln w="952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p:grpSp>
          <p:sp>
            <p:nvSpPr>
              <p:cNvPr id="16" name="Text Box 21"/>
              <p:cNvSpPr txBox="1"/>
              <p:nvPr/>
            </p:nvSpPr>
            <p:spPr>
              <a:xfrm>
                <a:off x="95534" y="95534"/>
                <a:ext cx="1728192" cy="3072438"/>
              </a:xfrm>
              <a:prstGeom prst="rect">
                <a:avLst/>
              </a:prstGeom>
              <a:solidFill>
                <a:srgbClr val="0D0D0D">
                  <a:alpha val="50196"/>
                </a:srgbClr>
              </a:solidFill>
              <a:ln w="6350">
                <a:solidFill>
                  <a:srgbClr val="54BCDC"/>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The technology contains four sensors: three in motor areas and one in a somatosensory area. These sensors are connected to a chip behind the ear by ultra-thin wires tunneled under the scalp [3]. The chip is connected wirelessly to a wearable device called a link, containing a Bluetooth radio and battery that activates the implant [5].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14" name="Text Box 37"/>
            <p:cNvSpPr txBox="1"/>
            <p:nvPr/>
          </p:nvSpPr>
          <p:spPr>
            <a:xfrm>
              <a:off x="5060207" y="2943885"/>
              <a:ext cx="538258" cy="4286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22" name="Group 21"/>
          <p:cNvGrpSpPr/>
          <p:nvPr/>
        </p:nvGrpSpPr>
        <p:grpSpPr>
          <a:xfrm>
            <a:off x="4720479" y="113393"/>
            <a:ext cx="6130322" cy="3515093"/>
            <a:chOff x="-786810" y="-1"/>
            <a:chExt cx="7528576" cy="4316841"/>
          </a:xfrm>
        </p:grpSpPr>
        <p:grpSp>
          <p:nvGrpSpPr>
            <p:cNvPr id="23" name="Group 22"/>
            <p:cNvGrpSpPr/>
            <p:nvPr/>
          </p:nvGrpSpPr>
          <p:grpSpPr>
            <a:xfrm>
              <a:off x="-708414" y="-1"/>
              <a:ext cx="7450180" cy="4246329"/>
              <a:chOff x="-816983" y="-30070"/>
              <a:chExt cx="7105542" cy="4049614"/>
            </a:xfrm>
          </p:grpSpPr>
          <p:pic>
            <p:nvPicPr>
              <p:cNvPr id="25" name="Picture 24"/>
              <p:cNvPicPr>
                <a:picLocks noChangeAspect="1"/>
              </p:cNvPicPr>
              <p:nvPr/>
            </p:nvPicPr>
            <p:blipFill rotWithShape="1">
              <a:blip r:embed="rId3">
                <a:extLst>
                  <a:ext uri="{28A0092B-C50C-407E-A947-70E740481C1C}">
                    <a14:useLocalDpi xmlns:a14="http://schemas.microsoft.com/office/drawing/2010/main" val="0"/>
                  </a:ext>
                </a:extLst>
              </a:blip>
              <a:srcRect l="12440" r="3" b="4"/>
              <a:stretch/>
            </p:blipFill>
            <p:spPr>
              <a:xfrm>
                <a:off x="-816983" y="-30070"/>
                <a:ext cx="7105542" cy="4049614"/>
              </a:xfrm>
              <a:prstGeom prst="rect">
                <a:avLst/>
              </a:prstGeom>
              <a:ln>
                <a:solidFill>
                  <a:srgbClr val="54BCDC"/>
                </a:solidFill>
              </a:ln>
            </p:spPr>
          </p:pic>
          <p:sp>
            <p:nvSpPr>
              <p:cNvPr id="26" name="Text Box 4"/>
              <p:cNvSpPr txBox="1"/>
              <p:nvPr/>
            </p:nvSpPr>
            <p:spPr>
              <a:xfrm>
                <a:off x="3986939" y="59969"/>
                <a:ext cx="2179747" cy="3846620"/>
              </a:xfrm>
              <a:prstGeom prst="rect">
                <a:avLst/>
              </a:prstGeom>
              <a:solidFill>
                <a:srgbClr val="0D0D0D">
                  <a:alpha val="50196"/>
                </a:srgbClr>
              </a:solidFill>
              <a:ln w="6350">
                <a:solidFill>
                  <a:srgbClr val="54BCDC"/>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The brain sends messages to other parts of the body by using an elaborate, complex system of neurons. Neurons communicate with each other using chemical signals called neurotransmitters, from the axon of one neuron in response to an electrical spike called an action potential.  These action potentials produce an electric field that can be detected by placing electrodes nearby, essentially allowing information represented by a neuron to be recorded [5].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24" name="Text Box 38"/>
            <p:cNvSpPr txBox="1"/>
            <p:nvPr/>
          </p:nvSpPr>
          <p:spPr>
            <a:xfrm>
              <a:off x="-786810" y="3888215"/>
              <a:ext cx="457341" cy="4286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27" name="Group 26"/>
          <p:cNvGrpSpPr/>
          <p:nvPr/>
        </p:nvGrpSpPr>
        <p:grpSpPr>
          <a:xfrm>
            <a:off x="1565164" y="737661"/>
            <a:ext cx="3603743" cy="1890038"/>
            <a:chOff x="-1" y="0"/>
            <a:chExt cx="4425773" cy="2321221"/>
          </a:xfrm>
        </p:grpSpPr>
        <p:grpSp>
          <p:nvGrpSpPr>
            <p:cNvPr id="28" name="Group 27"/>
            <p:cNvGrpSpPr/>
            <p:nvPr/>
          </p:nvGrpSpPr>
          <p:grpSpPr>
            <a:xfrm>
              <a:off x="53162" y="0"/>
              <a:ext cx="4372610" cy="2181225"/>
              <a:chOff x="48488" y="0"/>
              <a:chExt cx="3571012" cy="1781175"/>
            </a:xfrm>
          </p:grpSpPr>
          <p:sp>
            <p:nvSpPr>
              <p:cNvPr id="30" name="Rectangle 29"/>
              <p:cNvSpPr/>
              <p:nvPr/>
            </p:nvSpPr>
            <p:spPr>
              <a:xfrm>
                <a:off x="48488" y="0"/>
                <a:ext cx="3571012" cy="1781175"/>
              </a:xfrm>
              <a:prstGeom prst="rect">
                <a:avLst/>
              </a:prstGeom>
              <a:solidFill>
                <a:srgbClr val="54BCDC"/>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nvGrpSpPr>
              <p:cNvPr id="31" name="Group 30"/>
              <p:cNvGrpSpPr/>
              <p:nvPr/>
            </p:nvGrpSpPr>
            <p:grpSpPr>
              <a:xfrm>
                <a:off x="76372" y="57322"/>
                <a:ext cx="3486150" cy="1668780"/>
                <a:chOff x="18144" y="17686"/>
                <a:chExt cx="6522720" cy="3043555"/>
              </a:xfrm>
            </p:grpSpPr>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44" y="17686"/>
                  <a:ext cx="6522720" cy="3043555"/>
                </a:xfrm>
                <a:prstGeom prst="rect">
                  <a:avLst/>
                </a:prstGeom>
                <a:ln w="88900" cap="sq" cmpd="thickThin">
                  <a:solidFill>
                    <a:srgbClr val="000000"/>
                  </a:solidFill>
                  <a:prstDash val="solid"/>
                  <a:miter lim="800000"/>
                </a:ln>
                <a:effectLst>
                  <a:innerShdw blurRad="76200">
                    <a:srgbClr val="000000"/>
                  </a:innerShdw>
                </a:effectLst>
              </p:spPr>
            </p:pic>
            <p:sp>
              <p:nvSpPr>
                <p:cNvPr id="33" name="Text Box 12"/>
                <p:cNvSpPr txBox="1"/>
                <p:nvPr/>
              </p:nvSpPr>
              <p:spPr>
                <a:xfrm>
                  <a:off x="4794021" y="434145"/>
                  <a:ext cx="1247513" cy="451735"/>
                </a:xfrm>
                <a:prstGeom prst="rect">
                  <a:avLst/>
                </a:prstGeom>
                <a:solidFill>
                  <a:schemeClr val="bg2"/>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0"/>
                    </a:spcAft>
                  </a:pPr>
                  <a:r>
                    <a:rPr lang="en-US" sz="800" dirty="0">
                      <a:solidFill>
                        <a:srgbClr val="B7B5B5"/>
                      </a:solidFill>
                      <a:effectLst/>
                      <a:latin typeface="Calibri" panose="020F0502020204030204" pitchFamily="34" charset="0"/>
                      <a:ea typeface="Calibri" panose="020F0502020204030204" pitchFamily="34" charset="0"/>
                      <a:cs typeface="Times New Roman" panose="02020603050405020304" pitchFamily="18" charset="0"/>
                    </a:rPr>
                    <a:t>Machine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29" name="Text Box 2"/>
            <p:cNvSpPr txBox="1"/>
            <p:nvPr/>
          </p:nvSpPr>
          <p:spPr>
            <a:xfrm>
              <a:off x="-1" y="1892596"/>
              <a:ext cx="535295" cy="4286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34" name="Text Box 19"/>
          <p:cNvSpPr txBox="1">
            <a:spLocks noChangeArrowheads="1"/>
          </p:cNvSpPr>
          <p:nvPr/>
        </p:nvSpPr>
        <p:spPr bwMode="auto">
          <a:xfrm>
            <a:off x="1623928" y="132447"/>
            <a:ext cx="3047018" cy="511815"/>
          </a:xfrm>
          <a:prstGeom prst="rect">
            <a:avLst/>
          </a:prstGeom>
          <a:solidFill>
            <a:srgbClr val="0D0D0D">
              <a:alpha val="50195"/>
            </a:srgbClr>
          </a:solidFill>
          <a:ln w="9525">
            <a:solidFill>
              <a:srgbClr val="54BCDC"/>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FFFFFF"/>
                </a:solidFill>
                <a:effectLst/>
                <a:latin typeface="Adobe Caslon Pro Bold" panose="0205070206050A020403" pitchFamily="18" charset="0"/>
                <a:ea typeface="Calibri" panose="020F0502020204030204" pitchFamily="34" charset="0"/>
                <a:cs typeface="Times New Roman" panose="02020603050405020304" pitchFamily="18" charset="0"/>
              </a:rPr>
              <a:t>NEURALINK</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5" name="Text Box 18"/>
          <p:cNvSpPr txBox="1">
            <a:spLocks noChangeArrowheads="1"/>
          </p:cNvSpPr>
          <p:nvPr/>
        </p:nvSpPr>
        <p:spPr bwMode="auto">
          <a:xfrm>
            <a:off x="1282700" y="5455647"/>
            <a:ext cx="4330568" cy="1265324"/>
          </a:xfrm>
          <a:prstGeom prst="rect">
            <a:avLst/>
          </a:prstGeom>
          <a:solidFill>
            <a:srgbClr val="0D0D0D"/>
          </a:solidFill>
          <a:ln w="9525">
            <a:solidFill>
              <a:srgbClr val="54BCDC"/>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Neuralink hopes to use this technology to allow people to control devices like mobile phones and Bluetooth mice and keyboards, and eventually robotic limbs.</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In addition, the diagram above shows how Neuralink can also provide users with haptic feedback to specific parts of the body, sending impulses to the brain that simulate what happens when a certain stimulus occurs [5].</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nvGrpSpPr>
          <p:cNvPr id="36" name="Group 35"/>
          <p:cNvGrpSpPr/>
          <p:nvPr/>
        </p:nvGrpSpPr>
        <p:grpSpPr>
          <a:xfrm>
            <a:off x="2078037" y="3628227"/>
            <a:ext cx="3665374" cy="1912565"/>
            <a:chOff x="0" y="0"/>
            <a:chExt cx="4269151" cy="2161677"/>
          </a:xfrm>
        </p:grpSpPr>
        <p:grpSp>
          <p:nvGrpSpPr>
            <p:cNvPr id="37" name="Group 36"/>
            <p:cNvGrpSpPr/>
            <p:nvPr/>
          </p:nvGrpSpPr>
          <p:grpSpPr>
            <a:xfrm>
              <a:off x="0" y="0"/>
              <a:ext cx="4177357" cy="2009677"/>
              <a:chOff x="0" y="0"/>
              <a:chExt cx="4214495" cy="2009775"/>
            </a:xfrm>
          </p:grpSpPr>
          <p:pic>
            <p:nvPicPr>
              <p:cNvPr id="39" name="Picture 38"/>
              <p:cNvPicPr>
                <a:picLocks noChangeAspect="1"/>
              </p:cNvPicPr>
              <p:nvPr/>
            </p:nvPicPr>
            <p:blipFill rotWithShape="1">
              <a:blip r:embed="rId5">
                <a:extLst>
                  <a:ext uri="{28A0092B-C50C-407E-A947-70E740481C1C}">
                    <a14:useLocalDpi xmlns:a14="http://schemas.microsoft.com/office/drawing/2010/main" val="0"/>
                  </a:ext>
                </a:extLst>
              </a:blip>
              <a:srcRect t="6406" r="2064" b="5143"/>
              <a:stretch/>
            </p:blipFill>
            <p:spPr bwMode="auto">
              <a:xfrm>
                <a:off x="0" y="0"/>
                <a:ext cx="4214495" cy="2009775"/>
              </a:xfrm>
              <a:prstGeom prst="rect">
                <a:avLst/>
              </a:prstGeom>
              <a:ln>
                <a:noFill/>
              </a:ln>
              <a:extLst>
                <a:ext uri="{53640926-AAD7-44D8-BBD7-CCE9431645EC}">
                  <a14:shadowObscured xmlns:a14="http://schemas.microsoft.com/office/drawing/2010/main"/>
                </a:ext>
              </a:extLst>
            </p:spPr>
          </p:pic>
          <p:sp>
            <p:nvSpPr>
              <p:cNvPr id="40" name="Text Box 28"/>
              <p:cNvSpPr txBox="1"/>
              <p:nvPr/>
            </p:nvSpPr>
            <p:spPr>
              <a:xfrm>
                <a:off x="1733126" y="10592"/>
                <a:ext cx="2437190" cy="1962933"/>
              </a:xfrm>
              <a:prstGeom prst="rect">
                <a:avLst/>
              </a:prstGeom>
              <a:noFill/>
              <a:ln w="9525">
                <a:solidFill>
                  <a:srgbClr val="54BCDC"/>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p:grpSp>
        <p:sp>
          <p:nvSpPr>
            <p:cNvPr id="38" name="Text Box 3"/>
            <p:cNvSpPr txBox="1"/>
            <p:nvPr/>
          </p:nvSpPr>
          <p:spPr>
            <a:xfrm>
              <a:off x="3859618" y="1733107"/>
              <a:ext cx="409533" cy="42857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41" name="Rectangle 41"/>
          <p:cNvSpPr>
            <a:spLocks noChangeArrowheads="1"/>
          </p:cNvSpPr>
          <p:nvPr/>
        </p:nvSpPr>
        <p:spPr bwMode="auto">
          <a:xfrm>
            <a:off x="1282700" y="0"/>
            <a:ext cx="9928518" cy="372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dirty="0"/>
          </a:p>
        </p:txBody>
      </p:sp>
      <p:sp>
        <p:nvSpPr>
          <p:cNvPr id="42" name="Rectangle 56"/>
          <p:cNvSpPr>
            <a:spLocks noChangeArrowheads="1"/>
          </p:cNvSpPr>
          <p:nvPr/>
        </p:nvSpPr>
        <p:spPr bwMode="auto">
          <a:xfrm>
            <a:off x="1282700" y="457200"/>
            <a:ext cx="992851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dirty="0"/>
          </a:p>
        </p:txBody>
      </p:sp>
    </p:spTree>
    <p:extLst>
      <p:ext uri="{BB962C8B-B14F-4D97-AF65-F5344CB8AC3E}">
        <p14:creationId xmlns:p14="http://schemas.microsoft.com/office/powerpoint/2010/main" val="36279029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0" descr="Image result for neuralink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762000" y="569066"/>
            <a:ext cx="3867150" cy="5655156"/>
          </a:xfrm>
          <a:solidFill>
            <a:srgbClr val="000000">
              <a:alpha val="85098"/>
            </a:srgbClr>
          </a:solidFill>
        </p:spPr>
        <p:txBody>
          <a:bodyPr/>
          <a:lstStyle/>
          <a:p>
            <a:pPr algn="l"/>
            <a:r>
              <a:rPr lang="en-US" dirty="0" smtClean="0">
                <a:solidFill>
                  <a:srgbClr val="FFFFFF"/>
                </a:solidFill>
              </a:rPr>
              <a:t>Tools Used</a:t>
            </a:r>
            <a:endParaRPr lang="en-US" dirty="0">
              <a:solidFill>
                <a:srgbClr val="FFFFFF"/>
              </a:solidFill>
            </a:endParaRPr>
          </a:p>
        </p:txBody>
      </p:sp>
      <p:sp>
        <p:nvSpPr>
          <p:cNvPr id="3" name="Content Placeholder 2"/>
          <p:cNvSpPr>
            <a:spLocks noGrp="1"/>
          </p:cNvSpPr>
          <p:nvPr>
            <p:ph idx="1"/>
          </p:nvPr>
        </p:nvSpPr>
        <p:spPr>
          <a:xfrm>
            <a:off x="4629150" y="569066"/>
            <a:ext cx="6800848" cy="5655156"/>
          </a:xfrm>
          <a:solidFill>
            <a:srgbClr val="000000">
              <a:alpha val="85098"/>
            </a:srgbClr>
          </a:solidFill>
        </p:spPr>
        <p:txBody>
          <a:bodyPr/>
          <a:lstStyle/>
          <a:p>
            <a:r>
              <a:rPr lang="en-US" dirty="0" smtClean="0">
                <a:solidFill>
                  <a:srgbClr val="FFFFFF"/>
                </a:solidFill>
              </a:rPr>
              <a:t>Snipping Tool</a:t>
            </a:r>
          </a:p>
          <a:p>
            <a:r>
              <a:rPr lang="en-US" dirty="0" smtClean="0">
                <a:solidFill>
                  <a:srgbClr val="FFFFFF"/>
                </a:solidFill>
              </a:rPr>
              <a:t>Photoshop</a:t>
            </a:r>
          </a:p>
          <a:p>
            <a:r>
              <a:rPr lang="en-US" dirty="0" smtClean="0">
                <a:solidFill>
                  <a:srgbClr val="FFFFFF"/>
                </a:solidFill>
              </a:rPr>
              <a:t>Microsoft Word</a:t>
            </a:r>
            <a:endParaRPr lang="en-US" dirty="0">
              <a:solidFill>
                <a:srgbClr val="FFFFFF"/>
              </a:solidFill>
            </a:endParaRPr>
          </a:p>
        </p:txBody>
      </p:sp>
    </p:spTree>
    <p:extLst>
      <p:ext uri="{BB962C8B-B14F-4D97-AF65-F5344CB8AC3E}">
        <p14:creationId xmlns:p14="http://schemas.microsoft.com/office/powerpoint/2010/main" val="2188568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mage result for neurali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762000" y="569066"/>
            <a:ext cx="3867150" cy="5655156"/>
          </a:xfrm>
          <a:solidFill>
            <a:srgbClr val="000000">
              <a:alpha val="85098"/>
            </a:srgbClr>
          </a:solidFill>
        </p:spPr>
        <p:txBody>
          <a:bodyPr/>
          <a:lstStyle/>
          <a:p>
            <a:pPr algn="l"/>
            <a:r>
              <a:rPr lang="en-US" dirty="0" smtClean="0">
                <a:solidFill>
                  <a:srgbClr val="FFFFFF"/>
                </a:solidFill>
              </a:rPr>
              <a:t>Introduction</a:t>
            </a:r>
            <a:endParaRPr lang="en-US" dirty="0">
              <a:solidFill>
                <a:srgbClr val="FFFFFF"/>
              </a:solidFill>
            </a:endParaRPr>
          </a:p>
        </p:txBody>
      </p:sp>
      <p:sp>
        <p:nvSpPr>
          <p:cNvPr id="3" name="Content Placeholder 2"/>
          <p:cNvSpPr>
            <a:spLocks noGrp="1"/>
          </p:cNvSpPr>
          <p:nvPr>
            <p:ph idx="1"/>
          </p:nvPr>
        </p:nvSpPr>
        <p:spPr>
          <a:xfrm>
            <a:off x="4629150" y="569066"/>
            <a:ext cx="6800848" cy="5655156"/>
          </a:xfrm>
          <a:solidFill>
            <a:srgbClr val="000000">
              <a:alpha val="85098"/>
            </a:srgbClr>
          </a:solidFill>
        </p:spPr>
        <p:txBody>
          <a:bodyPr/>
          <a:lstStyle/>
          <a:p>
            <a:r>
              <a:rPr lang="en-US" dirty="0">
                <a:solidFill>
                  <a:srgbClr val="FFFFFF"/>
                </a:solidFill>
              </a:rPr>
              <a:t>Designed by Elon Musk</a:t>
            </a:r>
          </a:p>
          <a:p>
            <a:r>
              <a:rPr lang="en-US" dirty="0">
                <a:solidFill>
                  <a:srgbClr val="FFFFFF"/>
                </a:solidFill>
              </a:rPr>
              <a:t>Allows humans to access more of their brain functions</a:t>
            </a:r>
          </a:p>
          <a:p>
            <a:r>
              <a:rPr lang="en-US" dirty="0">
                <a:solidFill>
                  <a:srgbClr val="FFFFFF"/>
                </a:solidFill>
              </a:rPr>
              <a:t>Intended to serve as an interface between the brain and a machine</a:t>
            </a:r>
          </a:p>
          <a:p>
            <a:r>
              <a:rPr lang="en-US" dirty="0">
                <a:solidFill>
                  <a:srgbClr val="FFFFFF"/>
                </a:solidFill>
              </a:rPr>
              <a:t>“Achieve symbiosis between humans and AI”</a:t>
            </a:r>
          </a:p>
          <a:p>
            <a:pPr marL="0" indent="0">
              <a:buNone/>
            </a:pPr>
            <a:endParaRPr lang="en-US" dirty="0">
              <a:solidFill>
                <a:srgbClr val="FFFFFF"/>
              </a:solidFill>
            </a:endParaRPr>
          </a:p>
        </p:txBody>
      </p:sp>
    </p:spTree>
    <p:extLst>
      <p:ext uri="{BB962C8B-B14F-4D97-AF65-F5344CB8AC3E}">
        <p14:creationId xmlns:p14="http://schemas.microsoft.com/office/powerpoint/2010/main" val="7879062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neurali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762000" y="569066"/>
            <a:ext cx="4419600" cy="5655156"/>
          </a:xfrm>
          <a:solidFill>
            <a:srgbClr val="000000">
              <a:alpha val="85098"/>
            </a:srgbClr>
          </a:solidFill>
        </p:spPr>
        <p:txBody>
          <a:bodyPr/>
          <a:lstStyle/>
          <a:p>
            <a:pPr algn="l"/>
            <a:r>
              <a:rPr lang="en-US" dirty="0" smtClean="0">
                <a:solidFill>
                  <a:srgbClr val="FFFFFF"/>
                </a:solidFill>
              </a:rPr>
              <a:t>Pros and Cons</a:t>
            </a:r>
            <a:endParaRPr lang="en-US" dirty="0">
              <a:solidFill>
                <a:srgbClr val="FFFFFF"/>
              </a:solidFill>
            </a:endParaRPr>
          </a:p>
        </p:txBody>
      </p:sp>
      <p:sp>
        <p:nvSpPr>
          <p:cNvPr id="3" name="Content Placeholder 2"/>
          <p:cNvSpPr>
            <a:spLocks noGrp="1"/>
          </p:cNvSpPr>
          <p:nvPr>
            <p:ph idx="1"/>
          </p:nvPr>
        </p:nvSpPr>
        <p:spPr>
          <a:solidFill>
            <a:srgbClr val="000000">
              <a:alpha val="85098"/>
            </a:srgbClr>
          </a:solidFill>
        </p:spPr>
        <p:txBody>
          <a:bodyPr>
            <a:normAutofit lnSpcReduction="10000"/>
          </a:bodyPr>
          <a:lstStyle/>
          <a:p>
            <a:r>
              <a:rPr lang="en-US" dirty="0" smtClean="0">
                <a:solidFill>
                  <a:srgbClr val="FFFFFF"/>
                </a:solidFill>
              </a:rPr>
              <a:t>Can help those </a:t>
            </a:r>
            <a:r>
              <a:rPr lang="en-US" dirty="0">
                <a:solidFill>
                  <a:srgbClr val="FFFFFF"/>
                </a:solidFill>
              </a:rPr>
              <a:t>who have lost a </a:t>
            </a:r>
            <a:r>
              <a:rPr lang="en-US" dirty="0" smtClean="0">
                <a:solidFill>
                  <a:srgbClr val="FFFFFF"/>
                </a:solidFill>
              </a:rPr>
              <a:t>limb gain more autonomy</a:t>
            </a:r>
          </a:p>
          <a:p>
            <a:pPr lvl="1"/>
            <a:r>
              <a:rPr lang="en-US" dirty="0" smtClean="0">
                <a:solidFill>
                  <a:srgbClr val="FFFFFF"/>
                </a:solidFill>
              </a:rPr>
              <a:t>Allows </a:t>
            </a:r>
            <a:r>
              <a:rPr lang="en-US" dirty="0">
                <a:solidFill>
                  <a:srgbClr val="FFFFFF"/>
                </a:solidFill>
              </a:rPr>
              <a:t>people to control and receive information from machines using their </a:t>
            </a:r>
            <a:r>
              <a:rPr lang="en-US" dirty="0" smtClean="0">
                <a:solidFill>
                  <a:srgbClr val="FFFFFF"/>
                </a:solidFill>
              </a:rPr>
              <a:t>brains</a:t>
            </a:r>
          </a:p>
          <a:p>
            <a:pPr lvl="1"/>
            <a:r>
              <a:rPr lang="en-US" dirty="0" smtClean="0">
                <a:solidFill>
                  <a:srgbClr val="FFFFFF"/>
                </a:solidFill>
              </a:rPr>
              <a:t>Enables </a:t>
            </a:r>
            <a:r>
              <a:rPr lang="en-US" dirty="0">
                <a:solidFill>
                  <a:srgbClr val="FFFFFF"/>
                </a:solidFill>
              </a:rPr>
              <a:t>haptic </a:t>
            </a:r>
            <a:r>
              <a:rPr lang="en-US" dirty="0" smtClean="0">
                <a:solidFill>
                  <a:srgbClr val="FFFFFF"/>
                </a:solidFill>
              </a:rPr>
              <a:t>feedback by recording which </a:t>
            </a:r>
            <a:r>
              <a:rPr lang="en-US" dirty="0">
                <a:solidFill>
                  <a:srgbClr val="FFFFFF"/>
                </a:solidFill>
              </a:rPr>
              <a:t>areas of the brain are stimulated </a:t>
            </a:r>
            <a:r>
              <a:rPr lang="en-US" dirty="0" smtClean="0">
                <a:solidFill>
                  <a:srgbClr val="FFFFFF"/>
                </a:solidFill>
              </a:rPr>
              <a:t>upon touch -&gt; stimulate </a:t>
            </a:r>
            <a:r>
              <a:rPr lang="en-US" dirty="0">
                <a:solidFill>
                  <a:srgbClr val="FFFFFF"/>
                </a:solidFill>
              </a:rPr>
              <a:t>these areas when people use robotic prostheses to touch something </a:t>
            </a:r>
            <a:r>
              <a:rPr lang="en-US" dirty="0" smtClean="0">
                <a:solidFill>
                  <a:srgbClr val="FFFFFF"/>
                </a:solidFill>
              </a:rPr>
              <a:t>similar</a:t>
            </a:r>
          </a:p>
          <a:p>
            <a:pPr lvl="1"/>
            <a:r>
              <a:rPr lang="en-US" dirty="0" smtClean="0">
                <a:solidFill>
                  <a:srgbClr val="FFFFFF"/>
                </a:solidFill>
              </a:rPr>
              <a:t>Result in more accurate</a:t>
            </a:r>
            <a:r>
              <a:rPr lang="en-US" dirty="0">
                <a:solidFill>
                  <a:srgbClr val="FFFFFF"/>
                </a:solidFill>
              </a:rPr>
              <a:t>, advanced robotic limbs and </a:t>
            </a:r>
            <a:r>
              <a:rPr lang="en-US" dirty="0" smtClean="0">
                <a:solidFill>
                  <a:srgbClr val="FFFFFF"/>
                </a:solidFill>
              </a:rPr>
              <a:t>prosthetics.</a:t>
            </a:r>
            <a:endParaRPr lang="en-US" dirty="0">
              <a:solidFill>
                <a:srgbClr val="FFFFFF"/>
              </a:solidFill>
            </a:endParaRPr>
          </a:p>
          <a:p>
            <a:r>
              <a:rPr lang="en-US" dirty="0" smtClean="0">
                <a:solidFill>
                  <a:srgbClr val="FFFFFF"/>
                </a:solidFill>
              </a:rPr>
              <a:t>Lack </a:t>
            </a:r>
            <a:r>
              <a:rPr lang="en-US" dirty="0">
                <a:solidFill>
                  <a:srgbClr val="FFFFFF"/>
                </a:solidFill>
              </a:rPr>
              <a:t>of </a:t>
            </a:r>
            <a:r>
              <a:rPr lang="en-US" dirty="0" smtClean="0">
                <a:solidFill>
                  <a:srgbClr val="FFFFFF"/>
                </a:solidFill>
              </a:rPr>
              <a:t>privacy</a:t>
            </a:r>
          </a:p>
          <a:p>
            <a:pPr lvl="1"/>
            <a:r>
              <a:rPr lang="en-US" dirty="0" smtClean="0">
                <a:solidFill>
                  <a:srgbClr val="FFFFFF"/>
                </a:solidFill>
              </a:rPr>
              <a:t>Uses Bluetooth </a:t>
            </a:r>
            <a:r>
              <a:rPr lang="en-US" dirty="0">
                <a:solidFill>
                  <a:srgbClr val="FFFFFF"/>
                </a:solidFill>
              </a:rPr>
              <a:t>to interface between the chip implant and </a:t>
            </a:r>
            <a:r>
              <a:rPr lang="en-US" dirty="0" smtClean="0">
                <a:solidFill>
                  <a:srgbClr val="FFFFFF"/>
                </a:solidFill>
              </a:rPr>
              <a:t>external machines</a:t>
            </a:r>
          </a:p>
          <a:p>
            <a:pPr lvl="1"/>
            <a:r>
              <a:rPr lang="en-US" dirty="0" smtClean="0">
                <a:solidFill>
                  <a:srgbClr val="FFFFFF"/>
                </a:solidFill>
              </a:rPr>
              <a:t>Makes </a:t>
            </a:r>
            <a:r>
              <a:rPr lang="en-US" dirty="0">
                <a:solidFill>
                  <a:srgbClr val="FFFFFF"/>
                </a:solidFill>
              </a:rPr>
              <a:t>it possible for wireless transmissions to be </a:t>
            </a:r>
            <a:r>
              <a:rPr lang="en-US" dirty="0" smtClean="0">
                <a:solidFill>
                  <a:srgbClr val="FFFFFF"/>
                </a:solidFill>
              </a:rPr>
              <a:t>captured</a:t>
            </a:r>
          </a:p>
          <a:p>
            <a:pPr lvl="2"/>
            <a:r>
              <a:rPr lang="en-US" dirty="0" smtClean="0">
                <a:solidFill>
                  <a:srgbClr val="FFFFFF"/>
                </a:solidFill>
              </a:rPr>
              <a:t>Can track geographical </a:t>
            </a:r>
            <a:r>
              <a:rPr lang="en-US" dirty="0">
                <a:solidFill>
                  <a:srgbClr val="FFFFFF"/>
                </a:solidFill>
              </a:rPr>
              <a:t>movements, </a:t>
            </a:r>
            <a:r>
              <a:rPr lang="en-US" dirty="0" smtClean="0">
                <a:solidFill>
                  <a:srgbClr val="FFFFFF"/>
                </a:solidFill>
              </a:rPr>
              <a:t>surveillance</a:t>
            </a:r>
            <a:endParaRPr lang="en-US" dirty="0">
              <a:solidFill>
                <a:srgbClr val="FFFFFF"/>
              </a:solidFill>
            </a:endParaRPr>
          </a:p>
        </p:txBody>
      </p:sp>
    </p:spTree>
    <p:extLst>
      <p:ext uri="{BB962C8B-B14F-4D97-AF65-F5344CB8AC3E}">
        <p14:creationId xmlns:p14="http://schemas.microsoft.com/office/powerpoint/2010/main" val="15850490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neuralink"/>
          <p:cNvPicPr>
            <a:picLocks noChangeAspect="1" noChangeArrowheads="1"/>
          </p:cNvPicPr>
          <p:nvPr/>
        </p:nvPicPr>
        <p:blipFill rotWithShape="1">
          <a:blip r:embed="rId2">
            <a:extLst>
              <a:ext uri="{28A0092B-C50C-407E-A947-70E740481C1C}">
                <a14:useLocalDpi xmlns:a14="http://schemas.microsoft.com/office/drawing/2010/main" val="0"/>
              </a:ext>
            </a:extLst>
          </a:blip>
          <a:srcRect l="7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762000" y="569066"/>
            <a:ext cx="4419600" cy="5664544"/>
          </a:xfrm>
          <a:solidFill>
            <a:srgbClr val="000000">
              <a:alpha val="85098"/>
            </a:srgbClr>
          </a:solidFill>
        </p:spPr>
        <p:txBody>
          <a:bodyPr/>
          <a:lstStyle/>
          <a:p>
            <a:pPr algn="l"/>
            <a:r>
              <a:rPr lang="en-US" dirty="0" smtClean="0">
                <a:solidFill>
                  <a:srgbClr val="FFFFFF"/>
                </a:solidFill>
              </a:rPr>
              <a:t>How It Works</a:t>
            </a:r>
            <a:endParaRPr lang="en-US" dirty="0">
              <a:solidFill>
                <a:srgbClr val="FFFFFF"/>
              </a:solidFill>
            </a:endParaRPr>
          </a:p>
        </p:txBody>
      </p:sp>
      <p:sp>
        <p:nvSpPr>
          <p:cNvPr id="3" name="Content Placeholder 2"/>
          <p:cNvSpPr>
            <a:spLocks noGrp="1"/>
          </p:cNvSpPr>
          <p:nvPr>
            <p:ph idx="1"/>
          </p:nvPr>
        </p:nvSpPr>
        <p:spPr>
          <a:solidFill>
            <a:srgbClr val="000000">
              <a:alpha val="85098"/>
            </a:srgbClr>
          </a:solidFill>
        </p:spPr>
        <p:txBody>
          <a:bodyPr>
            <a:normAutofit/>
          </a:bodyPr>
          <a:lstStyle/>
          <a:p>
            <a:r>
              <a:rPr lang="en-US" dirty="0" smtClean="0">
                <a:solidFill>
                  <a:srgbClr val="FFFFFF"/>
                </a:solidFill>
              </a:rPr>
              <a:t>Electrical </a:t>
            </a:r>
            <a:r>
              <a:rPr lang="en-US" dirty="0">
                <a:solidFill>
                  <a:srgbClr val="FFFFFF"/>
                </a:solidFill>
              </a:rPr>
              <a:t>signals sent into and received from the </a:t>
            </a:r>
            <a:r>
              <a:rPr lang="en-US" dirty="0" smtClean="0">
                <a:solidFill>
                  <a:srgbClr val="FFFFFF"/>
                </a:solidFill>
              </a:rPr>
              <a:t>brain. </a:t>
            </a:r>
          </a:p>
          <a:p>
            <a:pPr lvl="1"/>
            <a:r>
              <a:rPr lang="en-US" dirty="0" smtClean="0">
                <a:solidFill>
                  <a:srgbClr val="FFFFFF"/>
                </a:solidFill>
              </a:rPr>
              <a:t>When </a:t>
            </a:r>
            <a:r>
              <a:rPr lang="en-US" dirty="0">
                <a:solidFill>
                  <a:srgbClr val="FFFFFF"/>
                </a:solidFill>
              </a:rPr>
              <a:t>a neuron </a:t>
            </a:r>
            <a:r>
              <a:rPr lang="en-US" dirty="0" smtClean="0">
                <a:solidFill>
                  <a:srgbClr val="FFFFFF"/>
                </a:solidFill>
              </a:rPr>
              <a:t>receives </a:t>
            </a:r>
            <a:r>
              <a:rPr lang="en-US" dirty="0">
                <a:solidFill>
                  <a:srgbClr val="FFFFFF"/>
                </a:solidFill>
              </a:rPr>
              <a:t>enough of a specific </a:t>
            </a:r>
            <a:r>
              <a:rPr lang="en-US" dirty="0" smtClean="0">
                <a:solidFill>
                  <a:srgbClr val="FFFFFF"/>
                </a:solidFill>
              </a:rPr>
              <a:t>neurotransmitter</a:t>
            </a:r>
            <a:r>
              <a:rPr lang="en-US" dirty="0">
                <a:solidFill>
                  <a:srgbClr val="FFFFFF"/>
                </a:solidFill>
              </a:rPr>
              <a:t>, an action potential gets fired, causing the neuron to continue passing on the message it received. </a:t>
            </a:r>
            <a:endParaRPr lang="en-US" dirty="0" smtClean="0">
              <a:solidFill>
                <a:srgbClr val="FFFFFF"/>
              </a:solidFill>
            </a:endParaRPr>
          </a:p>
          <a:p>
            <a:pPr lvl="1"/>
            <a:r>
              <a:rPr lang="en-US" dirty="0" smtClean="0">
                <a:solidFill>
                  <a:srgbClr val="FFFFFF"/>
                </a:solidFill>
              </a:rPr>
              <a:t>Action </a:t>
            </a:r>
            <a:r>
              <a:rPr lang="en-US" dirty="0">
                <a:solidFill>
                  <a:srgbClr val="FFFFFF"/>
                </a:solidFill>
              </a:rPr>
              <a:t>potentials produce an electric field, which can be detected by electrodes, allowing the message to be recorded </a:t>
            </a:r>
            <a:endParaRPr lang="en-US" dirty="0" smtClean="0">
              <a:solidFill>
                <a:srgbClr val="FFFFFF"/>
              </a:solidFill>
            </a:endParaRPr>
          </a:p>
          <a:p>
            <a:pPr lvl="1"/>
            <a:r>
              <a:rPr lang="en-US" dirty="0" smtClean="0">
                <a:solidFill>
                  <a:srgbClr val="FFFFFF"/>
                </a:solidFill>
              </a:rPr>
              <a:t>This is </a:t>
            </a:r>
            <a:r>
              <a:rPr lang="en-US" dirty="0">
                <a:solidFill>
                  <a:srgbClr val="FFFFFF"/>
                </a:solidFill>
              </a:rPr>
              <a:t>then sent to a chip implanted behind the ear, which reads and interprets </a:t>
            </a:r>
            <a:r>
              <a:rPr lang="en-US" dirty="0" smtClean="0">
                <a:solidFill>
                  <a:srgbClr val="FFFFFF"/>
                </a:solidFill>
              </a:rPr>
              <a:t>it</a:t>
            </a:r>
          </a:p>
          <a:p>
            <a:r>
              <a:rPr lang="en-US" dirty="0" smtClean="0">
                <a:solidFill>
                  <a:srgbClr val="FFFFFF"/>
                </a:solidFill>
              </a:rPr>
              <a:t>Bluetooth security</a:t>
            </a:r>
          </a:p>
          <a:p>
            <a:pPr lvl="1"/>
            <a:r>
              <a:rPr lang="en-US" dirty="0" smtClean="0">
                <a:solidFill>
                  <a:srgbClr val="FFFFFF"/>
                </a:solidFill>
              </a:rPr>
              <a:t>By </a:t>
            </a:r>
            <a:r>
              <a:rPr lang="en-US" dirty="0">
                <a:solidFill>
                  <a:srgbClr val="FFFFFF"/>
                </a:solidFill>
              </a:rPr>
              <a:t>using Bluetooth to open up a channel for two devices to communicate, there is a greater opportunity for man-in-the-middle attacks to occur, where a third party can access private </a:t>
            </a:r>
            <a:r>
              <a:rPr lang="en-US" dirty="0" smtClean="0">
                <a:solidFill>
                  <a:srgbClr val="FFFFFF"/>
                </a:solidFill>
              </a:rPr>
              <a:t>data</a:t>
            </a:r>
            <a:endParaRPr lang="en-US" dirty="0">
              <a:solidFill>
                <a:srgbClr val="FFFFFF"/>
              </a:solidFill>
            </a:endParaRPr>
          </a:p>
        </p:txBody>
      </p:sp>
    </p:spTree>
    <p:extLst>
      <p:ext uri="{BB962C8B-B14F-4D97-AF65-F5344CB8AC3E}">
        <p14:creationId xmlns:p14="http://schemas.microsoft.com/office/powerpoint/2010/main" val="25419559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FFFF"/>
                </a:solidFill>
              </a:rPr>
              <a:t>Works Cited</a:t>
            </a:r>
            <a:endParaRPr lang="en-US" dirty="0">
              <a:solidFill>
                <a:srgbClr val="FFFFFF"/>
              </a:solidFill>
            </a:endParaRPr>
          </a:p>
        </p:txBody>
      </p:sp>
      <p:sp>
        <p:nvSpPr>
          <p:cNvPr id="3" name="Content Placeholder 2"/>
          <p:cNvSpPr>
            <a:spLocks noGrp="1"/>
          </p:cNvSpPr>
          <p:nvPr>
            <p:ph idx="1"/>
          </p:nvPr>
        </p:nvSpPr>
        <p:spPr>
          <a:xfrm>
            <a:off x="838200" y="1435100"/>
            <a:ext cx="11252200" cy="5003800"/>
          </a:xfrm>
        </p:spPr>
        <p:txBody>
          <a:bodyPr>
            <a:normAutofit fontScale="55000" lnSpcReduction="20000"/>
          </a:bodyPr>
          <a:lstStyle/>
          <a:p>
            <a:pPr marL="0" indent="0">
              <a:buNone/>
            </a:pPr>
            <a:r>
              <a:rPr lang="en-US" dirty="0">
                <a:solidFill>
                  <a:srgbClr val="FFFFFF"/>
                </a:solidFill>
              </a:rPr>
              <a:t>[1]</a:t>
            </a:r>
          </a:p>
          <a:p>
            <a:pPr marL="0" indent="0">
              <a:buNone/>
            </a:pPr>
            <a:r>
              <a:rPr lang="en-US" dirty="0">
                <a:solidFill>
                  <a:srgbClr val="FFFFFF"/>
                </a:solidFill>
              </a:rPr>
              <a:t>Bocetta, Sam. "What are the Security Implications of Elon Musk's Neuralink?" CSO, 1 Aug. 2019, https://</a:t>
            </a:r>
            <a:r>
              <a:rPr lang="en-US" dirty="0" smtClean="0">
                <a:solidFill>
                  <a:srgbClr val="FFFFFF"/>
                </a:solidFill>
              </a:rPr>
              <a:t>www.csoonline.com/article/3429361/what-are-the-security-implications-of-</a:t>
            </a:r>
          </a:p>
          <a:p>
            <a:pPr marL="0" indent="0">
              <a:buNone/>
            </a:pPr>
            <a:r>
              <a:rPr lang="en-US" dirty="0" smtClean="0">
                <a:solidFill>
                  <a:srgbClr val="FFFFFF"/>
                </a:solidFill>
              </a:rPr>
              <a:t>elon-musks-neuralink.html</a:t>
            </a:r>
            <a:endParaRPr lang="en-US" dirty="0">
              <a:solidFill>
                <a:srgbClr val="FFFFFF"/>
              </a:solidFill>
            </a:endParaRPr>
          </a:p>
          <a:p>
            <a:pPr marL="0" indent="0">
              <a:buNone/>
            </a:pPr>
            <a:r>
              <a:rPr lang="en-US" dirty="0">
                <a:solidFill>
                  <a:srgbClr val="FFFFFF"/>
                </a:solidFill>
              </a:rPr>
              <a:t>[2]</a:t>
            </a:r>
          </a:p>
          <a:p>
            <a:pPr marL="0" indent="0">
              <a:buNone/>
            </a:pPr>
            <a:r>
              <a:rPr lang="en-US" dirty="0">
                <a:solidFill>
                  <a:srgbClr val="FFFFFF"/>
                </a:solidFill>
              </a:rPr>
              <a:t>Hamilton, Isobel Asher. "We Spoke to 2 Neuroscientists About How Exciting Elon Musk's Neuralink Really Is." Business Insider, 6 Oct. 2019, https://</a:t>
            </a:r>
            <a:r>
              <a:rPr lang="en-US" dirty="0" smtClean="0">
                <a:solidFill>
                  <a:srgbClr val="FFFFFF"/>
                </a:solidFill>
              </a:rPr>
              <a:t>www.businessinsider.com/we-spoke-to-2-neuroscientists-about-how-exciting-elon-musks-neuralink-really-is-2019-9</a:t>
            </a:r>
            <a:endParaRPr lang="en-US" dirty="0">
              <a:solidFill>
                <a:srgbClr val="FFFFFF"/>
              </a:solidFill>
            </a:endParaRPr>
          </a:p>
          <a:p>
            <a:pPr marL="0" indent="0">
              <a:buNone/>
            </a:pPr>
            <a:r>
              <a:rPr lang="en-US" dirty="0">
                <a:solidFill>
                  <a:srgbClr val="FFFFFF"/>
                </a:solidFill>
              </a:rPr>
              <a:t>[</a:t>
            </a:r>
            <a:r>
              <a:rPr lang="en-US" dirty="0" smtClean="0">
                <a:solidFill>
                  <a:srgbClr val="FFFFFF"/>
                </a:solidFill>
              </a:rPr>
              <a:t>3]</a:t>
            </a:r>
            <a:endParaRPr lang="en-US" dirty="0">
              <a:solidFill>
                <a:srgbClr val="FFFFFF"/>
              </a:solidFill>
            </a:endParaRPr>
          </a:p>
          <a:p>
            <a:pPr marL="0" indent="0">
              <a:buNone/>
            </a:pPr>
            <a:r>
              <a:rPr lang="en-US" dirty="0">
                <a:solidFill>
                  <a:srgbClr val="FFFFFF"/>
                </a:solidFill>
              </a:rPr>
              <a:t>Lopatto, Elizabeth. "Elon Musk Unveils Neuralink’s Plans For Brain-reading ‘Threads’ and a Robot to Insert Them." TheVerge, 16 Jul. 2019, https://</a:t>
            </a:r>
            <a:r>
              <a:rPr lang="en-US" dirty="0" smtClean="0">
                <a:solidFill>
                  <a:srgbClr val="FFFFFF"/>
                </a:solidFill>
              </a:rPr>
              <a:t>www.theverge.com/2019/7/16/20697123/elon-musk-neuralink-brain-reading-thread-robot</a:t>
            </a:r>
            <a:endParaRPr lang="en-US" dirty="0">
              <a:solidFill>
                <a:srgbClr val="FFFFFF"/>
              </a:solidFill>
            </a:endParaRPr>
          </a:p>
          <a:p>
            <a:pPr marL="0" indent="0">
              <a:buNone/>
            </a:pPr>
            <a:r>
              <a:rPr lang="en-US" dirty="0">
                <a:solidFill>
                  <a:srgbClr val="FFFFFF"/>
                </a:solidFill>
              </a:rPr>
              <a:t>[</a:t>
            </a:r>
            <a:r>
              <a:rPr lang="en-US" dirty="0" smtClean="0">
                <a:solidFill>
                  <a:srgbClr val="FFFFFF"/>
                </a:solidFill>
              </a:rPr>
              <a:t>4]</a:t>
            </a:r>
            <a:endParaRPr lang="en-US" dirty="0">
              <a:solidFill>
                <a:srgbClr val="FFFFFF"/>
              </a:solidFill>
            </a:endParaRPr>
          </a:p>
          <a:p>
            <a:pPr marL="0" indent="0">
              <a:buNone/>
            </a:pPr>
            <a:r>
              <a:rPr lang="en-US" dirty="0">
                <a:solidFill>
                  <a:srgbClr val="FFFFFF"/>
                </a:solidFill>
              </a:rPr>
              <a:t>Markman, Jon. "Elon Musk's Neuralink is Sci-FI Made Real." Forbes, 30 Aug. 2019, https://www.forbes.com/sites/jonmarkman/2019/08/30/elon-musks-neuralink-is-sci-fi-made-real/#</a:t>
            </a:r>
            <a:r>
              <a:rPr lang="en-US" dirty="0" smtClean="0">
                <a:solidFill>
                  <a:srgbClr val="FFFFFF"/>
                </a:solidFill>
              </a:rPr>
              <a:t>3fed797c4e2f</a:t>
            </a:r>
            <a:endParaRPr lang="en-US" dirty="0">
              <a:solidFill>
                <a:srgbClr val="FFFFFF"/>
              </a:solidFill>
            </a:endParaRPr>
          </a:p>
          <a:p>
            <a:pPr marL="0" indent="0">
              <a:buNone/>
            </a:pPr>
            <a:r>
              <a:rPr lang="en-US" dirty="0">
                <a:solidFill>
                  <a:srgbClr val="FFFFFF"/>
                </a:solidFill>
              </a:rPr>
              <a:t>[5]</a:t>
            </a:r>
          </a:p>
          <a:p>
            <a:pPr marL="0" indent="0">
              <a:buNone/>
            </a:pPr>
            <a:r>
              <a:rPr lang="en-US" dirty="0">
                <a:solidFill>
                  <a:srgbClr val="FFFFFF"/>
                </a:solidFill>
              </a:rPr>
              <a:t>Neuralink. “Neurolink Launch Event” YouTube, commentary by Elon Musk, Max Hodak, Matthew MacDougall, Vanessa Tolosa, DJ Seo, and Philip Sabes, 16 Jul. 2019, https://www.youtube.com/watch?v=r-vbh3t7WVI&amp;feature=youtu.be</a:t>
            </a:r>
            <a:r>
              <a:rPr lang="en-US" dirty="0" smtClean="0">
                <a:solidFill>
                  <a:srgbClr val="FFFFFF"/>
                </a:solidFill>
              </a:rPr>
              <a:t>.</a:t>
            </a:r>
            <a:endParaRPr lang="en-US" dirty="0">
              <a:solidFill>
                <a:srgbClr val="FFFFFF"/>
              </a:solidFill>
            </a:endParaRPr>
          </a:p>
          <a:p>
            <a:pPr marL="0" indent="0">
              <a:buNone/>
            </a:pPr>
            <a:r>
              <a:rPr lang="en-US" dirty="0">
                <a:solidFill>
                  <a:srgbClr val="FFFFFF"/>
                </a:solidFill>
              </a:rPr>
              <a:t>[6]</a:t>
            </a:r>
          </a:p>
          <a:p>
            <a:pPr marL="0" indent="0">
              <a:buNone/>
            </a:pPr>
            <a:r>
              <a:rPr lang="en-US" dirty="0">
                <a:solidFill>
                  <a:srgbClr val="FFFFFF"/>
                </a:solidFill>
              </a:rPr>
              <a:t>Scammell, Robert. "Neuralink Security "Has to be Solid" to Avoid Brain Hacking." Verdict, 24 Jul. 2019, https://</a:t>
            </a:r>
            <a:r>
              <a:rPr lang="en-US" dirty="0" smtClean="0">
                <a:solidFill>
                  <a:srgbClr val="FFFFFF"/>
                </a:solidFill>
              </a:rPr>
              <a:t>www.verdict.co.uk/neuralink-security-brain-hacking</a:t>
            </a:r>
            <a:endParaRPr lang="en-US" dirty="0">
              <a:solidFill>
                <a:srgbClr val="FFFFFF"/>
              </a:solidFill>
            </a:endParaRPr>
          </a:p>
          <a:p>
            <a:pPr marL="0" indent="0">
              <a:buNone/>
            </a:pPr>
            <a:r>
              <a:rPr lang="en-US" dirty="0">
                <a:solidFill>
                  <a:srgbClr val="FFFFFF"/>
                </a:solidFill>
              </a:rPr>
              <a:t>[7]</a:t>
            </a:r>
          </a:p>
          <a:p>
            <a:pPr marL="0" indent="0">
              <a:buNone/>
            </a:pPr>
            <a:r>
              <a:rPr lang="en-US" dirty="0">
                <a:solidFill>
                  <a:srgbClr val="FFFFFF"/>
                </a:solidFill>
              </a:rPr>
              <a:t>Stewart, Ryan. "Latest Bluetooth Hacking Techniques Expose New Attack Vectors For Hackers." Cyware, 6 Jan. 2019, https://cyware.com/news/latest-bluetooth-hacking-techniques-expose-new-attack-vectors-for-hackers-a16cfb5e</a:t>
            </a:r>
          </a:p>
        </p:txBody>
      </p:sp>
    </p:spTree>
    <p:extLst>
      <p:ext uri="{BB962C8B-B14F-4D97-AF65-F5344CB8AC3E}">
        <p14:creationId xmlns:p14="http://schemas.microsoft.com/office/powerpoint/2010/main" val="2029966769"/>
      </p:ext>
    </p:extLst>
  </p:cSld>
  <p:clrMapOvr>
    <a:masterClrMapping/>
  </p:clrMapOvr>
  <p:timing>
    <p:tnLst>
      <p:par>
        <p:cTn id="1" dur="indefinite" restart="never" nodeType="tmRoot"/>
      </p:par>
    </p:tnLst>
  </p:timing>
</p:sld>
</file>

<file path=ppt/theme/theme1.xml><?xml version="1.0" encoding="utf-8"?>
<a:theme xmlns:a="http://schemas.openxmlformats.org/drawingml/2006/main" name="Headlines">
  <a:themeElements>
    <a:clrScheme name="Custom 6">
      <a:dk1>
        <a:srgbClr val="439EB7"/>
      </a:dk1>
      <a:lt1>
        <a:srgbClr val="439EB7"/>
      </a:lt1>
      <a:dk2>
        <a:srgbClr val="000000"/>
      </a:dk2>
      <a:lt2>
        <a:srgbClr val="000000"/>
      </a:lt2>
      <a:accent1>
        <a:srgbClr val="439EB7"/>
      </a:accent1>
      <a:accent2>
        <a:srgbClr val="439EB7"/>
      </a:accent2>
      <a:accent3>
        <a:srgbClr val="439EB7"/>
      </a:accent3>
      <a:accent4>
        <a:srgbClr val="439EB7"/>
      </a:accent4>
      <a:accent5>
        <a:srgbClr val="439EB7"/>
      </a:accent5>
      <a:accent6>
        <a:srgbClr val="439EB7"/>
      </a:accent6>
      <a:hlink>
        <a:srgbClr val="439EB7"/>
      </a:hlink>
      <a:folHlink>
        <a:srgbClr val="439EB7"/>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docProps/app.xml><?xml version="1.0" encoding="utf-8"?>
<Properties xmlns="http://schemas.openxmlformats.org/officeDocument/2006/extended-properties" xmlns:vt="http://schemas.openxmlformats.org/officeDocument/2006/docPropsVTypes">
  <Template/>
  <TotalTime>76</TotalTime>
  <Words>699</Words>
  <Application>Microsoft Office PowerPoint</Application>
  <PresentationFormat>Widescreen</PresentationFormat>
  <Paragraphs>56</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Adobe Caslon Pro Bold</vt:lpstr>
      <vt:lpstr>Arial</vt:lpstr>
      <vt:lpstr>Calibri</vt:lpstr>
      <vt:lpstr>Century Schoolbook</vt:lpstr>
      <vt:lpstr>Corbel</vt:lpstr>
      <vt:lpstr>Times New Roman</vt:lpstr>
      <vt:lpstr>Headlines</vt:lpstr>
      <vt:lpstr>PowerPoint Presentation</vt:lpstr>
      <vt:lpstr>PowerPoint Presentation</vt:lpstr>
      <vt:lpstr>Tools Used</vt:lpstr>
      <vt:lpstr>Introduction</vt:lpstr>
      <vt:lpstr>Pros and Cons</vt:lpstr>
      <vt:lpstr>How It Works</vt:lpstr>
      <vt:lpstr>Works Cited</vt:lpstr>
    </vt:vector>
  </TitlesOfParts>
  <Company>DigiPen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Neuralink</dc:title>
  <dc:creator>Deepti Ramani</dc:creator>
  <cp:lastModifiedBy>Deepti Ramani</cp:lastModifiedBy>
  <cp:revision>26</cp:revision>
  <dcterms:created xsi:type="dcterms:W3CDTF">2019-12-19T23:30:38Z</dcterms:created>
  <dcterms:modified xsi:type="dcterms:W3CDTF">2019-12-20T01:23:45Z</dcterms:modified>
</cp:coreProperties>
</file>