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5" r:id="rId6"/>
    <p:sldId id="263" r:id="rId7"/>
    <p:sldId id="266" r:id="rId8"/>
    <p:sldId id="269" r:id="rId9"/>
    <p:sldId id="268" r:id="rId10"/>
    <p:sldId id="267" r:id="rId11"/>
    <p:sldId id="270" r:id="rId12"/>
    <p:sldId id="271" r:id="rId13"/>
    <p:sldId id="273" r:id="rId14"/>
    <p:sldId id="274" r:id="rId15"/>
    <p:sldId id="275" r:id="rId16"/>
    <p:sldId id="261" r:id="rId17"/>
    <p:sldId id="276"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a:xfrm>
            <a:off x="5332412" y="5883275"/>
            <a:ext cx="4324044" cy="365125"/>
          </a:xfrm>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413563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495A8-785F-4902-9A83-039DDD469D0C}" type="datetimeFigureOut">
              <a:rPr lang="en-DE" smtClean="0"/>
              <a:t>05/07/2025</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312743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3020675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2317806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265524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1930587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2100273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3041377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191186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a:xfrm>
            <a:off x="10951856" y="5867131"/>
            <a:ext cx="551167" cy="365125"/>
          </a:xfrm>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192170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495A8-785F-4902-9A83-039DDD469D0C}" type="datetimeFigureOut">
              <a:rPr lang="en-DE" smtClean="0"/>
              <a:t>05/07/2025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61600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B495A8-785F-4902-9A83-039DDD469D0C}" type="datetimeFigureOut">
              <a:rPr lang="en-DE" smtClean="0"/>
              <a:t>05/07/2025</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123003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495A8-785F-4902-9A83-039DDD469D0C}" type="datetimeFigureOut">
              <a:rPr lang="en-DE" smtClean="0"/>
              <a:t>05/07/2025</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31541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B495A8-785F-4902-9A83-039DDD469D0C}" type="datetimeFigureOut">
              <a:rPr lang="en-DE" smtClean="0"/>
              <a:t>05/07/2025</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23169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495A8-785F-4902-9A83-039DDD469D0C}" type="datetimeFigureOut">
              <a:rPr lang="en-DE" smtClean="0"/>
              <a:t>05/07/2025</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369980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495A8-785F-4902-9A83-039DDD469D0C}" type="datetimeFigureOut">
              <a:rPr lang="en-DE" smtClean="0"/>
              <a:t>05/07/2025</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31074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495A8-785F-4902-9A83-039DDD469D0C}" type="datetimeFigureOut">
              <a:rPr lang="en-DE" smtClean="0"/>
              <a:t>05/07/2025</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456A4F9-2E17-41AF-83D1-7D25496E667C}" type="slidenum">
              <a:rPr lang="en-DE" smtClean="0"/>
              <a:t>‹#›</a:t>
            </a:fld>
            <a:endParaRPr lang="en-DE"/>
          </a:p>
        </p:txBody>
      </p:sp>
    </p:spTree>
    <p:extLst>
      <p:ext uri="{BB962C8B-B14F-4D97-AF65-F5344CB8AC3E}">
        <p14:creationId xmlns:p14="http://schemas.microsoft.com/office/powerpoint/2010/main" val="78546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B495A8-785F-4902-9A83-039DDD469D0C}" type="datetimeFigureOut">
              <a:rPr lang="en-DE" smtClean="0"/>
              <a:t>05/07/2025</a:t>
            </a:fld>
            <a:endParaRPr lang="en-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56A4F9-2E17-41AF-83D1-7D25496E667C}" type="slidenum">
              <a:rPr lang="en-DE" smtClean="0"/>
              <a:t>‹#›</a:t>
            </a:fld>
            <a:endParaRPr lang="en-DE"/>
          </a:p>
        </p:txBody>
      </p:sp>
    </p:spTree>
    <p:extLst>
      <p:ext uri="{BB962C8B-B14F-4D97-AF65-F5344CB8AC3E}">
        <p14:creationId xmlns:p14="http://schemas.microsoft.com/office/powerpoint/2010/main" val="22211312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C9F379-13C1-2C59-EA0D-D6C9C9BBBD85}"/>
              </a:ext>
            </a:extLst>
          </p:cNvPr>
          <p:cNvPicPr>
            <a:picLocks noChangeAspect="1"/>
          </p:cNvPicPr>
          <p:nvPr/>
        </p:nvPicPr>
        <p:blipFill>
          <a:blip r:embed="rId2"/>
          <a:stretch>
            <a:fillRect/>
          </a:stretch>
        </p:blipFill>
        <p:spPr>
          <a:xfrm>
            <a:off x="2599217" y="0"/>
            <a:ext cx="9004519" cy="3557016"/>
          </a:xfrm>
          <a:prstGeom prst="rect">
            <a:avLst/>
          </a:prstGeom>
        </p:spPr>
      </p:pic>
      <p:sp>
        <p:nvSpPr>
          <p:cNvPr id="3" name="Subtitle 2">
            <a:extLst>
              <a:ext uri="{FF2B5EF4-FFF2-40B4-BE49-F238E27FC236}">
                <a16:creationId xmlns:a16="http://schemas.microsoft.com/office/drawing/2014/main" id="{438EE288-B393-6E53-2550-2DD0FF93893D}"/>
              </a:ext>
            </a:extLst>
          </p:cNvPr>
          <p:cNvSpPr>
            <a:spLocks noGrp="1"/>
          </p:cNvSpPr>
          <p:nvPr>
            <p:ph type="subTitle" idx="1"/>
          </p:nvPr>
        </p:nvSpPr>
        <p:spPr>
          <a:xfrm>
            <a:off x="4553711" y="3657600"/>
            <a:ext cx="7050025" cy="2395728"/>
          </a:xfrm>
        </p:spPr>
        <p:txBody>
          <a:bodyPr>
            <a:normAutofit fontScale="92500" lnSpcReduction="10000"/>
          </a:bodyPr>
          <a:lstStyle/>
          <a:p>
            <a:pPr algn="just"/>
            <a:r>
              <a:rPr lang="en-US" sz="3200" b="1" dirty="0"/>
              <a:t>Airline Flight Delay Analysis &amp; Prediction</a:t>
            </a:r>
          </a:p>
          <a:p>
            <a:pPr algn="just"/>
            <a:r>
              <a:rPr lang="en-US" b="1" i="1" dirty="0"/>
              <a:t>Insights, Trends &amp; Recommendations</a:t>
            </a:r>
          </a:p>
          <a:p>
            <a:pPr algn="just"/>
            <a:endParaRPr lang="en-US" b="1" i="1" dirty="0"/>
          </a:p>
          <a:p>
            <a:pPr algn="just"/>
            <a:r>
              <a:rPr lang="en-US" sz="1800" b="1" dirty="0"/>
              <a:t>Presentation by: Deepti Joshi</a:t>
            </a:r>
          </a:p>
          <a:p>
            <a:pPr algn="just"/>
            <a:r>
              <a:rPr lang="en-IN" sz="1800" b="1" dirty="0"/>
              <a:t>Mentor: Maimuneesa Kasi</a:t>
            </a:r>
          </a:p>
          <a:p>
            <a:pPr algn="just"/>
            <a:r>
              <a:rPr lang="en-IN" sz="1800" b="1" dirty="0"/>
              <a:t>Date: 05.Jul.2025</a:t>
            </a:r>
            <a:endParaRPr lang="en-DE" sz="1800" b="1" dirty="0"/>
          </a:p>
        </p:txBody>
      </p:sp>
      <p:pic>
        <p:nvPicPr>
          <p:cNvPr id="10" name="Picture 9">
            <a:extLst>
              <a:ext uri="{FF2B5EF4-FFF2-40B4-BE49-F238E27FC236}">
                <a16:creationId xmlns:a16="http://schemas.microsoft.com/office/drawing/2014/main" id="{41F656BD-7B21-F0DF-0219-3B9AB446B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6944"/>
            <a:ext cx="1769158" cy="1591056"/>
          </a:xfrm>
          <a:prstGeom prst="rect">
            <a:avLst/>
          </a:prstGeom>
          <a:effectLst>
            <a:outerShdw blurRad="12700" dist="50800" dir="5400000" algn="ctr" rotWithShape="0">
              <a:srgbClr val="000000"/>
            </a:outerShdw>
            <a:reflection endPos="0" dir="5400000" sy="-100000" algn="bl" rotWithShape="0"/>
            <a:softEdge rad="317500"/>
          </a:effectLst>
        </p:spPr>
      </p:pic>
    </p:spTree>
    <p:extLst>
      <p:ext uri="{BB962C8B-B14F-4D97-AF65-F5344CB8AC3E}">
        <p14:creationId xmlns:p14="http://schemas.microsoft.com/office/powerpoint/2010/main" val="30129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34C8B-C931-D0E0-19D5-516A235A22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E832CAF-2285-6896-4813-E932813551C4}"/>
              </a:ext>
            </a:extLst>
          </p:cNvPr>
          <p:cNvSpPr>
            <a:spLocks noGrp="1"/>
          </p:cNvSpPr>
          <p:nvPr>
            <p:ph type="title"/>
          </p:nvPr>
        </p:nvSpPr>
        <p:spPr>
          <a:xfrm>
            <a:off x="1712914" y="4096512"/>
            <a:ext cx="10018713" cy="2139696"/>
          </a:xfrm>
        </p:spPr>
        <p:txBody>
          <a:bodyPr>
            <a:normAutofit/>
          </a:bodyPr>
          <a:lstStyle/>
          <a:p>
            <a:pPr algn="just"/>
            <a:r>
              <a:rPr lang="en-US" sz="1800" dirty="0"/>
              <a:t>The pair plot provides a visual of the relationships between variables like total flights, delayed flights, cancellations, and diversions. It reveals general trends and weak to moderate correlations, such as a slight rise in cancellations and diversions as flight arrivals increase. The heatmap further explores the correlations among various delay types, with </a:t>
            </a:r>
            <a:r>
              <a:rPr lang="en-US" sz="1800" b="1" dirty="0"/>
              <a:t>late aircraft delay</a:t>
            </a:r>
            <a:r>
              <a:rPr lang="en-US" sz="1800" dirty="0"/>
              <a:t> showing a strong positive correlation with </a:t>
            </a:r>
            <a:r>
              <a:rPr lang="en-US" sz="1800" b="1" dirty="0"/>
              <a:t>carrier delay</a:t>
            </a:r>
            <a:r>
              <a:rPr lang="en-US" sz="1800" dirty="0"/>
              <a:t>, suggesting a link between delays from late arrivals and operational issues. Conversely, </a:t>
            </a:r>
            <a:r>
              <a:rPr lang="en-US" sz="1800" b="1" dirty="0"/>
              <a:t>security delays</a:t>
            </a:r>
            <a:r>
              <a:rPr lang="en-US" sz="1800" dirty="0"/>
              <a:t> have minimal correlation with the other delay types.</a:t>
            </a:r>
            <a:endParaRPr lang="en-DE" sz="1800" dirty="0"/>
          </a:p>
        </p:txBody>
      </p:sp>
      <p:pic>
        <p:nvPicPr>
          <p:cNvPr id="4" name="Picture 3">
            <a:extLst>
              <a:ext uri="{FF2B5EF4-FFF2-40B4-BE49-F238E27FC236}">
                <a16:creationId xmlns:a16="http://schemas.microsoft.com/office/drawing/2014/main" id="{A2142B6B-2C8A-9577-71F6-04B94E13F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pic>
        <p:nvPicPr>
          <p:cNvPr id="17" name="Content Placeholder 16">
            <a:extLst>
              <a:ext uri="{FF2B5EF4-FFF2-40B4-BE49-F238E27FC236}">
                <a16:creationId xmlns:a16="http://schemas.microsoft.com/office/drawing/2014/main" id="{CE36690E-DA29-13F7-6DD9-922EAFB4EB0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32023" y="177800"/>
            <a:ext cx="4321177" cy="3918711"/>
          </a:xfrm>
        </p:spPr>
      </p:pic>
      <p:pic>
        <p:nvPicPr>
          <p:cNvPr id="21" name="Content Placeholder 20">
            <a:extLst>
              <a:ext uri="{FF2B5EF4-FFF2-40B4-BE49-F238E27FC236}">
                <a16:creationId xmlns:a16="http://schemas.microsoft.com/office/drawing/2014/main" id="{0916906C-7CC6-BC7F-BB36-B76DE5BA118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17360" y="213360"/>
            <a:ext cx="4826000" cy="3810000"/>
          </a:xfrm>
        </p:spPr>
      </p:pic>
    </p:spTree>
    <p:extLst>
      <p:ext uri="{BB962C8B-B14F-4D97-AF65-F5344CB8AC3E}">
        <p14:creationId xmlns:p14="http://schemas.microsoft.com/office/powerpoint/2010/main" val="328294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0A02C-CA16-E7D1-BF6D-E05147627C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0CB38-21BF-4BCC-9030-1316F0BFE4A9}"/>
              </a:ext>
            </a:extLst>
          </p:cNvPr>
          <p:cNvSpPr>
            <a:spLocks noGrp="1"/>
          </p:cNvSpPr>
          <p:nvPr>
            <p:ph type="title"/>
          </p:nvPr>
        </p:nvSpPr>
        <p:spPr>
          <a:xfrm>
            <a:off x="1620457" y="1612899"/>
            <a:ext cx="2878391" cy="1615441"/>
          </a:xfrm>
        </p:spPr>
        <p:txBody>
          <a:bodyPr>
            <a:normAutofit/>
          </a:bodyPr>
          <a:lstStyle/>
          <a:p>
            <a:br>
              <a:rPr lang="en-US" dirty="0"/>
            </a:br>
            <a:r>
              <a:rPr lang="en-US" b="1" dirty="0"/>
              <a:t>Meaningful insights from analysis</a:t>
            </a:r>
            <a:br>
              <a:rPr lang="en-US" sz="2200" dirty="0"/>
            </a:br>
            <a:endParaRPr lang="en-DE" sz="2800" b="1" dirty="0"/>
          </a:p>
        </p:txBody>
      </p:sp>
      <p:sp>
        <p:nvSpPr>
          <p:cNvPr id="4" name="Text Placeholder 3">
            <a:extLst>
              <a:ext uri="{FF2B5EF4-FFF2-40B4-BE49-F238E27FC236}">
                <a16:creationId xmlns:a16="http://schemas.microsoft.com/office/drawing/2014/main" id="{ECBB4852-99D8-7BA5-E864-EAB267613371}"/>
              </a:ext>
            </a:extLst>
          </p:cNvPr>
          <p:cNvSpPr>
            <a:spLocks noGrp="1"/>
          </p:cNvSpPr>
          <p:nvPr>
            <p:ph type="body" sz="half" idx="2"/>
          </p:nvPr>
        </p:nvSpPr>
        <p:spPr>
          <a:xfrm>
            <a:off x="2104072" y="4673599"/>
            <a:ext cx="9419273" cy="1615441"/>
          </a:xfrm>
        </p:spPr>
        <p:txBody>
          <a:bodyPr/>
          <a:lstStyle/>
          <a:p>
            <a:pPr algn="just"/>
            <a:r>
              <a:rPr lang="en-US" sz="2000" dirty="0"/>
              <a:t>Figure 10 shows a pie chart that breaks down the causes of flight delays, with each slice representing a different factor: Carrier, Weather, NAS, Security, or Late Aircraft. The chart reveals that </a:t>
            </a:r>
            <a:r>
              <a:rPr lang="en-US" sz="2000" b="1" dirty="0"/>
              <a:t>late aircraft arrivals</a:t>
            </a:r>
            <a:r>
              <a:rPr lang="en-US" sz="2000" dirty="0"/>
              <a:t> are the primary cause of delays, taking up the largest portion, while </a:t>
            </a:r>
            <a:r>
              <a:rPr lang="en-US" sz="2000" b="1" dirty="0"/>
              <a:t>security-related delays</a:t>
            </a:r>
            <a:r>
              <a:rPr lang="en-US" sz="2000" dirty="0"/>
              <a:t> contribute the least, occupying the smallest slice.</a:t>
            </a:r>
            <a:endParaRPr lang="en-DE" dirty="0"/>
          </a:p>
        </p:txBody>
      </p:sp>
      <p:pic>
        <p:nvPicPr>
          <p:cNvPr id="9" name="Picture 8">
            <a:extLst>
              <a:ext uri="{FF2B5EF4-FFF2-40B4-BE49-F238E27FC236}">
                <a16:creationId xmlns:a16="http://schemas.microsoft.com/office/drawing/2014/main" id="{1CD3EFC7-6F43-F278-1460-D213E4E9C3D9}"/>
              </a:ext>
            </a:extLst>
          </p:cNvPr>
          <p:cNvPicPr>
            <a:picLocks noChangeAspect="1"/>
          </p:cNvPicPr>
          <p:nvPr/>
        </p:nvPicPr>
        <p:blipFill>
          <a:blip r:embed="rId2"/>
          <a:stretch>
            <a:fillRect/>
          </a:stretch>
        </p:blipFill>
        <p:spPr>
          <a:xfrm>
            <a:off x="-155501" y="5849063"/>
            <a:ext cx="1225402" cy="1133954"/>
          </a:xfrm>
          <a:prstGeom prst="rect">
            <a:avLst/>
          </a:prstGeom>
        </p:spPr>
      </p:pic>
      <p:pic>
        <p:nvPicPr>
          <p:cNvPr id="7" name="Content Placeholder 6">
            <a:extLst>
              <a:ext uri="{FF2B5EF4-FFF2-40B4-BE49-F238E27FC236}">
                <a16:creationId xmlns:a16="http://schemas.microsoft.com/office/drawing/2014/main" id="{CBD2109F-B143-0C3D-8A6C-88CED5A6BE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26864" y="170880"/>
            <a:ext cx="6896481" cy="3898199"/>
          </a:xfrm>
        </p:spPr>
      </p:pic>
    </p:spTree>
    <p:extLst>
      <p:ext uri="{BB962C8B-B14F-4D97-AF65-F5344CB8AC3E}">
        <p14:creationId xmlns:p14="http://schemas.microsoft.com/office/powerpoint/2010/main" val="391277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F0D17-B60A-03FE-C076-12A664ED72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B3576F-7ACE-BE91-8854-372E18CE934E}"/>
              </a:ext>
            </a:extLst>
          </p:cNvPr>
          <p:cNvSpPr>
            <a:spLocks noGrp="1"/>
          </p:cNvSpPr>
          <p:nvPr>
            <p:ph type="title"/>
          </p:nvPr>
        </p:nvSpPr>
        <p:spPr>
          <a:xfrm>
            <a:off x="1712914" y="4096512"/>
            <a:ext cx="10018713" cy="2139696"/>
          </a:xfrm>
        </p:spPr>
        <p:txBody>
          <a:bodyPr>
            <a:normAutofit/>
          </a:bodyPr>
          <a:lstStyle/>
          <a:p>
            <a:pPr algn="just"/>
            <a:r>
              <a:rPr lang="en-US" sz="1800" dirty="0"/>
              <a:t>Figures 11 and 12 compare the top 10 airlines and airports with the highest total arrival delays in minutes. </a:t>
            </a:r>
            <a:br>
              <a:rPr lang="en-US" sz="1800" dirty="0"/>
            </a:br>
            <a:br>
              <a:rPr lang="en-US" sz="1800" dirty="0"/>
            </a:br>
            <a:r>
              <a:rPr lang="en-US" sz="1800" dirty="0"/>
              <a:t>Figure 11 reveals that </a:t>
            </a:r>
            <a:r>
              <a:rPr lang="en-US" sz="1800" b="1" dirty="0"/>
              <a:t>Southwest Airlines</a:t>
            </a:r>
            <a:r>
              <a:rPr lang="en-US" sz="1800" dirty="0"/>
              <a:t> experiences the highest delays, suggesting areas for operational improvement. Meanwhile, Figure 12 highlights </a:t>
            </a:r>
            <a:r>
              <a:rPr lang="en-US" sz="1800" b="1" dirty="0"/>
              <a:t>Chicago IL</a:t>
            </a:r>
            <a:r>
              <a:rPr lang="en-US" sz="1800" dirty="0"/>
              <a:t> as the airport with the most significant arrival delays, helping identify key locations contributing to overall flight disruptions.</a:t>
            </a:r>
            <a:endParaRPr lang="en-DE" sz="1800" dirty="0"/>
          </a:p>
        </p:txBody>
      </p:sp>
      <p:pic>
        <p:nvPicPr>
          <p:cNvPr id="4" name="Picture 3">
            <a:extLst>
              <a:ext uri="{FF2B5EF4-FFF2-40B4-BE49-F238E27FC236}">
                <a16:creationId xmlns:a16="http://schemas.microsoft.com/office/drawing/2014/main" id="{1D047F7A-A17A-E83F-7AA7-4F288DF2E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pic>
        <p:nvPicPr>
          <p:cNvPr id="9" name="Content Placeholder 8">
            <a:extLst>
              <a:ext uri="{FF2B5EF4-FFF2-40B4-BE49-F238E27FC236}">
                <a16:creationId xmlns:a16="http://schemas.microsoft.com/office/drawing/2014/main" id="{F028E586-41CB-7213-2BB9-7A8AC5E8CFD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13705" y="154781"/>
            <a:ext cx="4894262" cy="3457099"/>
          </a:xfrm>
        </p:spPr>
      </p:pic>
      <p:pic>
        <p:nvPicPr>
          <p:cNvPr id="11" name="Content Placeholder 10">
            <a:extLst>
              <a:ext uri="{FF2B5EF4-FFF2-40B4-BE49-F238E27FC236}">
                <a16:creationId xmlns:a16="http://schemas.microsoft.com/office/drawing/2014/main" id="{496BC5BD-91B6-D567-FDB3-431CBAD94D9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78302" y="154781"/>
            <a:ext cx="4895850" cy="3457100"/>
          </a:xfrm>
        </p:spPr>
      </p:pic>
    </p:spTree>
    <p:extLst>
      <p:ext uri="{BB962C8B-B14F-4D97-AF65-F5344CB8AC3E}">
        <p14:creationId xmlns:p14="http://schemas.microsoft.com/office/powerpoint/2010/main" val="170035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8BBF-4355-5E78-4BB7-BA7C60B90EDF}"/>
              </a:ext>
            </a:extLst>
          </p:cNvPr>
          <p:cNvSpPr>
            <a:spLocks noGrp="1"/>
          </p:cNvSpPr>
          <p:nvPr>
            <p:ph type="title"/>
          </p:nvPr>
        </p:nvSpPr>
        <p:spPr/>
        <p:txBody>
          <a:bodyPr>
            <a:normAutofit/>
          </a:bodyPr>
          <a:lstStyle/>
          <a:p>
            <a:r>
              <a:rPr lang="en-US" sz="2000" dirty="0"/>
              <a:t>Yearly Weather Delays for All Airlines</a:t>
            </a:r>
            <a:endParaRPr lang="en-DE" sz="2000" dirty="0"/>
          </a:p>
        </p:txBody>
      </p:sp>
      <p:pic>
        <p:nvPicPr>
          <p:cNvPr id="6" name="Content Placeholder 5">
            <a:extLst>
              <a:ext uri="{FF2B5EF4-FFF2-40B4-BE49-F238E27FC236}">
                <a16:creationId xmlns:a16="http://schemas.microsoft.com/office/drawing/2014/main" id="{3DC9A2DD-D5CB-62BE-86F9-2BE68E2844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2" y="1161288"/>
            <a:ext cx="6505765" cy="4389119"/>
          </a:xfrm>
        </p:spPr>
      </p:pic>
      <p:sp>
        <p:nvSpPr>
          <p:cNvPr id="4" name="Text Placeholder 3">
            <a:extLst>
              <a:ext uri="{FF2B5EF4-FFF2-40B4-BE49-F238E27FC236}">
                <a16:creationId xmlns:a16="http://schemas.microsoft.com/office/drawing/2014/main" id="{D742CFDD-BC3A-2798-AF22-D45DF442CB48}"/>
              </a:ext>
            </a:extLst>
          </p:cNvPr>
          <p:cNvSpPr>
            <a:spLocks noGrp="1"/>
          </p:cNvSpPr>
          <p:nvPr>
            <p:ph type="body" sz="half" idx="2"/>
          </p:nvPr>
        </p:nvSpPr>
        <p:spPr>
          <a:xfrm>
            <a:off x="1484311" y="3703319"/>
            <a:ext cx="3549121" cy="1828800"/>
          </a:xfrm>
        </p:spPr>
        <p:txBody>
          <a:bodyPr>
            <a:noAutofit/>
          </a:bodyPr>
          <a:lstStyle/>
          <a:p>
            <a:pPr algn="just"/>
            <a:r>
              <a:rPr lang="en-US" sz="1800" dirty="0"/>
              <a:t>Figure 13 displays a line graph showing the total weather-related delays for each airline over different years. Each colored line represents a specific airline, illustrating the variation in weather delay minutes over time.</a:t>
            </a:r>
            <a:endParaRPr lang="en-DE" sz="1800" dirty="0"/>
          </a:p>
        </p:txBody>
      </p:sp>
      <p:pic>
        <p:nvPicPr>
          <p:cNvPr id="7" name="Picture 6">
            <a:extLst>
              <a:ext uri="{FF2B5EF4-FFF2-40B4-BE49-F238E27FC236}">
                <a16:creationId xmlns:a16="http://schemas.microsoft.com/office/drawing/2014/main" id="{13BFF9A0-E32F-C604-A8C6-6C2D5DDE9451}"/>
              </a:ext>
            </a:extLst>
          </p:cNvPr>
          <p:cNvPicPr>
            <a:picLocks noChangeAspect="1"/>
          </p:cNvPicPr>
          <p:nvPr/>
        </p:nvPicPr>
        <p:blipFill>
          <a:blip r:embed="rId3"/>
          <a:stretch>
            <a:fillRect/>
          </a:stretch>
        </p:blipFill>
        <p:spPr>
          <a:xfrm>
            <a:off x="-155501" y="5849063"/>
            <a:ext cx="1225402" cy="1133954"/>
          </a:xfrm>
          <a:prstGeom prst="rect">
            <a:avLst/>
          </a:prstGeom>
        </p:spPr>
      </p:pic>
    </p:spTree>
    <p:extLst>
      <p:ext uri="{BB962C8B-B14F-4D97-AF65-F5344CB8AC3E}">
        <p14:creationId xmlns:p14="http://schemas.microsoft.com/office/powerpoint/2010/main" val="60494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8B7E8-C12B-B408-8F1B-0C8D7DFF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48295-5E43-E9AA-8210-821302ECBA02}"/>
              </a:ext>
            </a:extLst>
          </p:cNvPr>
          <p:cNvSpPr>
            <a:spLocks noGrp="1"/>
          </p:cNvSpPr>
          <p:nvPr>
            <p:ph type="title"/>
          </p:nvPr>
        </p:nvSpPr>
        <p:spPr>
          <a:xfrm>
            <a:off x="1620457" y="1612899"/>
            <a:ext cx="3180144" cy="1615441"/>
          </a:xfrm>
        </p:spPr>
        <p:txBody>
          <a:bodyPr>
            <a:normAutofit/>
          </a:bodyPr>
          <a:lstStyle/>
          <a:p>
            <a:br>
              <a:rPr lang="en-US" dirty="0"/>
            </a:br>
            <a:r>
              <a:rPr lang="en-US" b="1" dirty="0"/>
              <a:t>Predictive Modelling</a:t>
            </a:r>
            <a:br>
              <a:rPr lang="en-US" sz="2200" dirty="0"/>
            </a:br>
            <a:endParaRPr lang="en-DE" sz="2800" b="1" dirty="0"/>
          </a:p>
        </p:txBody>
      </p:sp>
      <p:pic>
        <p:nvPicPr>
          <p:cNvPr id="9" name="Picture 8">
            <a:extLst>
              <a:ext uri="{FF2B5EF4-FFF2-40B4-BE49-F238E27FC236}">
                <a16:creationId xmlns:a16="http://schemas.microsoft.com/office/drawing/2014/main" id="{9143FC0D-B102-D4C0-5442-6A5F76AF746D}"/>
              </a:ext>
            </a:extLst>
          </p:cNvPr>
          <p:cNvPicPr>
            <a:picLocks noChangeAspect="1"/>
          </p:cNvPicPr>
          <p:nvPr/>
        </p:nvPicPr>
        <p:blipFill>
          <a:blip r:embed="rId2"/>
          <a:stretch>
            <a:fillRect/>
          </a:stretch>
        </p:blipFill>
        <p:spPr>
          <a:xfrm>
            <a:off x="-155501" y="5849063"/>
            <a:ext cx="1225402" cy="1133954"/>
          </a:xfrm>
          <a:prstGeom prst="rect">
            <a:avLst/>
          </a:prstGeom>
        </p:spPr>
      </p:pic>
      <p:pic>
        <p:nvPicPr>
          <p:cNvPr id="8" name="Content Placeholder 7">
            <a:extLst>
              <a:ext uri="{FF2B5EF4-FFF2-40B4-BE49-F238E27FC236}">
                <a16:creationId xmlns:a16="http://schemas.microsoft.com/office/drawing/2014/main" id="{E85B7BB7-BA19-AA6D-1A0F-6F707474D0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2883" y="-6747"/>
            <a:ext cx="6240462" cy="4680346"/>
          </a:xfrm>
        </p:spPr>
      </p:pic>
      <p:sp>
        <p:nvSpPr>
          <p:cNvPr id="11" name="Rectangle 2">
            <a:extLst>
              <a:ext uri="{FF2B5EF4-FFF2-40B4-BE49-F238E27FC236}">
                <a16:creationId xmlns:a16="http://schemas.microsoft.com/office/drawing/2014/main" id="{2ECF3B4F-B8CC-33C6-950F-4391BA824F71}"/>
              </a:ext>
            </a:extLst>
          </p:cNvPr>
          <p:cNvSpPr>
            <a:spLocks noGrp="1" noChangeArrowheads="1"/>
          </p:cNvSpPr>
          <p:nvPr>
            <p:ph type="body" sz="half" idx="2"/>
          </p:nvPr>
        </p:nvSpPr>
        <p:spPr bwMode="auto">
          <a:xfrm>
            <a:off x="1828800" y="4884521"/>
            <a:ext cx="977493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DE" altLang="en-DE" sz="2000" dirty="0"/>
              <a:t>Figure 14 shows a scatter plot where the points are close to the red dotted diagonal line, indicating that the predicted arrival delays align closely with the actual delays. This suggests that the model is accurately estimating flight delays for most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077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44B8-D61D-5A78-2365-9411BB583BA8}"/>
              </a:ext>
            </a:extLst>
          </p:cNvPr>
          <p:cNvSpPr>
            <a:spLocks noGrp="1"/>
          </p:cNvSpPr>
          <p:nvPr>
            <p:ph type="title"/>
          </p:nvPr>
        </p:nvSpPr>
        <p:spPr>
          <a:xfrm>
            <a:off x="1890720" y="88392"/>
            <a:ext cx="10018713" cy="969264"/>
          </a:xfrm>
        </p:spPr>
        <p:txBody>
          <a:bodyPr>
            <a:normAutofit fontScale="90000"/>
          </a:bodyPr>
          <a:lstStyle/>
          <a:p>
            <a:r>
              <a:rPr lang="en-DE" dirty="0"/>
              <a:t>Visualization and Dashboard Development</a:t>
            </a:r>
            <a:br>
              <a:rPr lang="en-IN" dirty="0"/>
            </a:br>
            <a:r>
              <a:rPr lang="en-IN" sz="1800" b="1" dirty="0"/>
              <a:t>using Power BI</a:t>
            </a:r>
            <a:endParaRPr lang="en-DE" sz="1800" b="1" dirty="0"/>
          </a:p>
        </p:txBody>
      </p:sp>
      <p:pic>
        <p:nvPicPr>
          <p:cNvPr id="5" name="Content Placeholder 4">
            <a:extLst>
              <a:ext uri="{FF2B5EF4-FFF2-40B4-BE49-F238E27FC236}">
                <a16:creationId xmlns:a16="http://schemas.microsoft.com/office/drawing/2014/main" id="{10AA6C3D-F488-B97E-E97B-FFAB82824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031" y="1057656"/>
            <a:ext cx="9556950" cy="5361432"/>
          </a:xfrm>
        </p:spPr>
      </p:pic>
      <p:pic>
        <p:nvPicPr>
          <p:cNvPr id="6" name="Picture 5">
            <a:extLst>
              <a:ext uri="{FF2B5EF4-FFF2-40B4-BE49-F238E27FC236}">
                <a16:creationId xmlns:a16="http://schemas.microsoft.com/office/drawing/2014/main" id="{CEBB4C46-603B-32F6-6523-430CFA3B4ACB}"/>
              </a:ext>
            </a:extLst>
          </p:cNvPr>
          <p:cNvPicPr>
            <a:picLocks noChangeAspect="1"/>
          </p:cNvPicPr>
          <p:nvPr/>
        </p:nvPicPr>
        <p:blipFill>
          <a:blip r:embed="rId3"/>
          <a:stretch>
            <a:fillRect/>
          </a:stretch>
        </p:blipFill>
        <p:spPr>
          <a:xfrm>
            <a:off x="-155501" y="5849063"/>
            <a:ext cx="1225402" cy="1133954"/>
          </a:xfrm>
          <a:prstGeom prst="rect">
            <a:avLst/>
          </a:prstGeom>
        </p:spPr>
      </p:pic>
    </p:spTree>
    <p:extLst>
      <p:ext uri="{BB962C8B-B14F-4D97-AF65-F5344CB8AC3E}">
        <p14:creationId xmlns:p14="http://schemas.microsoft.com/office/powerpoint/2010/main" val="378366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ED2E1-2BF0-3CF7-1BDF-F15E55421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6A7481-AB6D-3F46-9408-C42CDB50F576}"/>
              </a:ext>
            </a:extLst>
          </p:cNvPr>
          <p:cNvSpPr>
            <a:spLocks noGrp="1"/>
          </p:cNvSpPr>
          <p:nvPr>
            <p:ph type="title"/>
          </p:nvPr>
        </p:nvSpPr>
        <p:spPr>
          <a:xfrm>
            <a:off x="1795207" y="201169"/>
            <a:ext cx="10018713" cy="649224"/>
          </a:xfrm>
        </p:spPr>
        <p:txBody>
          <a:bodyPr>
            <a:normAutofit fontScale="90000"/>
          </a:bodyPr>
          <a:lstStyle/>
          <a:p>
            <a:r>
              <a:rPr lang="en-IN" dirty="0"/>
              <a:t>Dashboard</a:t>
            </a:r>
            <a:r>
              <a:rPr lang="en-DE" dirty="0"/>
              <a:t> Analysis</a:t>
            </a:r>
          </a:p>
        </p:txBody>
      </p:sp>
      <p:sp>
        <p:nvSpPr>
          <p:cNvPr id="3" name="Content Placeholder 2">
            <a:extLst>
              <a:ext uri="{FF2B5EF4-FFF2-40B4-BE49-F238E27FC236}">
                <a16:creationId xmlns:a16="http://schemas.microsoft.com/office/drawing/2014/main" id="{C24A8DA5-9D56-EF98-4FEB-257A4200B6C4}"/>
              </a:ext>
            </a:extLst>
          </p:cNvPr>
          <p:cNvSpPr>
            <a:spLocks noGrp="1"/>
          </p:cNvSpPr>
          <p:nvPr>
            <p:ph idx="1"/>
          </p:nvPr>
        </p:nvSpPr>
        <p:spPr>
          <a:xfrm>
            <a:off x="1795206" y="1066799"/>
            <a:ext cx="10018713" cy="5516881"/>
          </a:xfrm>
        </p:spPr>
        <p:txBody>
          <a:bodyPr>
            <a:normAutofit lnSpcReduction="10000"/>
          </a:bodyPr>
          <a:lstStyle/>
          <a:p>
            <a:pPr marL="457200" indent="-457200" algn="just">
              <a:buFont typeface="+mj-lt"/>
              <a:buAutoNum type="arabicPeriod"/>
            </a:pPr>
            <a:r>
              <a:rPr lang="en-US" sz="2000" dirty="0"/>
              <a:t>The dashboard features two key performance indicators (KPIs):</a:t>
            </a:r>
            <a:r>
              <a:rPr lang="en-IN" sz="2000" b="1" dirty="0"/>
              <a:t>Total Arrived Flights &amp; Total Delayed Flights.</a:t>
            </a:r>
          </a:p>
          <a:p>
            <a:pPr marL="457200" indent="-457200" algn="just">
              <a:buFont typeface="+mj-lt"/>
              <a:buAutoNum type="arabicPeriod"/>
            </a:pPr>
            <a:r>
              <a:rPr lang="en-US" sz="2000" dirty="0"/>
              <a:t>The pie chart shows the distribution of delay types, with </a:t>
            </a:r>
            <a:r>
              <a:rPr lang="en-US" sz="2000" b="1" dirty="0"/>
              <a:t>Late Aircraft Delay</a:t>
            </a:r>
            <a:r>
              <a:rPr lang="en-US" sz="2000" dirty="0"/>
              <a:t> contributing 39% and </a:t>
            </a:r>
            <a:r>
              <a:rPr lang="en-US" sz="2000" b="1" dirty="0"/>
              <a:t>Carrier Delay</a:t>
            </a:r>
            <a:r>
              <a:rPr lang="en-US" sz="2000" dirty="0"/>
              <a:t> accounting for 34% of total delay minutes. To improve punctuality, addressing late arrivals and enhancing internal airline operations is essential.</a:t>
            </a:r>
          </a:p>
          <a:p>
            <a:pPr marL="457200" indent="-457200" algn="just">
              <a:buFont typeface="+mj-lt"/>
              <a:buAutoNum type="arabicPeriod"/>
            </a:pPr>
            <a:r>
              <a:rPr lang="en-US" sz="2000" dirty="0"/>
              <a:t>The bar charts reveal that </a:t>
            </a:r>
            <a:r>
              <a:rPr lang="en-US" sz="2000" b="1" dirty="0"/>
              <a:t>Southwest Airlines</a:t>
            </a:r>
            <a:r>
              <a:rPr lang="en-US" sz="2000" dirty="0"/>
              <a:t> and </a:t>
            </a:r>
            <a:r>
              <a:rPr lang="en-US" sz="2000" b="1" dirty="0"/>
              <a:t>Chicago O'Hare International Airport</a:t>
            </a:r>
            <a:r>
              <a:rPr lang="en-US" sz="2000" dirty="0"/>
              <a:t> had the highest arrival delays, primarily due to late aircraft and carrier-related issues.</a:t>
            </a:r>
          </a:p>
          <a:p>
            <a:pPr marL="457200" indent="-457200" algn="just">
              <a:buFont typeface="+mj-lt"/>
              <a:buAutoNum type="arabicPeriod"/>
            </a:pPr>
            <a:r>
              <a:rPr lang="en-US" sz="2000" dirty="0"/>
              <a:t>The line chart shows a sharp increase in flight cancellations in 2020, mainly due to the COVID-19 pandemic, with occasional spikes from weather or technical issues. Flight diversions remained relatively consistent throughout the period.</a:t>
            </a:r>
          </a:p>
          <a:p>
            <a:pPr marL="457200" indent="-457200" algn="just">
              <a:buFont typeface="+mj-lt"/>
              <a:buAutoNum type="arabicPeriod"/>
            </a:pPr>
            <a:r>
              <a:rPr lang="en-US" sz="2000" dirty="0"/>
              <a:t>The Line and Clustered Column Chart compares total arrival delays and their causes across airlines, showing that </a:t>
            </a:r>
            <a:r>
              <a:rPr lang="en-US" sz="2000" b="1" dirty="0"/>
              <a:t>Late Aircraft Delay</a:t>
            </a:r>
            <a:r>
              <a:rPr lang="en-US" sz="2000" dirty="0"/>
              <a:t> and </a:t>
            </a:r>
            <a:r>
              <a:rPr lang="en-US" sz="2000" b="1" dirty="0"/>
              <a:t>Carrier Delay</a:t>
            </a:r>
            <a:r>
              <a:rPr lang="en-US" sz="2000" dirty="0"/>
              <a:t> are the main contributors. </a:t>
            </a:r>
            <a:r>
              <a:rPr lang="en-US" sz="2000" b="1" dirty="0"/>
              <a:t>Southwest Airlines</a:t>
            </a:r>
            <a:r>
              <a:rPr lang="en-US" sz="2000" dirty="0"/>
              <a:t> had the highest delays, suggesting areas for targeted improvements in punctuality and service quality.</a:t>
            </a:r>
          </a:p>
          <a:p>
            <a:pPr marL="457200" indent="-457200" algn="just">
              <a:buFont typeface="+mj-lt"/>
              <a:buAutoNum type="arabicPeriod"/>
            </a:pPr>
            <a:r>
              <a:rPr lang="en-US" sz="2000" dirty="0"/>
              <a:t>The Year Slicer helps to filter and analyze the data across a specific time frame, from 2013 to 2023</a:t>
            </a:r>
          </a:p>
          <a:p>
            <a:pPr marL="457200" indent="-457200">
              <a:buFont typeface="+mj-lt"/>
              <a:buAutoNum type="arabicPeriod"/>
            </a:pPr>
            <a:endParaRPr lang="en-DE" dirty="0"/>
          </a:p>
        </p:txBody>
      </p:sp>
      <p:pic>
        <p:nvPicPr>
          <p:cNvPr id="4" name="Picture 3">
            <a:extLst>
              <a:ext uri="{FF2B5EF4-FFF2-40B4-BE49-F238E27FC236}">
                <a16:creationId xmlns:a16="http://schemas.microsoft.com/office/drawing/2014/main" id="{D5675CB8-9A6A-8298-7C5B-5B953624B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Tree>
    <p:extLst>
      <p:ext uri="{BB962C8B-B14F-4D97-AF65-F5344CB8AC3E}">
        <p14:creationId xmlns:p14="http://schemas.microsoft.com/office/powerpoint/2010/main" val="45161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863B5-E54F-5075-8179-ACBEB5DEF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8F290-4360-AAFB-B864-4A9930277585}"/>
              </a:ext>
            </a:extLst>
          </p:cNvPr>
          <p:cNvSpPr>
            <a:spLocks noGrp="1"/>
          </p:cNvSpPr>
          <p:nvPr>
            <p:ph type="title"/>
          </p:nvPr>
        </p:nvSpPr>
        <p:spPr>
          <a:xfrm>
            <a:off x="1795207" y="201169"/>
            <a:ext cx="10018713" cy="649224"/>
          </a:xfrm>
        </p:spPr>
        <p:txBody>
          <a:bodyPr>
            <a:normAutofit fontScale="90000"/>
          </a:bodyPr>
          <a:lstStyle/>
          <a:p>
            <a:r>
              <a:rPr lang="en-US" dirty="0"/>
              <a:t>Improvement Strategies</a:t>
            </a:r>
            <a:endParaRPr lang="en-DE" dirty="0"/>
          </a:p>
        </p:txBody>
      </p:sp>
      <p:pic>
        <p:nvPicPr>
          <p:cNvPr id="4" name="Picture 3">
            <a:extLst>
              <a:ext uri="{FF2B5EF4-FFF2-40B4-BE49-F238E27FC236}">
                <a16:creationId xmlns:a16="http://schemas.microsoft.com/office/drawing/2014/main" id="{A0F54771-5347-0E5F-994B-23F01C78C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
        <p:nvSpPr>
          <p:cNvPr id="6" name="Rectangle 2">
            <a:extLst>
              <a:ext uri="{FF2B5EF4-FFF2-40B4-BE49-F238E27FC236}">
                <a16:creationId xmlns:a16="http://schemas.microsoft.com/office/drawing/2014/main" id="{55B4D602-6D23-3181-E13F-35BF6C4D29A2}"/>
              </a:ext>
            </a:extLst>
          </p:cNvPr>
          <p:cNvSpPr>
            <a:spLocks noGrp="1" noChangeArrowheads="1"/>
          </p:cNvSpPr>
          <p:nvPr>
            <p:ph idx="1"/>
          </p:nvPr>
        </p:nvSpPr>
        <p:spPr bwMode="auto">
          <a:xfrm>
            <a:off x="1990803" y="1076068"/>
            <a:ext cx="962752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just" fontAlgn="base">
              <a:buFont typeface="+mj-lt"/>
              <a:buAutoNum type="arabicPeriod"/>
            </a:pPr>
            <a:r>
              <a:rPr lang="en-DE" altLang="en-DE" sz="2000" dirty="0"/>
              <a:t>Enhancing Efficiency: </a:t>
            </a:r>
            <a:r>
              <a:rPr lang="en-US" sz="2000" dirty="0"/>
              <a:t>Streamlining processes and using real-time data can reduce delays caused by late aircraft and carrier issues, improving punctuality.</a:t>
            </a:r>
          </a:p>
          <a:p>
            <a:pPr marL="457200" indent="-457200" algn="just" fontAlgn="base">
              <a:buFont typeface="+mj-lt"/>
              <a:buAutoNum type="arabicPeriod"/>
            </a:pPr>
            <a:r>
              <a:rPr lang="en-DE" altLang="en-DE" sz="2000" dirty="0"/>
              <a:t>Collaboration: </a:t>
            </a:r>
            <a:r>
              <a:rPr lang="en-US" altLang="en-DE" sz="2000" dirty="0"/>
              <a:t>Collaboration between airlines, airports, and air traffic control can mitigate disruptions and improve overall operations.</a:t>
            </a:r>
            <a:endParaRPr lang="en-DE" altLang="en-DE" sz="2000" dirty="0"/>
          </a:p>
          <a:p>
            <a:pPr marL="457200" lvl="0" indent="-457200" algn="just" fontAlgn="base">
              <a:buFont typeface="+mj-lt"/>
              <a:buAutoNum type="arabicPeriod"/>
            </a:pPr>
            <a:r>
              <a:rPr lang="en-DE" altLang="en-DE" sz="2000" dirty="0"/>
              <a:t>Weather Forecasting: </a:t>
            </a:r>
            <a:r>
              <a:rPr lang="en-US" sz="2000" dirty="0"/>
              <a:t>Better weather predictions help airlines anticipate and manage weather-related delays more effectively.</a:t>
            </a:r>
            <a:endParaRPr lang="en-DE" altLang="en-DE" sz="2000" dirty="0"/>
          </a:p>
          <a:p>
            <a:pPr marL="457200" marR="0" lvl="0" indent="-457200" algn="just" fontAlgn="base">
              <a:lnSpc>
                <a:spcPct val="100000"/>
              </a:lnSpc>
              <a:buFont typeface="+mj-lt"/>
              <a:buAutoNum type="arabicPeriod"/>
              <a:tabLst/>
            </a:pPr>
            <a:r>
              <a:rPr lang="en-DE" altLang="en-DE" sz="2000" dirty="0"/>
              <a:t>Crew Management: </a:t>
            </a:r>
            <a:r>
              <a:rPr lang="en-US" altLang="en-DE" sz="2000" dirty="0"/>
              <a:t>Automating crew scheduling and resource allocation reduces human error and enhances operational efficiency.</a:t>
            </a:r>
            <a:endParaRPr lang="en-IN" altLang="en-DE" sz="2000" dirty="0"/>
          </a:p>
          <a:p>
            <a:pPr marL="457200" marR="0" lvl="0" indent="-457200" algn="just" fontAlgn="base">
              <a:lnSpc>
                <a:spcPct val="100000"/>
              </a:lnSpc>
              <a:buFont typeface="+mj-lt"/>
              <a:buAutoNum type="arabicPeriod"/>
              <a:tabLst/>
            </a:pPr>
            <a:r>
              <a:rPr lang="en-DE" altLang="en-DE" sz="2000" dirty="0"/>
              <a:t>Customer Communication: </a:t>
            </a:r>
            <a:r>
              <a:rPr lang="en-US" altLang="en-DE" sz="2000" dirty="0"/>
              <a:t>Real-time updates via apps and SMS can reduce passenger frustration during delays and improve customer experience.</a:t>
            </a:r>
            <a:endParaRPr lang="en-DE" altLang="en-DE" sz="2000" dirty="0"/>
          </a:p>
        </p:txBody>
      </p:sp>
    </p:spTree>
    <p:extLst>
      <p:ext uri="{BB962C8B-B14F-4D97-AF65-F5344CB8AC3E}">
        <p14:creationId xmlns:p14="http://schemas.microsoft.com/office/powerpoint/2010/main" val="310371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7A350-4F7C-C755-EBC0-35637911848A}"/>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723686-DD26-E1B3-E766-53FAA00CFFEF}"/>
              </a:ext>
            </a:extLst>
          </p:cNvPr>
          <p:cNvPicPr>
            <a:picLocks noGrp="1" noChangeAspect="1"/>
          </p:cNvPicPr>
          <p:nvPr>
            <p:ph idx="1"/>
          </p:nvPr>
        </p:nvPicPr>
        <p:blipFill>
          <a:blip r:embed="rId2"/>
          <a:stretch>
            <a:fillRect/>
          </a:stretch>
        </p:blipFill>
        <p:spPr>
          <a:xfrm>
            <a:off x="1822639" y="408748"/>
            <a:ext cx="9656342" cy="5516563"/>
          </a:xfrm>
          <a:prstGeom prst="rect">
            <a:avLst/>
          </a:prstGeom>
        </p:spPr>
      </p:pic>
      <p:pic>
        <p:nvPicPr>
          <p:cNvPr id="4" name="Picture 3">
            <a:extLst>
              <a:ext uri="{FF2B5EF4-FFF2-40B4-BE49-F238E27FC236}">
                <a16:creationId xmlns:a16="http://schemas.microsoft.com/office/drawing/2014/main" id="{2385680B-C423-D93D-65AE-3CB65C43D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Tree>
    <p:extLst>
      <p:ext uri="{BB962C8B-B14F-4D97-AF65-F5344CB8AC3E}">
        <p14:creationId xmlns:p14="http://schemas.microsoft.com/office/powerpoint/2010/main" val="4889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1AEE-F0D1-8620-A5A5-5B71749E3D8E}"/>
              </a:ext>
            </a:extLst>
          </p:cNvPr>
          <p:cNvSpPr>
            <a:spLocks noGrp="1"/>
          </p:cNvSpPr>
          <p:nvPr>
            <p:ph type="title"/>
          </p:nvPr>
        </p:nvSpPr>
        <p:spPr>
          <a:xfrm>
            <a:off x="1795207" y="201169"/>
            <a:ext cx="10018713" cy="649224"/>
          </a:xfrm>
        </p:spPr>
        <p:txBody>
          <a:bodyPr>
            <a:normAutofit fontScale="90000"/>
          </a:bodyPr>
          <a:lstStyle/>
          <a:p>
            <a:r>
              <a:rPr lang="en-IN" dirty="0"/>
              <a:t>Project Introduction</a:t>
            </a:r>
            <a:endParaRPr lang="en-DE" dirty="0"/>
          </a:p>
        </p:txBody>
      </p:sp>
      <p:sp>
        <p:nvSpPr>
          <p:cNvPr id="3" name="Content Placeholder 2">
            <a:extLst>
              <a:ext uri="{FF2B5EF4-FFF2-40B4-BE49-F238E27FC236}">
                <a16:creationId xmlns:a16="http://schemas.microsoft.com/office/drawing/2014/main" id="{904FC7D8-2B77-A1DE-56AC-972387C3FF54}"/>
              </a:ext>
            </a:extLst>
          </p:cNvPr>
          <p:cNvSpPr>
            <a:spLocks noGrp="1"/>
          </p:cNvSpPr>
          <p:nvPr>
            <p:ph idx="1"/>
          </p:nvPr>
        </p:nvSpPr>
        <p:spPr>
          <a:xfrm>
            <a:off x="1795206" y="1066799"/>
            <a:ext cx="10018713" cy="4866641"/>
          </a:xfrm>
        </p:spPr>
        <p:txBody>
          <a:bodyPr/>
          <a:lstStyle/>
          <a:p>
            <a:pPr algn="just"/>
            <a:r>
              <a:rPr lang="en-US" b="1" dirty="0"/>
              <a:t>Issue at hand</a:t>
            </a:r>
            <a:r>
              <a:rPr lang="en-US" dirty="0"/>
              <a:t>: Flight delays have been a significant challenge for the </a:t>
            </a:r>
            <a:r>
              <a:rPr lang="en-US" b="1" dirty="0"/>
              <a:t>aviation industry</a:t>
            </a:r>
            <a:r>
              <a:rPr lang="en-US" dirty="0"/>
              <a:t>, </a:t>
            </a:r>
            <a:r>
              <a:rPr lang="en-US" b="1" dirty="0"/>
              <a:t>passengers</a:t>
            </a:r>
            <a:r>
              <a:rPr lang="en-US" dirty="0"/>
              <a:t>, </a:t>
            </a:r>
            <a:r>
              <a:rPr lang="en-US" b="1" dirty="0"/>
              <a:t>airlines</a:t>
            </a:r>
            <a:r>
              <a:rPr lang="en-US" dirty="0"/>
              <a:t>, and </a:t>
            </a:r>
            <a:r>
              <a:rPr lang="en-US" b="1" dirty="0"/>
              <a:t>airports</a:t>
            </a:r>
            <a:r>
              <a:rPr lang="en-US" dirty="0"/>
              <a:t>. With increasing air traffic, managing delays effectively has become even more critical.</a:t>
            </a:r>
          </a:p>
          <a:p>
            <a:pPr algn="just"/>
            <a:r>
              <a:rPr lang="en-US" b="1" dirty="0"/>
              <a:t>Can Data Be the Solution?</a:t>
            </a:r>
            <a:r>
              <a:rPr lang="en-US" dirty="0"/>
              <a:t> : Can we use existing </a:t>
            </a:r>
            <a:r>
              <a:rPr lang="en-US" b="1" dirty="0"/>
              <a:t>data</a:t>
            </a:r>
            <a:r>
              <a:rPr lang="en-US" dirty="0"/>
              <a:t> to predict delays and take proactive measures to reduce them?</a:t>
            </a:r>
          </a:p>
          <a:p>
            <a:pPr algn="just"/>
            <a:r>
              <a:rPr lang="en-US" b="1" dirty="0"/>
              <a:t>Goal : </a:t>
            </a:r>
            <a:r>
              <a:rPr lang="en-US" dirty="0"/>
              <a:t>The goal is to </a:t>
            </a:r>
            <a:r>
              <a:rPr lang="en-US" b="1" dirty="0"/>
              <a:t>explore and analyze</a:t>
            </a:r>
            <a:r>
              <a:rPr lang="en-US" dirty="0"/>
              <a:t> flight delay data in-depth, revealing the key factors contributing to delays. Making more informed decisions by identifying patterns and trends improve flight efficiency.</a:t>
            </a:r>
            <a:endParaRPr lang="en-DE" dirty="0"/>
          </a:p>
        </p:txBody>
      </p:sp>
      <p:pic>
        <p:nvPicPr>
          <p:cNvPr id="4" name="Picture 3">
            <a:extLst>
              <a:ext uri="{FF2B5EF4-FFF2-40B4-BE49-F238E27FC236}">
                <a16:creationId xmlns:a16="http://schemas.microsoft.com/office/drawing/2014/main" id="{46621E97-B34E-02C2-ADF5-14933FCCA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Tree>
    <p:extLst>
      <p:ext uri="{BB962C8B-B14F-4D97-AF65-F5344CB8AC3E}">
        <p14:creationId xmlns:p14="http://schemas.microsoft.com/office/powerpoint/2010/main" val="131280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A0A38-B0D6-F2E8-7321-E6A6FF6B7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D8F5C-3037-858D-819C-482130C2266E}"/>
              </a:ext>
            </a:extLst>
          </p:cNvPr>
          <p:cNvSpPr>
            <a:spLocks noGrp="1"/>
          </p:cNvSpPr>
          <p:nvPr>
            <p:ph type="title"/>
          </p:nvPr>
        </p:nvSpPr>
        <p:spPr>
          <a:xfrm>
            <a:off x="1795207" y="201169"/>
            <a:ext cx="10018713" cy="649224"/>
          </a:xfrm>
        </p:spPr>
        <p:txBody>
          <a:bodyPr>
            <a:normAutofit fontScale="90000"/>
          </a:bodyPr>
          <a:lstStyle/>
          <a:p>
            <a:r>
              <a:rPr lang="en-IN" dirty="0"/>
              <a:t>Steps</a:t>
            </a:r>
            <a:endParaRPr lang="en-DE" dirty="0"/>
          </a:p>
        </p:txBody>
      </p:sp>
      <p:pic>
        <p:nvPicPr>
          <p:cNvPr id="4" name="Picture 3">
            <a:extLst>
              <a:ext uri="{FF2B5EF4-FFF2-40B4-BE49-F238E27FC236}">
                <a16:creationId xmlns:a16="http://schemas.microsoft.com/office/drawing/2014/main" id="{3B9DC279-17AA-F0FF-C16C-83BE39FFB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
        <p:nvSpPr>
          <p:cNvPr id="5" name="Rectangle 1">
            <a:extLst>
              <a:ext uri="{FF2B5EF4-FFF2-40B4-BE49-F238E27FC236}">
                <a16:creationId xmlns:a16="http://schemas.microsoft.com/office/drawing/2014/main" id="{3DB1A6F6-7A8E-935E-A69F-33587FD64D63}"/>
              </a:ext>
            </a:extLst>
          </p:cNvPr>
          <p:cNvSpPr>
            <a:spLocks noGrp="1" noChangeArrowheads="1"/>
          </p:cNvSpPr>
          <p:nvPr>
            <p:ph idx="1"/>
          </p:nvPr>
        </p:nvSpPr>
        <p:spPr bwMode="auto">
          <a:xfrm>
            <a:off x="1899919" y="1967183"/>
            <a:ext cx="10018713" cy="276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lnSpc>
                <a:spcPct val="100000"/>
              </a:lnSpc>
              <a:tabLst/>
            </a:pPr>
            <a:r>
              <a:rPr lang="en-DE" altLang="en-DE" b="1" dirty="0"/>
              <a:t>Data Gathering &amp; Cleaning: </a:t>
            </a:r>
            <a:r>
              <a:rPr lang="en-DE" altLang="en-DE" dirty="0"/>
              <a:t>Collecting, cleaning, and preparing 10 years’ worth of flight data.</a:t>
            </a:r>
          </a:p>
          <a:p>
            <a:pPr marR="0" lvl="0" algn="just" fontAlgn="base">
              <a:lnSpc>
                <a:spcPct val="100000"/>
              </a:lnSpc>
              <a:tabLst/>
            </a:pPr>
            <a:r>
              <a:rPr lang="en-DE" altLang="en-DE" b="1" dirty="0"/>
              <a:t>Exploratory Data Analysis (EDA): </a:t>
            </a:r>
            <a:r>
              <a:rPr lang="en-DE" altLang="en-DE" dirty="0"/>
              <a:t>Uncovering trends, patterns, and relationships in the data.</a:t>
            </a:r>
          </a:p>
          <a:p>
            <a:pPr marR="0" lvl="0" algn="just" fontAlgn="base">
              <a:lnSpc>
                <a:spcPct val="100000"/>
              </a:lnSpc>
              <a:tabLst/>
            </a:pPr>
            <a:r>
              <a:rPr lang="en-DE" altLang="en-DE" b="1" dirty="0"/>
              <a:t>Predictive Modelling: </a:t>
            </a:r>
            <a:r>
              <a:rPr lang="en-DE" altLang="en-DE" dirty="0"/>
              <a:t>Building a model to forecast delays.</a:t>
            </a:r>
          </a:p>
          <a:p>
            <a:pPr marR="0" lvl="0" algn="just" fontAlgn="base">
              <a:lnSpc>
                <a:spcPct val="100000"/>
              </a:lnSpc>
              <a:tabLst/>
            </a:pPr>
            <a:r>
              <a:rPr lang="en-DE" altLang="en-DE" b="1" dirty="0"/>
              <a:t>Visualization &amp; Dashboard: </a:t>
            </a:r>
            <a:r>
              <a:rPr lang="en-DE" altLang="en-DE" dirty="0"/>
              <a:t>Creating a live dashboard for decision-makers</a:t>
            </a:r>
            <a:r>
              <a:rPr kumimoji="0" lang="en-DE" altLang="en-DE" sz="180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3313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E4BBC-75AF-CA37-15AC-4AA7641A4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811C5-F954-9782-3F68-7DE78FDAE586}"/>
              </a:ext>
            </a:extLst>
          </p:cNvPr>
          <p:cNvSpPr>
            <a:spLocks noGrp="1"/>
          </p:cNvSpPr>
          <p:nvPr>
            <p:ph type="title"/>
          </p:nvPr>
        </p:nvSpPr>
        <p:spPr>
          <a:xfrm>
            <a:off x="1795207" y="201169"/>
            <a:ext cx="10018713" cy="649224"/>
          </a:xfrm>
        </p:spPr>
        <p:txBody>
          <a:bodyPr>
            <a:normAutofit fontScale="90000"/>
          </a:bodyPr>
          <a:lstStyle/>
          <a:p>
            <a:r>
              <a:rPr lang="en-IN" dirty="0"/>
              <a:t>Understanding the Data &amp; Preprocessing</a:t>
            </a:r>
            <a:endParaRPr lang="en-DE" dirty="0"/>
          </a:p>
        </p:txBody>
      </p:sp>
      <p:sp>
        <p:nvSpPr>
          <p:cNvPr id="3" name="Content Placeholder 2">
            <a:extLst>
              <a:ext uri="{FF2B5EF4-FFF2-40B4-BE49-F238E27FC236}">
                <a16:creationId xmlns:a16="http://schemas.microsoft.com/office/drawing/2014/main" id="{4EDC0269-F97F-54A2-36E4-A267675E7B4A}"/>
              </a:ext>
            </a:extLst>
          </p:cNvPr>
          <p:cNvSpPr>
            <a:spLocks noGrp="1"/>
          </p:cNvSpPr>
          <p:nvPr>
            <p:ph idx="1"/>
          </p:nvPr>
        </p:nvSpPr>
        <p:spPr>
          <a:xfrm>
            <a:off x="1795206" y="1066799"/>
            <a:ext cx="10018713" cy="5516881"/>
          </a:xfrm>
        </p:spPr>
        <p:txBody>
          <a:bodyPr/>
          <a:lstStyle/>
          <a:p>
            <a:pPr algn="just"/>
            <a:r>
              <a:rPr lang="en-US" dirty="0"/>
              <a:t>It's from the </a:t>
            </a:r>
            <a:r>
              <a:rPr lang="en-US" b="1" dirty="0"/>
              <a:t>U.S. Department of Transportation</a:t>
            </a:r>
            <a:r>
              <a:rPr lang="en-US" dirty="0"/>
              <a:t> , spanning </a:t>
            </a:r>
            <a:r>
              <a:rPr lang="en-US" b="1" dirty="0"/>
              <a:t>2013–2023</a:t>
            </a:r>
            <a:r>
              <a:rPr lang="en-US" dirty="0"/>
              <a:t>.</a:t>
            </a:r>
          </a:p>
          <a:p>
            <a:pPr algn="just"/>
            <a:r>
              <a:rPr lang="en-US" dirty="0"/>
              <a:t>This dataset provides a comprehensive idea of the </a:t>
            </a:r>
            <a:r>
              <a:rPr lang="en-US" b="1" dirty="0"/>
              <a:t>U.S. airline industry</a:t>
            </a:r>
            <a:r>
              <a:rPr lang="en-US" dirty="0"/>
              <a:t>, enabling us to analyze flight performance in detail by: carrier, airport, month , year , delay causes.</a:t>
            </a:r>
          </a:p>
          <a:p>
            <a:pPr algn="just"/>
            <a:r>
              <a:rPr lang="en-US" b="1" dirty="0"/>
              <a:t>Key Data Points</a:t>
            </a:r>
            <a:r>
              <a:rPr lang="en-US" dirty="0"/>
              <a:t>: flight arrivals, delays, cancellations, and the reasons behind them (weather, security, airline performance, late aircrafts, NAS delays)</a:t>
            </a:r>
          </a:p>
          <a:p>
            <a:pPr algn="just"/>
            <a:r>
              <a:rPr lang="en-US" dirty="0"/>
              <a:t>Handling missing and duplicate values.</a:t>
            </a:r>
          </a:p>
          <a:p>
            <a:pPr algn="just"/>
            <a:r>
              <a:rPr lang="en-US" dirty="0"/>
              <a:t>After pre-processing the data from .CSV file, storing the cleaned data into MySQL database.</a:t>
            </a:r>
          </a:p>
          <a:p>
            <a:pPr marL="0" indent="0">
              <a:buNone/>
            </a:pPr>
            <a:endParaRPr lang="en-US" dirty="0"/>
          </a:p>
          <a:p>
            <a:endParaRPr lang="en-DE" dirty="0"/>
          </a:p>
        </p:txBody>
      </p:sp>
      <p:pic>
        <p:nvPicPr>
          <p:cNvPr id="4" name="Picture 3">
            <a:extLst>
              <a:ext uri="{FF2B5EF4-FFF2-40B4-BE49-F238E27FC236}">
                <a16:creationId xmlns:a16="http://schemas.microsoft.com/office/drawing/2014/main" id="{CA8F656C-53DE-A9BF-AD19-D2FA16437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Tree>
    <p:extLst>
      <p:ext uri="{BB962C8B-B14F-4D97-AF65-F5344CB8AC3E}">
        <p14:creationId xmlns:p14="http://schemas.microsoft.com/office/powerpoint/2010/main" val="370171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032D-8505-ECCE-8467-CE6C6460A0E6}"/>
              </a:ext>
            </a:extLst>
          </p:cNvPr>
          <p:cNvSpPr>
            <a:spLocks noGrp="1"/>
          </p:cNvSpPr>
          <p:nvPr>
            <p:ph type="title"/>
          </p:nvPr>
        </p:nvSpPr>
        <p:spPr>
          <a:xfrm>
            <a:off x="1565592" y="1024255"/>
            <a:ext cx="3549121" cy="3314065"/>
          </a:xfrm>
        </p:spPr>
        <p:txBody>
          <a:bodyPr>
            <a:normAutofit fontScale="90000"/>
          </a:bodyPr>
          <a:lstStyle/>
          <a:p>
            <a:r>
              <a:rPr lang="en-IN" sz="2800" b="1" dirty="0"/>
              <a:t>Exploratory Data Analysis (EDA)</a:t>
            </a:r>
            <a:br>
              <a:rPr lang="en-IN" sz="2800" b="1" dirty="0"/>
            </a:br>
            <a:r>
              <a:rPr lang="en-US" sz="2200" dirty="0"/>
              <a:t>Discovering patterns and gain insights:</a:t>
            </a:r>
            <a:br>
              <a:rPr lang="en-US" sz="2200" dirty="0"/>
            </a:br>
            <a:br>
              <a:rPr lang="en-US" sz="2200" dirty="0"/>
            </a:br>
            <a:r>
              <a:rPr lang="en-US" sz="3100" b="1" dirty="0"/>
              <a:t>1. Univariate Analysis</a:t>
            </a:r>
            <a:br>
              <a:rPr lang="en-US" sz="2200" dirty="0"/>
            </a:br>
            <a:r>
              <a:rPr lang="en-US" sz="2200" b="1" dirty="0"/>
              <a:t>Examining individual variables</a:t>
            </a:r>
            <a:br>
              <a:rPr lang="en-US" sz="2800" dirty="0"/>
            </a:br>
            <a:endParaRPr lang="en-DE" sz="2800" b="1" dirty="0"/>
          </a:p>
        </p:txBody>
      </p:sp>
      <p:pic>
        <p:nvPicPr>
          <p:cNvPr id="6" name="Content Placeholder 5">
            <a:extLst>
              <a:ext uri="{FF2B5EF4-FFF2-40B4-BE49-F238E27FC236}">
                <a16:creationId xmlns:a16="http://schemas.microsoft.com/office/drawing/2014/main" id="{CC4DE84D-C209-4EB8-FAE0-EDB7A7C0D9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883" y="1076008"/>
            <a:ext cx="6240462" cy="3314064"/>
          </a:xfrm>
        </p:spPr>
      </p:pic>
      <p:sp>
        <p:nvSpPr>
          <p:cNvPr id="4" name="Text Placeholder 3">
            <a:extLst>
              <a:ext uri="{FF2B5EF4-FFF2-40B4-BE49-F238E27FC236}">
                <a16:creationId xmlns:a16="http://schemas.microsoft.com/office/drawing/2014/main" id="{77E3C26A-1471-37BB-6FDA-99CAF67E7A32}"/>
              </a:ext>
            </a:extLst>
          </p:cNvPr>
          <p:cNvSpPr>
            <a:spLocks noGrp="1"/>
          </p:cNvSpPr>
          <p:nvPr>
            <p:ph type="body" sz="half" idx="2"/>
          </p:nvPr>
        </p:nvSpPr>
        <p:spPr>
          <a:xfrm>
            <a:off x="2104072" y="4673599"/>
            <a:ext cx="9419273" cy="1615441"/>
          </a:xfrm>
        </p:spPr>
        <p:txBody>
          <a:bodyPr/>
          <a:lstStyle/>
          <a:p>
            <a:pPr algn="just"/>
            <a:r>
              <a:rPr lang="en-US" sz="2000" dirty="0"/>
              <a:t>The x-axis represents the number of arrived flights, while the y-axis shows the counts. The distribution is highly skewed, with most airports having between 0 and 2,500 arrivals. The long tail indicates that a few airports have significantly higher arrival counts, suggesting the presence of outliers.</a:t>
            </a:r>
          </a:p>
          <a:p>
            <a:endParaRPr lang="en-DE" dirty="0"/>
          </a:p>
        </p:txBody>
      </p:sp>
      <p:pic>
        <p:nvPicPr>
          <p:cNvPr id="9" name="Picture 8">
            <a:extLst>
              <a:ext uri="{FF2B5EF4-FFF2-40B4-BE49-F238E27FC236}">
                <a16:creationId xmlns:a16="http://schemas.microsoft.com/office/drawing/2014/main" id="{0A972F52-FB9A-2D62-E9D9-6151A248FE93}"/>
              </a:ext>
            </a:extLst>
          </p:cNvPr>
          <p:cNvPicPr>
            <a:picLocks noChangeAspect="1"/>
          </p:cNvPicPr>
          <p:nvPr/>
        </p:nvPicPr>
        <p:blipFill>
          <a:blip r:embed="rId3"/>
          <a:stretch>
            <a:fillRect/>
          </a:stretch>
        </p:blipFill>
        <p:spPr>
          <a:xfrm>
            <a:off x="-155501" y="5849063"/>
            <a:ext cx="1225402" cy="1133954"/>
          </a:xfrm>
          <a:prstGeom prst="rect">
            <a:avLst/>
          </a:prstGeom>
        </p:spPr>
      </p:pic>
    </p:spTree>
    <p:extLst>
      <p:ext uri="{BB962C8B-B14F-4D97-AF65-F5344CB8AC3E}">
        <p14:creationId xmlns:p14="http://schemas.microsoft.com/office/powerpoint/2010/main" val="40654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AC548-8E94-9D35-575A-3037BD4941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ECA2DB-37AD-3306-40CE-B524C7337690}"/>
              </a:ext>
            </a:extLst>
          </p:cNvPr>
          <p:cNvSpPr>
            <a:spLocks noGrp="1"/>
          </p:cNvSpPr>
          <p:nvPr>
            <p:ph type="title"/>
          </p:nvPr>
        </p:nvSpPr>
        <p:spPr>
          <a:xfrm>
            <a:off x="1712914" y="3883660"/>
            <a:ext cx="10018713" cy="2202180"/>
          </a:xfrm>
        </p:spPr>
        <p:txBody>
          <a:bodyPr>
            <a:normAutofit/>
          </a:bodyPr>
          <a:lstStyle/>
          <a:p>
            <a:pPr algn="just"/>
            <a:r>
              <a:rPr lang="en-US" sz="2000" dirty="0"/>
              <a:t>The distribution of canceled flights (Figure 2) is tightly skewed, with most airports having cancellation rates between 0% and 10%. However, the long tail indicates that some airports experienced cancellations of up to 50% in certain months. Similarly, Figure 3 shows that most arrival delays are concentrated between 0 and 1,000 minutes, with data becoming more scattered thereafter, suggesting the presence of outliers. </a:t>
            </a:r>
            <a:endParaRPr lang="en-DE" sz="2000" dirty="0"/>
          </a:p>
        </p:txBody>
      </p:sp>
      <p:pic>
        <p:nvPicPr>
          <p:cNvPr id="9" name="Content Placeholder 8">
            <a:extLst>
              <a:ext uri="{FF2B5EF4-FFF2-40B4-BE49-F238E27FC236}">
                <a16:creationId xmlns:a16="http://schemas.microsoft.com/office/drawing/2014/main" id="{AC72D393-9E6D-4945-DCBC-24B6AFEFCE2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2914" y="162561"/>
            <a:ext cx="5185726" cy="3266440"/>
          </a:xfrm>
        </p:spPr>
      </p:pic>
      <p:pic>
        <p:nvPicPr>
          <p:cNvPr id="11" name="Content Placeholder 10">
            <a:extLst>
              <a:ext uri="{FF2B5EF4-FFF2-40B4-BE49-F238E27FC236}">
                <a16:creationId xmlns:a16="http://schemas.microsoft.com/office/drawing/2014/main" id="{6156E5F5-7F97-2E33-C114-E69C05188B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43420" y="162561"/>
            <a:ext cx="4894262" cy="3360260"/>
          </a:xfrm>
        </p:spPr>
      </p:pic>
      <p:pic>
        <p:nvPicPr>
          <p:cNvPr id="4" name="Picture 3">
            <a:extLst>
              <a:ext uri="{FF2B5EF4-FFF2-40B4-BE49-F238E27FC236}">
                <a16:creationId xmlns:a16="http://schemas.microsoft.com/office/drawing/2014/main" id="{2F0FD4DE-A2A3-6C45-F853-A3FCF17BE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spTree>
    <p:extLst>
      <p:ext uri="{BB962C8B-B14F-4D97-AF65-F5344CB8AC3E}">
        <p14:creationId xmlns:p14="http://schemas.microsoft.com/office/powerpoint/2010/main" val="93815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F172-8894-6A8E-D870-B26C43095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7752F-9BB2-D75A-66E3-3A0933C55063}"/>
              </a:ext>
            </a:extLst>
          </p:cNvPr>
          <p:cNvSpPr>
            <a:spLocks noGrp="1"/>
          </p:cNvSpPr>
          <p:nvPr>
            <p:ph type="title"/>
          </p:nvPr>
        </p:nvSpPr>
        <p:spPr>
          <a:xfrm>
            <a:off x="1565592" y="1024255"/>
            <a:ext cx="3549121" cy="2404745"/>
          </a:xfrm>
        </p:spPr>
        <p:txBody>
          <a:bodyPr>
            <a:normAutofit fontScale="90000"/>
          </a:bodyPr>
          <a:lstStyle/>
          <a:p>
            <a:pPr algn="l"/>
            <a:br>
              <a:rPr lang="en-US" sz="2200" dirty="0"/>
            </a:br>
            <a:r>
              <a:rPr lang="en-US" sz="3100" b="1" dirty="0"/>
              <a:t>2. Bivariate Analysis</a:t>
            </a:r>
            <a:br>
              <a:rPr lang="en-US" sz="3100" b="1" dirty="0"/>
            </a:br>
            <a:br>
              <a:rPr lang="en-US" sz="3100" b="1" dirty="0"/>
            </a:br>
            <a:r>
              <a:rPr lang="en-US" sz="2200" b="1" dirty="0"/>
              <a:t>Analyzing relationship between 2 variables</a:t>
            </a:r>
            <a:br>
              <a:rPr lang="en-US" sz="2200" dirty="0"/>
            </a:br>
            <a:br>
              <a:rPr lang="en-US" sz="2800" dirty="0"/>
            </a:br>
            <a:endParaRPr lang="en-DE" sz="2800" b="1" dirty="0"/>
          </a:p>
        </p:txBody>
      </p:sp>
      <p:sp>
        <p:nvSpPr>
          <p:cNvPr id="4" name="Text Placeholder 3">
            <a:extLst>
              <a:ext uri="{FF2B5EF4-FFF2-40B4-BE49-F238E27FC236}">
                <a16:creationId xmlns:a16="http://schemas.microsoft.com/office/drawing/2014/main" id="{AFE7E90A-E815-C3FA-1A0B-358CA9344541}"/>
              </a:ext>
            </a:extLst>
          </p:cNvPr>
          <p:cNvSpPr>
            <a:spLocks noGrp="1"/>
          </p:cNvSpPr>
          <p:nvPr>
            <p:ph type="body" sz="half" idx="2"/>
          </p:nvPr>
        </p:nvSpPr>
        <p:spPr>
          <a:xfrm>
            <a:off x="2104072" y="4673599"/>
            <a:ext cx="9419273" cy="1615441"/>
          </a:xfrm>
        </p:spPr>
        <p:txBody>
          <a:bodyPr/>
          <a:lstStyle/>
          <a:p>
            <a:pPr algn="just"/>
            <a:r>
              <a:rPr lang="en-US" sz="2000" dirty="0"/>
              <a:t>The bar for total arrived flights is taller because it includes every flight that landed, while the bar for delayed flights represents only those that were delayed. Since delays affect only a subset of flights, the count of delayed flights is naturally lower, confirming the data’s consistency and reflecting real-world flight operations.</a:t>
            </a:r>
          </a:p>
          <a:p>
            <a:endParaRPr lang="en-DE" dirty="0"/>
          </a:p>
        </p:txBody>
      </p:sp>
      <p:pic>
        <p:nvPicPr>
          <p:cNvPr id="9" name="Picture 8">
            <a:extLst>
              <a:ext uri="{FF2B5EF4-FFF2-40B4-BE49-F238E27FC236}">
                <a16:creationId xmlns:a16="http://schemas.microsoft.com/office/drawing/2014/main" id="{83BB4F1C-388B-56BF-F79D-739E7F867019}"/>
              </a:ext>
            </a:extLst>
          </p:cNvPr>
          <p:cNvPicPr>
            <a:picLocks noChangeAspect="1"/>
          </p:cNvPicPr>
          <p:nvPr/>
        </p:nvPicPr>
        <p:blipFill>
          <a:blip r:embed="rId2"/>
          <a:stretch>
            <a:fillRect/>
          </a:stretch>
        </p:blipFill>
        <p:spPr>
          <a:xfrm>
            <a:off x="-155501" y="5849063"/>
            <a:ext cx="1225402" cy="1133954"/>
          </a:xfrm>
          <a:prstGeom prst="rect">
            <a:avLst/>
          </a:prstGeom>
        </p:spPr>
      </p:pic>
      <p:pic>
        <p:nvPicPr>
          <p:cNvPr id="8" name="Content Placeholder 7">
            <a:extLst>
              <a:ext uri="{FF2B5EF4-FFF2-40B4-BE49-F238E27FC236}">
                <a16:creationId xmlns:a16="http://schemas.microsoft.com/office/drawing/2014/main" id="{530CF498-25EF-4DA8-7221-6BF90F1F24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2883" y="931068"/>
            <a:ext cx="6240462" cy="3508852"/>
          </a:xfrm>
        </p:spPr>
      </p:pic>
    </p:spTree>
    <p:extLst>
      <p:ext uri="{BB962C8B-B14F-4D97-AF65-F5344CB8AC3E}">
        <p14:creationId xmlns:p14="http://schemas.microsoft.com/office/powerpoint/2010/main" val="83518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00088-34BC-B21C-5427-85582C148DD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2A3837A-CD25-9441-54AB-9018F88B6380}"/>
              </a:ext>
            </a:extLst>
          </p:cNvPr>
          <p:cNvSpPr>
            <a:spLocks noGrp="1"/>
          </p:cNvSpPr>
          <p:nvPr>
            <p:ph type="title"/>
          </p:nvPr>
        </p:nvSpPr>
        <p:spPr>
          <a:xfrm>
            <a:off x="1712914" y="3883660"/>
            <a:ext cx="10018713" cy="2202180"/>
          </a:xfrm>
        </p:spPr>
        <p:txBody>
          <a:bodyPr>
            <a:normAutofit/>
          </a:bodyPr>
          <a:lstStyle/>
          <a:p>
            <a:pPr algn="just"/>
            <a:r>
              <a:rPr lang="en-US" sz="2000" dirty="0"/>
              <a:t>Figure 5 shows that most weather-related delays are concentrated between 0 and 50 flights on the x-axis and 0-1,000 flights on the y-axis, indicating that while weather delays are present, they are relatively low in most cases. Figure 6 highlights that the highest flight cancellations occurred in 2020, coinciding with the COVID-19 pandemic, which led to widespread travel restrictions, reduced demand, and heightened health concerns, resulting in a significant number of cancellations.</a:t>
            </a:r>
            <a:endParaRPr lang="en-DE" sz="2000" dirty="0"/>
          </a:p>
        </p:txBody>
      </p:sp>
      <p:pic>
        <p:nvPicPr>
          <p:cNvPr id="4" name="Picture 3">
            <a:extLst>
              <a:ext uri="{FF2B5EF4-FFF2-40B4-BE49-F238E27FC236}">
                <a16:creationId xmlns:a16="http://schemas.microsoft.com/office/drawing/2014/main" id="{B10210E7-4416-5C30-B66A-86495B5BF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791200"/>
            <a:ext cx="1186217" cy="1066800"/>
          </a:xfrm>
          <a:prstGeom prst="rect">
            <a:avLst/>
          </a:prstGeom>
          <a:effectLst>
            <a:outerShdw blurRad="12700" dist="50800" dir="5400000" algn="ctr" rotWithShape="0">
              <a:srgbClr val="000000"/>
            </a:outerShdw>
            <a:reflection endPos="0" dir="5400000" sy="-100000" algn="bl" rotWithShape="0"/>
            <a:softEdge rad="317500"/>
          </a:effectLst>
        </p:spPr>
      </p:pic>
      <p:pic>
        <p:nvPicPr>
          <p:cNvPr id="7" name="Content Placeholder 6">
            <a:extLst>
              <a:ext uri="{FF2B5EF4-FFF2-40B4-BE49-F238E27FC236}">
                <a16:creationId xmlns:a16="http://schemas.microsoft.com/office/drawing/2014/main" id="{66C5F14F-78A6-3C47-0730-93F87B3F8E2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28008" y="162561"/>
            <a:ext cx="4894262" cy="3360260"/>
          </a:xfrm>
        </p:spPr>
      </p:pic>
      <p:pic>
        <p:nvPicPr>
          <p:cNvPr id="13" name="Content Placeholder 12">
            <a:extLst>
              <a:ext uri="{FF2B5EF4-FFF2-40B4-BE49-F238E27FC236}">
                <a16:creationId xmlns:a16="http://schemas.microsoft.com/office/drawing/2014/main" id="{3AE251A2-44B9-61BD-47D7-325493584F3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35777" y="177801"/>
            <a:ext cx="4895850" cy="3345020"/>
          </a:xfrm>
        </p:spPr>
      </p:pic>
    </p:spTree>
    <p:extLst>
      <p:ext uri="{BB962C8B-B14F-4D97-AF65-F5344CB8AC3E}">
        <p14:creationId xmlns:p14="http://schemas.microsoft.com/office/powerpoint/2010/main" val="17783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B9D8E-55B4-B8A9-4F5C-9BE870B29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06BE3-81BD-DF0C-498D-A8E326520E54}"/>
              </a:ext>
            </a:extLst>
          </p:cNvPr>
          <p:cNvSpPr>
            <a:spLocks noGrp="1"/>
          </p:cNvSpPr>
          <p:nvPr>
            <p:ph type="title"/>
          </p:nvPr>
        </p:nvSpPr>
        <p:spPr>
          <a:xfrm>
            <a:off x="1565592" y="1024255"/>
            <a:ext cx="3549121" cy="3314065"/>
          </a:xfrm>
        </p:spPr>
        <p:txBody>
          <a:bodyPr>
            <a:normAutofit/>
          </a:bodyPr>
          <a:lstStyle/>
          <a:p>
            <a:br>
              <a:rPr lang="en-US" sz="2200" dirty="0"/>
            </a:br>
            <a:r>
              <a:rPr lang="en-US" sz="3100" b="1" dirty="0"/>
              <a:t>3. Multivariate Analysis</a:t>
            </a:r>
            <a:br>
              <a:rPr lang="en-US" sz="2200" dirty="0"/>
            </a:br>
            <a:r>
              <a:rPr lang="en-US" sz="2200" b="1" dirty="0"/>
              <a:t>Examining 3 or more variables to understand complex relationships</a:t>
            </a:r>
            <a:br>
              <a:rPr lang="en-US" sz="2800" dirty="0"/>
            </a:br>
            <a:endParaRPr lang="en-DE" sz="2800" b="1" dirty="0"/>
          </a:p>
        </p:txBody>
      </p:sp>
      <p:sp>
        <p:nvSpPr>
          <p:cNvPr id="4" name="Text Placeholder 3">
            <a:extLst>
              <a:ext uri="{FF2B5EF4-FFF2-40B4-BE49-F238E27FC236}">
                <a16:creationId xmlns:a16="http://schemas.microsoft.com/office/drawing/2014/main" id="{21550EAE-F31F-D378-00E1-9FCDD7A2C848}"/>
              </a:ext>
            </a:extLst>
          </p:cNvPr>
          <p:cNvSpPr>
            <a:spLocks noGrp="1"/>
          </p:cNvSpPr>
          <p:nvPr>
            <p:ph type="body" sz="half" idx="2"/>
          </p:nvPr>
        </p:nvSpPr>
        <p:spPr>
          <a:xfrm>
            <a:off x="2104072" y="4673599"/>
            <a:ext cx="9419273" cy="1615441"/>
          </a:xfrm>
        </p:spPr>
        <p:txBody>
          <a:bodyPr/>
          <a:lstStyle/>
          <a:p>
            <a:pPr algn="just"/>
            <a:r>
              <a:rPr lang="en-US" sz="2000" dirty="0"/>
              <a:t>Figure 7 further confirms that the highest flight cancellations occurred in 2020, with a sharp peak in April, reflecting the severe impact of the early pandemic on flight operations. This aligns with the trends observed in Figure 6.</a:t>
            </a:r>
            <a:endParaRPr lang="en-DE" dirty="0"/>
          </a:p>
        </p:txBody>
      </p:sp>
      <p:pic>
        <p:nvPicPr>
          <p:cNvPr id="9" name="Picture 8">
            <a:extLst>
              <a:ext uri="{FF2B5EF4-FFF2-40B4-BE49-F238E27FC236}">
                <a16:creationId xmlns:a16="http://schemas.microsoft.com/office/drawing/2014/main" id="{93A6D182-A65D-FC1C-ACC5-2B9936480212}"/>
              </a:ext>
            </a:extLst>
          </p:cNvPr>
          <p:cNvPicPr>
            <a:picLocks noChangeAspect="1"/>
          </p:cNvPicPr>
          <p:nvPr/>
        </p:nvPicPr>
        <p:blipFill>
          <a:blip r:embed="rId2"/>
          <a:stretch>
            <a:fillRect/>
          </a:stretch>
        </p:blipFill>
        <p:spPr>
          <a:xfrm>
            <a:off x="-155501" y="5849063"/>
            <a:ext cx="1225402" cy="1133954"/>
          </a:xfrm>
          <a:prstGeom prst="rect">
            <a:avLst/>
          </a:prstGeom>
        </p:spPr>
      </p:pic>
      <p:pic>
        <p:nvPicPr>
          <p:cNvPr id="8" name="Content Placeholder 7">
            <a:extLst>
              <a:ext uri="{FF2B5EF4-FFF2-40B4-BE49-F238E27FC236}">
                <a16:creationId xmlns:a16="http://schemas.microsoft.com/office/drawing/2014/main" id="{BEDA82C1-681B-CBC4-3AD6-A963717648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07280" y="335280"/>
            <a:ext cx="7142479" cy="4170680"/>
          </a:xfrm>
          <a:ln>
            <a:noFill/>
          </a:ln>
        </p:spPr>
      </p:pic>
    </p:spTree>
    <p:extLst>
      <p:ext uri="{BB962C8B-B14F-4D97-AF65-F5344CB8AC3E}">
        <p14:creationId xmlns:p14="http://schemas.microsoft.com/office/powerpoint/2010/main" val="2662550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1281</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PowerPoint Presentation</vt:lpstr>
      <vt:lpstr>Project Introduction</vt:lpstr>
      <vt:lpstr>Steps</vt:lpstr>
      <vt:lpstr>Understanding the Data &amp; Preprocessing</vt:lpstr>
      <vt:lpstr>Exploratory Data Analysis (EDA) Discovering patterns and gain insights:  1. Univariate Analysis Examining individual variables </vt:lpstr>
      <vt:lpstr>The distribution of canceled flights (Figure 2) is tightly skewed, with most airports having cancellation rates between 0% and 10%. However, the long tail indicates that some airports experienced cancellations of up to 50% in certain months. Similarly, Figure 3 shows that most arrival delays are concentrated between 0 and 1,000 minutes, with data becoming more scattered thereafter, suggesting the presence of outliers. </vt:lpstr>
      <vt:lpstr> 2. Bivariate Analysis  Analyzing relationship between 2 variables  </vt:lpstr>
      <vt:lpstr>Figure 5 shows that most weather-related delays are concentrated between 0 and 50 flights on the x-axis and 0-1,000 flights on the y-axis, indicating that while weather delays are present, they are relatively low in most cases. Figure 6 highlights that the highest flight cancellations occurred in 2020, coinciding with the COVID-19 pandemic, which led to widespread travel restrictions, reduced demand, and heightened health concerns, resulting in a significant number of cancellations.</vt:lpstr>
      <vt:lpstr> 3. Multivariate Analysis Examining 3 or more variables to understand complex relationships </vt:lpstr>
      <vt:lpstr>The pair plot provides a visual of the relationships between variables like total flights, delayed flights, cancellations, and diversions. It reveals general trends and weak to moderate correlations, such as a slight rise in cancellations and diversions as flight arrivals increase. The heatmap further explores the correlations among various delay types, with late aircraft delay showing a strong positive correlation with carrier delay, suggesting a link between delays from late arrivals and operational issues. Conversely, security delays have minimal correlation with the other delay types.</vt:lpstr>
      <vt:lpstr> Meaningful insights from analysis </vt:lpstr>
      <vt:lpstr>Figures 11 and 12 compare the top 10 airlines and airports with the highest total arrival delays in minutes.   Figure 11 reveals that Southwest Airlines experiences the highest delays, suggesting areas for operational improvement. Meanwhile, Figure 12 highlights Chicago IL as the airport with the most significant arrival delays, helping identify key locations contributing to overall flight disruptions.</vt:lpstr>
      <vt:lpstr>Yearly Weather Delays for All Airlines</vt:lpstr>
      <vt:lpstr> Predictive Modelling </vt:lpstr>
      <vt:lpstr>Visualization and Dashboard Development using Power BI</vt:lpstr>
      <vt:lpstr>Dashboard Analysis</vt:lpstr>
      <vt:lpstr>Improvement Strategies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Deepti Joshi</dc:creator>
  <cp:lastModifiedBy>Deepti Joshi</cp:lastModifiedBy>
  <cp:revision>11</cp:revision>
  <dcterms:created xsi:type="dcterms:W3CDTF">2025-07-05T16:10:25Z</dcterms:created>
  <dcterms:modified xsi:type="dcterms:W3CDTF">2025-07-05T19:46:22Z</dcterms:modified>
</cp:coreProperties>
</file>