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58" r:id="rId1"/>
  </p:sldMasterIdLst>
  <p:notesMasterIdLst>
    <p:notesMasterId r:id="rId24"/>
  </p:notesMasterIdLst>
  <p:sldIdLst>
    <p:sldId id="256" r:id="rId2"/>
    <p:sldId id="275" r:id="rId3"/>
    <p:sldId id="257" r:id="rId4"/>
    <p:sldId id="258" r:id="rId5"/>
    <p:sldId id="259" r:id="rId6"/>
    <p:sldId id="260" r:id="rId7"/>
    <p:sldId id="261" r:id="rId8"/>
    <p:sldId id="273" r:id="rId9"/>
    <p:sldId id="262" r:id="rId10"/>
    <p:sldId id="263" r:id="rId11"/>
    <p:sldId id="264" r:id="rId12"/>
    <p:sldId id="274" r:id="rId13"/>
    <p:sldId id="265" r:id="rId14"/>
    <p:sldId id="266" r:id="rId15"/>
    <p:sldId id="267" r:id="rId16"/>
    <p:sldId id="268" r:id="rId17"/>
    <p:sldId id="269" r:id="rId18"/>
    <p:sldId id="270" r:id="rId19"/>
    <p:sldId id="271" r:id="rId20"/>
    <p:sldId id="276" r:id="rId21"/>
    <p:sldId id="277" r:id="rId22"/>
    <p:sldId id="27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33"/>
  </p:normalViewPr>
  <p:slideViewPr>
    <p:cSldViewPr snapToGrid="0">
      <p:cViewPr varScale="1">
        <p:scale>
          <a:sx n="104" d="100"/>
          <a:sy n="104" d="100"/>
        </p:scale>
        <p:origin x="8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565F3-2830-1B40-8632-14D294A38C4A}" type="datetimeFigureOut">
              <a:rPr lang="en-US" smtClean="0"/>
              <a:t>9/13/23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1CA411-B1C7-474B-BDED-CB0CB04DBD0A}" type="slidenum">
              <a:rPr lang="en-US" smtClean="0"/>
              <a:t>‹#›</a:t>
            </a:fld>
            <a:endParaRPr lang="en-US"/>
          </a:p>
        </p:txBody>
      </p:sp>
    </p:spTree>
    <p:extLst>
      <p:ext uri="{BB962C8B-B14F-4D97-AF65-F5344CB8AC3E}">
        <p14:creationId xmlns:p14="http://schemas.microsoft.com/office/powerpoint/2010/main" val="3043840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1CA411-B1C7-474B-BDED-CB0CB04DBD0A}" type="slidenum">
              <a:rPr lang="en-US" smtClean="0"/>
              <a:t>11</a:t>
            </a:fld>
            <a:endParaRPr lang="en-US"/>
          </a:p>
        </p:txBody>
      </p:sp>
    </p:spTree>
    <p:extLst>
      <p:ext uri="{BB962C8B-B14F-4D97-AF65-F5344CB8AC3E}">
        <p14:creationId xmlns:p14="http://schemas.microsoft.com/office/powerpoint/2010/main" val="2232169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01CA411-B1C7-474B-BDED-CB0CB04DBD0A}" type="slidenum">
              <a:rPr lang="en-US" smtClean="0"/>
              <a:t>21</a:t>
            </a:fld>
            <a:endParaRPr lang="en-US"/>
          </a:p>
        </p:txBody>
      </p:sp>
    </p:spTree>
    <p:extLst>
      <p:ext uri="{BB962C8B-B14F-4D97-AF65-F5344CB8AC3E}">
        <p14:creationId xmlns:p14="http://schemas.microsoft.com/office/powerpoint/2010/main" val="1956233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A1676FB-D02A-B84B-8535-AD0BEABC9FA8}" type="datetimeFigureOut">
              <a:rPr lang="en-US" smtClean="0"/>
              <a:t>9/13/23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04F6F-0CD9-9E46-9235-F8FD6FB35BC1}" type="slidenum">
              <a:rPr lang="en-US" smtClean="0"/>
              <a:t>‹#›</a:t>
            </a:fld>
            <a:endParaRPr lang="en-US"/>
          </a:p>
        </p:txBody>
      </p:sp>
    </p:spTree>
    <p:extLst>
      <p:ext uri="{BB962C8B-B14F-4D97-AF65-F5344CB8AC3E}">
        <p14:creationId xmlns:p14="http://schemas.microsoft.com/office/powerpoint/2010/main" val="25992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A1676FB-D02A-B84B-8535-AD0BEABC9FA8}" type="datetimeFigureOut">
              <a:rPr lang="en-US" smtClean="0"/>
              <a:t>9/13/23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804F6F-0CD9-9E46-9235-F8FD6FB35BC1}" type="slidenum">
              <a:rPr lang="en-US" smtClean="0"/>
              <a:t>‹#›</a:t>
            </a:fld>
            <a:endParaRPr lang="en-US"/>
          </a:p>
        </p:txBody>
      </p:sp>
    </p:spTree>
    <p:extLst>
      <p:ext uri="{BB962C8B-B14F-4D97-AF65-F5344CB8AC3E}">
        <p14:creationId xmlns:p14="http://schemas.microsoft.com/office/powerpoint/2010/main" val="4177356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A1676FB-D02A-B84B-8535-AD0BEABC9FA8}" type="datetimeFigureOut">
              <a:rPr lang="en-US" smtClean="0"/>
              <a:t>9/13/23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04F6F-0CD9-9E46-9235-F8FD6FB35BC1}" type="slidenum">
              <a:rPr lang="en-US" smtClean="0"/>
              <a:t>‹#›</a:t>
            </a:fld>
            <a:endParaRPr lang="en-US"/>
          </a:p>
        </p:txBody>
      </p:sp>
    </p:spTree>
    <p:extLst>
      <p:ext uri="{BB962C8B-B14F-4D97-AF65-F5344CB8AC3E}">
        <p14:creationId xmlns:p14="http://schemas.microsoft.com/office/powerpoint/2010/main" val="1941851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A1676FB-D02A-B84B-8535-AD0BEABC9FA8}" type="datetimeFigureOut">
              <a:rPr lang="en-US" smtClean="0"/>
              <a:t>9/13/23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04F6F-0CD9-9E46-9235-F8FD6FB35BC1}" type="slidenum">
              <a:rPr lang="en-US" smtClean="0"/>
              <a:t>‹#›</a:t>
            </a:fld>
            <a:endParaRPr lang="en-US"/>
          </a:p>
        </p:txBody>
      </p:sp>
    </p:spTree>
    <p:extLst>
      <p:ext uri="{BB962C8B-B14F-4D97-AF65-F5344CB8AC3E}">
        <p14:creationId xmlns:p14="http://schemas.microsoft.com/office/powerpoint/2010/main" val="3600018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A1676FB-D02A-B84B-8535-AD0BEABC9FA8}" type="datetimeFigureOut">
              <a:rPr lang="en-US" smtClean="0"/>
              <a:t>9/13/23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04F6F-0CD9-9E46-9235-F8FD6FB35BC1}" type="slidenum">
              <a:rPr lang="en-US" smtClean="0"/>
              <a:t>‹#›</a:t>
            </a:fld>
            <a:endParaRPr lang="en-US"/>
          </a:p>
        </p:txBody>
      </p:sp>
    </p:spTree>
    <p:extLst>
      <p:ext uri="{BB962C8B-B14F-4D97-AF65-F5344CB8AC3E}">
        <p14:creationId xmlns:p14="http://schemas.microsoft.com/office/powerpoint/2010/main" val="1278560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A1676FB-D02A-B84B-8535-AD0BEABC9FA8}" type="datetimeFigureOut">
              <a:rPr lang="en-US" smtClean="0"/>
              <a:t>9/13/23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04F6F-0CD9-9E46-9235-F8FD6FB35BC1}" type="slidenum">
              <a:rPr lang="en-US" smtClean="0"/>
              <a:t>‹#›</a:t>
            </a:fld>
            <a:endParaRPr lang="en-US"/>
          </a:p>
        </p:txBody>
      </p:sp>
    </p:spTree>
    <p:extLst>
      <p:ext uri="{BB962C8B-B14F-4D97-AF65-F5344CB8AC3E}">
        <p14:creationId xmlns:p14="http://schemas.microsoft.com/office/powerpoint/2010/main" val="806655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A1676FB-D02A-B84B-8535-AD0BEABC9FA8}" type="datetimeFigureOut">
              <a:rPr lang="en-US" smtClean="0"/>
              <a:t>9/13/23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04F6F-0CD9-9E46-9235-F8FD6FB35BC1}" type="slidenum">
              <a:rPr lang="en-US" smtClean="0"/>
              <a:t>‹#›</a:t>
            </a:fld>
            <a:endParaRPr lang="en-US"/>
          </a:p>
        </p:txBody>
      </p:sp>
    </p:spTree>
    <p:extLst>
      <p:ext uri="{BB962C8B-B14F-4D97-AF65-F5344CB8AC3E}">
        <p14:creationId xmlns:p14="http://schemas.microsoft.com/office/powerpoint/2010/main" val="1307770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A1676FB-D02A-B84B-8535-AD0BEABC9FA8}" type="datetimeFigureOut">
              <a:rPr lang="en-US" smtClean="0"/>
              <a:t>9/13/23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04F6F-0CD9-9E46-9235-F8FD6FB35BC1}" type="slidenum">
              <a:rPr lang="en-US" smtClean="0"/>
              <a:t>‹#›</a:t>
            </a:fld>
            <a:endParaRPr lang="en-US"/>
          </a:p>
        </p:txBody>
      </p:sp>
    </p:spTree>
    <p:extLst>
      <p:ext uri="{BB962C8B-B14F-4D97-AF65-F5344CB8AC3E}">
        <p14:creationId xmlns:p14="http://schemas.microsoft.com/office/powerpoint/2010/main" val="18389984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A1676FB-D02A-B84B-8535-AD0BEABC9FA8}" type="datetimeFigureOut">
              <a:rPr lang="en-US" smtClean="0"/>
              <a:t>9/13/23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04F6F-0CD9-9E46-9235-F8FD6FB35BC1}" type="slidenum">
              <a:rPr lang="en-US" smtClean="0"/>
              <a:t>‹#›</a:t>
            </a:fld>
            <a:endParaRPr lang="en-US"/>
          </a:p>
        </p:txBody>
      </p:sp>
    </p:spTree>
    <p:extLst>
      <p:ext uri="{BB962C8B-B14F-4D97-AF65-F5344CB8AC3E}">
        <p14:creationId xmlns:p14="http://schemas.microsoft.com/office/powerpoint/2010/main" val="2275286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A1676FB-D02A-B84B-8535-AD0BEABC9FA8}" type="datetimeFigureOut">
              <a:rPr lang="en-US" smtClean="0"/>
              <a:t>9/13/23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04F6F-0CD9-9E46-9235-F8FD6FB35BC1}" type="slidenum">
              <a:rPr lang="en-US" smtClean="0"/>
              <a:t>‹#›</a:t>
            </a:fld>
            <a:endParaRPr lang="en-US"/>
          </a:p>
        </p:txBody>
      </p:sp>
    </p:spTree>
    <p:extLst>
      <p:ext uri="{BB962C8B-B14F-4D97-AF65-F5344CB8AC3E}">
        <p14:creationId xmlns:p14="http://schemas.microsoft.com/office/powerpoint/2010/main" val="519234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A1676FB-D02A-B84B-8535-AD0BEABC9FA8}" type="datetimeFigureOut">
              <a:rPr lang="en-US" smtClean="0"/>
              <a:t>9/13/23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04F6F-0CD9-9E46-9235-F8FD6FB35BC1}" type="slidenum">
              <a:rPr lang="en-US" smtClean="0"/>
              <a:t>‹#›</a:t>
            </a:fld>
            <a:endParaRPr lang="en-US"/>
          </a:p>
        </p:txBody>
      </p:sp>
    </p:spTree>
    <p:extLst>
      <p:ext uri="{BB962C8B-B14F-4D97-AF65-F5344CB8AC3E}">
        <p14:creationId xmlns:p14="http://schemas.microsoft.com/office/powerpoint/2010/main" val="916788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A1676FB-D02A-B84B-8535-AD0BEABC9FA8}" type="datetimeFigureOut">
              <a:rPr lang="en-US" smtClean="0"/>
              <a:t>9/13/23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804F6F-0CD9-9E46-9235-F8FD6FB35BC1}" type="slidenum">
              <a:rPr lang="en-US" smtClean="0"/>
              <a:t>‹#›</a:t>
            </a:fld>
            <a:endParaRPr lang="en-US"/>
          </a:p>
        </p:txBody>
      </p:sp>
    </p:spTree>
    <p:extLst>
      <p:ext uri="{BB962C8B-B14F-4D97-AF65-F5344CB8AC3E}">
        <p14:creationId xmlns:p14="http://schemas.microsoft.com/office/powerpoint/2010/main" val="1499900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A1676FB-D02A-B84B-8535-AD0BEABC9FA8}" type="datetimeFigureOut">
              <a:rPr lang="en-US" smtClean="0"/>
              <a:t>9/13/23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804F6F-0CD9-9E46-9235-F8FD6FB35BC1}" type="slidenum">
              <a:rPr lang="en-US" smtClean="0"/>
              <a:t>‹#›</a:t>
            </a:fld>
            <a:endParaRPr lang="en-US"/>
          </a:p>
        </p:txBody>
      </p:sp>
    </p:spTree>
    <p:extLst>
      <p:ext uri="{BB962C8B-B14F-4D97-AF65-F5344CB8AC3E}">
        <p14:creationId xmlns:p14="http://schemas.microsoft.com/office/powerpoint/2010/main" val="4164011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A1676FB-D02A-B84B-8535-AD0BEABC9FA8}" type="datetimeFigureOut">
              <a:rPr lang="en-US" smtClean="0"/>
              <a:t>9/13/23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804F6F-0CD9-9E46-9235-F8FD6FB35BC1}" type="slidenum">
              <a:rPr lang="en-US" smtClean="0"/>
              <a:t>‹#›</a:t>
            </a:fld>
            <a:endParaRPr lang="en-US"/>
          </a:p>
        </p:txBody>
      </p:sp>
    </p:spTree>
    <p:extLst>
      <p:ext uri="{BB962C8B-B14F-4D97-AF65-F5344CB8AC3E}">
        <p14:creationId xmlns:p14="http://schemas.microsoft.com/office/powerpoint/2010/main" val="1653609538"/>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1676FB-D02A-B84B-8535-AD0BEABC9FA8}" type="datetimeFigureOut">
              <a:rPr lang="en-US" smtClean="0"/>
              <a:t>9/13/23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804F6F-0CD9-9E46-9235-F8FD6FB35BC1}" type="slidenum">
              <a:rPr lang="en-US" smtClean="0"/>
              <a:t>‹#›</a:t>
            </a:fld>
            <a:endParaRPr lang="en-US"/>
          </a:p>
        </p:txBody>
      </p:sp>
    </p:spTree>
    <p:extLst>
      <p:ext uri="{BB962C8B-B14F-4D97-AF65-F5344CB8AC3E}">
        <p14:creationId xmlns:p14="http://schemas.microsoft.com/office/powerpoint/2010/main" val="537737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A1676FB-D02A-B84B-8535-AD0BEABC9FA8}" type="datetimeFigureOut">
              <a:rPr lang="en-US" smtClean="0"/>
              <a:t>9/13/23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804F6F-0CD9-9E46-9235-F8FD6FB35BC1}" type="slidenum">
              <a:rPr lang="en-US" smtClean="0"/>
              <a:t>‹#›</a:t>
            </a:fld>
            <a:endParaRPr lang="en-US"/>
          </a:p>
        </p:txBody>
      </p:sp>
    </p:spTree>
    <p:extLst>
      <p:ext uri="{BB962C8B-B14F-4D97-AF65-F5344CB8AC3E}">
        <p14:creationId xmlns:p14="http://schemas.microsoft.com/office/powerpoint/2010/main" val="4246190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8A1676FB-D02A-B84B-8535-AD0BEABC9FA8}" type="datetimeFigureOut">
              <a:rPr lang="en-US" smtClean="0"/>
              <a:t>9/13/23</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23804F6F-0CD9-9E46-9235-F8FD6FB35BC1}" type="slidenum">
              <a:rPr lang="en-US" smtClean="0"/>
              <a:t>‹#›</a:t>
            </a:fld>
            <a:endParaRPr lang="en-US"/>
          </a:p>
        </p:txBody>
      </p:sp>
    </p:spTree>
    <p:extLst>
      <p:ext uri="{BB962C8B-B14F-4D97-AF65-F5344CB8AC3E}">
        <p14:creationId xmlns:p14="http://schemas.microsoft.com/office/powerpoint/2010/main" val="180448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A1676FB-D02A-B84B-8535-AD0BEABC9FA8}" type="datetimeFigureOut">
              <a:rPr lang="en-US" smtClean="0"/>
              <a:t>9/13/23</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23804F6F-0CD9-9E46-9235-F8FD6FB35BC1}" type="slidenum">
              <a:rPr lang="en-US" smtClean="0"/>
              <a:t>‹#›</a:t>
            </a:fld>
            <a:endParaRPr lang="en-US"/>
          </a:p>
        </p:txBody>
      </p:sp>
    </p:spTree>
    <p:extLst>
      <p:ext uri="{BB962C8B-B14F-4D97-AF65-F5344CB8AC3E}">
        <p14:creationId xmlns:p14="http://schemas.microsoft.com/office/powerpoint/2010/main" val="568131042"/>
      </p:ext>
    </p:extLst>
  </p:cSld>
  <p:clrMap bg1="dk1" tx1="lt1" bg2="dk2" tx2="lt2" accent1="accent1" accent2="accent2" accent3="accent3" accent4="accent4" accent5="accent5" accent6="accent6" hlink="hlink" folHlink="folHlink"/>
  <p:sldLayoutIdLst>
    <p:sldLayoutId id="2147484659" r:id="rId1"/>
    <p:sldLayoutId id="2147484660" r:id="rId2"/>
    <p:sldLayoutId id="2147484661" r:id="rId3"/>
    <p:sldLayoutId id="2147484662" r:id="rId4"/>
    <p:sldLayoutId id="2147484663" r:id="rId5"/>
    <p:sldLayoutId id="2147484664" r:id="rId6"/>
    <p:sldLayoutId id="2147484665" r:id="rId7"/>
    <p:sldLayoutId id="2147484666" r:id="rId8"/>
    <p:sldLayoutId id="2147484667" r:id="rId9"/>
    <p:sldLayoutId id="2147484668" r:id="rId10"/>
    <p:sldLayoutId id="2147484669" r:id="rId11"/>
    <p:sldLayoutId id="2147484670" r:id="rId12"/>
    <p:sldLayoutId id="2147484671" r:id="rId13"/>
    <p:sldLayoutId id="2147484672" r:id="rId14"/>
    <p:sldLayoutId id="2147484673" r:id="rId15"/>
    <p:sldLayoutId id="2147484674" r:id="rId16"/>
    <p:sldLayoutId id="2147484675"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1B1EA-EBF8-8B52-41F1-693B6A7DCC45}"/>
              </a:ext>
            </a:extLst>
          </p:cNvPr>
          <p:cNvSpPr>
            <a:spLocks noGrp="1"/>
          </p:cNvSpPr>
          <p:nvPr>
            <p:ph type="ctrTitle"/>
          </p:nvPr>
        </p:nvSpPr>
        <p:spPr>
          <a:xfrm>
            <a:off x="1751012" y="2828836"/>
            <a:ext cx="8676222" cy="914400"/>
          </a:xfrm>
        </p:spPr>
        <p:txBody>
          <a:bodyPr/>
          <a:lstStyle/>
          <a:p>
            <a:r>
              <a:rPr lang="en-US" dirty="0"/>
              <a:t>Demand Forecasting</a:t>
            </a:r>
          </a:p>
        </p:txBody>
      </p:sp>
      <p:sp>
        <p:nvSpPr>
          <p:cNvPr id="3" name="Subtitle 2">
            <a:extLst>
              <a:ext uri="{FF2B5EF4-FFF2-40B4-BE49-F238E27FC236}">
                <a16:creationId xmlns:a16="http://schemas.microsoft.com/office/drawing/2014/main" id="{B3E37BCF-F2B9-6630-2E31-9F55BED607EB}"/>
              </a:ext>
            </a:extLst>
          </p:cNvPr>
          <p:cNvSpPr>
            <a:spLocks noGrp="1"/>
          </p:cNvSpPr>
          <p:nvPr>
            <p:ph type="subTitle" idx="1"/>
          </p:nvPr>
        </p:nvSpPr>
        <p:spPr>
          <a:xfrm>
            <a:off x="1751012" y="3743236"/>
            <a:ext cx="8676222" cy="470418"/>
          </a:xfrm>
        </p:spPr>
        <p:txBody>
          <a:bodyPr/>
          <a:lstStyle/>
          <a:p>
            <a:r>
              <a:rPr lang="en-US" dirty="0"/>
              <a:t>“</a:t>
            </a:r>
            <a:r>
              <a:rPr lang="en-IN" b="0" i="0" dirty="0">
                <a:effectLst/>
                <a:latin typeface="Söhne"/>
              </a:rPr>
              <a:t>Predicting Future Demand with Time Series Analysis”</a:t>
            </a:r>
            <a:endParaRPr lang="en-US" dirty="0"/>
          </a:p>
        </p:txBody>
      </p:sp>
      <p:sp>
        <p:nvSpPr>
          <p:cNvPr id="7" name="TextBox 6">
            <a:extLst>
              <a:ext uri="{FF2B5EF4-FFF2-40B4-BE49-F238E27FC236}">
                <a16:creationId xmlns:a16="http://schemas.microsoft.com/office/drawing/2014/main" id="{2A026E7A-18C2-3B77-5440-B536BE5CFA0F}"/>
              </a:ext>
            </a:extLst>
          </p:cNvPr>
          <p:cNvSpPr txBox="1"/>
          <p:nvPr/>
        </p:nvSpPr>
        <p:spPr>
          <a:xfrm>
            <a:off x="520402" y="5167952"/>
            <a:ext cx="2488727" cy="923330"/>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Project – P275</a:t>
            </a:r>
          </a:p>
          <a:p>
            <a:r>
              <a:rPr lang="en-US" b="1" dirty="0">
                <a:latin typeface="Arial" panose="020B0604020202020204" pitchFamily="34" charset="0"/>
                <a:cs typeface="Arial" panose="020B0604020202020204" pitchFamily="34" charset="0"/>
              </a:rPr>
              <a:t>ExcelR Solutions</a:t>
            </a:r>
          </a:p>
          <a:p>
            <a:endParaRPr lang="en-US" b="1" dirty="0"/>
          </a:p>
        </p:txBody>
      </p:sp>
    </p:spTree>
    <p:extLst>
      <p:ext uri="{BB962C8B-B14F-4D97-AF65-F5344CB8AC3E}">
        <p14:creationId xmlns:p14="http://schemas.microsoft.com/office/powerpoint/2010/main" val="423056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9710E2-40D3-E6F4-08BF-644E6341E7BE}"/>
              </a:ext>
            </a:extLst>
          </p:cNvPr>
          <p:cNvSpPr>
            <a:spLocks noGrp="1"/>
          </p:cNvSpPr>
          <p:nvPr>
            <p:ph idx="1"/>
          </p:nvPr>
        </p:nvSpPr>
        <p:spPr>
          <a:xfrm>
            <a:off x="0" y="704850"/>
            <a:ext cx="10515600" cy="5448300"/>
          </a:xfrm>
        </p:spPr>
        <p:txBody>
          <a:bodyPr/>
          <a:lstStyle/>
          <a:p>
            <a:pPr algn="l">
              <a:buFont typeface="Arial" panose="020B0604020202020204" pitchFamily="34" charset="0"/>
              <a:buChar char="•"/>
            </a:pPr>
            <a:r>
              <a:rPr lang="en-IN" b="1" i="0" u="sng" dirty="0">
                <a:effectLst/>
                <a:latin typeface="Arial" panose="020B0604020202020204" pitchFamily="34" charset="0"/>
                <a:cs typeface="Arial" panose="020B0604020202020204" pitchFamily="34" charset="0"/>
              </a:rPr>
              <a:t>Decomposition of time series data:</a:t>
            </a:r>
          </a:p>
          <a:p>
            <a:pPr marL="0" indent="0" algn="l">
              <a:buNone/>
            </a:pPr>
            <a:r>
              <a:rPr lang="en-IN" b="0" i="0" dirty="0">
                <a:effectLst/>
                <a:latin typeface="Arial" panose="020B0604020202020204" pitchFamily="34" charset="0"/>
                <a:cs typeface="Arial" panose="020B0604020202020204" pitchFamily="34" charset="0"/>
              </a:rPr>
              <a:t>Decomposing time series data to identify trends, </a:t>
            </a:r>
          </a:p>
          <a:p>
            <a:pPr marL="0" indent="0" algn="l">
              <a:buNone/>
            </a:pPr>
            <a:r>
              <a:rPr lang="en-IN" b="0" i="0" dirty="0">
                <a:effectLst/>
                <a:latin typeface="Arial" panose="020B0604020202020204" pitchFamily="34" charset="0"/>
                <a:cs typeface="Arial" panose="020B0604020202020204" pitchFamily="34" charset="0"/>
              </a:rPr>
              <a:t>Seasonality , and residuals.</a:t>
            </a:r>
          </a:p>
          <a:p>
            <a:pPr algn="l">
              <a:buFont typeface="Arial" panose="020B0604020202020204" pitchFamily="34" charset="0"/>
              <a:buChar char="•"/>
            </a:pPr>
            <a:r>
              <a:rPr lang="en-IN" b="0" i="0" u="sng" dirty="0">
                <a:effectLst/>
                <a:latin typeface="Arial" panose="020B0604020202020204" pitchFamily="34" charset="0"/>
                <a:cs typeface="Arial" panose="020B0604020202020204" pitchFamily="34" charset="0"/>
              </a:rPr>
              <a:t>Key observations:</a:t>
            </a:r>
          </a:p>
          <a:p>
            <a:pPr marL="742950" lvl="1" indent="-285750" algn="l">
              <a:buFont typeface="Arial" panose="020B0604020202020204" pitchFamily="34" charset="0"/>
              <a:buChar char="•"/>
            </a:pPr>
            <a:r>
              <a:rPr lang="en-IN" b="0" i="0" dirty="0">
                <a:effectLst/>
                <a:latin typeface="Arial" panose="020B0604020202020204" pitchFamily="34" charset="0"/>
                <a:cs typeface="Arial" panose="020B0604020202020204" pitchFamily="34" charset="0"/>
              </a:rPr>
              <a:t>Clear annual seasonality pattern confirming </a:t>
            </a:r>
          </a:p>
          <a:p>
            <a:pPr marL="457200" lvl="1" indent="0" algn="l">
              <a:buNone/>
            </a:pPr>
            <a:r>
              <a:rPr lang="en-IN" dirty="0">
                <a:effectLst/>
                <a:latin typeface="Arial" panose="020B0604020202020204" pitchFamily="34" charset="0"/>
                <a:cs typeface="Arial" panose="020B0604020202020204" pitchFamily="34" charset="0"/>
              </a:rPr>
              <a:t>      </a:t>
            </a:r>
            <a:r>
              <a:rPr lang="en-IN" b="0" i="0" dirty="0">
                <a:effectLst/>
                <a:latin typeface="Arial" panose="020B0604020202020204" pitchFamily="34" charset="0"/>
                <a:cs typeface="Arial" panose="020B0604020202020204" pitchFamily="34" charset="0"/>
              </a:rPr>
              <a:t>a yearly seasonal period.</a:t>
            </a:r>
          </a:p>
          <a:p>
            <a:pPr marL="742950" lvl="1" indent="-285750" algn="l">
              <a:buFont typeface="Arial" panose="020B0604020202020204" pitchFamily="34" charset="0"/>
              <a:buChar char="•"/>
            </a:pPr>
            <a:r>
              <a:rPr lang="en-IN" b="0" i="0" dirty="0">
                <a:effectLst/>
                <a:latin typeface="Arial" panose="020B0604020202020204" pitchFamily="34" charset="0"/>
                <a:cs typeface="Arial" panose="020B0604020202020204" pitchFamily="34" charset="0"/>
              </a:rPr>
              <a:t>Increasing trend in the dataset representing</a:t>
            </a:r>
          </a:p>
          <a:p>
            <a:pPr marL="457200" lvl="1" indent="0" algn="l">
              <a:buNone/>
            </a:pPr>
            <a:r>
              <a:rPr lang="en-IN" b="0" i="0" dirty="0">
                <a:effectLst/>
                <a:latin typeface="Arial" panose="020B0604020202020204" pitchFamily="34" charset="0"/>
                <a:cs typeface="Arial" panose="020B0604020202020204" pitchFamily="34" charset="0"/>
              </a:rPr>
              <a:t>     Long-term movement.</a:t>
            </a:r>
          </a:p>
          <a:p>
            <a:pPr marL="742950" lvl="1" indent="-285750" algn="l">
              <a:buFont typeface="Arial" panose="020B0604020202020204" pitchFamily="34" charset="0"/>
              <a:buChar char="•"/>
            </a:pPr>
            <a:r>
              <a:rPr lang="en-IN" b="0" i="0" dirty="0">
                <a:effectLst/>
                <a:latin typeface="Arial" panose="020B0604020202020204" pitchFamily="34" charset="0"/>
                <a:cs typeface="Arial" panose="020B0604020202020204" pitchFamily="34" charset="0"/>
              </a:rPr>
              <a:t>Residual component capturing random noise </a:t>
            </a:r>
          </a:p>
          <a:p>
            <a:pPr marL="457200" lvl="1" indent="0" algn="l">
              <a:buNone/>
            </a:pPr>
            <a:r>
              <a:rPr lang="en-IN" b="0" i="0" dirty="0">
                <a:effectLst/>
                <a:latin typeface="Arial" panose="020B0604020202020204" pitchFamily="34" charset="0"/>
                <a:cs typeface="Arial" panose="020B0604020202020204" pitchFamily="34" charset="0"/>
              </a:rPr>
              <a:t>     or regular fluctuations.</a:t>
            </a:r>
          </a:p>
          <a:p>
            <a:endParaRPr lang="en-US"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441BCDF-7AB5-33D7-F6E2-4B1CCEEBE082}"/>
              </a:ext>
            </a:extLst>
          </p:cNvPr>
          <p:cNvPicPr>
            <a:picLocks noChangeAspect="1"/>
          </p:cNvPicPr>
          <p:nvPr/>
        </p:nvPicPr>
        <p:blipFill>
          <a:blip r:embed="rId2"/>
          <a:stretch>
            <a:fillRect/>
          </a:stretch>
        </p:blipFill>
        <p:spPr>
          <a:xfrm>
            <a:off x="6096000" y="363071"/>
            <a:ext cx="5764306" cy="6051176"/>
          </a:xfrm>
          <a:prstGeom prst="rect">
            <a:avLst/>
          </a:prstGeom>
        </p:spPr>
      </p:pic>
    </p:spTree>
    <p:extLst>
      <p:ext uri="{BB962C8B-B14F-4D97-AF65-F5344CB8AC3E}">
        <p14:creationId xmlns:p14="http://schemas.microsoft.com/office/powerpoint/2010/main" val="1759174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F3689-86D9-BAC1-F938-07DB66525374}"/>
              </a:ext>
            </a:extLst>
          </p:cNvPr>
          <p:cNvSpPr>
            <a:spLocks noGrp="1"/>
          </p:cNvSpPr>
          <p:nvPr>
            <p:ph type="title"/>
          </p:nvPr>
        </p:nvSpPr>
        <p:spPr>
          <a:xfrm>
            <a:off x="1141413" y="1107796"/>
            <a:ext cx="9905998" cy="1033849"/>
          </a:xfrm>
        </p:spPr>
        <p:txBody>
          <a:bodyPr>
            <a:noAutofit/>
          </a:bodyPr>
          <a:lstStyle/>
          <a:p>
            <a:pPr algn="ctr"/>
            <a:r>
              <a:rPr lang="en-IN" sz="4000" b="1" kern="0" dirty="0">
                <a:effectLst/>
                <a:latin typeface="Segoe UI" panose="020B0502040204020203" pitchFamily="34" charset="0"/>
                <a:ea typeface="Times New Roman" panose="02020603050405020304" pitchFamily="18" charset="0"/>
                <a:cs typeface="Times New Roman" panose="02020603050405020304" pitchFamily="18" charset="0"/>
              </a:rPr>
              <a:t>Stationarity Check</a:t>
            </a:r>
            <a:br>
              <a:rPr lang="en-IN" sz="4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4800" dirty="0"/>
          </a:p>
        </p:txBody>
      </p:sp>
      <p:sp>
        <p:nvSpPr>
          <p:cNvPr id="3" name="Content Placeholder 2">
            <a:extLst>
              <a:ext uri="{FF2B5EF4-FFF2-40B4-BE49-F238E27FC236}">
                <a16:creationId xmlns:a16="http://schemas.microsoft.com/office/drawing/2014/main" id="{907EC875-56DE-10D9-CDB7-DE9F2F3A004A}"/>
              </a:ext>
            </a:extLst>
          </p:cNvPr>
          <p:cNvSpPr>
            <a:spLocks noGrp="1"/>
          </p:cNvSpPr>
          <p:nvPr>
            <p:ph idx="1"/>
          </p:nvPr>
        </p:nvSpPr>
        <p:spPr>
          <a:xfrm>
            <a:off x="836612" y="1107796"/>
            <a:ext cx="10515600" cy="6471210"/>
          </a:xfrm>
        </p:spPr>
        <p:txBody>
          <a:bodyPr>
            <a:noAutofit/>
          </a:bodyPr>
          <a:lstStyle/>
          <a:p>
            <a:pPr marL="0" indent="0">
              <a:buNone/>
            </a:pPr>
            <a:r>
              <a:rPr lang="en-IN" b="0" i="0" dirty="0">
                <a:effectLst/>
                <a:latin typeface="Arial" panose="020B0604020202020204" pitchFamily="34" charset="0"/>
                <a:cs typeface="Arial" panose="020B0604020202020204" pitchFamily="34" charset="0"/>
              </a:rPr>
              <a:t>Stationarity is essential in time series data as it ensures that statistical properties remain constant over time, making the data predictable.</a:t>
            </a:r>
            <a:br>
              <a:rPr lang="en-IN" b="0" i="0" dirty="0">
                <a:effectLst/>
                <a:latin typeface="Arial" panose="020B0604020202020204" pitchFamily="34" charset="0"/>
                <a:cs typeface="Arial" panose="020B0604020202020204" pitchFamily="34" charset="0"/>
              </a:rPr>
            </a:br>
            <a:endParaRPr lang="en-IN" b="0" i="0" dirty="0">
              <a:effectLst/>
              <a:latin typeface="Arial" panose="020B0604020202020204" pitchFamily="34" charset="0"/>
              <a:cs typeface="Arial" panose="020B0604020202020204" pitchFamily="34" charset="0"/>
            </a:endParaRPr>
          </a:p>
          <a:p>
            <a:pPr marL="0" indent="0">
              <a:buNone/>
            </a:pPr>
            <a:endParaRPr lang="en-IN" b="0" i="0" dirty="0">
              <a:effectLst/>
              <a:latin typeface="Arial" panose="020B0604020202020204" pitchFamily="34" charset="0"/>
              <a:cs typeface="Arial" panose="020B0604020202020204" pitchFamily="34" charset="0"/>
            </a:endParaRPr>
          </a:p>
          <a:p>
            <a:pPr algn="l"/>
            <a:r>
              <a:rPr lang="en-IN" b="1" i="0" u="sng" dirty="0">
                <a:effectLst/>
                <a:latin typeface="Arial" panose="020B0604020202020204" pitchFamily="34" charset="0"/>
                <a:cs typeface="Arial" panose="020B0604020202020204" pitchFamily="34" charset="0"/>
              </a:rPr>
              <a:t>Methods used for stationarity analysis:</a:t>
            </a:r>
          </a:p>
          <a:p>
            <a:pPr marL="0" indent="0" algn="l">
              <a:buNone/>
            </a:pPr>
            <a:endParaRPr lang="en-IN" b="0" i="0" dirty="0">
              <a:effectLst/>
              <a:latin typeface="Arial" panose="020B0604020202020204" pitchFamily="34" charset="0"/>
              <a:cs typeface="Arial" panose="020B0604020202020204" pitchFamily="34" charset="0"/>
            </a:endParaRPr>
          </a:p>
          <a:p>
            <a:pPr marL="0" indent="0" algn="l">
              <a:buNone/>
            </a:pPr>
            <a:r>
              <a:rPr lang="en-IN" b="0" i="0" dirty="0">
                <a:effectLst/>
                <a:latin typeface="Arial" panose="020B0604020202020204" pitchFamily="34" charset="0"/>
                <a:cs typeface="Arial" panose="020B0604020202020204" pitchFamily="34" charset="0"/>
              </a:rPr>
              <a:t>Employed the augmented dickey-fuller (</a:t>
            </a:r>
            <a:r>
              <a:rPr lang="en-IN" b="0" i="0" dirty="0" err="1">
                <a:effectLst/>
                <a:latin typeface="Arial" panose="020B0604020202020204" pitchFamily="34" charset="0"/>
                <a:cs typeface="Arial" panose="020B0604020202020204" pitchFamily="34" charset="0"/>
              </a:rPr>
              <a:t>adf</a:t>
            </a:r>
            <a:r>
              <a:rPr lang="en-IN" b="0" i="0" dirty="0">
                <a:effectLst/>
                <a:latin typeface="Arial" panose="020B0604020202020204" pitchFamily="34" charset="0"/>
                <a:cs typeface="Arial" panose="020B0604020202020204" pitchFamily="34" charset="0"/>
              </a:rPr>
              <a:t>) test, a statistical hypothesis test, to assess stationarity.</a:t>
            </a:r>
          </a:p>
          <a:p>
            <a:pPr marL="0" indent="0" algn="l">
              <a:buNone/>
            </a:pPr>
            <a:r>
              <a:rPr lang="en-IN" b="0" i="0" dirty="0">
                <a:effectLst/>
                <a:latin typeface="Arial" panose="020B0604020202020204" pitchFamily="34" charset="0"/>
                <a:cs typeface="Arial" panose="020B0604020202020204" pitchFamily="34" charset="0"/>
              </a:rPr>
              <a:t>Considering the large dataset, worked with a sample or aggregated data for efficiency.</a:t>
            </a:r>
          </a:p>
          <a:p>
            <a:pPr marL="0" indent="0">
              <a:buNone/>
            </a:pPr>
            <a:br>
              <a:rPr lang="en-IN"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4536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9384EF-FD89-213F-9E37-4692B4D4A5F0}"/>
              </a:ext>
            </a:extLst>
          </p:cNvPr>
          <p:cNvSpPr>
            <a:spLocks noGrp="1"/>
          </p:cNvSpPr>
          <p:nvPr>
            <p:ph idx="1"/>
          </p:nvPr>
        </p:nvSpPr>
        <p:spPr>
          <a:xfrm>
            <a:off x="1143001" y="842682"/>
            <a:ext cx="9905998" cy="5172635"/>
          </a:xfrm>
        </p:spPr>
        <p:txBody>
          <a:bodyPr>
            <a:noAutofit/>
          </a:bodyPr>
          <a:lstStyle/>
          <a:p>
            <a:pPr marL="0" indent="0">
              <a:buNone/>
            </a:pPr>
            <a:endParaRPr lang="en-US" dirty="0">
              <a:latin typeface="Arial" panose="020B0604020202020204" pitchFamily="34" charset="0"/>
              <a:cs typeface="Arial" panose="020B0604020202020204" pitchFamily="34" charset="0"/>
            </a:endParaRPr>
          </a:p>
          <a:p>
            <a:pPr algn="l"/>
            <a:r>
              <a:rPr lang="en-IN" b="1" i="0" u="sng" dirty="0">
                <a:effectLst/>
                <a:latin typeface="Arial" panose="020B0604020202020204" pitchFamily="34" charset="0"/>
                <a:cs typeface="Arial" panose="020B0604020202020204" pitchFamily="34" charset="0"/>
              </a:rPr>
              <a:t>Making data stationary:</a:t>
            </a:r>
            <a:endParaRPr lang="en-IN" b="0" i="0" u="sng" dirty="0">
              <a:effectLst/>
              <a:latin typeface="Arial" panose="020B0604020202020204" pitchFamily="34" charset="0"/>
              <a:cs typeface="Arial" panose="020B0604020202020204" pitchFamily="34" charset="0"/>
            </a:endParaRPr>
          </a:p>
          <a:p>
            <a:pPr marL="0" indent="0" algn="l">
              <a:buNone/>
            </a:pPr>
            <a:r>
              <a:rPr lang="en-IN" b="0" i="0" dirty="0">
                <a:effectLst/>
                <a:latin typeface="Arial" panose="020B0604020202020204" pitchFamily="34" charset="0"/>
                <a:cs typeface="Arial" panose="020B0604020202020204" pitchFamily="34" charset="0"/>
              </a:rPr>
              <a:t>Employed differencing, which involves subtracting the previous time point's value from the current time point's value.</a:t>
            </a:r>
          </a:p>
          <a:p>
            <a:pPr marL="0" indent="0" algn="l">
              <a:buNone/>
            </a:pPr>
            <a:r>
              <a:rPr lang="en-IN" b="0" i="0" dirty="0">
                <a:effectLst/>
                <a:latin typeface="Arial" panose="020B0604020202020204" pitchFamily="34" charset="0"/>
                <a:cs typeface="Arial" panose="020B0604020202020204" pitchFamily="34" charset="0"/>
              </a:rPr>
              <a:t>Emphasized the importance of considering original data characteristics.</a:t>
            </a:r>
          </a:p>
          <a:p>
            <a:pPr marL="0" indent="0">
              <a:buNone/>
            </a:pPr>
            <a:endParaRPr lang="en-US" dirty="0">
              <a:latin typeface="Arial" panose="020B0604020202020204" pitchFamily="34" charset="0"/>
              <a:cs typeface="Arial" panose="020B0604020202020204" pitchFamily="34" charset="0"/>
            </a:endParaRPr>
          </a:p>
          <a:p>
            <a:pPr algn="l"/>
            <a:r>
              <a:rPr lang="en-IN" b="1" i="0" u="sng" dirty="0">
                <a:effectLst/>
                <a:latin typeface="Arial" panose="020B0604020202020204" pitchFamily="34" charset="0"/>
                <a:cs typeface="Arial" panose="020B0604020202020204" pitchFamily="34" charset="0"/>
              </a:rPr>
              <a:t>Results of stationarity analysis:</a:t>
            </a:r>
            <a:endParaRPr lang="en-IN" b="0" i="0" u="sng" dirty="0">
              <a:effectLst/>
              <a:latin typeface="Arial" panose="020B0604020202020204" pitchFamily="34" charset="0"/>
              <a:cs typeface="Arial" panose="020B0604020202020204" pitchFamily="34" charset="0"/>
            </a:endParaRPr>
          </a:p>
          <a:p>
            <a:pPr marL="0" indent="0" algn="l">
              <a:buNone/>
            </a:pPr>
            <a:r>
              <a:rPr lang="en-IN" b="0" i="0" dirty="0">
                <a:effectLst/>
                <a:latin typeface="Arial" panose="020B0604020202020204" pitchFamily="34" charset="0"/>
                <a:cs typeface="Arial" panose="020B0604020202020204" pitchFamily="34" charset="0"/>
              </a:rPr>
              <a:t>ADF test outcomes determined stationarity.</a:t>
            </a:r>
          </a:p>
          <a:p>
            <a:pPr marL="0" indent="0" algn="l">
              <a:buNone/>
            </a:pPr>
            <a:r>
              <a:rPr lang="en-IN" b="0" i="0" dirty="0">
                <a:effectLst/>
                <a:latin typeface="Arial" panose="020B0604020202020204" pitchFamily="34" charset="0"/>
                <a:cs typeface="Arial" panose="020B0604020202020204" pitchFamily="34" charset="0"/>
              </a:rPr>
              <a:t>Utilized visualizations like rolling statistics to show changes in mean and standard deviation.</a:t>
            </a:r>
          </a:p>
          <a:p>
            <a:pPr marL="0" indent="0" algn="l">
              <a:buNone/>
            </a:pPr>
            <a:r>
              <a:rPr lang="en-IN" b="0" i="0" dirty="0">
                <a:effectLst/>
                <a:latin typeface="Arial" panose="020B0604020202020204" pitchFamily="34" charset="0"/>
                <a:cs typeface="Arial" panose="020B0604020202020204" pitchFamily="34" charset="0"/>
              </a:rPr>
              <a:t>Interpretation: small deviations in rolling statistics compared to data range suggested achieved stationarity via first differencing was sufficient for modelling.</a:t>
            </a:r>
          </a:p>
          <a:p>
            <a:endParaRPr lang="en-US" dirty="0"/>
          </a:p>
        </p:txBody>
      </p:sp>
    </p:spTree>
    <p:extLst>
      <p:ext uri="{BB962C8B-B14F-4D97-AF65-F5344CB8AC3E}">
        <p14:creationId xmlns:p14="http://schemas.microsoft.com/office/powerpoint/2010/main" val="3281379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09F87-D86F-266E-56F1-3ED6A70A875D}"/>
              </a:ext>
            </a:extLst>
          </p:cNvPr>
          <p:cNvSpPr>
            <a:spLocks noGrp="1"/>
          </p:cNvSpPr>
          <p:nvPr>
            <p:ph type="title"/>
          </p:nvPr>
        </p:nvSpPr>
        <p:spPr>
          <a:xfrm>
            <a:off x="1143001" y="-255494"/>
            <a:ext cx="9905998" cy="1572000"/>
          </a:xfrm>
        </p:spPr>
        <p:txBody>
          <a:bodyPr/>
          <a:lstStyle/>
          <a:p>
            <a:pPr algn="ctr"/>
            <a:r>
              <a:rPr lang="en-IN" b="1" i="0" dirty="0">
                <a:effectLst/>
                <a:latin typeface="Söhne"/>
              </a:rPr>
              <a:t>Model Selection</a:t>
            </a:r>
            <a:endParaRPr lang="en-US" dirty="0"/>
          </a:p>
        </p:txBody>
      </p:sp>
      <p:sp>
        <p:nvSpPr>
          <p:cNvPr id="3" name="Content Placeholder 2">
            <a:extLst>
              <a:ext uri="{FF2B5EF4-FFF2-40B4-BE49-F238E27FC236}">
                <a16:creationId xmlns:a16="http://schemas.microsoft.com/office/drawing/2014/main" id="{589251B7-0017-C849-FA27-6F013019ABC2}"/>
              </a:ext>
            </a:extLst>
          </p:cNvPr>
          <p:cNvSpPr>
            <a:spLocks noGrp="1"/>
          </p:cNvSpPr>
          <p:nvPr>
            <p:ph idx="1"/>
          </p:nvPr>
        </p:nvSpPr>
        <p:spPr>
          <a:xfrm>
            <a:off x="838200" y="1842247"/>
            <a:ext cx="10515600" cy="4656679"/>
          </a:xfrm>
        </p:spPr>
        <p:txBody>
          <a:bodyPr>
            <a:noAutofit/>
          </a:bodyPr>
          <a:lstStyle/>
          <a:p>
            <a:pPr marL="0" indent="0" algn="l">
              <a:buNone/>
            </a:pPr>
            <a:r>
              <a:rPr lang="en-IN" sz="1600" b="1" i="0" u="sng" dirty="0">
                <a:effectLst/>
                <a:latin typeface="Arial" panose="020B0604020202020204" pitchFamily="34" charset="0"/>
                <a:cs typeface="Arial" panose="020B0604020202020204" pitchFamily="34" charset="0"/>
              </a:rPr>
              <a:t>Time series forecasting models considered:</a:t>
            </a:r>
            <a:endParaRPr lang="en-IN" sz="1600" b="0" i="0" u="sng"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600" b="0" i="0" dirty="0">
                <a:effectLst/>
                <a:latin typeface="Arial" panose="020B0604020202020204" pitchFamily="34" charset="0"/>
                <a:cs typeface="Arial" panose="020B0604020202020204" pitchFamily="34" charset="0"/>
              </a:rPr>
              <a:t>Arima</a:t>
            </a:r>
          </a:p>
          <a:p>
            <a:pPr algn="l">
              <a:buFont typeface="Arial" panose="020B0604020202020204" pitchFamily="34" charset="0"/>
              <a:buChar char="•"/>
            </a:pPr>
            <a:r>
              <a:rPr lang="en-IN" sz="1600" b="0" i="0" dirty="0" err="1">
                <a:effectLst/>
                <a:latin typeface="Arial" panose="020B0604020202020204" pitchFamily="34" charset="0"/>
                <a:cs typeface="Arial" panose="020B0604020202020204" pitchFamily="34" charset="0"/>
              </a:rPr>
              <a:t>Sarima</a:t>
            </a:r>
            <a:endParaRPr lang="en-IN" sz="1600"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600" b="0" i="0" dirty="0" err="1">
                <a:effectLst/>
                <a:latin typeface="Arial" panose="020B0604020202020204" pitchFamily="34" charset="0"/>
                <a:cs typeface="Arial" panose="020B0604020202020204" pitchFamily="34" charset="0"/>
              </a:rPr>
              <a:t>Sma</a:t>
            </a:r>
            <a:endParaRPr lang="en-IN" sz="1600"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600" b="0" i="0" dirty="0">
                <a:effectLst/>
                <a:latin typeface="Arial" panose="020B0604020202020204" pitchFamily="34" charset="0"/>
                <a:cs typeface="Arial" panose="020B0604020202020204" pitchFamily="34" charset="0"/>
              </a:rPr>
              <a:t>Exponential smoothing</a:t>
            </a:r>
          </a:p>
          <a:p>
            <a:pPr algn="l">
              <a:buFont typeface="Arial" panose="020B0604020202020204" pitchFamily="34" charset="0"/>
              <a:buChar char="•"/>
            </a:pPr>
            <a:r>
              <a:rPr lang="en-IN" sz="1600" b="0" i="0" dirty="0">
                <a:effectLst/>
                <a:latin typeface="Arial" panose="020B0604020202020204" pitchFamily="34" charset="0"/>
                <a:cs typeface="Arial" panose="020B0604020202020204" pitchFamily="34" charset="0"/>
              </a:rPr>
              <a:t>Triple exponential smoothing</a:t>
            </a:r>
          </a:p>
          <a:p>
            <a:pPr algn="l">
              <a:buFont typeface="Arial" panose="020B0604020202020204" pitchFamily="34" charset="0"/>
              <a:buChar char="•"/>
            </a:pPr>
            <a:r>
              <a:rPr lang="en-IN" sz="1600" b="0" i="0" dirty="0">
                <a:effectLst/>
                <a:latin typeface="Arial" panose="020B0604020202020204" pitchFamily="34" charset="0"/>
                <a:cs typeface="Arial" panose="020B0604020202020204" pitchFamily="34" charset="0"/>
              </a:rPr>
              <a:t>Random forest</a:t>
            </a:r>
          </a:p>
          <a:p>
            <a:pPr algn="l">
              <a:buFont typeface="Arial" panose="020B0604020202020204" pitchFamily="34" charset="0"/>
              <a:buChar char="•"/>
            </a:pPr>
            <a:r>
              <a:rPr lang="en-IN" sz="1600" b="0" i="0" dirty="0">
                <a:effectLst/>
                <a:latin typeface="Arial" panose="020B0604020202020204" pitchFamily="34" charset="0"/>
                <a:cs typeface="Arial" panose="020B0604020202020204" pitchFamily="34" charset="0"/>
              </a:rPr>
              <a:t>Decision trees</a:t>
            </a:r>
          </a:p>
          <a:p>
            <a:pPr algn="l">
              <a:buFont typeface="Arial" panose="020B0604020202020204" pitchFamily="34" charset="0"/>
              <a:buChar char="•"/>
            </a:pPr>
            <a:r>
              <a:rPr lang="en-IN" sz="1600" b="0" i="0" dirty="0">
                <a:effectLst/>
                <a:latin typeface="Arial" panose="020B0604020202020204" pitchFamily="34" charset="0"/>
                <a:cs typeface="Arial" panose="020B0604020202020204" pitchFamily="34" charset="0"/>
              </a:rPr>
              <a:t>Linear regression</a:t>
            </a:r>
          </a:p>
          <a:p>
            <a:pPr algn="l">
              <a:buFont typeface="Arial" panose="020B0604020202020204" pitchFamily="34" charset="0"/>
              <a:buChar char="•"/>
            </a:pPr>
            <a:r>
              <a:rPr lang="en-IN" sz="1600" b="0" i="0" dirty="0">
                <a:effectLst/>
                <a:latin typeface="Arial" panose="020B0604020202020204" pitchFamily="34" charset="0"/>
                <a:cs typeface="Arial" panose="020B0604020202020204" pitchFamily="34" charset="0"/>
              </a:rPr>
              <a:t>Neural network</a:t>
            </a:r>
          </a:p>
          <a:p>
            <a:pPr marL="0" indent="0">
              <a:buNone/>
            </a:pPr>
            <a:endParaRPr lang="en-US" sz="1600" dirty="0">
              <a:latin typeface="Arial" panose="020B0604020202020204" pitchFamily="34" charset="0"/>
              <a:cs typeface="Arial" panose="020B0604020202020204" pitchFamily="34" charset="0"/>
            </a:endParaRPr>
          </a:p>
          <a:p>
            <a:pPr marL="0" indent="0" algn="l">
              <a:buNone/>
            </a:pPr>
            <a:r>
              <a:rPr lang="en-IN" sz="1600" b="1" i="0" u="sng" dirty="0">
                <a:effectLst/>
                <a:latin typeface="Arial" panose="020B0604020202020204" pitchFamily="34" charset="0"/>
                <a:cs typeface="Arial" panose="020B0604020202020204" pitchFamily="34" charset="0"/>
              </a:rPr>
              <a:t>Criteria for model selection:</a:t>
            </a:r>
            <a:endParaRPr lang="en-IN" sz="1600" b="0" i="0" u="sng"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1600" b="1" i="0" dirty="0">
                <a:effectLst/>
                <a:latin typeface="Arial" panose="020B0604020202020204" pitchFamily="34" charset="0"/>
                <a:cs typeface="Arial" panose="020B0604020202020204" pitchFamily="34" charset="0"/>
              </a:rPr>
              <a:t>Mean absolute percentage error (MAPE)</a:t>
            </a:r>
            <a:r>
              <a:rPr lang="en-IN" sz="1600" b="0" i="0" dirty="0">
                <a:effectLst/>
                <a:latin typeface="Arial" panose="020B0604020202020204" pitchFamily="34" charset="0"/>
                <a:cs typeface="Arial" panose="020B0604020202020204" pitchFamily="34" charset="0"/>
              </a:rPr>
              <a:t>: measures forecast accuracy; lower values are preferred.</a:t>
            </a:r>
          </a:p>
          <a:p>
            <a:pPr algn="l">
              <a:buFont typeface="Arial" panose="020B0604020202020204" pitchFamily="34" charset="0"/>
              <a:buChar char="•"/>
            </a:pPr>
            <a:r>
              <a:rPr lang="en-IN" sz="1600" b="1" i="0" dirty="0">
                <a:effectLst/>
                <a:latin typeface="Arial" panose="020B0604020202020204" pitchFamily="34" charset="0"/>
                <a:cs typeface="Arial" panose="020B0604020202020204" pitchFamily="34" charset="0"/>
              </a:rPr>
              <a:t>Overall accuracy</a:t>
            </a:r>
            <a:r>
              <a:rPr lang="en-IN" sz="1600" b="0" i="0" dirty="0">
                <a:effectLst/>
                <a:latin typeface="Arial" panose="020B0604020202020204" pitchFamily="34" charset="0"/>
                <a:cs typeface="Arial" panose="020B0604020202020204" pitchFamily="34" charset="0"/>
              </a:rPr>
              <a:t>: assesses how well the model predicts future demand.</a:t>
            </a:r>
          </a:p>
          <a:p>
            <a:pPr algn="l">
              <a:buFont typeface="Arial" panose="020B0604020202020204" pitchFamily="34" charset="0"/>
              <a:buChar char="•"/>
            </a:pPr>
            <a:r>
              <a:rPr lang="en-IN" sz="1600" b="1" i="0" dirty="0">
                <a:effectLst/>
                <a:latin typeface="Arial" panose="020B0604020202020204" pitchFamily="34" charset="0"/>
                <a:cs typeface="Arial" panose="020B0604020202020204" pitchFamily="34" charset="0"/>
              </a:rPr>
              <a:t>Akaike information criterion (</a:t>
            </a:r>
            <a:r>
              <a:rPr lang="en-IN" sz="1600" b="1" i="0" dirty="0" err="1">
                <a:effectLst/>
                <a:latin typeface="Arial" panose="020B0604020202020204" pitchFamily="34" charset="0"/>
                <a:cs typeface="Arial" panose="020B0604020202020204" pitchFamily="34" charset="0"/>
              </a:rPr>
              <a:t>aic</a:t>
            </a:r>
            <a:r>
              <a:rPr lang="en-IN" sz="1600" b="1" i="0" dirty="0">
                <a:effectLst/>
                <a:latin typeface="Arial" panose="020B0604020202020204" pitchFamily="34" charset="0"/>
                <a:cs typeface="Arial" panose="020B0604020202020204" pitchFamily="34" charset="0"/>
              </a:rPr>
              <a:t>)</a:t>
            </a:r>
            <a:r>
              <a:rPr lang="en-IN" sz="1600" b="0" i="0" dirty="0">
                <a:effectLst/>
                <a:latin typeface="Arial" panose="020B0604020202020204" pitchFamily="34" charset="0"/>
                <a:cs typeface="Arial" panose="020B0604020202020204" pitchFamily="34" charset="0"/>
              </a:rPr>
              <a:t> and </a:t>
            </a:r>
            <a:r>
              <a:rPr lang="en-IN" sz="1600" b="1" i="0" dirty="0" err="1">
                <a:effectLst/>
                <a:latin typeface="Arial" panose="020B0604020202020204" pitchFamily="34" charset="0"/>
                <a:cs typeface="Arial" panose="020B0604020202020204" pitchFamily="34" charset="0"/>
              </a:rPr>
              <a:t>bayesian</a:t>
            </a:r>
            <a:r>
              <a:rPr lang="en-IN" sz="1600" b="1" i="0" dirty="0">
                <a:effectLst/>
                <a:latin typeface="Arial" panose="020B0604020202020204" pitchFamily="34" charset="0"/>
                <a:cs typeface="Arial" panose="020B0604020202020204" pitchFamily="34" charset="0"/>
              </a:rPr>
              <a:t> information criterion (</a:t>
            </a:r>
            <a:r>
              <a:rPr lang="en-IN" sz="1600" b="1" i="0" dirty="0" err="1">
                <a:effectLst/>
                <a:latin typeface="Arial" panose="020B0604020202020204" pitchFamily="34" charset="0"/>
                <a:cs typeface="Arial" panose="020B0604020202020204" pitchFamily="34" charset="0"/>
              </a:rPr>
              <a:t>bic</a:t>
            </a:r>
            <a:r>
              <a:rPr lang="en-IN" sz="1600" b="1" i="0" dirty="0">
                <a:effectLst/>
                <a:latin typeface="Arial" panose="020B0604020202020204" pitchFamily="34" charset="0"/>
                <a:cs typeface="Arial" panose="020B0604020202020204" pitchFamily="34" charset="0"/>
              </a:rPr>
              <a:t>)</a:t>
            </a:r>
            <a:r>
              <a:rPr lang="en-IN" sz="1600" b="0" i="0" dirty="0">
                <a:effectLst/>
                <a:latin typeface="Arial" panose="020B0604020202020204" pitchFamily="34" charset="0"/>
                <a:cs typeface="Arial" panose="020B0604020202020204" pitchFamily="34" charset="0"/>
              </a:rPr>
              <a:t>: indicate model goodness-of-fit; lower values indicate better fit.</a:t>
            </a:r>
          </a:p>
          <a:p>
            <a:br>
              <a:rPr lang="en-IN" sz="1600" dirty="0">
                <a:latin typeface="Arial" panose="020B0604020202020204" pitchFamily="34" charset="0"/>
                <a:cs typeface="Arial" panose="020B0604020202020204" pitchFamily="34" charset="0"/>
              </a:rPr>
            </a:b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2987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0A2BF5-9B55-FC74-E669-934EC31248E4}"/>
              </a:ext>
            </a:extLst>
          </p:cNvPr>
          <p:cNvSpPr>
            <a:spLocks noGrp="1"/>
          </p:cNvSpPr>
          <p:nvPr>
            <p:ph idx="1"/>
          </p:nvPr>
        </p:nvSpPr>
        <p:spPr>
          <a:xfrm>
            <a:off x="838200" y="593124"/>
            <a:ext cx="10515600" cy="5583839"/>
          </a:xfrm>
        </p:spPr>
        <p:txBody>
          <a:bodyPr>
            <a:normAutofit fontScale="92500" lnSpcReduction="10000"/>
          </a:bodyPr>
          <a:lstStyle/>
          <a:p>
            <a:pPr marL="0" indent="0" algn="l">
              <a:buNone/>
            </a:pPr>
            <a:r>
              <a:rPr lang="en-IN" sz="2200" b="1" i="0" u="sng" dirty="0">
                <a:effectLst/>
                <a:latin typeface="Arial" panose="020B0604020202020204" pitchFamily="34" charset="0"/>
                <a:cs typeface="Arial" panose="020B0604020202020204" pitchFamily="34" charset="0"/>
              </a:rPr>
              <a:t>Rationale behind chosen model:</a:t>
            </a:r>
            <a:endParaRPr lang="en-IN" sz="2200" b="0" i="0" u="sng"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200" b="0" i="0" dirty="0">
                <a:effectLst/>
                <a:latin typeface="Arial" panose="020B0604020202020204" pitchFamily="34" charset="0"/>
                <a:cs typeface="Arial" panose="020B0604020202020204" pitchFamily="34" charset="0"/>
              </a:rPr>
              <a:t>After comprehensive evaluation, the </a:t>
            </a:r>
            <a:r>
              <a:rPr lang="en-IN" sz="2200" b="1" i="0" dirty="0">
                <a:effectLst/>
                <a:latin typeface="Arial" panose="020B0604020202020204" pitchFamily="34" charset="0"/>
                <a:cs typeface="Arial" panose="020B0604020202020204" pitchFamily="34" charset="0"/>
              </a:rPr>
              <a:t>triple exponential smoothing</a:t>
            </a:r>
            <a:r>
              <a:rPr lang="en-IN" sz="2200" b="0" i="0" dirty="0">
                <a:effectLst/>
                <a:latin typeface="Arial" panose="020B0604020202020204" pitchFamily="34" charset="0"/>
                <a:cs typeface="Arial" panose="020B0604020202020204" pitchFamily="34" charset="0"/>
              </a:rPr>
              <a:t> model emerged as the best choice.</a:t>
            </a:r>
          </a:p>
          <a:p>
            <a:pPr algn="l">
              <a:buFont typeface="Arial" panose="020B0604020202020204" pitchFamily="34" charset="0"/>
              <a:buChar char="•"/>
            </a:pPr>
            <a:r>
              <a:rPr lang="en-IN" sz="2200" b="0" i="0" dirty="0">
                <a:effectLst/>
                <a:latin typeface="Arial" panose="020B0604020202020204" pitchFamily="34" charset="0"/>
                <a:cs typeface="Arial" panose="020B0604020202020204" pitchFamily="34" charset="0"/>
              </a:rPr>
              <a:t>Lowest </a:t>
            </a:r>
            <a:r>
              <a:rPr lang="en-IN" sz="2200" b="0" i="0" dirty="0" err="1">
                <a:effectLst/>
                <a:latin typeface="Arial" panose="020B0604020202020204" pitchFamily="34" charset="0"/>
                <a:cs typeface="Arial" panose="020B0604020202020204" pitchFamily="34" charset="0"/>
              </a:rPr>
              <a:t>mape</a:t>
            </a:r>
            <a:r>
              <a:rPr lang="en-IN" sz="2200" b="0" i="0" dirty="0">
                <a:effectLst/>
                <a:latin typeface="Arial" panose="020B0604020202020204" pitchFamily="34" charset="0"/>
                <a:cs typeface="Arial" panose="020B0604020202020204" pitchFamily="34" charset="0"/>
              </a:rPr>
              <a:t> (0.09) signifies the highest forecast accuracy.</a:t>
            </a:r>
          </a:p>
          <a:p>
            <a:pPr algn="l">
              <a:buFont typeface="Arial" panose="020B0604020202020204" pitchFamily="34" charset="0"/>
              <a:buChar char="•"/>
            </a:pPr>
            <a:r>
              <a:rPr lang="en-IN" sz="2200" b="0" i="0" dirty="0">
                <a:effectLst/>
                <a:latin typeface="Arial" panose="020B0604020202020204" pitchFamily="34" charset="0"/>
                <a:cs typeface="Arial" panose="020B0604020202020204" pitchFamily="34" charset="0"/>
              </a:rPr>
              <a:t>Adequate </a:t>
            </a:r>
            <a:r>
              <a:rPr lang="en-IN" sz="2200" b="0" i="0" dirty="0" err="1">
                <a:effectLst/>
                <a:latin typeface="Arial" panose="020B0604020202020204" pitchFamily="34" charset="0"/>
                <a:cs typeface="Arial" panose="020B0604020202020204" pitchFamily="34" charset="0"/>
              </a:rPr>
              <a:t>aic</a:t>
            </a:r>
            <a:r>
              <a:rPr lang="en-IN" sz="2200" b="0" i="0" dirty="0">
                <a:effectLst/>
                <a:latin typeface="Arial" panose="020B0604020202020204" pitchFamily="34" charset="0"/>
                <a:cs typeface="Arial" panose="020B0604020202020204" pitchFamily="34" charset="0"/>
              </a:rPr>
              <a:t> and </a:t>
            </a:r>
            <a:r>
              <a:rPr lang="en-IN" sz="2200" b="0" i="0" dirty="0" err="1">
                <a:effectLst/>
                <a:latin typeface="Arial" panose="020B0604020202020204" pitchFamily="34" charset="0"/>
                <a:cs typeface="Arial" panose="020B0604020202020204" pitchFamily="34" charset="0"/>
              </a:rPr>
              <a:t>bic</a:t>
            </a:r>
            <a:r>
              <a:rPr lang="en-IN" sz="2200" b="0" i="0" dirty="0">
                <a:effectLst/>
                <a:latin typeface="Arial" panose="020B0604020202020204" pitchFamily="34" charset="0"/>
                <a:cs typeface="Arial" panose="020B0604020202020204" pitchFamily="34" charset="0"/>
              </a:rPr>
              <a:t> values demonstrate a good model fit.</a:t>
            </a:r>
          </a:p>
          <a:p>
            <a:pPr algn="l">
              <a:buFont typeface="Arial" panose="020B0604020202020204" pitchFamily="34" charset="0"/>
              <a:buChar char="•"/>
            </a:pPr>
            <a:r>
              <a:rPr lang="en-IN" sz="2200" b="0" i="0" dirty="0">
                <a:effectLst/>
                <a:latin typeface="Arial" panose="020B0604020202020204" pitchFamily="34" charset="0"/>
                <a:cs typeface="Arial" panose="020B0604020202020204" pitchFamily="34" charset="0"/>
              </a:rPr>
              <a:t>Triple exponential smoothing effectively captured the complex time series patterns and seasonality in our sales data, making it the preferred model for demand forecasting.</a:t>
            </a:r>
          </a:p>
          <a:p>
            <a:pPr marL="0" indent="0">
              <a:buNone/>
            </a:pPr>
            <a:endParaRPr lang="en-US" sz="2200" dirty="0">
              <a:latin typeface="Arial" panose="020B0604020202020204" pitchFamily="34" charset="0"/>
              <a:cs typeface="Arial" panose="020B0604020202020204" pitchFamily="34" charset="0"/>
            </a:endParaRPr>
          </a:p>
          <a:p>
            <a:pPr marL="0" indent="0" algn="l">
              <a:buNone/>
            </a:pPr>
            <a:r>
              <a:rPr lang="en-IN" sz="2200" b="0" i="0" dirty="0">
                <a:effectLst/>
                <a:latin typeface="Arial" panose="020B0604020202020204" pitchFamily="34" charset="0"/>
                <a:cs typeface="Arial" panose="020B0604020202020204" pitchFamily="34" charset="0"/>
              </a:rPr>
              <a:t>For utmost </a:t>
            </a:r>
            <a:r>
              <a:rPr lang="en-IN" sz="2200" b="1" i="0" dirty="0">
                <a:effectLst/>
                <a:latin typeface="Arial" panose="020B0604020202020204" pitchFamily="34" charset="0"/>
                <a:cs typeface="Arial" panose="020B0604020202020204" pitchFamily="34" charset="0"/>
              </a:rPr>
              <a:t>accuracy</a:t>
            </a:r>
            <a:r>
              <a:rPr lang="en-IN" sz="2200" b="0" i="0" dirty="0">
                <a:effectLst/>
                <a:latin typeface="Arial" panose="020B0604020202020204" pitchFamily="34" charset="0"/>
                <a:cs typeface="Arial" panose="020B0604020202020204" pitchFamily="34" charset="0"/>
              </a:rPr>
              <a:t>, triple exponential smoothing is the top choice.</a:t>
            </a:r>
          </a:p>
          <a:p>
            <a:pPr algn="l">
              <a:buFont typeface="Arial" panose="020B0604020202020204" pitchFamily="34" charset="0"/>
              <a:buChar char="•"/>
            </a:pPr>
            <a:r>
              <a:rPr lang="en-IN" sz="2200" b="0" i="0" dirty="0">
                <a:effectLst/>
                <a:latin typeface="Arial" panose="020B0604020202020204" pitchFamily="34" charset="0"/>
                <a:cs typeface="Arial" panose="020B0604020202020204" pitchFamily="34" charset="0"/>
              </a:rPr>
              <a:t>If </a:t>
            </a:r>
            <a:r>
              <a:rPr lang="en-IN" sz="2200" b="1" i="0" dirty="0">
                <a:effectLst/>
                <a:latin typeface="Arial" panose="020B0604020202020204" pitchFamily="34" charset="0"/>
                <a:cs typeface="Arial" panose="020B0604020202020204" pitchFamily="34" charset="0"/>
              </a:rPr>
              <a:t>regularity</a:t>
            </a:r>
            <a:r>
              <a:rPr lang="en-IN" sz="2200" b="0" i="0" dirty="0">
                <a:effectLst/>
                <a:latin typeface="Arial" panose="020B0604020202020204" pitchFamily="34" charset="0"/>
                <a:cs typeface="Arial" panose="020B0604020202020204" pitchFamily="34" charset="0"/>
              </a:rPr>
              <a:t> in demand intervals is crucial, linear regression excels.</a:t>
            </a:r>
          </a:p>
          <a:p>
            <a:pPr algn="l">
              <a:buFont typeface="Arial" panose="020B0604020202020204" pitchFamily="34" charset="0"/>
              <a:buChar char="•"/>
            </a:pPr>
            <a:r>
              <a:rPr lang="en-IN" sz="2200" b="0" i="0" dirty="0">
                <a:effectLst/>
                <a:latin typeface="Arial" panose="020B0604020202020204" pitchFamily="34" charset="0"/>
                <a:cs typeface="Arial" panose="020B0604020202020204" pitchFamily="34" charset="0"/>
              </a:rPr>
              <a:t>To minimize </a:t>
            </a:r>
            <a:r>
              <a:rPr lang="en-IN" sz="2200" b="1" i="0" dirty="0">
                <a:effectLst/>
                <a:latin typeface="Arial" panose="020B0604020202020204" pitchFamily="34" charset="0"/>
                <a:cs typeface="Arial" panose="020B0604020202020204" pitchFamily="34" charset="0"/>
              </a:rPr>
              <a:t>variation</a:t>
            </a:r>
            <a:r>
              <a:rPr lang="en-IN" sz="2200" b="0" i="0" dirty="0">
                <a:effectLst/>
                <a:latin typeface="Arial" panose="020B0604020202020204" pitchFamily="34" charset="0"/>
                <a:cs typeface="Arial" panose="020B0604020202020204" pitchFamily="34" charset="0"/>
              </a:rPr>
              <a:t> in quantities, triple exponential smoothing is </a:t>
            </a:r>
            <a:r>
              <a:rPr lang="en-IN" sz="2200" b="0" i="0" dirty="0" err="1">
                <a:effectLst/>
                <a:latin typeface="Arial" panose="020B0604020202020204" pitchFamily="34" charset="0"/>
                <a:cs typeface="Arial" panose="020B0604020202020204" pitchFamily="34" charset="0"/>
              </a:rPr>
              <a:t>favored</a:t>
            </a:r>
            <a:r>
              <a:rPr lang="en-IN" sz="2200" b="0" i="0" dirty="0">
                <a:effectLst/>
                <a:latin typeface="Arial" panose="020B0604020202020204" pitchFamily="34" charset="0"/>
                <a:cs typeface="Arial" panose="020B0604020202020204" pitchFamily="34" charset="0"/>
              </a:rPr>
              <a:t>.</a:t>
            </a:r>
          </a:p>
          <a:p>
            <a:pPr algn="l">
              <a:buFont typeface="Arial" panose="020B0604020202020204" pitchFamily="34" charset="0"/>
              <a:buChar char="•"/>
            </a:pPr>
            <a:r>
              <a:rPr lang="en-IN" sz="2200" b="0" i="0" dirty="0">
                <a:effectLst/>
                <a:latin typeface="Arial" panose="020B0604020202020204" pitchFamily="34" charset="0"/>
                <a:cs typeface="Arial" panose="020B0604020202020204" pitchFamily="34" charset="0"/>
              </a:rPr>
              <a:t>The </a:t>
            </a:r>
            <a:r>
              <a:rPr lang="en-IN" sz="2200" b="1" i="0" dirty="0">
                <a:effectLst/>
                <a:latin typeface="Arial" panose="020B0604020202020204" pitchFamily="34" charset="0"/>
                <a:cs typeface="Arial" panose="020B0604020202020204" pitchFamily="34" charset="0"/>
              </a:rPr>
              <a:t>best model</a:t>
            </a:r>
            <a:r>
              <a:rPr lang="en-IN" sz="2200" b="0" i="0" dirty="0">
                <a:effectLst/>
                <a:latin typeface="Arial" panose="020B0604020202020204" pitchFamily="34" charset="0"/>
                <a:cs typeface="Arial" panose="020B0604020202020204" pitchFamily="34" charset="0"/>
              </a:rPr>
              <a:t> balances accuracy, regularity, and variation.</a:t>
            </a:r>
          </a:p>
          <a:p>
            <a:pPr algn="l">
              <a:buFont typeface="Arial" panose="020B0604020202020204" pitchFamily="34" charset="0"/>
              <a:buChar char="•"/>
            </a:pPr>
            <a:r>
              <a:rPr lang="en-IN" sz="2200" b="0" i="0" dirty="0">
                <a:effectLst/>
                <a:latin typeface="Arial" panose="020B0604020202020204" pitchFamily="34" charset="0"/>
                <a:cs typeface="Arial" panose="020B0604020202020204" pitchFamily="34" charset="0"/>
              </a:rPr>
              <a:t>Therefore, we select </a:t>
            </a:r>
            <a:r>
              <a:rPr lang="en-IN" sz="2200" b="1" i="0" dirty="0">
                <a:effectLst/>
                <a:latin typeface="Arial" panose="020B0604020202020204" pitchFamily="34" charset="0"/>
                <a:cs typeface="Arial" panose="020B0604020202020204" pitchFamily="34" charset="0"/>
              </a:rPr>
              <a:t>triple exponential smoothing (</a:t>
            </a:r>
            <a:r>
              <a:rPr lang="en-IN" sz="2200" b="1" i="0" dirty="0" err="1">
                <a:effectLst/>
                <a:latin typeface="Arial" panose="020B0604020202020204" pitchFamily="34" charset="0"/>
                <a:cs typeface="Arial" panose="020B0604020202020204" pitchFamily="34" charset="0"/>
              </a:rPr>
              <a:t>tes</a:t>
            </a:r>
            <a:r>
              <a:rPr lang="en-IN" sz="2200" b="1" i="0" dirty="0">
                <a:effectLst/>
                <a:latin typeface="Arial" panose="020B0604020202020204" pitchFamily="34" charset="0"/>
                <a:cs typeface="Arial" panose="020B0604020202020204" pitchFamily="34" charset="0"/>
              </a:rPr>
              <a:t>)</a:t>
            </a:r>
            <a:r>
              <a:rPr lang="en-IN" sz="2200" b="0" i="0" dirty="0">
                <a:effectLst/>
                <a:latin typeface="Arial" panose="020B0604020202020204" pitchFamily="34" charset="0"/>
                <a:cs typeface="Arial" panose="020B0604020202020204" pitchFamily="34" charset="0"/>
              </a:rPr>
              <a:t> as the best model for optimal forecast accuracy and demand stability.</a:t>
            </a:r>
          </a:p>
        </p:txBody>
      </p:sp>
    </p:spTree>
    <p:extLst>
      <p:ext uri="{BB962C8B-B14F-4D97-AF65-F5344CB8AC3E}">
        <p14:creationId xmlns:p14="http://schemas.microsoft.com/office/powerpoint/2010/main" val="162762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CA1E3-14F6-C65F-BDD2-6CB008141E5E}"/>
              </a:ext>
            </a:extLst>
          </p:cNvPr>
          <p:cNvSpPr>
            <a:spLocks noGrp="1"/>
          </p:cNvSpPr>
          <p:nvPr>
            <p:ph type="title"/>
          </p:nvPr>
        </p:nvSpPr>
        <p:spPr>
          <a:xfrm>
            <a:off x="1141413" y="-143436"/>
            <a:ext cx="9905998" cy="1905000"/>
          </a:xfrm>
        </p:spPr>
        <p:txBody>
          <a:bodyPr/>
          <a:lstStyle/>
          <a:p>
            <a:pPr algn="ctr"/>
            <a:r>
              <a:rPr lang="en-IN" b="1" i="0" dirty="0">
                <a:effectLst/>
                <a:latin typeface="Söhne"/>
              </a:rPr>
              <a:t>Model Evaluation</a:t>
            </a:r>
            <a:endParaRPr lang="en-US" dirty="0"/>
          </a:p>
        </p:txBody>
      </p:sp>
      <p:sp>
        <p:nvSpPr>
          <p:cNvPr id="3" name="Content Placeholder 2">
            <a:extLst>
              <a:ext uri="{FF2B5EF4-FFF2-40B4-BE49-F238E27FC236}">
                <a16:creationId xmlns:a16="http://schemas.microsoft.com/office/drawing/2014/main" id="{DD5AD4AE-60C9-1F00-B32E-FD97907F094D}"/>
              </a:ext>
            </a:extLst>
          </p:cNvPr>
          <p:cNvSpPr>
            <a:spLocks noGrp="1"/>
          </p:cNvSpPr>
          <p:nvPr>
            <p:ph idx="1"/>
          </p:nvPr>
        </p:nvSpPr>
        <p:spPr>
          <a:xfrm>
            <a:off x="1141413" y="3227295"/>
            <a:ext cx="9905998" cy="2563906"/>
          </a:xfrm>
        </p:spPr>
        <p:txBody>
          <a:bodyPr>
            <a:noAutofit/>
          </a:bodyPr>
          <a:lstStyle/>
          <a:p>
            <a:pPr algn="l"/>
            <a:r>
              <a:rPr lang="en-IN" sz="1600" b="1" i="0" u="sng" dirty="0">
                <a:effectLst/>
                <a:latin typeface="Arial" panose="020B0604020202020204" pitchFamily="34" charset="0"/>
                <a:cs typeface="Arial" panose="020B0604020202020204" pitchFamily="34" charset="0"/>
              </a:rPr>
              <a:t>Evaluation metrics for model performance:</a:t>
            </a:r>
            <a:endParaRPr lang="en-IN" sz="1600" b="0" i="0" u="sng" dirty="0">
              <a:effectLst/>
              <a:latin typeface="Arial" panose="020B0604020202020204" pitchFamily="34" charset="0"/>
              <a:cs typeface="Arial" panose="020B0604020202020204" pitchFamily="34" charset="0"/>
            </a:endParaRPr>
          </a:p>
          <a:p>
            <a:pPr marL="0" indent="0" algn="l">
              <a:buNone/>
            </a:pPr>
            <a:r>
              <a:rPr lang="en-IN" sz="1600" b="1" i="0" dirty="0">
                <a:effectLst/>
                <a:latin typeface="Arial" panose="020B0604020202020204" pitchFamily="34" charset="0"/>
                <a:cs typeface="Arial" panose="020B0604020202020204" pitchFamily="34" charset="0"/>
              </a:rPr>
              <a:t>     Mean absolute percentage error (MAPE)</a:t>
            </a:r>
            <a:r>
              <a:rPr lang="en-IN" sz="1600" b="0" i="0" dirty="0">
                <a:effectLst/>
                <a:latin typeface="Arial" panose="020B0604020202020204" pitchFamily="34" charset="0"/>
                <a:cs typeface="Arial" panose="020B0604020202020204" pitchFamily="34" charset="0"/>
              </a:rPr>
              <a:t> is used to assess accuracy.</a:t>
            </a:r>
          </a:p>
          <a:p>
            <a:pPr algn="l"/>
            <a:r>
              <a:rPr lang="en-IN" sz="1600" b="1" i="0" u="sng" dirty="0">
                <a:effectLst/>
                <a:latin typeface="Arial" panose="020B0604020202020204" pitchFamily="34" charset="0"/>
                <a:cs typeface="Arial" panose="020B0604020202020204" pitchFamily="34" charset="0"/>
              </a:rPr>
              <a:t>Results of model evaluation:</a:t>
            </a:r>
            <a:endParaRPr lang="en-IN" sz="1600" b="0" i="0" u="sng" dirty="0">
              <a:effectLst/>
              <a:latin typeface="Arial" panose="020B0604020202020204" pitchFamily="34" charset="0"/>
              <a:cs typeface="Arial" panose="020B0604020202020204" pitchFamily="34" charset="0"/>
            </a:endParaRPr>
          </a:p>
          <a:p>
            <a:pPr marL="0" indent="0" algn="l">
              <a:buNone/>
            </a:pPr>
            <a:r>
              <a:rPr lang="en-IN" sz="1600" b="1" i="0" dirty="0">
                <a:effectLst/>
                <a:latin typeface="Arial" panose="020B0604020202020204" pitchFamily="34" charset="0"/>
                <a:cs typeface="Arial" panose="020B0604020202020204" pitchFamily="34" charset="0"/>
              </a:rPr>
              <a:t>Arima</a:t>
            </a:r>
            <a:r>
              <a:rPr lang="en-IN" sz="1600" b="0" i="0" dirty="0">
                <a:effectLst/>
                <a:latin typeface="Arial" panose="020B0604020202020204" pitchFamily="34" charset="0"/>
                <a:cs typeface="Arial" panose="020B0604020202020204" pitchFamily="34" charset="0"/>
              </a:rPr>
              <a:t>: </a:t>
            </a:r>
            <a:r>
              <a:rPr lang="en-IN" sz="1600" b="0" i="0" dirty="0" err="1">
                <a:effectLst/>
                <a:latin typeface="Arial" panose="020B0604020202020204" pitchFamily="34" charset="0"/>
                <a:cs typeface="Arial" panose="020B0604020202020204" pitchFamily="34" charset="0"/>
              </a:rPr>
              <a:t>mape</a:t>
            </a:r>
            <a:r>
              <a:rPr lang="en-IN" sz="1600" b="0" i="0" dirty="0">
                <a:effectLst/>
                <a:latin typeface="Arial" panose="020B0604020202020204" pitchFamily="34" charset="0"/>
                <a:cs typeface="Arial" panose="020B0604020202020204" pitchFamily="34" charset="0"/>
              </a:rPr>
              <a:t> = 4.56</a:t>
            </a:r>
          </a:p>
          <a:p>
            <a:pPr marL="0" indent="0" algn="l">
              <a:buNone/>
            </a:pPr>
            <a:r>
              <a:rPr lang="en-IN" sz="1600" b="1" i="0" dirty="0" err="1">
                <a:effectLst/>
                <a:latin typeface="Arial" panose="020B0604020202020204" pitchFamily="34" charset="0"/>
                <a:cs typeface="Arial" panose="020B0604020202020204" pitchFamily="34" charset="0"/>
              </a:rPr>
              <a:t>Sarima</a:t>
            </a:r>
            <a:r>
              <a:rPr lang="en-IN" sz="1600" b="0" i="0" dirty="0">
                <a:effectLst/>
                <a:latin typeface="Arial" panose="020B0604020202020204" pitchFamily="34" charset="0"/>
                <a:cs typeface="Arial" panose="020B0604020202020204" pitchFamily="34" charset="0"/>
              </a:rPr>
              <a:t>: </a:t>
            </a:r>
            <a:r>
              <a:rPr lang="en-IN" sz="1600" b="0" i="0" dirty="0" err="1">
                <a:effectLst/>
                <a:latin typeface="Arial" panose="020B0604020202020204" pitchFamily="34" charset="0"/>
                <a:cs typeface="Arial" panose="020B0604020202020204" pitchFamily="34" charset="0"/>
              </a:rPr>
              <a:t>mape</a:t>
            </a:r>
            <a:r>
              <a:rPr lang="en-IN" sz="1600" b="0" i="0" dirty="0">
                <a:effectLst/>
                <a:latin typeface="Arial" panose="020B0604020202020204" pitchFamily="34" charset="0"/>
                <a:cs typeface="Arial" panose="020B0604020202020204" pitchFamily="34" charset="0"/>
              </a:rPr>
              <a:t> = 6.42</a:t>
            </a:r>
          </a:p>
          <a:p>
            <a:pPr marL="0" indent="0" algn="l">
              <a:buNone/>
            </a:pPr>
            <a:r>
              <a:rPr lang="en-IN" sz="1600" b="1" i="0" dirty="0" err="1">
                <a:effectLst/>
                <a:latin typeface="Arial" panose="020B0604020202020204" pitchFamily="34" charset="0"/>
                <a:cs typeface="Arial" panose="020B0604020202020204" pitchFamily="34" charset="0"/>
              </a:rPr>
              <a:t>Sma</a:t>
            </a:r>
            <a:r>
              <a:rPr lang="en-IN" sz="1600" b="0" i="0" dirty="0">
                <a:effectLst/>
                <a:latin typeface="Arial" panose="020B0604020202020204" pitchFamily="34" charset="0"/>
                <a:cs typeface="Arial" panose="020B0604020202020204" pitchFamily="34" charset="0"/>
              </a:rPr>
              <a:t>: </a:t>
            </a:r>
            <a:r>
              <a:rPr lang="en-IN" sz="1600" b="0" i="0" dirty="0" err="1">
                <a:effectLst/>
                <a:latin typeface="Arial" panose="020B0604020202020204" pitchFamily="34" charset="0"/>
                <a:cs typeface="Arial" panose="020B0604020202020204" pitchFamily="34" charset="0"/>
              </a:rPr>
              <a:t>mape</a:t>
            </a:r>
            <a:r>
              <a:rPr lang="en-IN" sz="1600" b="0" i="0" dirty="0">
                <a:effectLst/>
                <a:latin typeface="Arial" panose="020B0604020202020204" pitchFamily="34" charset="0"/>
                <a:cs typeface="Arial" panose="020B0604020202020204" pitchFamily="34" charset="0"/>
              </a:rPr>
              <a:t> = 3.64</a:t>
            </a:r>
          </a:p>
          <a:p>
            <a:pPr marL="0" indent="0" algn="l">
              <a:buNone/>
            </a:pPr>
            <a:r>
              <a:rPr lang="en-IN" sz="1600" b="1" i="0" dirty="0">
                <a:effectLst/>
                <a:latin typeface="Arial" panose="020B0604020202020204" pitchFamily="34" charset="0"/>
                <a:cs typeface="Arial" panose="020B0604020202020204" pitchFamily="34" charset="0"/>
              </a:rPr>
              <a:t>Exponential smoothing</a:t>
            </a:r>
            <a:r>
              <a:rPr lang="en-IN" sz="1600" b="0" i="0" dirty="0">
                <a:effectLst/>
                <a:latin typeface="Arial" panose="020B0604020202020204" pitchFamily="34" charset="0"/>
                <a:cs typeface="Arial" panose="020B0604020202020204" pitchFamily="34" charset="0"/>
              </a:rPr>
              <a:t>: MAPE = 2.15</a:t>
            </a:r>
          </a:p>
          <a:p>
            <a:pPr marL="0" indent="0" algn="l">
              <a:buNone/>
            </a:pPr>
            <a:r>
              <a:rPr lang="en-IN" sz="1600" b="1" i="0" dirty="0">
                <a:effectLst/>
                <a:latin typeface="Arial" panose="020B0604020202020204" pitchFamily="34" charset="0"/>
                <a:cs typeface="Arial" panose="020B0604020202020204" pitchFamily="34" charset="0"/>
              </a:rPr>
              <a:t>Triple exponential smoothing</a:t>
            </a:r>
            <a:r>
              <a:rPr lang="en-IN" sz="1600" b="0" i="0" dirty="0">
                <a:effectLst/>
                <a:latin typeface="Arial" panose="020B0604020202020204" pitchFamily="34" charset="0"/>
                <a:cs typeface="Arial" panose="020B0604020202020204" pitchFamily="34" charset="0"/>
              </a:rPr>
              <a:t>: MAPE = 0.09</a:t>
            </a:r>
          </a:p>
          <a:p>
            <a:pPr marL="0" indent="0" algn="l">
              <a:buNone/>
            </a:pPr>
            <a:r>
              <a:rPr lang="en-IN" sz="1600" b="1" i="0" dirty="0">
                <a:effectLst/>
                <a:latin typeface="Arial" panose="020B0604020202020204" pitchFamily="34" charset="0"/>
                <a:cs typeface="Arial" panose="020B0604020202020204" pitchFamily="34" charset="0"/>
              </a:rPr>
              <a:t>Random forest</a:t>
            </a:r>
            <a:r>
              <a:rPr lang="en-IN" sz="1600" b="0" i="0" dirty="0">
                <a:effectLst/>
                <a:latin typeface="Arial" panose="020B0604020202020204" pitchFamily="34" charset="0"/>
                <a:cs typeface="Arial" panose="020B0604020202020204" pitchFamily="34" charset="0"/>
              </a:rPr>
              <a:t>: MAPE = 1.94</a:t>
            </a:r>
          </a:p>
          <a:p>
            <a:pPr marL="0" indent="0" algn="l">
              <a:buNone/>
            </a:pPr>
            <a:r>
              <a:rPr lang="en-IN" sz="1600" b="1" i="0" dirty="0">
                <a:effectLst/>
                <a:latin typeface="Arial" panose="020B0604020202020204" pitchFamily="34" charset="0"/>
                <a:cs typeface="Arial" panose="020B0604020202020204" pitchFamily="34" charset="0"/>
              </a:rPr>
              <a:t>Decision trees</a:t>
            </a:r>
            <a:r>
              <a:rPr lang="en-IN" sz="1600" b="0" i="0" dirty="0">
                <a:effectLst/>
                <a:latin typeface="Arial" panose="020B0604020202020204" pitchFamily="34" charset="0"/>
                <a:cs typeface="Arial" panose="020B0604020202020204" pitchFamily="34" charset="0"/>
              </a:rPr>
              <a:t>: MAPE = 2.02</a:t>
            </a:r>
          </a:p>
          <a:p>
            <a:pPr marL="0" indent="0" algn="l">
              <a:buNone/>
            </a:pPr>
            <a:r>
              <a:rPr lang="en-IN" sz="1600" b="1" i="0" dirty="0">
                <a:effectLst/>
                <a:latin typeface="Arial" panose="020B0604020202020204" pitchFamily="34" charset="0"/>
                <a:cs typeface="Arial" panose="020B0604020202020204" pitchFamily="34" charset="0"/>
              </a:rPr>
              <a:t>Linear regression</a:t>
            </a:r>
            <a:r>
              <a:rPr lang="en-IN" sz="1600" b="0" i="0" dirty="0">
                <a:effectLst/>
                <a:latin typeface="Arial" panose="020B0604020202020204" pitchFamily="34" charset="0"/>
                <a:cs typeface="Arial" panose="020B0604020202020204" pitchFamily="34" charset="0"/>
              </a:rPr>
              <a:t>: MAPE = 7.53</a:t>
            </a:r>
          </a:p>
          <a:p>
            <a:pPr marL="0" indent="0" algn="l">
              <a:buNone/>
            </a:pPr>
            <a:r>
              <a:rPr lang="en-IN" sz="1600" b="1" i="0" dirty="0">
                <a:effectLst/>
                <a:latin typeface="Arial" panose="020B0604020202020204" pitchFamily="34" charset="0"/>
                <a:cs typeface="Arial" panose="020B0604020202020204" pitchFamily="34" charset="0"/>
              </a:rPr>
              <a:t>Neural network</a:t>
            </a:r>
            <a:r>
              <a:rPr lang="en-IN" sz="1600" b="0" i="0" dirty="0">
                <a:effectLst/>
                <a:latin typeface="Arial" panose="020B0604020202020204" pitchFamily="34" charset="0"/>
                <a:cs typeface="Arial" panose="020B0604020202020204" pitchFamily="34" charset="0"/>
              </a:rPr>
              <a:t>: MAPE = 7.29</a:t>
            </a:r>
          </a:p>
          <a:p>
            <a:pPr algn="l"/>
            <a:r>
              <a:rPr lang="en-IN" sz="1600" b="1" i="0" dirty="0">
                <a:effectLst/>
                <a:latin typeface="Arial" panose="020B0604020202020204" pitchFamily="34" charset="0"/>
                <a:cs typeface="Arial" panose="020B0604020202020204" pitchFamily="34" charset="0"/>
              </a:rPr>
              <a:t>Triple exponential smoothing</a:t>
            </a:r>
            <a:r>
              <a:rPr lang="en-IN" sz="1600" b="0" i="0" dirty="0">
                <a:effectLst/>
                <a:latin typeface="Arial" panose="020B0604020202020204" pitchFamily="34" charset="0"/>
                <a:cs typeface="Arial" panose="020B0604020202020204" pitchFamily="34" charset="0"/>
              </a:rPr>
              <a:t> achieved the lowest MAPE, indicating the highest accuracy among the models evaluated.</a:t>
            </a:r>
          </a:p>
          <a:p>
            <a:pPr marL="0" indent="0" algn="l">
              <a:buNone/>
            </a:pPr>
            <a:br>
              <a:rPr lang="en-IN" sz="1600" b="0" i="0" dirty="0">
                <a:effectLst/>
                <a:latin typeface="Arial" panose="020B0604020202020204" pitchFamily="34" charset="0"/>
                <a:cs typeface="Arial" panose="020B0604020202020204" pitchFamily="34" charset="0"/>
              </a:rPr>
            </a:br>
            <a:endParaRPr lang="en-IN" sz="1600" b="0" i="0" dirty="0">
              <a:effectLst/>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0431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E9543-F575-C670-C77E-8AD028EED8E3}"/>
              </a:ext>
            </a:extLst>
          </p:cNvPr>
          <p:cNvSpPr>
            <a:spLocks noGrp="1"/>
          </p:cNvSpPr>
          <p:nvPr>
            <p:ph type="title"/>
          </p:nvPr>
        </p:nvSpPr>
        <p:spPr>
          <a:xfrm>
            <a:off x="1143001" y="0"/>
            <a:ext cx="9905998" cy="1905000"/>
          </a:xfrm>
        </p:spPr>
        <p:txBody>
          <a:bodyPr>
            <a:normAutofit/>
          </a:bodyPr>
          <a:lstStyle/>
          <a:p>
            <a:pPr algn="ctr"/>
            <a:r>
              <a:rPr lang="en-IN" sz="3200" b="1" kern="0" dirty="0">
                <a:effectLst/>
                <a:latin typeface="Segoe UI" panose="020B0502040204020203" pitchFamily="34" charset="0"/>
                <a:ea typeface="Times New Roman" panose="02020603050405020304" pitchFamily="18" charset="0"/>
                <a:cs typeface="Times New Roman" panose="02020603050405020304" pitchFamily="18" charset="0"/>
              </a:rPr>
              <a:t>Best Model and Its Parameters</a:t>
            </a:r>
            <a:br>
              <a:rPr lang="en-IN" sz="32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3200" dirty="0"/>
          </a:p>
        </p:txBody>
      </p:sp>
      <p:sp>
        <p:nvSpPr>
          <p:cNvPr id="3" name="Content Placeholder 2">
            <a:extLst>
              <a:ext uri="{FF2B5EF4-FFF2-40B4-BE49-F238E27FC236}">
                <a16:creationId xmlns:a16="http://schemas.microsoft.com/office/drawing/2014/main" id="{A45DAEF6-F194-0048-32F2-093FE4A91DCD}"/>
              </a:ext>
            </a:extLst>
          </p:cNvPr>
          <p:cNvSpPr>
            <a:spLocks noGrp="1"/>
          </p:cNvSpPr>
          <p:nvPr>
            <p:ph idx="1"/>
          </p:nvPr>
        </p:nvSpPr>
        <p:spPr>
          <a:xfrm>
            <a:off x="838200" y="1690688"/>
            <a:ext cx="10515600" cy="5239544"/>
          </a:xfrm>
        </p:spPr>
        <p:txBody>
          <a:bodyPr>
            <a:normAutofit fontScale="92500" lnSpcReduction="20000"/>
          </a:bodyPr>
          <a:lstStyle/>
          <a:p>
            <a:pPr algn="l"/>
            <a:r>
              <a:rPr lang="en-IN" b="1" i="0" u="sng" dirty="0">
                <a:effectLst/>
                <a:latin typeface="Arial" panose="020B0604020202020204" pitchFamily="34" charset="0"/>
                <a:cs typeface="Arial" panose="020B0604020202020204" pitchFamily="34" charset="0"/>
              </a:rPr>
              <a:t>Introduction to the selected model:</a:t>
            </a:r>
            <a:endParaRPr lang="en-IN" b="0" i="0" u="sng" dirty="0">
              <a:effectLst/>
              <a:latin typeface="Arial" panose="020B0604020202020204" pitchFamily="34" charset="0"/>
              <a:cs typeface="Arial" panose="020B0604020202020204" pitchFamily="34" charset="0"/>
            </a:endParaRPr>
          </a:p>
          <a:p>
            <a:pPr marL="0" indent="0" algn="l">
              <a:buNone/>
            </a:pPr>
            <a:r>
              <a:rPr lang="en-IN" b="0" i="0" dirty="0">
                <a:effectLst/>
                <a:latin typeface="Arial" panose="020B0604020202020204" pitchFamily="34" charset="0"/>
                <a:cs typeface="Arial" panose="020B0604020202020204" pitchFamily="34" charset="0"/>
              </a:rPr>
              <a:t>The best-performing model for demand forecasting is 'triple exponential smoothing.'</a:t>
            </a:r>
          </a:p>
          <a:p>
            <a:pPr algn="l"/>
            <a:r>
              <a:rPr lang="en-IN" b="1" i="0" u="sng" dirty="0">
                <a:effectLst/>
                <a:latin typeface="Arial" panose="020B0604020202020204" pitchFamily="34" charset="0"/>
                <a:cs typeface="Arial" panose="020B0604020202020204" pitchFamily="34" charset="0"/>
              </a:rPr>
              <a:t>Model parameters and configuration</a:t>
            </a:r>
            <a:r>
              <a:rPr lang="en-IN" b="1" i="0" dirty="0">
                <a:effectLst/>
                <a:latin typeface="Arial" panose="020B0604020202020204" pitchFamily="34" charset="0"/>
                <a:cs typeface="Arial" panose="020B0604020202020204" pitchFamily="34" charset="0"/>
              </a:rPr>
              <a:t>:</a:t>
            </a:r>
            <a:endParaRPr lang="en-IN" b="0" i="0" dirty="0">
              <a:effectLst/>
              <a:latin typeface="Arial" panose="020B0604020202020204" pitchFamily="34" charset="0"/>
              <a:cs typeface="Arial" panose="020B0604020202020204" pitchFamily="34" charset="0"/>
            </a:endParaRPr>
          </a:p>
          <a:p>
            <a:pPr marL="0" indent="0" algn="l">
              <a:buNone/>
            </a:pPr>
            <a:r>
              <a:rPr lang="en-IN" b="0" i="0" dirty="0">
                <a:effectLst/>
                <a:latin typeface="Arial" panose="020B0604020202020204" pitchFamily="34" charset="0"/>
                <a:cs typeface="Arial" panose="020B0604020202020204" pitchFamily="34" charset="0"/>
              </a:rPr>
              <a:t>'Triple exponential smoothing' has three smoothing parameters:</a:t>
            </a:r>
          </a:p>
          <a:p>
            <a:pPr marL="742950" lvl="1" indent="-285750" algn="l">
              <a:buFont typeface="Arial" panose="020B0604020202020204" pitchFamily="34" charset="0"/>
              <a:buChar char="•"/>
            </a:pPr>
            <a:r>
              <a:rPr lang="en-IN" b="1" i="0" dirty="0">
                <a:effectLst/>
                <a:latin typeface="Arial" panose="020B0604020202020204" pitchFamily="34" charset="0"/>
                <a:cs typeface="Arial" panose="020B0604020202020204" pitchFamily="34" charset="0"/>
              </a:rPr>
              <a:t>Alpha (</a:t>
            </a:r>
            <a:r>
              <a:rPr lang="el-GR" b="1" i="0" dirty="0">
                <a:effectLst/>
                <a:latin typeface="Arial" panose="020B0604020202020204" pitchFamily="34" charset="0"/>
                <a:cs typeface="Arial" panose="020B0604020202020204" pitchFamily="34" charset="0"/>
              </a:rPr>
              <a:t>α)</a:t>
            </a:r>
            <a:r>
              <a:rPr lang="el-GR" b="0" i="0" dirty="0">
                <a:effectLst/>
                <a:latin typeface="Arial" panose="020B0604020202020204" pitchFamily="34" charset="0"/>
                <a:cs typeface="Arial" panose="020B0604020202020204" pitchFamily="34" charset="0"/>
              </a:rPr>
              <a:t>: 0.5 (</a:t>
            </a:r>
            <a:r>
              <a:rPr lang="en-IN" b="0" i="0" dirty="0">
                <a:effectLst/>
                <a:latin typeface="Arial" panose="020B0604020202020204" pitchFamily="34" charset="0"/>
                <a:cs typeface="Arial" panose="020B0604020202020204" pitchFamily="34" charset="0"/>
              </a:rPr>
              <a:t>level smoothing)</a:t>
            </a:r>
          </a:p>
          <a:p>
            <a:pPr marL="742950" lvl="1" indent="-285750" algn="l">
              <a:buFont typeface="Arial" panose="020B0604020202020204" pitchFamily="34" charset="0"/>
              <a:buChar char="•"/>
            </a:pPr>
            <a:r>
              <a:rPr lang="en-IN" b="1" i="0" dirty="0">
                <a:effectLst/>
                <a:latin typeface="Arial" panose="020B0604020202020204" pitchFamily="34" charset="0"/>
                <a:cs typeface="Arial" panose="020B0604020202020204" pitchFamily="34" charset="0"/>
              </a:rPr>
              <a:t>Beta (</a:t>
            </a:r>
            <a:r>
              <a:rPr lang="el-GR" b="1" i="0" dirty="0">
                <a:effectLst/>
                <a:latin typeface="Arial" panose="020B0604020202020204" pitchFamily="34" charset="0"/>
                <a:cs typeface="Arial" panose="020B0604020202020204" pitchFamily="34" charset="0"/>
              </a:rPr>
              <a:t>β)</a:t>
            </a:r>
            <a:r>
              <a:rPr lang="el-GR" b="0" i="0" dirty="0">
                <a:effectLst/>
                <a:latin typeface="Arial" panose="020B0604020202020204" pitchFamily="34" charset="0"/>
                <a:cs typeface="Arial" panose="020B0604020202020204" pitchFamily="34" charset="0"/>
              </a:rPr>
              <a:t>: 0.2 (</a:t>
            </a:r>
            <a:r>
              <a:rPr lang="en-IN" b="0" i="0" dirty="0">
                <a:effectLst/>
                <a:latin typeface="Arial" panose="020B0604020202020204" pitchFamily="34" charset="0"/>
                <a:cs typeface="Arial" panose="020B0604020202020204" pitchFamily="34" charset="0"/>
              </a:rPr>
              <a:t>trend smoothing)</a:t>
            </a:r>
          </a:p>
          <a:p>
            <a:pPr marL="742950" lvl="1" indent="-285750" algn="l">
              <a:buFont typeface="Arial" panose="020B0604020202020204" pitchFamily="34" charset="0"/>
              <a:buChar char="•"/>
            </a:pPr>
            <a:r>
              <a:rPr lang="en-IN" b="1" i="0" dirty="0">
                <a:effectLst/>
                <a:latin typeface="Arial" panose="020B0604020202020204" pitchFamily="34" charset="0"/>
                <a:cs typeface="Arial" panose="020B0604020202020204" pitchFamily="34" charset="0"/>
              </a:rPr>
              <a:t>Gamma (</a:t>
            </a:r>
            <a:r>
              <a:rPr lang="el-GR" b="1" i="0" dirty="0">
                <a:effectLst/>
                <a:latin typeface="Arial" panose="020B0604020202020204" pitchFamily="34" charset="0"/>
                <a:cs typeface="Arial" panose="020B0604020202020204" pitchFamily="34" charset="0"/>
              </a:rPr>
              <a:t>γ)</a:t>
            </a:r>
            <a:r>
              <a:rPr lang="el-GR" b="0" i="0" dirty="0">
                <a:effectLst/>
                <a:latin typeface="Arial" panose="020B0604020202020204" pitchFamily="34" charset="0"/>
                <a:cs typeface="Arial" panose="020B0604020202020204" pitchFamily="34" charset="0"/>
              </a:rPr>
              <a:t>: 0.2 (</a:t>
            </a:r>
            <a:r>
              <a:rPr lang="en-IN" b="0" i="0" dirty="0">
                <a:effectLst/>
                <a:latin typeface="Arial" panose="020B0604020202020204" pitchFamily="34" charset="0"/>
                <a:cs typeface="Arial" panose="020B0604020202020204" pitchFamily="34" charset="0"/>
              </a:rPr>
              <a:t>seasonality smoothing)</a:t>
            </a:r>
          </a:p>
          <a:p>
            <a:pPr algn="l"/>
            <a:endParaRPr lang="en-IN" b="1" i="0" dirty="0">
              <a:effectLst/>
              <a:latin typeface="Arial" panose="020B0604020202020204" pitchFamily="34" charset="0"/>
              <a:cs typeface="Arial" panose="020B0604020202020204" pitchFamily="34" charset="0"/>
            </a:endParaRPr>
          </a:p>
          <a:p>
            <a:pPr algn="l"/>
            <a:r>
              <a:rPr lang="en-IN" b="1" i="0" u="sng" dirty="0">
                <a:effectLst/>
                <a:latin typeface="Arial" panose="020B0604020202020204" pitchFamily="34" charset="0"/>
                <a:cs typeface="Arial" panose="020B0604020202020204" pitchFamily="34" charset="0"/>
              </a:rPr>
              <a:t>Grid search for optimization:</a:t>
            </a:r>
            <a:endParaRPr lang="en-IN" b="0" i="0" u="sng" dirty="0">
              <a:effectLst/>
              <a:latin typeface="Arial" panose="020B0604020202020204" pitchFamily="34" charset="0"/>
              <a:cs typeface="Arial" panose="020B0604020202020204" pitchFamily="34" charset="0"/>
            </a:endParaRPr>
          </a:p>
          <a:p>
            <a:pPr marL="0" indent="0" algn="l">
              <a:buNone/>
            </a:pPr>
            <a:r>
              <a:rPr lang="en-IN" b="0" i="0" dirty="0">
                <a:effectLst/>
                <a:latin typeface="Arial" panose="020B0604020202020204" pitchFamily="34" charset="0"/>
                <a:cs typeface="Arial" panose="020B0604020202020204" pitchFamily="34" charset="0"/>
              </a:rPr>
              <a:t>The model's parameters were optimized using grid search to maximize forecast accuracy.</a:t>
            </a:r>
          </a:p>
          <a:p>
            <a:pPr marL="0" indent="0" algn="l">
              <a:buNone/>
            </a:pPr>
            <a:r>
              <a:rPr lang="en-IN" b="0" i="0" dirty="0">
                <a:effectLst/>
                <a:latin typeface="Arial" panose="020B0604020202020204" pitchFamily="34" charset="0"/>
                <a:cs typeface="Arial" panose="020B0604020202020204" pitchFamily="34" charset="0"/>
              </a:rPr>
              <a:t>Mean absolute error (</a:t>
            </a:r>
            <a:r>
              <a:rPr lang="en-IN" b="0" i="0" dirty="0" err="1">
                <a:effectLst/>
                <a:latin typeface="Arial" panose="020B0604020202020204" pitchFamily="34" charset="0"/>
                <a:cs typeface="Arial" panose="020B0604020202020204" pitchFamily="34" charset="0"/>
              </a:rPr>
              <a:t>mae</a:t>
            </a:r>
            <a:r>
              <a:rPr lang="en-IN" b="0" i="0" dirty="0">
                <a:effectLst/>
                <a:latin typeface="Arial" panose="020B0604020202020204" pitchFamily="34" charset="0"/>
                <a:cs typeface="Arial" panose="020B0604020202020204" pitchFamily="34" charset="0"/>
              </a:rPr>
              <a:t>) after optimization: 0.4463</a:t>
            </a:r>
          </a:p>
          <a:p>
            <a:pPr marL="0" indent="0" algn="l">
              <a:buNone/>
            </a:pPr>
            <a:r>
              <a:rPr lang="en-IN" b="0" i="0" dirty="0">
                <a:effectLst/>
                <a:latin typeface="Arial" panose="020B0604020202020204" pitchFamily="34" charset="0"/>
                <a:cs typeface="Arial" panose="020B0604020202020204" pitchFamily="34" charset="0"/>
              </a:rPr>
              <a:t>Accuracy of 'triple exponential smoothing': 99.91%</a:t>
            </a:r>
          </a:p>
          <a:p>
            <a:pPr marL="0" indent="0" algn="l">
              <a:buNone/>
            </a:pPr>
            <a:r>
              <a:rPr lang="en-IN" dirty="0">
                <a:latin typeface="Arial" panose="020B0604020202020204" pitchFamily="34" charset="0"/>
                <a:cs typeface="Arial" panose="020B0604020202020204" pitchFamily="34" charset="0"/>
              </a:rPr>
              <a:t>L</a:t>
            </a:r>
            <a:r>
              <a:rPr lang="en-IN" b="0" i="0" dirty="0">
                <a:effectLst/>
                <a:latin typeface="Arial" panose="020B0604020202020204" pitchFamily="34" charset="0"/>
                <a:cs typeface="Arial" panose="020B0604020202020204" pitchFamily="34" charset="0"/>
              </a:rPr>
              <a:t>ow MAPE value, indicating that the model's forecasts closely align with observed sales data, ensuring accurate demand forecasting.</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3247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4581A-4CB4-5FBD-D488-BF264000AC25}"/>
              </a:ext>
            </a:extLst>
          </p:cNvPr>
          <p:cNvSpPr>
            <a:spLocks noGrp="1"/>
          </p:cNvSpPr>
          <p:nvPr>
            <p:ph type="title"/>
          </p:nvPr>
        </p:nvSpPr>
        <p:spPr>
          <a:xfrm>
            <a:off x="1143001" y="219635"/>
            <a:ext cx="9905998" cy="1905000"/>
          </a:xfrm>
        </p:spPr>
        <p:txBody>
          <a:bodyPr>
            <a:normAutofit/>
          </a:bodyPr>
          <a:lstStyle/>
          <a:p>
            <a:pPr algn="ctr"/>
            <a:r>
              <a:rPr lang="en-IN" sz="4000" b="1" kern="0" dirty="0">
                <a:effectLst/>
                <a:latin typeface="Segoe UI" panose="020B0502040204020203" pitchFamily="34" charset="0"/>
                <a:ea typeface="Times New Roman" panose="02020603050405020304" pitchFamily="18" charset="0"/>
                <a:cs typeface="Times New Roman" panose="02020603050405020304" pitchFamily="18" charset="0"/>
              </a:rPr>
              <a:t>Model Deployment</a:t>
            </a:r>
            <a:br>
              <a:rPr lang="en-IN" sz="40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4000" dirty="0"/>
          </a:p>
        </p:txBody>
      </p:sp>
      <p:sp>
        <p:nvSpPr>
          <p:cNvPr id="3" name="Content Placeholder 2">
            <a:extLst>
              <a:ext uri="{FF2B5EF4-FFF2-40B4-BE49-F238E27FC236}">
                <a16:creationId xmlns:a16="http://schemas.microsoft.com/office/drawing/2014/main" id="{F3C4DA36-3B6B-A9DE-B8F9-93D7A2ACF40C}"/>
              </a:ext>
            </a:extLst>
          </p:cNvPr>
          <p:cNvSpPr>
            <a:spLocks noGrp="1"/>
          </p:cNvSpPr>
          <p:nvPr>
            <p:ph idx="1"/>
          </p:nvPr>
        </p:nvSpPr>
        <p:spPr>
          <a:xfrm>
            <a:off x="838200" y="1408672"/>
            <a:ext cx="10515600" cy="5832388"/>
          </a:xfrm>
        </p:spPr>
        <p:txBody>
          <a:bodyPr>
            <a:normAutofit fontScale="85000" lnSpcReduction="10000"/>
          </a:bodyPr>
          <a:lstStyle/>
          <a:p>
            <a:pPr algn="l"/>
            <a:r>
              <a:rPr lang="en-IN" b="1" i="0" u="sng" dirty="0">
                <a:effectLst/>
                <a:latin typeface="Arial" panose="020B0604020202020204" pitchFamily="34" charset="0"/>
                <a:cs typeface="Arial" panose="020B0604020202020204" pitchFamily="34" charset="0"/>
              </a:rPr>
              <a:t>Deployment in a real-world setting:</a:t>
            </a:r>
            <a:endParaRPr lang="en-IN" b="0" i="0" u="sng" dirty="0">
              <a:effectLst/>
              <a:latin typeface="Arial" panose="020B0604020202020204" pitchFamily="34" charset="0"/>
              <a:cs typeface="Arial" panose="020B0604020202020204" pitchFamily="34" charset="0"/>
            </a:endParaRPr>
          </a:p>
          <a:p>
            <a:pPr marL="0" indent="0" algn="l">
              <a:buNone/>
            </a:pPr>
            <a:r>
              <a:rPr lang="en-IN" b="0" i="0" dirty="0">
                <a:effectLst/>
                <a:latin typeface="Arial" panose="020B0604020202020204" pitchFamily="34" charset="0"/>
                <a:cs typeface="Arial" panose="020B0604020202020204" pitchFamily="34" charset="0"/>
              </a:rPr>
              <a:t>     In a real-world business setting, deploying the 'triple exponential smoothing' model for demand               </a:t>
            </a:r>
            <a:r>
              <a:rPr lang="en-IN" dirty="0">
                <a:effectLst/>
                <a:latin typeface="Arial" panose="020B0604020202020204" pitchFamily="34" charset="0"/>
                <a:cs typeface="Arial" panose="020B0604020202020204" pitchFamily="34" charset="0"/>
              </a:rPr>
              <a:t>   fo</a:t>
            </a:r>
            <a:r>
              <a:rPr lang="en-IN" b="0" i="0" dirty="0">
                <a:effectLst/>
                <a:latin typeface="Arial" panose="020B0604020202020204" pitchFamily="34" charset="0"/>
                <a:cs typeface="Arial" panose="020B0604020202020204" pitchFamily="34" charset="0"/>
              </a:rPr>
              <a:t>recasting involves a systematic process. This model is designed to provide accurate and stable </a:t>
            </a:r>
            <a:r>
              <a:rPr lang="en-IN" dirty="0">
                <a:effectLst/>
                <a:latin typeface="Arial" panose="020B0604020202020204" pitchFamily="34" charset="0"/>
                <a:cs typeface="Arial" panose="020B0604020202020204" pitchFamily="34" charset="0"/>
              </a:rPr>
              <a:t>p</a:t>
            </a:r>
            <a:r>
              <a:rPr lang="en-IN" b="0" i="0" dirty="0">
                <a:effectLst/>
                <a:latin typeface="Arial" panose="020B0604020202020204" pitchFamily="34" charset="0"/>
                <a:cs typeface="Arial" panose="020B0604020202020204" pitchFamily="34" charset="0"/>
              </a:rPr>
              <a:t>redictions of future demand based on historical sales data. </a:t>
            </a:r>
          </a:p>
          <a:p>
            <a:pPr algn="l"/>
            <a:r>
              <a:rPr lang="en-IN" b="1" i="0" u="sng" dirty="0">
                <a:effectLst/>
                <a:latin typeface="Arial" panose="020B0604020202020204" pitchFamily="34" charset="0"/>
                <a:cs typeface="Arial" panose="020B0604020202020204" pitchFamily="34" charset="0"/>
              </a:rPr>
              <a:t>Challenges and considerations:</a:t>
            </a:r>
            <a:endParaRPr lang="en-IN" b="0" i="0" u="sng" dirty="0">
              <a:effectLst/>
              <a:latin typeface="Arial" panose="020B0604020202020204" pitchFamily="34" charset="0"/>
              <a:cs typeface="Arial" panose="020B0604020202020204" pitchFamily="34" charset="0"/>
            </a:endParaRPr>
          </a:p>
          <a:p>
            <a:pPr marL="0" indent="0" algn="l">
              <a:buNone/>
            </a:pPr>
            <a:r>
              <a:rPr lang="en-IN" b="0" i="0" dirty="0">
                <a:effectLst/>
                <a:latin typeface="Arial" panose="020B0604020202020204" pitchFamily="34" charset="0"/>
                <a:cs typeface="Arial" panose="020B0604020202020204" pitchFamily="34" charset="0"/>
              </a:rPr>
              <a:t>     While deploying the model offers numerous benefits, there are challenges and considerations     to keep in mind:</a:t>
            </a:r>
          </a:p>
          <a:p>
            <a:pPr algn="l">
              <a:buFont typeface="Arial" panose="020B0604020202020204" pitchFamily="34" charset="0"/>
              <a:buChar char="•"/>
            </a:pPr>
            <a:r>
              <a:rPr lang="en-IN" b="1" i="0" dirty="0">
                <a:effectLst/>
                <a:latin typeface="Arial" panose="020B0604020202020204" pitchFamily="34" charset="0"/>
                <a:cs typeface="Arial" panose="020B0604020202020204" pitchFamily="34" charset="0"/>
              </a:rPr>
              <a:t>Integration:</a:t>
            </a:r>
            <a:r>
              <a:rPr lang="en-IN" b="0" i="0" dirty="0">
                <a:effectLst/>
                <a:latin typeface="Arial" panose="020B0604020202020204" pitchFamily="34" charset="0"/>
                <a:cs typeface="Arial" panose="020B0604020202020204" pitchFamily="34" charset="0"/>
              </a:rPr>
              <a:t> integrating the model with existing systems and databases can be complex. It requires compatibility with different data formats and platforms.</a:t>
            </a:r>
          </a:p>
          <a:p>
            <a:pPr algn="l">
              <a:buFont typeface="Arial" panose="020B0604020202020204" pitchFamily="34" charset="0"/>
              <a:buChar char="•"/>
            </a:pPr>
            <a:r>
              <a:rPr lang="en-IN" b="1" i="0" dirty="0">
                <a:effectLst/>
                <a:latin typeface="Arial" panose="020B0604020202020204" pitchFamily="34" charset="0"/>
                <a:cs typeface="Arial" panose="020B0604020202020204" pitchFamily="34" charset="0"/>
              </a:rPr>
              <a:t>Data updates:</a:t>
            </a:r>
            <a:r>
              <a:rPr lang="en-IN" b="0" i="0" dirty="0">
                <a:effectLst/>
                <a:latin typeface="Arial" panose="020B0604020202020204" pitchFamily="34" charset="0"/>
                <a:cs typeface="Arial" panose="020B0604020202020204" pitchFamily="34" charset="0"/>
              </a:rPr>
              <a:t> as new sales data becomes available, the model needs to be updated and retrained regularly to maintain accuracy. This process should be automated to minimize downtime.</a:t>
            </a:r>
          </a:p>
          <a:p>
            <a:pPr algn="l">
              <a:buFont typeface="Arial" panose="020B0604020202020204" pitchFamily="34" charset="0"/>
              <a:buChar char="•"/>
            </a:pPr>
            <a:r>
              <a:rPr lang="en-IN" b="1" i="0" dirty="0">
                <a:effectLst/>
                <a:latin typeface="Arial" panose="020B0604020202020204" pitchFamily="34" charset="0"/>
                <a:cs typeface="Arial" panose="020B0604020202020204" pitchFamily="34" charset="0"/>
              </a:rPr>
              <a:t>Scalability:</a:t>
            </a:r>
            <a:r>
              <a:rPr lang="en-IN" b="0" i="0" dirty="0">
                <a:effectLst/>
                <a:latin typeface="Arial" panose="020B0604020202020204" pitchFamily="34" charset="0"/>
                <a:cs typeface="Arial" panose="020B0604020202020204" pitchFamily="34" charset="0"/>
              </a:rPr>
              <a:t> the model should be scalable to handle variations in demand patterns across different product categories or store locations. Customization may be required.</a:t>
            </a:r>
          </a:p>
          <a:p>
            <a:pPr algn="l">
              <a:buFont typeface="Arial" panose="020B0604020202020204" pitchFamily="34" charset="0"/>
              <a:buChar char="•"/>
            </a:pPr>
            <a:r>
              <a:rPr lang="en-IN" b="1" i="0" dirty="0">
                <a:effectLst/>
                <a:latin typeface="Arial" panose="020B0604020202020204" pitchFamily="34" charset="0"/>
                <a:cs typeface="Arial" panose="020B0604020202020204" pitchFamily="34" charset="0"/>
              </a:rPr>
              <a:t>Monitoring:</a:t>
            </a:r>
            <a:r>
              <a:rPr lang="en-IN" b="0" i="0" dirty="0">
                <a:effectLst/>
                <a:latin typeface="Arial" panose="020B0604020202020204" pitchFamily="34" charset="0"/>
                <a:cs typeface="Arial" panose="020B0604020202020204" pitchFamily="34" charset="0"/>
              </a:rPr>
              <a:t> once deployed, the model must be monitored for performance. Deviations from forecasts should trigger alerts, allowing for corrective actions.</a:t>
            </a:r>
          </a:p>
          <a:p>
            <a:pPr algn="l">
              <a:buFont typeface="Arial" panose="020B0604020202020204" pitchFamily="34" charset="0"/>
              <a:buChar char="•"/>
            </a:pPr>
            <a:r>
              <a:rPr lang="en-IN" b="1" i="0" dirty="0">
                <a:effectLst/>
                <a:latin typeface="Arial" panose="020B0604020202020204" pitchFamily="34" charset="0"/>
                <a:cs typeface="Arial" panose="020B0604020202020204" pitchFamily="34" charset="0"/>
              </a:rPr>
              <a:t>Maintenance:</a:t>
            </a:r>
            <a:r>
              <a:rPr lang="en-IN" b="0" i="0" dirty="0">
                <a:effectLst/>
                <a:latin typeface="Arial" panose="020B0604020202020204" pitchFamily="34" charset="0"/>
                <a:cs typeface="Arial" panose="020B0604020202020204" pitchFamily="34" charset="0"/>
              </a:rPr>
              <a:t> ongoing maintenance and optimization are essential. Model parameters may need adjustment as market conditions change, and new data becomes available.</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7771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EF287-15CE-3C8A-4B0E-D1FDC864C994}"/>
              </a:ext>
            </a:extLst>
          </p:cNvPr>
          <p:cNvSpPr>
            <a:spLocks noGrp="1"/>
          </p:cNvSpPr>
          <p:nvPr>
            <p:ph type="title"/>
          </p:nvPr>
        </p:nvSpPr>
        <p:spPr>
          <a:xfrm>
            <a:off x="1141413" y="-103094"/>
            <a:ext cx="9905998" cy="1905000"/>
          </a:xfrm>
        </p:spPr>
        <p:txBody>
          <a:bodyPr/>
          <a:lstStyle/>
          <a:p>
            <a:pPr algn="ctr"/>
            <a:r>
              <a:rPr lang="en-IN" b="0" i="0" dirty="0">
                <a:effectLst/>
                <a:latin typeface="Söhne"/>
              </a:rPr>
              <a:t>Conclusion</a:t>
            </a:r>
            <a:endParaRPr lang="en-US" dirty="0"/>
          </a:p>
        </p:txBody>
      </p:sp>
      <p:sp>
        <p:nvSpPr>
          <p:cNvPr id="3" name="Content Placeholder 2">
            <a:extLst>
              <a:ext uri="{FF2B5EF4-FFF2-40B4-BE49-F238E27FC236}">
                <a16:creationId xmlns:a16="http://schemas.microsoft.com/office/drawing/2014/main" id="{572A4B16-2F9E-9048-EDEF-02F1B5DF7180}"/>
              </a:ext>
            </a:extLst>
          </p:cNvPr>
          <p:cNvSpPr>
            <a:spLocks noGrp="1"/>
          </p:cNvSpPr>
          <p:nvPr>
            <p:ph idx="1"/>
          </p:nvPr>
        </p:nvSpPr>
        <p:spPr>
          <a:xfrm>
            <a:off x="1141413" y="1396314"/>
            <a:ext cx="9905998" cy="5004486"/>
          </a:xfrm>
        </p:spPr>
        <p:txBody>
          <a:bodyPr>
            <a:noAutofit/>
          </a:bodyPr>
          <a:lstStyle/>
          <a:p>
            <a:pPr algn="l"/>
            <a:r>
              <a:rPr lang="en-IN" sz="1800" b="1" i="0" u="sng" dirty="0">
                <a:effectLst/>
                <a:latin typeface="Arial" panose="020B0604020202020204" pitchFamily="34" charset="0"/>
                <a:cs typeface="Arial" panose="020B0604020202020204" pitchFamily="34" charset="0"/>
              </a:rPr>
              <a:t>Key findings and results:</a:t>
            </a:r>
            <a:endParaRPr lang="en-IN" sz="1800" b="0" i="0" u="sng" dirty="0">
              <a:effectLst/>
              <a:latin typeface="Arial" panose="020B0604020202020204" pitchFamily="34" charset="0"/>
              <a:cs typeface="Arial" panose="020B0604020202020204" pitchFamily="34" charset="0"/>
            </a:endParaRPr>
          </a:p>
          <a:p>
            <a:pPr marL="0" indent="0" algn="l">
              <a:buNone/>
            </a:pPr>
            <a:r>
              <a:rPr lang="en-IN" sz="1800" b="0" i="0" dirty="0">
                <a:effectLst/>
                <a:latin typeface="Arial" panose="020B0604020202020204" pitchFamily="34" charset="0"/>
                <a:cs typeface="Arial" panose="020B0604020202020204" pitchFamily="34" charset="0"/>
              </a:rPr>
              <a:t>In this demand forecasting project, we embarked on a journey to predict future demand using time series analysis. Here are the key findings and results:</a:t>
            </a:r>
          </a:p>
          <a:p>
            <a:pPr algn="l">
              <a:buFont typeface="+mj-lt"/>
              <a:buAutoNum type="arabicPeriod"/>
            </a:pPr>
            <a:r>
              <a:rPr lang="en-IN" sz="1800" b="1" i="0" dirty="0">
                <a:effectLst/>
                <a:latin typeface="Arial" panose="020B0604020202020204" pitchFamily="34" charset="0"/>
                <a:cs typeface="Arial" panose="020B0604020202020204" pitchFamily="34" charset="0"/>
              </a:rPr>
              <a:t>Model selection:</a:t>
            </a:r>
            <a:r>
              <a:rPr lang="en-IN" sz="1800" b="0" i="0" dirty="0">
                <a:effectLst/>
                <a:latin typeface="Arial" panose="020B0604020202020204" pitchFamily="34" charset="0"/>
                <a:cs typeface="Arial" panose="020B0604020202020204" pitchFamily="34" charset="0"/>
              </a:rPr>
              <a:t> we considered various time series forecasting models, including ARIMA, SARIMA, exponential smoothing, random forest, and more. Through rigorous evaluation, we identified the 'triple exponential smoothing' model as the best performer, balancing accuracy, regularity, and demand stability.</a:t>
            </a:r>
          </a:p>
          <a:p>
            <a:pPr algn="l">
              <a:buFont typeface="+mj-lt"/>
              <a:buAutoNum type="arabicPeriod"/>
            </a:pPr>
            <a:r>
              <a:rPr lang="en-IN" sz="1800" b="1" i="0" dirty="0">
                <a:effectLst/>
                <a:latin typeface="Arial" panose="020B0604020202020204" pitchFamily="34" charset="0"/>
                <a:cs typeface="Arial" panose="020B0604020202020204" pitchFamily="34" charset="0"/>
              </a:rPr>
              <a:t>Model evaluation:</a:t>
            </a:r>
            <a:r>
              <a:rPr lang="en-IN" sz="1800" b="0" i="0" dirty="0">
                <a:effectLst/>
                <a:latin typeface="Arial" panose="020B0604020202020204" pitchFamily="34" charset="0"/>
                <a:cs typeface="Arial" panose="020B0604020202020204" pitchFamily="34" charset="0"/>
              </a:rPr>
              <a:t> the 'triple exponential smoothing' model demonstrated remarkable accuracy, with a </a:t>
            </a:r>
            <a:r>
              <a:rPr lang="en-IN" sz="1800" b="0" i="0" dirty="0" err="1">
                <a:effectLst/>
                <a:latin typeface="Arial" panose="020B0604020202020204" pitchFamily="34" charset="0"/>
                <a:cs typeface="Arial" panose="020B0604020202020204" pitchFamily="34" charset="0"/>
              </a:rPr>
              <a:t>mape</a:t>
            </a:r>
            <a:r>
              <a:rPr lang="en-IN" sz="1800" b="0" i="0" dirty="0">
                <a:effectLst/>
                <a:latin typeface="Arial" panose="020B0604020202020204" pitchFamily="34" charset="0"/>
                <a:cs typeface="Arial" panose="020B0604020202020204" pitchFamily="34" charset="0"/>
              </a:rPr>
              <a:t> of just 0.09%. This indicates that the model's forecasts closely align with observed sales data, showcasing its predictive power.</a:t>
            </a:r>
          </a:p>
          <a:p>
            <a:pPr algn="l">
              <a:buFont typeface="+mj-lt"/>
              <a:buAutoNum type="arabicPeriod"/>
            </a:pPr>
            <a:r>
              <a:rPr lang="en-IN" sz="1800" b="1" i="0" dirty="0">
                <a:effectLst/>
                <a:latin typeface="Arial" panose="020B0604020202020204" pitchFamily="34" charset="0"/>
                <a:cs typeface="Arial" panose="020B0604020202020204" pitchFamily="34" charset="0"/>
              </a:rPr>
              <a:t>Model deployment:</a:t>
            </a:r>
            <a:r>
              <a:rPr lang="en-IN" sz="1800" b="0" i="0" dirty="0">
                <a:effectLst/>
                <a:latin typeface="Arial" panose="020B0604020202020204" pitchFamily="34" charset="0"/>
                <a:cs typeface="Arial" panose="020B0604020202020204" pitchFamily="34" charset="0"/>
              </a:rPr>
              <a:t> we explored how to deploy the chosen model in a real-world setting. Automation, data integration, and regular updates were highlighted as key steps in ensuring the model's continued effectiveness.</a:t>
            </a:r>
          </a:p>
          <a:p>
            <a:pPr marL="0" indent="0">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31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088F29-5075-29BD-1B0C-1054CAEC82AF}"/>
              </a:ext>
            </a:extLst>
          </p:cNvPr>
          <p:cNvSpPr>
            <a:spLocks noGrp="1"/>
          </p:cNvSpPr>
          <p:nvPr>
            <p:ph idx="1"/>
          </p:nvPr>
        </p:nvSpPr>
        <p:spPr>
          <a:xfrm>
            <a:off x="838200" y="741406"/>
            <a:ext cx="10515600" cy="5447914"/>
          </a:xfrm>
        </p:spPr>
        <p:txBody>
          <a:bodyPr>
            <a:normAutofit/>
          </a:bodyPr>
          <a:lstStyle/>
          <a:p>
            <a:pPr algn="l"/>
            <a:r>
              <a:rPr lang="en-IN" b="1" i="0" u="sng" dirty="0">
                <a:effectLst/>
                <a:latin typeface="Arial" panose="020B0604020202020204" pitchFamily="34" charset="0"/>
                <a:cs typeface="Arial" panose="020B0604020202020204" pitchFamily="34" charset="0"/>
              </a:rPr>
              <a:t>Significance of project outcomes:</a:t>
            </a:r>
            <a:endParaRPr lang="en-IN" b="0" i="0" u="sng" dirty="0">
              <a:effectLst/>
              <a:latin typeface="Arial" panose="020B0604020202020204" pitchFamily="34" charset="0"/>
              <a:cs typeface="Arial" panose="020B0604020202020204" pitchFamily="34" charset="0"/>
            </a:endParaRPr>
          </a:p>
          <a:p>
            <a:pPr marL="0" indent="0" algn="l">
              <a:buNone/>
            </a:pPr>
            <a:r>
              <a:rPr lang="en-IN" b="0" i="0" dirty="0">
                <a:effectLst/>
                <a:latin typeface="Arial" panose="020B0604020202020204" pitchFamily="34" charset="0"/>
                <a:cs typeface="Arial" panose="020B0604020202020204" pitchFamily="34" charset="0"/>
              </a:rPr>
              <a:t>The outcomes of this project hold immense significance for businesses in various industries. Accurate demand forecasting is crucial for:</a:t>
            </a:r>
          </a:p>
          <a:p>
            <a:pPr>
              <a:buFont typeface="Wingdings" pitchFamily="2" charset="2"/>
              <a:buChar char="Ø"/>
            </a:pPr>
            <a:r>
              <a:rPr lang="en-IN" b="1" i="0" dirty="0">
                <a:effectLst/>
                <a:latin typeface="Arial" panose="020B0604020202020204" pitchFamily="34" charset="0"/>
                <a:cs typeface="Arial" panose="020B0604020202020204" pitchFamily="34" charset="0"/>
              </a:rPr>
              <a:t>Inventory management:</a:t>
            </a:r>
            <a:r>
              <a:rPr lang="en-IN" b="0" i="0" dirty="0">
                <a:effectLst/>
                <a:latin typeface="Arial" panose="020B0604020202020204" pitchFamily="34" charset="0"/>
                <a:cs typeface="Arial" panose="020B0604020202020204" pitchFamily="34" charset="0"/>
              </a:rPr>
              <a:t> businesses can optimize inventory levels, reducing carrying costs while ensuring product availability.</a:t>
            </a:r>
          </a:p>
          <a:p>
            <a:pPr algn="l">
              <a:buFont typeface="Wingdings" pitchFamily="2" charset="2"/>
              <a:buChar char="Ø"/>
            </a:pPr>
            <a:r>
              <a:rPr lang="en-IN" b="1" i="0" dirty="0">
                <a:effectLst/>
                <a:latin typeface="Arial" panose="020B0604020202020204" pitchFamily="34" charset="0"/>
                <a:cs typeface="Arial" panose="020B0604020202020204" pitchFamily="34" charset="0"/>
              </a:rPr>
              <a:t>Resource allocation:</a:t>
            </a:r>
            <a:r>
              <a:rPr lang="en-IN" b="0" i="0" dirty="0">
                <a:effectLst/>
                <a:latin typeface="Arial" panose="020B0604020202020204" pitchFamily="34" charset="0"/>
                <a:cs typeface="Arial" panose="020B0604020202020204" pitchFamily="34" charset="0"/>
              </a:rPr>
              <a:t> staffing, production, and distribution resources can be allocated efficiently based on predicted demand patterns.</a:t>
            </a:r>
          </a:p>
          <a:p>
            <a:pPr algn="l">
              <a:buFont typeface="Wingdings" pitchFamily="2" charset="2"/>
              <a:buChar char="Ø"/>
            </a:pPr>
            <a:r>
              <a:rPr lang="en-IN" b="1" i="0" dirty="0">
                <a:effectLst/>
                <a:latin typeface="Arial" panose="020B0604020202020204" pitchFamily="34" charset="0"/>
                <a:cs typeface="Arial" panose="020B0604020202020204" pitchFamily="34" charset="0"/>
              </a:rPr>
              <a:t>Marketing strategies:</a:t>
            </a:r>
            <a:r>
              <a:rPr lang="en-IN" b="0" i="0" dirty="0">
                <a:effectLst/>
                <a:latin typeface="Arial" panose="020B0604020202020204" pitchFamily="34" charset="0"/>
                <a:cs typeface="Arial" panose="020B0604020202020204" pitchFamily="34" charset="0"/>
              </a:rPr>
              <a:t> promotional efforts can be aligned with expected demand fluctuations, maximizing their impact.</a:t>
            </a:r>
          </a:p>
          <a:p>
            <a:pPr>
              <a:buFont typeface="Wingdings" pitchFamily="2" charset="2"/>
              <a:buChar char="Ø"/>
            </a:pPr>
            <a:r>
              <a:rPr lang="en-IN" b="1" i="0" dirty="0">
                <a:effectLst/>
                <a:latin typeface="Arial" panose="020B0604020202020204" pitchFamily="34" charset="0"/>
                <a:cs typeface="Arial" panose="020B0604020202020204" pitchFamily="34" charset="0"/>
              </a:rPr>
              <a:t>Customer satisfaction:</a:t>
            </a:r>
            <a:r>
              <a:rPr lang="en-IN" b="0" i="0" dirty="0">
                <a:effectLst/>
                <a:latin typeface="Arial" panose="020B0604020202020204" pitchFamily="34" charset="0"/>
                <a:cs typeface="Arial" panose="020B0604020202020204" pitchFamily="34" charset="0"/>
              </a:rPr>
              <a:t> meeting customer demand effectively leads to higher customer satisfaction and loyalty.</a:t>
            </a:r>
          </a:p>
          <a:p>
            <a:pPr algn="l">
              <a:buFont typeface="Wingdings" pitchFamily="2" charset="2"/>
              <a:buChar char="Ø"/>
            </a:pPr>
            <a:r>
              <a:rPr lang="en-IN" b="1" i="0" dirty="0">
                <a:effectLst/>
                <a:latin typeface="Arial" panose="020B0604020202020204" pitchFamily="34" charset="0"/>
                <a:cs typeface="Arial" panose="020B0604020202020204" pitchFamily="34" charset="0"/>
              </a:rPr>
              <a:t>Cost reduction:</a:t>
            </a:r>
            <a:r>
              <a:rPr lang="en-IN" b="0" i="0" dirty="0">
                <a:effectLst/>
                <a:latin typeface="Arial" panose="020B0604020202020204" pitchFamily="34" charset="0"/>
                <a:cs typeface="Arial" panose="020B0604020202020204" pitchFamily="34" charset="0"/>
              </a:rPr>
              <a:t> minimizing excess inventory and stockouts results in cost reductions and improved profitability.</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1062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5D3D70-D577-731B-6705-14EE253F2E32}"/>
              </a:ext>
            </a:extLst>
          </p:cNvPr>
          <p:cNvSpPr txBox="1"/>
          <p:nvPr/>
        </p:nvSpPr>
        <p:spPr>
          <a:xfrm>
            <a:off x="265737" y="658628"/>
            <a:ext cx="11405419" cy="6370975"/>
          </a:xfrm>
          <a:prstGeom prst="rect">
            <a:avLst/>
          </a:prstGeom>
          <a:noFill/>
        </p:spPr>
        <p:txBody>
          <a:bodyPr wrap="square" rtlCol="0">
            <a:spAutoFit/>
          </a:bodyPr>
          <a:lstStyle/>
          <a:p>
            <a:pPr algn="ctr"/>
            <a:r>
              <a:rPr lang="en-IN" sz="2400" u="sng" dirty="0">
                <a:latin typeface="Times New Roman" panose="02020603050405020304" pitchFamily="18" charset="0"/>
                <a:cs typeface="Times New Roman" panose="02020603050405020304" pitchFamily="18" charset="0"/>
              </a:rPr>
              <a:t>OUR MENTOR:</a:t>
            </a:r>
          </a:p>
          <a:p>
            <a:pPr algn="ctr"/>
            <a:endParaRPr lang="en-IN" sz="2400" dirty="0">
              <a:latin typeface="Times New Roman" panose="02020603050405020304" pitchFamily="18" charset="0"/>
              <a:cs typeface="Times New Roman" panose="02020603050405020304" pitchFamily="18" charset="0"/>
            </a:endParaRPr>
          </a:p>
          <a:p>
            <a:pPr algn="ctr"/>
            <a:r>
              <a:rPr lang="en-IN" sz="2400" dirty="0" err="1">
                <a:latin typeface="Times New Roman" panose="02020603050405020304" pitchFamily="18" charset="0"/>
                <a:cs typeface="Times New Roman" panose="02020603050405020304" pitchFamily="18" charset="0"/>
              </a:rPr>
              <a:t>Madishetti</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Rajshekar</a:t>
            </a:r>
            <a:endParaRPr lang="en-IN" sz="2400" dirty="0">
              <a:latin typeface="Times New Roman" panose="02020603050405020304" pitchFamily="18" charset="0"/>
              <a:cs typeface="Times New Roman" panose="02020603050405020304" pitchFamily="18" charset="0"/>
            </a:endParaRPr>
          </a:p>
          <a:p>
            <a:pPr algn="ctr"/>
            <a:endParaRPr lang="en-IN" sz="2400" u="sng" dirty="0">
              <a:latin typeface="Times New Roman" panose="02020603050405020304" pitchFamily="18" charset="0"/>
              <a:cs typeface="Times New Roman" panose="02020603050405020304" pitchFamily="18" charset="0"/>
            </a:endParaRPr>
          </a:p>
          <a:p>
            <a:pPr algn="ctr"/>
            <a:endParaRPr lang="en-IN" sz="2400" u="sng" dirty="0">
              <a:latin typeface="Times New Roman" panose="02020603050405020304" pitchFamily="18" charset="0"/>
              <a:cs typeface="Times New Roman" panose="02020603050405020304" pitchFamily="18" charset="0"/>
            </a:endParaRPr>
          </a:p>
          <a:p>
            <a:pPr algn="ctr"/>
            <a:r>
              <a:rPr lang="en-IN" sz="2400" u="sng" dirty="0">
                <a:latin typeface="Times New Roman" panose="02020603050405020304" pitchFamily="18" charset="0"/>
                <a:cs typeface="Times New Roman" panose="02020603050405020304" pitchFamily="18" charset="0"/>
              </a:rPr>
              <a:t>Project Coordinator:</a:t>
            </a:r>
          </a:p>
          <a:p>
            <a:pPr algn="ctr"/>
            <a:endParaRPr lang="en-IN" sz="2400" u="sng" dirty="0">
              <a:latin typeface="Times New Roman" panose="02020603050405020304" pitchFamily="18" charset="0"/>
              <a:cs typeface="Times New Roman" panose="02020603050405020304" pitchFamily="18" charset="0"/>
            </a:endParaRPr>
          </a:p>
          <a:p>
            <a:pPr algn="ct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Bapuram</a:t>
            </a:r>
            <a:r>
              <a:rPr lang="en-IN" sz="2400" dirty="0">
                <a:latin typeface="Times New Roman" panose="02020603050405020304" pitchFamily="18" charset="0"/>
                <a:cs typeface="Times New Roman" panose="02020603050405020304" pitchFamily="18" charset="0"/>
              </a:rPr>
              <a:t> Pallavi</a:t>
            </a:r>
            <a:endParaRPr lang="en-IN" sz="2400" u="sng" dirty="0">
              <a:latin typeface="Times New Roman" panose="02020603050405020304" pitchFamily="18" charset="0"/>
              <a:cs typeface="Times New Roman" panose="02020603050405020304" pitchFamily="18" charset="0"/>
            </a:endParaRPr>
          </a:p>
          <a:p>
            <a:pPr algn="ctr"/>
            <a:endParaRPr lang="en-IN" sz="2400" u="sng" dirty="0">
              <a:latin typeface="Times New Roman" panose="02020603050405020304" pitchFamily="18" charset="0"/>
              <a:cs typeface="Times New Roman" panose="02020603050405020304" pitchFamily="18" charset="0"/>
            </a:endParaRPr>
          </a:p>
          <a:p>
            <a:pPr algn="ctr"/>
            <a:endParaRPr lang="en-IN" sz="2400" u="sng" dirty="0">
              <a:latin typeface="Times New Roman" panose="02020603050405020304" pitchFamily="18" charset="0"/>
              <a:cs typeface="Times New Roman" panose="02020603050405020304" pitchFamily="18" charset="0"/>
            </a:endParaRPr>
          </a:p>
          <a:p>
            <a:pPr algn="ctr"/>
            <a:r>
              <a:rPr lang="en-IN" sz="2400" u="sng">
                <a:latin typeface="Times New Roman" panose="02020603050405020304" pitchFamily="18" charset="0"/>
                <a:cs typeface="Times New Roman" panose="02020603050405020304" pitchFamily="18" charset="0"/>
              </a:rPr>
              <a:t>SUBMITTED BY (TEAM 5)</a:t>
            </a:r>
            <a:endParaRPr lang="en-IN" sz="2400" u="sng" dirty="0">
              <a:latin typeface="Times New Roman" panose="02020603050405020304" pitchFamily="18" charset="0"/>
              <a:cs typeface="Times New Roman" panose="02020603050405020304" pitchFamily="18" charset="0"/>
            </a:endParaRPr>
          </a:p>
          <a:p>
            <a:pPr algn="ctr"/>
            <a:endParaRPr lang="en-IN" sz="2400" dirty="0">
              <a:latin typeface="Times New Roman" panose="02020603050405020304" pitchFamily="18" charset="0"/>
              <a:cs typeface="Times New Roman" panose="02020603050405020304" pitchFamily="18" charset="0"/>
            </a:endParaRPr>
          </a:p>
          <a:p>
            <a:pPr marL="342900" indent="-342900" algn="ctr">
              <a:buAutoNum type="arabicParenR"/>
            </a:pPr>
            <a:r>
              <a:rPr lang="en-IN" sz="2400" dirty="0">
                <a:latin typeface="Times New Roman" panose="02020603050405020304" pitchFamily="18" charset="0"/>
                <a:cs typeface="Times New Roman" panose="02020603050405020304" pitchFamily="18" charset="0"/>
              </a:rPr>
              <a:t>Deepti </a:t>
            </a:r>
            <a:r>
              <a:rPr lang="en-IN" sz="2400" dirty="0" err="1">
                <a:latin typeface="Times New Roman" panose="02020603050405020304" pitchFamily="18" charset="0"/>
                <a:cs typeface="Times New Roman" panose="02020603050405020304" pitchFamily="18" charset="0"/>
              </a:rPr>
              <a:t>Lalwani</a:t>
            </a:r>
            <a:endParaRPr lang="en-IN" sz="2400" dirty="0">
              <a:latin typeface="Times New Roman" panose="02020603050405020304" pitchFamily="18" charset="0"/>
              <a:cs typeface="Times New Roman" panose="02020603050405020304" pitchFamily="18" charset="0"/>
            </a:endParaRPr>
          </a:p>
          <a:p>
            <a:pPr marL="342900" indent="-342900" algn="ctr">
              <a:buAutoNum type="arabicParenR"/>
            </a:pPr>
            <a:r>
              <a:rPr lang="en-IN" sz="2400" dirty="0">
                <a:latin typeface="Times New Roman" panose="02020603050405020304" pitchFamily="18" charset="0"/>
                <a:cs typeface="Times New Roman" panose="02020603050405020304" pitchFamily="18" charset="0"/>
              </a:rPr>
              <a:t>U </a:t>
            </a:r>
            <a:r>
              <a:rPr lang="en-IN" sz="2400" dirty="0" err="1">
                <a:latin typeface="Times New Roman" panose="02020603050405020304" pitchFamily="18" charset="0"/>
                <a:cs typeface="Times New Roman" panose="02020603050405020304" pitchFamily="18" charset="0"/>
              </a:rPr>
              <a:t>Yeshwanth</a:t>
            </a:r>
            <a:r>
              <a:rPr lang="en-IN" sz="2400" dirty="0">
                <a:latin typeface="Times New Roman" panose="02020603050405020304" pitchFamily="18" charset="0"/>
                <a:cs typeface="Times New Roman" panose="02020603050405020304" pitchFamily="18" charset="0"/>
              </a:rPr>
              <a:t> Kumar</a:t>
            </a:r>
          </a:p>
          <a:p>
            <a:pPr marL="342900" indent="-342900" algn="ctr">
              <a:buAutoNum type="arabicParenR"/>
            </a:pPr>
            <a:r>
              <a:rPr lang="en-IN" sz="2400" dirty="0">
                <a:latin typeface="Times New Roman" panose="02020603050405020304" pitchFamily="18" charset="0"/>
                <a:cs typeface="Times New Roman" panose="02020603050405020304" pitchFamily="18" charset="0"/>
              </a:rPr>
              <a:t>Rangana Naveen Sai</a:t>
            </a:r>
          </a:p>
          <a:p>
            <a:pPr marL="342900" indent="-342900" algn="ctr">
              <a:buAutoNum type="arabicParenR"/>
            </a:pPr>
            <a:endParaRPr lang="en-IN" sz="2400" dirty="0">
              <a:latin typeface="Times New Roman" panose="02020603050405020304" pitchFamily="18" charset="0"/>
              <a:cs typeface="Times New Roman" panose="02020603050405020304" pitchFamily="18" charset="0"/>
            </a:endParaRPr>
          </a:p>
          <a:p>
            <a:pPr algn="ct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4379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531C5B-AFF5-6A72-5C43-B75AE0D5BC19}"/>
              </a:ext>
            </a:extLst>
          </p:cNvPr>
          <p:cNvSpPr txBox="1"/>
          <p:nvPr/>
        </p:nvSpPr>
        <p:spPr>
          <a:xfrm>
            <a:off x="117987" y="338304"/>
            <a:ext cx="11788878" cy="6001643"/>
          </a:xfrm>
          <a:prstGeom prst="rect">
            <a:avLst/>
          </a:prstGeom>
          <a:noFill/>
        </p:spPr>
        <p:txBody>
          <a:bodyPr wrap="square">
            <a:spAutoFit/>
          </a:bodyPr>
          <a:lstStyle/>
          <a:p>
            <a:pPr algn="ctr"/>
            <a:r>
              <a:rPr lang="en-IN" sz="2400" b="1" i="0" u="sng" dirty="0">
                <a:effectLst/>
                <a:latin typeface="Times New Roman" panose="02020603050405020304" pitchFamily="18" charset="0"/>
                <a:cs typeface="Times New Roman" panose="02020603050405020304" pitchFamily="18" charset="0"/>
              </a:rPr>
              <a:t>Challenges and considerations</a:t>
            </a:r>
          </a:p>
          <a:p>
            <a:pPr algn="just"/>
            <a:endParaRPr lang="en-IN" sz="2400" b="0" i="0" u="sng" dirty="0">
              <a:effectLst/>
              <a:latin typeface="Times New Roman" panose="02020603050405020304" pitchFamily="18" charset="0"/>
              <a:cs typeface="Times New Roman" panose="02020603050405020304" pitchFamily="18" charset="0"/>
            </a:endParaRPr>
          </a:p>
          <a:p>
            <a:pPr algn="just"/>
            <a:r>
              <a:rPr lang="en-IN" sz="2400" b="0" i="0" dirty="0">
                <a:effectLst/>
                <a:latin typeface="Times New Roman" panose="02020603050405020304" pitchFamily="18" charset="0"/>
                <a:cs typeface="Times New Roman" panose="02020603050405020304" pitchFamily="18" charset="0"/>
              </a:rPr>
              <a:t>While deploying the model offers numerous benefits, there are challenges and considerations     to keep in mind</a:t>
            </a:r>
          </a:p>
          <a:p>
            <a:pPr algn="just"/>
            <a:endParaRPr lang="en-IN" sz="2400" b="0" i="0" dirty="0">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IN" sz="2400" b="1" i="0" dirty="0">
                <a:effectLst/>
                <a:latin typeface="Times New Roman" panose="02020603050405020304" pitchFamily="18" charset="0"/>
                <a:cs typeface="Times New Roman" panose="02020603050405020304" pitchFamily="18" charset="0"/>
              </a:rPr>
              <a:t>Integration:</a:t>
            </a:r>
            <a:r>
              <a:rPr lang="en-IN" sz="2400" b="0" i="0" dirty="0">
                <a:effectLst/>
                <a:latin typeface="Times New Roman" panose="02020603050405020304" pitchFamily="18" charset="0"/>
                <a:cs typeface="Times New Roman" panose="02020603050405020304" pitchFamily="18" charset="0"/>
              </a:rPr>
              <a:t> integrating the model with existing systems and databases can be complex. It requires compatibility with different data formats and platforms.</a:t>
            </a:r>
          </a:p>
          <a:p>
            <a:pPr marL="342900" indent="-342900" algn="just">
              <a:buFont typeface="Wingdings" panose="05000000000000000000" pitchFamily="2" charset="2"/>
              <a:buChar char="q"/>
            </a:pPr>
            <a:r>
              <a:rPr lang="en-IN" sz="2400" b="1" i="0" dirty="0">
                <a:effectLst/>
                <a:latin typeface="Times New Roman" panose="02020603050405020304" pitchFamily="18" charset="0"/>
                <a:cs typeface="Times New Roman" panose="02020603050405020304" pitchFamily="18" charset="0"/>
              </a:rPr>
              <a:t>Data updates:</a:t>
            </a:r>
            <a:r>
              <a:rPr lang="en-IN" sz="2400" b="0" i="0" dirty="0">
                <a:effectLst/>
                <a:latin typeface="Times New Roman" panose="02020603050405020304" pitchFamily="18" charset="0"/>
                <a:cs typeface="Times New Roman" panose="02020603050405020304" pitchFamily="18" charset="0"/>
              </a:rPr>
              <a:t> as new sales data becomes available; the model needs to be updated and retrained regularly to maintain accuracy. This process should be automated to minimize downtime.</a:t>
            </a:r>
          </a:p>
          <a:p>
            <a:pPr marL="342900" indent="-342900" algn="just">
              <a:buFont typeface="Wingdings" panose="05000000000000000000" pitchFamily="2" charset="2"/>
              <a:buChar char="q"/>
            </a:pPr>
            <a:r>
              <a:rPr lang="en-IN" sz="2400" b="1" i="0" dirty="0">
                <a:effectLst/>
                <a:latin typeface="Times New Roman" panose="02020603050405020304" pitchFamily="18" charset="0"/>
                <a:cs typeface="Times New Roman" panose="02020603050405020304" pitchFamily="18" charset="0"/>
              </a:rPr>
              <a:t>Scalability:</a:t>
            </a:r>
            <a:r>
              <a:rPr lang="en-IN" sz="2400" b="0" i="0" dirty="0">
                <a:effectLst/>
                <a:latin typeface="Times New Roman" panose="02020603050405020304" pitchFamily="18" charset="0"/>
                <a:cs typeface="Times New Roman" panose="02020603050405020304" pitchFamily="18" charset="0"/>
              </a:rPr>
              <a:t> the model should be scalable to handle variations in demand patterns across different product categories or store locations. Customization may be required.</a:t>
            </a:r>
          </a:p>
          <a:p>
            <a:pPr marL="342900" indent="-342900" algn="just">
              <a:buFont typeface="Wingdings" panose="05000000000000000000" pitchFamily="2" charset="2"/>
              <a:buChar char="q"/>
            </a:pPr>
            <a:r>
              <a:rPr lang="en-IN" sz="2400" b="1" i="0" dirty="0">
                <a:effectLst/>
                <a:latin typeface="Times New Roman" panose="02020603050405020304" pitchFamily="18" charset="0"/>
                <a:cs typeface="Times New Roman" panose="02020603050405020304" pitchFamily="18" charset="0"/>
              </a:rPr>
              <a:t>Monitoring:</a:t>
            </a:r>
            <a:r>
              <a:rPr lang="en-IN" sz="2400" b="0" i="0" dirty="0">
                <a:effectLst/>
                <a:latin typeface="Times New Roman" panose="02020603050405020304" pitchFamily="18" charset="0"/>
                <a:cs typeface="Times New Roman" panose="02020603050405020304" pitchFamily="18" charset="0"/>
              </a:rPr>
              <a:t> once deployed, the model must be monitored for performance. Deviations from forecasts should trigger alerts, allowing for corrective actions.</a:t>
            </a:r>
          </a:p>
          <a:p>
            <a:pPr marL="342900" indent="-342900" algn="just">
              <a:buFont typeface="Wingdings" panose="05000000000000000000" pitchFamily="2" charset="2"/>
              <a:buChar char="q"/>
            </a:pPr>
            <a:r>
              <a:rPr lang="en-IN" sz="2400" b="1" i="0" dirty="0">
                <a:effectLst/>
                <a:latin typeface="Times New Roman" panose="02020603050405020304" pitchFamily="18" charset="0"/>
                <a:cs typeface="Times New Roman" panose="02020603050405020304" pitchFamily="18" charset="0"/>
              </a:rPr>
              <a:t>Maintenance:</a:t>
            </a:r>
            <a:r>
              <a:rPr lang="en-IN" sz="2400" b="0" i="0" dirty="0">
                <a:effectLst/>
                <a:latin typeface="Times New Roman" panose="02020603050405020304" pitchFamily="18" charset="0"/>
                <a:cs typeface="Times New Roman" panose="02020603050405020304" pitchFamily="18" charset="0"/>
              </a:rPr>
              <a:t> ongoing maintenance and optimization are essential. Model parameters may need adjustment as market conditions change, and new data becomes available.</a:t>
            </a:r>
          </a:p>
        </p:txBody>
      </p:sp>
      <p:sp>
        <p:nvSpPr>
          <p:cNvPr id="6" name="Rectangle: Rounded Corners 5">
            <a:extLst>
              <a:ext uri="{FF2B5EF4-FFF2-40B4-BE49-F238E27FC236}">
                <a16:creationId xmlns:a16="http://schemas.microsoft.com/office/drawing/2014/main" id="{5EF4704C-D2A7-65E5-2064-40D212838BBF}"/>
              </a:ext>
            </a:extLst>
          </p:cNvPr>
          <p:cNvSpPr/>
          <p:nvPr/>
        </p:nvSpPr>
        <p:spPr>
          <a:xfrm>
            <a:off x="3854245" y="338304"/>
            <a:ext cx="4306529" cy="546599"/>
          </a:xfrm>
          <a:prstGeom prst="round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57914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73C91D-8BAC-47DB-9385-B9E762A68183}"/>
              </a:ext>
            </a:extLst>
          </p:cNvPr>
          <p:cNvSpPr txBox="1"/>
          <p:nvPr/>
        </p:nvSpPr>
        <p:spPr>
          <a:xfrm>
            <a:off x="226142" y="275303"/>
            <a:ext cx="11769213" cy="584775"/>
          </a:xfrm>
          <a:prstGeom prst="rect">
            <a:avLst/>
          </a:prstGeom>
          <a:noFill/>
        </p:spPr>
        <p:txBody>
          <a:bodyPr wrap="square" rtlCol="0">
            <a:spAutoFit/>
          </a:bodyPr>
          <a:lstStyle/>
          <a:p>
            <a:pPr algn="ctr"/>
            <a:r>
              <a:rPr lang="en-IN" sz="3200" b="1" dirty="0">
                <a:solidFill>
                  <a:schemeClr val="accent1">
                    <a:lumMod val="75000"/>
                  </a:schemeClr>
                </a:solidFill>
                <a:latin typeface="Times New Roman" panose="02020603050405020304" pitchFamily="18" charset="0"/>
                <a:cs typeface="Times New Roman" panose="02020603050405020304" pitchFamily="18" charset="0"/>
              </a:rPr>
              <a:t>DEPLOYMENT WEB PAGE</a:t>
            </a:r>
          </a:p>
        </p:txBody>
      </p:sp>
      <p:pic>
        <p:nvPicPr>
          <p:cNvPr id="4" name="Picture 3" descr="A screenshot of a computer screen&#10;&#10;Description automatically generated">
            <a:extLst>
              <a:ext uri="{FF2B5EF4-FFF2-40B4-BE49-F238E27FC236}">
                <a16:creationId xmlns:a16="http://schemas.microsoft.com/office/drawing/2014/main" id="{359F0E60-D989-AE8A-7C00-C2A979C49BA6}"/>
              </a:ext>
            </a:extLst>
          </p:cNvPr>
          <p:cNvPicPr>
            <a:picLocks noChangeAspect="1"/>
          </p:cNvPicPr>
          <p:nvPr/>
        </p:nvPicPr>
        <p:blipFill rotWithShape="1">
          <a:blip r:embed="rId3"/>
          <a:srcRect t="4015" b="6093"/>
          <a:stretch/>
        </p:blipFill>
        <p:spPr>
          <a:xfrm>
            <a:off x="717755" y="933710"/>
            <a:ext cx="10903975" cy="5798807"/>
          </a:xfrm>
          <a:prstGeom prst="rect">
            <a:avLst/>
          </a:prstGeom>
        </p:spPr>
      </p:pic>
    </p:spTree>
    <p:extLst>
      <p:ext uri="{BB962C8B-B14F-4D97-AF65-F5344CB8AC3E}">
        <p14:creationId xmlns:p14="http://schemas.microsoft.com/office/powerpoint/2010/main" val="3882982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1FF1F-D5F8-563C-D89F-E449C455DDC8}"/>
              </a:ext>
            </a:extLst>
          </p:cNvPr>
          <p:cNvSpPr>
            <a:spLocks noGrp="1"/>
          </p:cNvSpPr>
          <p:nvPr>
            <p:ph type="title"/>
          </p:nvPr>
        </p:nvSpPr>
        <p:spPr>
          <a:xfrm>
            <a:off x="1143001" y="2476500"/>
            <a:ext cx="9905998" cy="1905000"/>
          </a:xfrm>
        </p:spPr>
        <p:txBody>
          <a:bodyPr>
            <a:normAutofit/>
          </a:bodyPr>
          <a:lstStyle/>
          <a:p>
            <a:pPr algn="ctr"/>
            <a:r>
              <a:rPr lang="en-US" sz="4800"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73870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4D18C-0A58-72F2-CB76-54C998704259}"/>
              </a:ext>
            </a:extLst>
          </p:cNvPr>
          <p:cNvSpPr>
            <a:spLocks noGrp="1"/>
          </p:cNvSpPr>
          <p:nvPr>
            <p:ph type="title"/>
          </p:nvPr>
        </p:nvSpPr>
        <p:spPr>
          <a:xfrm>
            <a:off x="1295402" y="450791"/>
            <a:ext cx="9601196" cy="1056733"/>
          </a:xfrm>
        </p:spPr>
        <p:txBody>
          <a:bodyPr/>
          <a:lstStyle/>
          <a:p>
            <a:pPr algn="ctr"/>
            <a:r>
              <a:rPr lang="en-US" dirty="0"/>
              <a:t>Project Agenda</a:t>
            </a:r>
          </a:p>
        </p:txBody>
      </p:sp>
      <p:sp>
        <p:nvSpPr>
          <p:cNvPr id="3" name="Content Placeholder 2">
            <a:extLst>
              <a:ext uri="{FF2B5EF4-FFF2-40B4-BE49-F238E27FC236}">
                <a16:creationId xmlns:a16="http://schemas.microsoft.com/office/drawing/2014/main" id="{8876BB0D-5478-4F76-6513-2514563BBA65}"/>
              </a:ext>
            </a:extLst>
          </p:cNvPr>
          <p:cNvSpPr>
            <a:spLocks noGrp="1"/>
          </p:cNvSpPr>
          <p:nvPr>
            <p:ph idx="1"/>
          </p:nvPr>
        </p:nvSpPr>
        <p:spPr>
          <a:xfrm>
            <a:off x="1141413" y="1594022"/>
            <a:ext cx="9905998" cy="4905632"/>
          </a:xfrm>
        </p:spPr>
        <p:txBody>
          <a:bodyPr>
            <a:noAutofit/>
          </a:bodyPr>
          <a:lstStyle/>
          <a:p>
            <a:pPr marL="0" indent="0">
              <a:buNone/>
            </a:pPr>
            <a:r>
              <a:rPr lang="en-US" sz="1800" dirty="0">
                <a:latin typeface="Arial" panose="020B0604020202020204" pitchFamily="34" charset="0"/>
                <a:cs typeface="Arial" panose="020B0604020202020204" pitchFamily="34" charset="0"/>
              </a:rPr>
              <a:t>Topics included in this presentation:</a:t>
            </a:r>
          </a:p>
          <a:p>
            <a:pPr algn="l">
              <a:buFont typeface="Arial" panose="020B0604020202020204" pitchFamily="34" charset="0"/>
              <a:buChar char="•"/>
            </a:pPr>
            <a:r>
              <a:rPr lang="en-IN" sz="1800" b="0" i="0" dirty="0">
                <a:effectLst/>
                <a:latin typeface="Arial" panose="020B0604020202020204" pitchFamily="34" charset="0"/>
                <a:cs typeface="Arial" panose="020B0604020202020204" pitchFamily="34" charset="0"/>
              </a:rPr>
              <a:t>Introduction</a:t>
            </a:r>
          </a:p>
          <a:p>
            <a:pPr algn="l">
              <a:buFont typeface="Arial" panose="020B0604020202020204" pitchFamily="34" charset="0"/>
              <a:buChar char="•"/>
            </a:pPr>
            <a:r>
              <a:rPr lang="en-IN" sz="1800" b="0" i="0" dirty="0">
                <a:effectLst/>
                <a:latin typeface="Arial" panose="020B0604020202020204" pitchFamily="34" charset="0"/>
                <a:cs typeface="Arial" panose="020B0604020202020204" pitchFamily="34" charset="0"/>
              </a:rPr>
              <a:t>Data collection and exploration</a:t>
            </a:r>
          </a:p>
          <a:p>
            <a:pPr algn="l">
              <a:buFont typeface="Arial" panose="020B0604020202020204" pitchFamily="34" charset="0"/>
              <a:buChar char="•"/>
            </a:pPr>
            <a:r>
              <a:rPr lang="en-IN" sz="1800" b="0" i="0" dirty="0">
                <a:effectLst/>
                <a:latin typeface="Arial" panose="020B0604020202020204" pitchFamily="34" charset="0"/>
                <a:cs typeface="Arial" panose="020B0604020202020204" pitchFamily="34" charset="0"/>
              </a:rPr>
              <a:t>Data pre processing</a:t>
            </a:r>
          </a:p>
          <a:p>
            <a:pPr algn="l">
              <a:buFont typeface="Arial" panose="020B0604020202020204" pitchFamily="34" charset="0"/>
              <a:buChar char="•"/>
            </a:pPr>
            <a:r>
              <a:rPr lang="en-IN" sz="1800" b="0" i="0" dirty="0">
                <a:effectLst/>
                <a:latin typeface="Arial" panose="020B0604020202020204" pitchFamily="34" charset="0"/>
                <a:cs typeface="Arial" panose="020B0604020202020204" pitchFamily="34" charset="0"/>
              </a:rPr>
              <a:t>Exploratory data analysis (EDA)</a:t>
            </a:r>
          </a:p>
          <a:p>
            <a:pPr algn="l">
              <a:buFont typeface="Arial" panose="020B0604020202020204" pitchFamily="34" charset="0"/>
              <a:buChar char="•"/>
            </a:pPr>
            <a:r>
              <a:rPr lang="en-IN" sz="1800" b="0" i="0" dirty="0">
                <a:effectLst/>
                <a:latin typeface="Arial" panose="020B0604020202020204" pitchFamily="34" charset="0"/>
                <a:cs typeface="Arial" panose="020B0604020202020204" pitchFamily="34" charset="0"/>
              </a:rPr>
              <a:t>Stationarity check</a:t>
            </a:r>
          </a:p>
          <a:p>
            <a:pPr algn="l">
              <a:buFont typeface="Arial" panose="020B0604020202020204" pitchFamily="34" charset="0"/>
              <a:buChar char="•"/>
            </a:pPr>
            <a:r>
              <a:rPr lang="en-IN" sz="1800" b="0" i="0" dirty="0">
                <a:effectLst/>
                <a:latin typeface="Arial" panose="020B0604020202020204" pitchFamily="34" charset="0"/>
                <a:cs typeface="Arial" panose="020B0604020202020204" pitchFamily="34" charset="0"/>
              </a:rPr>
              <a:t>Model selection</a:t>
            </a:r>
          </a:p>
          <a:p>
            <a:pPr algn="l">
              <a:buFont typeface="Arial" panose="020B0604020202020204" pitchFamily="34" charset="0"/>
              <a:buChar char="•"/>
            </a:pPr>
            <a:r>
              <a:rPr lang="en-IN" sz="1800" b="0" i="0" dirty="0">
                <a:effectLst/>
                <a:latin typeface="Arial" panose="020B0604020202020204" pitchFamily="34" charset="0"/>
                <a:cs typeface="Arial" panose="020B0604020202020204" pitchFamily="34" charset="0"/>
              </a:rPr>
              <a:t>Model evaluation</a:t>
            </a:r>
          </a:p>
          <a:p>
            <a:pPr algn="l">
              <a:buFont typeface="Arial" panose="020B0604020202020204" pitchFamily="34" charset="0"/>
              <a:buChar char="•"/>
            </a:pPr>
            <a:r>
              <a:rPr lang="en-IN" sz="1800" b="0" i="0" dirty="0">
                <a:effectLst/>
                <a:latin typeface="Arial" panose="020B0604020202020204" pitchFamily="34" charset="0"/>
                <a:cs typeface="Arial" panose="020B0604020202020204" pitchFamily="34" charset="0"/>
              </a:rPr>
              <a:t>Best model and its parameters</a:t>
            </a:r>
          </a:p>
          <a:p>
            <a:pPr algn="l">
              <a:buFont typeface="Arial" panose="020B0604020202020204" pitchFamily="34" charset="0"/>
              <a:buChar char="•"/>
            </a:pPr>
            <a:r>
              <a:rPr lang="en-IN" sz="1800" b="0" i="0" dirty="0">
                <a:effectLst/>
                <a:latin typeface="Arial" panose="020B0604020202020204" pitchFamily="34" charset="0"/>
                <a:cs typeface="Arial" panose="020B0604020202020204" pitchFamily="34" charset="0"/>
              </a:rPr>
              <a:t>Model deployment</a:t>
            </a:r>
          </a:p>
          <a:p>
            <a:pPr algn="l">
              <a:buFont typeface="Arial" panose="020B0604020202020204" pitchFamily="34" charset="0"/>
              <a:buChar char="•"/>
            </a:pPr>
            <a:r>
              <a:rPr lang="en-IN" sz="1800" b="0" i="0" dirty="0">
                <a:effectLst/>
                <a:latin typeface="Arial" panose="020B0604020202020204" pitchFamily="34" charset="0"/>
                <a:cs typeface="Arial" panose="020B0604020202020204" pitchFamily="34" charset="0"/>
              </a:rPr>
              <a:t>Conclusion</a:t>
            </a:r>
          </a:p>
        </p:txBody>
      </p:sp>
    </p:spTree>
    <p:extLst>
      <p:ext uri="{BB962C8B-B14F-4D97-AF65-F5344CB8AC3E}">
        <p14:creationId xmlns:p14="http://schemas.microsoft.com/office/powerpoint/2010/main" val="1044674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7BB0E-749A-3BE9-FE38-103399777798}"/>
              </a:ext>
            </a:extLst>
          </p:cNvPr>
          <p:cNvSpPr>
            <a:spLocks noGrp="1"/>
          </p:cNvSpPr>
          <p:nvPr>
            <p:ph type="title"/>
          </p:nvPr>
        </p:nvSpPr>
        <p:spPr>
          <a:xfrm>
            <a:off x="1143001" y="0"/>
            <a:ext cx="9905998" cy="1451919"/>
          </a:xfrm>
        </p:spPr>
        <p:txBody>
          <a:bodyPr>
            <a:normAutofit/>
          </a:bodyPr>
          <a:lstStyle/>
          <a:p>
            <a:pPr algn="ctr"/>
            <a:r>
              <a:rPr lang="en-IN" sz="3600" b="1" i="0" dirty="0">
                <a:effectLst/>
                <a:latin typeface="Söhne"/>
              </a:rPr>
              <a:t>Introduction</a:t>
            </a:r>
            <a:endParaRPr lang="en-US" sz="3600" dirty="0"/>
          </a:p>
        </p:txBody>
      </p:sp>
      <p:sp>
        <p:nvSpPr>
          <p:cNvPr id="3" name="Content Placeholder 2">
            <a:extLst>
              <a:ext uri="{FF2B5EF4-FFF2-40B4-BE49-F238E27FC236}">
                <a16:creationId xmlns:a16="http://schemas.microsoft.com/office/drawing/2014/main" id="{F4D9C147-32D4-A12C-2643-27CD068ACD6C}"/>
              </a:ext>
            </a:extLst>
          </p:cNvPr>
          <p:cNvSpPr>
            <a:spLocks noGrp="1"/>
          </p:cNvSpPr>
          <p:nvPr>
            <p:ph idx="1"/>
          </p:nvPr>
        </p:nvSpPr>
        <p:spPr>
          <a:xfrm>
            <a:off x="838200" y="1825625"/>
            <a:ext cx="10515600" cy="4846638"/>
          </a:xfrm>
        </p:spPr>
        <p:txBody>
          <a:bodyPr>
            <a:normAutofit fontScale="92500" lnSpcReduction="10000"/>
          </a:bodyPr>
          <a:lstStyle/>
          <a:p>
            <a:pPr marL="0" indent="0">
              <a:buNone/>
            </a:pPr>
            <a:r>
              <a:rPr lang="en-IN" b="0" i="0" dirty="0">
                <a:effectLst/>
                <a:latin typeface="Arial" panose="020B0604020202020204" pitchFamily="34" charset="0"/>
                <a:cs typeface="Arial" panose="020B0604020202020204" pitchFamily="34" charset="0"/>
              </a:rPr>
              <a:t>Demand forecasting is the practice of using historical data and analytical techniques to make predictions about future customer demand for a product or service.</a:t>
            </a:r>
          </a:p>
          <a:p>
            <a:pPr marL="0" indent="0">
              <a:buNone/>
            </a:pPr>
            <a:endParaRPr lang="en-IN" dirty="0">
              <a:latin typeface="Arial" panose="020B0604020202020204" pitchFamily="34" charset="0"/>
              <a:cs typeface="Arial" panose="020B0604020202020204" pitchFamily="34" charset="0"/>
            </a:endParaRPr>
          </a:p>
          <a:p>
            <a:pPr marL="0" indent="0" algn="l">
              <a:buNone/>
            </a:pPr>
            <a:r>
              <a:rPr lang="en-IN" b="0" i="0" dirty="0">
                <a:effectLst/>
                <a:latin typeface="Arial" panose="020B0604020202020204" pitchFamily="34" charset="0"/>
                <a:cs typeface="Arial" panose="020B0604020202020204" pitchFamily="34" charset="0"/>
              </a:rPr>
              <a:t>In our project, we have access to a rich dataset spanning five years, encompassing sales data and promotional activities.</a:t>
            </a:r>
          </a:p>
          <a:p>
            <a:pPr marL="0" indent="0" algn="l">
              <a:buNone/>
            </a:pPr>
            <a:r>
              <a:rPr lang="en-IN" dirty="0">
                <a:latin typeface="Arial" panose="020B0604020202020204" pitchFamily="34" charset="0"/>
                <a:cs typeface="Arial" panose="020B0604020202020204" pitchFamily="34" charset="0"/>
              </a:rPr>
              <a:t>Our </a:t>
            </a:r>
            <a:r>
              <a:rPr lang="en-IN" b="0" i="0" dirty="0">
                <a:effectLst/>
                <a:latin typeface="Arial" panose="020B0604020202020204" pitchFamily="34" charset="0"/>
                <a:cs typeface="Arial" panose="020B0604020202020204" pitchFamily="34" charset="0"/>
              </a:rPr>
              <a:t>dataset include:</a:t>
            </a:r>
          </a:p>
          <a:p>
            <a:r>
              <a:rPr lang="en-IN" b="0" i="0" dirty="0">
                <a:effectLst/>
                <a:latin typeface="Arial" panose="020B0604020202020204" pitchFamily="34" charset="0"/>
                <a:cs typeface="Arial" panose="020B0604020202020204" pitchFamily="34" charset="0"/>
              </a:rPr>
              <a:t>Sales figures for various products </a:t>
            </a:r>
          </a:p>
          <a:p>
            <a:r>
              <a:rPr lang="en-IN" b="0" i="0" dirty="0">
                <a:effectLst/>
                <a:latin typeface="Arial" panose="020B0604020202020204" pitchFamily="34" charset="0"/>
                <a:cs typeface="Arial" panose="020B0604020202020204" pitchFamily="34" charset="0"/>
              </a:rPr>
              <a:t>Information on marketing campaigns, discounts, or promotions.</a:t>
            </a:r>
          </a:p>
          <a:p>
            <a:pPr algn="l">
              <a:buFont typeface="Arial" panose="020B0604020202020204" pitchFamily="34" charset="0"/>
              <a:buChar char="•"/>
            </a:pPr>
            <a:r>
              <a:rPr lang="en-IN" b="0" i="0" dirty="0">
                <a:effectLst/>
                <a:latin typeface="Arial" panose="020B0604020202020204" pitchFamily="34" charset="0"/>
                <a:cs typeface="Arial" panose="020B0604020202020204" pitchFamily="34" charset="0"/>
              </a:rPr>
              <a:t>Seasonal fluctuations and trends in customer purchasing behaviour.</a:t>
            </a:r>
          </a:p>
          <a:p>
            <a:pPr algn="l">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0" indent="0" algn="l">
              <a:buNone/>
            </a:pPr>
            <a:r>
              <a:rPr lang="en-IN" b="0" i="0" dirty="0">
                <a:effectLst/>
                <a:latin typeface="Arial" panose="020B0604020202020204" pitchFamily="34" charset="0"/>
                <a:cs typeface="Arial" panose="020B0604020202020204" pitchFamily="34" charset="0"/>
              </a:rPr>
              <a:t>Our project aims to leverage time series analysis techniques on this dataset to predict future demand accurately, empowering businesses to proactively adapt their strategies, reduce operational costs, and deliver a superior customer experience.</a:t>
            </a:r>
            <a:endParaRPr lang="en-IN" dirty="0">
              <a:latin typeface="Arial" panose="020B0604020202020204" pitchFamily="34" charset="0"/>
              <a:cs typeface="Arial" panose="020B0604020202020204" pitchFamily="34" charset="0"/>
            </a:endParaRPr>
          </a:p>
          <a:p>
            <a:pPr marL="0" indent="0" algn="l">
              <a:buNone/>
            </a:pPr>
            <a:endParaRPr lang="en-IN" b="0" i="0" dirty="0">
              <a:solidFill>
                <a:srgbClr val="D1D5DB"/>
              </a:solidFill>
              <a:effectLst/>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9720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260A-781A-6CFC-DBD2-BD7B903B8555}"/>
              </a:ext>
            </a:extLst>
          </p:cNvPr>
          <p:cNvSpPr>
            <a:spLocks noGrp="1"/>
          </p:cNvSpPr>
          <p:nvPr>
            <p:ph type="title"/>
          </p:nvPr>
        </p:nvSpPr>
        <p:spPr>
          <a:xfrm>
            <a:off x="1143001" y="259492"/>
            <a:ext cx="9905998" cy="1482811"/>
          </a:xfrm>
        </p:spPr>
        <p:txBody>
          <a:bodyPr>
            <a:normAutofit/>
          </a:bodyPr>
          <a:lstStyle/>
          <a:p>
            <a:pPr algn="ctr"/>
            <a:r>
              <a:rPr lang="en-IN" b="1" i="0" dirty="0">
                <a:effectLst/>
                <a:latin typeface="Söhne"/>
              </a:rPr>
              <a:t>Data Collection and Exploration</a:t>
            </a:r>
            <a:endParaRPr lang="en-US" dirty="0"/>
          </a:p>
        </p:txBody>
      </p:sp>
      <p:sp>
        <p:nvSpPr>
          <p:cNvPr id="3" name="Content Placeholder 2">
            <a:extLst>
              <a:ext uri="{FF2B5EF4-FFF2-40B4-BE49-F238E27FC236}">
                <a16:creationId xmlns:a16="http://schemas.microsoft.com/office/drawing/2014/main" id="{95802B25-5942-1254-F01E-7F3251FF8E9C}"/>
              </a:ext>
            </a:extLst>
          </p:cNvPr>
          <p:cNvSpPr>
            <a:spLocks noGrp="1"/>
          </p:cNvSpPr>
          <p:nvPr>
            <p:ph idx="1"/>
          </p:nvPr>
        </p:nvSpPr>
        <p:spPr>
          <a:xfrm>
            <a:off x="838200" y="1235677"/>
            <a:ext cx="10515600" cy="5622324"/>
          </a:xfrm>
        </p:spPr>
        <p:txBody>
          <a:bodyPr>
            <a:noAutofit/>
          </a:bodyPr>
          <a:lstStyle/>
          <a:p>
            <a:pPr algn="l">
              <a:buFont typeface="Arial" panose="020B0604020202020204" pitchFamily="34" charset="0"/>
              <a:buChar char="•"/>
            </a:pPr>
            <a:r>
              <a:rPr lang="en-IN" b="1" i="0" dirty="0">
                <a:effectLst/>
                <a:latin typeface="Arial" panose="020B0604020202020204" pitchFamily="34" charset="0"/>
                <a:cs typeface="Arial" panose="020B0604020202020204" pitchFamily="34" charset="0"/>
              </a:rPr>
              <a:t>Data sources and types</a:t>
            </a:r>
            <a:r>
              <a:rPr lang="en-IN" b="0" i="0" dirty="0">
                <a:effectLst/>
                <a:latin typeface="Arial" panose="020B0604020202020204" pitchFamily="34" charset="0"/>
                <a:cs typeface="Arial" panose="020B0604020202020204" pitchFamily="34" charset="0"/>
              </a:rPr>
              <a:t>: we had given data from a dataset called "</a:t>
            </a:r>
            <a:r>
              <a:rPr lang="en-IN" b="0" i="0" dirty="0" err="1">
                <a:effectLst/>
                <a:latin typeface="Arial" panose="020B0604020202020204" pitchFamily="34" charset="0"/>
                <a:cs typeface="Arial" panose="020B0604020202020204" pitchFamily="34" charset="0"/>
              </a:rPr>
              <a:t>train.Csv</a:t>
            </a:r>
            <a:r>
              <a:rPr lang="en-IN" b="0" i="0" dirty="0">
                <a:effectLst/>
                <a:latin typeface="Arial" panose="020B0604020202020204" pitchFamily="34" charset="0"/>
                <a:cs typeface="Arial" panose="020B0604020202020204" pitchFamily="34" charset="0"/>
              </a:rPr>
              <a:t>," which contains valuable information for our demand forecasting project.</a:t>
            </a:r>
          </a:p>
          <a:p>
            <a:pPr algn="l">
              <a:buFont typeface="Arial" panose="020B0604020202020204" pitchFamily="34" charset="0"/>
              <a:buChar char="•"/>
            </a:pPr>
            <a:r>
              <a:rPr lang="en-IN" b="0" i="0" dirty="0">
                <a:effectLst/>
                <a:latin typeface="Arial" panose="020B0604020202020204" pitchFamily="34" charset="0"/>
                <a:cs typeface="Arial" panose="020B0604020202020204" pitchFamily="34" charset="0"/>
              </a:rPr>
              <a:t>The dataset includes key columns such as:</a:t>
            </a:r>
          </a:p>
          <a:p>
            <a:pPr marL="742950" lvl="1" indent="-285750" algn="l">
              <a:buFont typeface="Arial" panose="020B0604020202020204" pitchFamily="34" charset="0"/>
              <a:buChar char="•"/>
            </a:pPr>
            <a:r>
              <a:rPr lang="en-IN" sz="2000" b="1" i="0" dirty="0" err="1">
                <a:effectLst/>
                <a:latin typeface="Arial" panose="020B0604020202020204" pitchFamily="34" charset="0"/>
                <a:cs typeface="Arial" panose="020B0604020202020204" pitchFamily="34" charset="0"/>
              </a:rPr>
              <a:t>Store_nbr</a:t>
            </a:r>
            <a:r>
              <a:rPr lang="en-IN" sz="2000" b="1" i="0" dirty="0">
                <a:effectLst/>
                <a:latin typeface="Arial" panose="020B0604020202020204" pitchFamily="34" charset="0"/>
                <a:cs typeface="Arial" panose="020B0604020202020204" pitchFamily="34" charset="0"/>
              </a:rPr>
              <a:t>:</a:t>
            </a:r>
            <a:r>
              <a:rPr lang="en-IN" sz="2000" b="0" i="0" dirty="0">
                <a:effectLst/>
                <a:latin typeface="Arial" panose="020B0604020202020204" pitchFamily="34" charset="0"/>
                <a:cs typeface="Arial" panose="020B0604020202020204" pitchFamily="34" charset="0"/>
              </a:rPr>
              <a:t> identifying the store where the products are sold.</a:t>
            </a:r>
          </a:p>
          <a:p>
            <a:pPr marL="742950" lvl="1" indent="-285750" algn="l">
              <a:buFont typeface="Arial" panose="020B0604020202020204" pitchFamily="34" charset="0"/>
              <a:buChar char="•"/>
            </a:pPr>
            <a:r>
              <a:rPr lang="en-IN" sz="2000" b="1" i="0" dirty="0">
                <a:effectLst/>
                <a:latin typeface="Arial" panose="020B0604020202020204" pitchFamily="34" charset="0"/>
                <a:cs typeface="Arial" panose="020B0604020202020204" pitchFamily="34" charset="0"/>
              </a:rPr>
              <a:t>Family:</a:t>
            </a:r>
            <a:r>
              <a:rPr lang="en-IN" sz="2000" b="0" i="0" dirty="0">
                <a:effectLst/>
                <a:latin typeface="Arial" panose="020B0604020202020204" pitchFamily="34" charset="0"/>
                <a:cs typeface="Arial" panose="020B0604020202020204" pitchFamily="34" charset="0"/>
              </a:rPr>
              <a:t> identifying the type of product sold.</a:t>
            </a:r>
          </a:p>
          <a:p>
            <a:pPr marL="742950" lvl="1" indent="-285750" algn="l">
              <a:buFont typeface="Arial" panose="020B0604020202020204" pitchFamily="34" charset="0"/>
              <a:buChar char="•"/>
            </a:pPr>
            <a:r>
              <a:rPr lang="en-IN" sz="2000" b="1" i="0" dirty="0">
                <a:effectLst/>
                <a:latin typeface="Arial" panose="020B0604020202020204" pitchFamily="34" charset="0"/>
                <a:cs typeface="Arial" panose="020B0604020202020204" pitchFamily="34" charset="0"/>
              </a:rPr>
              <a:t>Sales:</a:t>
            </a:r>
            <a:r>
              <a:rPr lang="en-IN" sz="2000" b="0" i="0" dirty="0">
                <a:effectLst/>
                <a:latin typeface="Arial" panose="020B0604020202020204" pitchFamily="34" charset="0"/>
                <a:cs typeface="Arial" panose="020B0604020202020204" pitchFamily="34" charset="0"/>
              </a:rPr>
              <a:t> representing the total sales for a product family at a specific store on a given date. These sales figures may include fractional values, reflecting products sold in fractional units.</a:t>
            </a:r>
          </a:p>
          <a:p>
            <a:pPr marL="742950" lvl="1" indent="-285750" algn="l">
              <a:buFont typeface="Arial" panose="020B0604020202020204" pitchFamily="34" charset="0"/>
              <a:buChar char="•"/>
            </a:pPr>
            <a:r>
              <a:rPr lang="en-IN" sz="2000" b="1" i="0" dirty="0">
                <a:effectLst/>
                <a:latin typeface="Arial" panose="020B0604020202020204" pitchFamily="34" charset="0"/>
                <a:cs typeface="Arial" panose="020B0604020202020204" pitchFamily="34" charset="0"/>
              </a:rPr>
              <a:t>On promotion:</a:t>
            </a:r>
            <a:r>
              <a:rPr lang="en-IN" sz="2000" b="0" i="0" dirty="0">
                <a:effectLst/>
                <a:latin typeface="Arial" panose="020B0604020202020204" pitchFamily="34" charset="0"/>
                <a:cs typeface="Arial" panose="020B0604020202020204" pitchFamily="34" charset="0"/>
              </a:rPr>
              <a:t> indicating the total number of items in a product family that were being promoted at a store on a given date.</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3345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6517F-C313-F673-2335-D92A954D2BBC}"/>
              </a:ext>
            </a:extLst>
          </p:cNvPr>
          <p:cNvSpPr>
            <a:spLocks noGrp="1"/>
          </p:cNvSpPr>
          <p:nvPr>
            <p:ph type="title"/>
          </p:nvPr>
        </p:nvSpPr>
        <p:spPr>
          <a:xfrm>
            <a:off x="1143001" y="0"/>
            <a:ext cx="9905998" cy="1470454"/>
          </a:xfrm>
        </p:spPr>
        <p:txBody>
          <a:bodyPr/>
          <a:lstStyle/>
          <a:p>
            <a:pPr algn="ctr"/>
            <a:r>
              <a:rPr lang="en-IN" b="1" i="0" dirty="0">
                <a:effectLst/>
                <a:latin typeface="Söhne"/>
              </a:rPr>
              <a:t>Data Pre processing</a:t>
            </a:r>
            <a:endParaRPr lang="en-US" dirty="0"/>
          </a:p>
        </p:txBody>
      </p:sp>
      <p:sp>
        <p:nvSpPr>
          <p:cNvPr id="3" name="Content Placeholder 2">
            <a:extLst>
              <a:ext uri="{FF2B5EF4-FFF2-40B4-BE49-F238E27FC236}">
                <a16:creationId xmlns:a16="http://schemas.microsoft.com/office/drawing/2014/main" id="{B25EB91C-5F34-A8F3-B818-28341966BD80}"/>
              </a:ext>
            </a:extLst>
          </p:cNvPr>
          <p:cNvSpPr>
            <a:spLocks noGrp="1"/>
          </p:cNvSpPr>
          <p:nvPr>
            <p:ph idx="1"/>
          </p:nvPr>
        </p:nvSpPr>
        <p:spPr>
          <a:xfrm>
            <a:off x="838200" y="1331259"/>
            <a:ext cx="10515600" cy="5284693"/>
          </a:xfrm>
        </p:spPr>
        <p:txBody>
          <a:bodyPr>
            <a:noAutofit/>
          </a:bodyPr>
          <a:lstStyle/>
          <a:p>
            <a:pPr>
              <a:buFont typeface="Arial" panose="020B0604020202020204" pitchFamily="34" charset="0"/>
              <a:buChar char="•"/>
            </a:pPr>
            <a:r>
              <a:rPr lang="en-IN" sz="1600" b="1" i="0" u="sng" dirty="0">
                <a:effectLst/>
                <a:latin typeface="Arial" panose="020B0604020202020204" pitchFamily="34" charset="0"/>
                <a:cs typeface="Arial" panose="020B0604020202020204" pitchFamily="34" charset="0"/>
              </a:rPr>
              <a:t>Handling missing values:</a:t>
            </a:r>
            <a:endParaRPr lang="en-IN" sz="1600" b="0" i="0" u="sng" dirty="0">
              <a:effectLst/>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IN" sz="1600" b="0" i="0" dirty="0">
                <a:effectLst/>
                <a:latin typeface="Arial" panose="020B0604020202020204" pitchFamily="34" charset="0"/>
                <a:cs typeface="Arial" panose="020B0604020202020204" pitchFamily="34" charset="0"/>
              </a:rPr>
              <a:t>There were no missing values in any of the columns, ensuring data completeness and reliability.</a:t>
            </a:r>
          </a:p>
          <a:p>
            <a:pPr>
              <a:buFont typeface="Arial" panose="020B0604020202020204" pitchFamily="34" charset="0"/>
              <a:buChar char="•"/>
            </a:pPr>
            <a:r>
              <a:rPr lang="en-IN" sz="1600" b="1" i="0" u="sng" dirty="0">
                <a:effectLst/>
                <a:latin typeface="Arial" panose="020B0604020202020204" pitchFamily="34" charset="0"/>
                <a:cs typeface="Arial" panose="020B0604020202020204" pitchFamily="34" charset="0"/>
              </a:rPr>
              <a:t>Dealing with outliers:</a:t>
            </a:r>
            <a:endParaRPr lang="en-IN" sz="1600" b="0" i="0" u="sng" dirty="0">
              <a:effectLst/>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IN" sz="1600" b="0" i="0" dirty="0">
                <a:effectLst/>
                <a:latin typeface="Arial" panose="020B0604020202020204" pitchFamily="34" charset="0"/>
                <a:cs typeface="Arial" panose="020B0604020202020204" pitchFamily="34" charset="0"/>
              </a:rPr>
              <a:t>To mitigate the impact of outliers, we applied a logarithmic transformation to the "sales" column. This transformation effectively addressed outliers, ensuring a more robust analysis without distortion.</a:t>
            </a:r>
          </a:p>
          <a:p>
            <a:pPr>
              <a:buFont typeface="Arial" panose="020B0604020202020204" pitchFamily="34" charset="0"/>
              <a:buChar char="•"/>
            </a:pPr>
            <a:r>
              <a:rPr lang="en-IN" sz="1600" b="1" i="0" u="sng" dirty="0">
                <a:effectLst/>
                <a:latin typeface="Arial" panose="020B0604020202020204" pitchFamily="34" charset="0"/>
                <a:cs typeface="Arial" panose="020B0604020202020204" pitchFamily="34" charset="0"/>
              </a:rPr>
              <a:t>Data transformations:</a:t>
            </a:r>
            <a:endParaRPr lang="en-IN" sz="1600" b="0" i="0" u="sng" dirty="0">
              <a:effectLst/>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IN" sz="1600" b="0" i="0" dirty="0">
                <a:effectLst/>
                <a:latin typeface="Arial" panose="020B0604020202020204" pitchFamily="34" charset="0"/>
                <a:cs typeface="Arial" panose="020B0604020202020204" pitchFamily="34" charset="0"/>
              </a:rPr>
              <a:t>Date as an index:</a:t>
            </a:r>
          </a:p>
          <a:p>
            <a:pPr marL="1143000" lvl="2" indent="-228600">
              <a:buFont typeface="Arial" panose="020B0604020202020204" pitchFamily="34" charset="0"/>
              <a:buChar char="•"/>
            </a:pPr>
            <a:r>
              <a:rPr lang="en-IN" b="0" i="0" dirty="0">
                <a:effectLst/>
                <a:latin typeface="Arial" panose="020B0604020202020204" pitchFamily="34" charset="0"/>
                <a:cs typeface="Arial" panose="020B0604020202020204" pitchFamily="34" charset="0"/>
              </a:rPr>
              <a:t>We transformed the "date" column into an index, facilitating time-series analysis.</a:t>
            </a:r>
          </a:p>
          <a:p>
            <a:pPr marL="742950" lvl="1" indent="-285750">
              <a:buFont typeface="Arial" panose="020B0604020202020204" pitchFamily="34" charset="0"/>
              <a:buChar char="•"/>
            </a:pPr>
            <a:r>
              <a:rPr lang="en-IN" sz="1600" b="0" i="0" dirty="0">
                <a:effectLst/>
                <a:latin typeface="Arial" panose="020B0604020202020204" pitchFamily="34" charset="0"/>
                <a:cs typeface="Arial" panose="020B0604020202020204" pitchFamily="34" charset="0"/>
              </a:rPr>
              <a:t>Weekly data resampling:</a:t>
            </a:r>
          </a:p>
          <a:p>
            <a:pPr marL="1143000" lvl="2" indent="-228600">
              <a:buFont typeface="Arial" panose="020B0604020202020204" pitchFamily="34" charset="0"/>
              <a:buChar char="•"/>
            </a:pPr>
            <a:r>
              <a:rPr lang="en-IN" b="0" i="0" dirty="0">
                <a:effectLst/>
                <a:latin typeface="Arial" panose="020B0604020202020204" pitchFamily="34" charset="0"/>
                <a:cs typeface="Arial" panose="020B0604020202020204" pitchFamily="34" charset="0"/>
              </a:rPr>
              <a:t>To capture meaningful patterns in our time series, we resampled the "sales" data on a weekly basis.</a:t>
            </a:r>
          </a:p>
          <a:p>
            <a:pPr marL="1143000" lvl="2" indent="-228600">
              <a:buFont typeface="Arial" panose="020B0604020202020204" pitchFamily="34" charset="0"/>
              <a:buChar char="•"/>
            </a:pPr>
            <a:r>
              <a:rPr lang="en-IN" b="0" i="0" dirty="0">
                <a:effectLst/>
                <a:latin typeface="Arial" panose="020B0604020202020204" pitchFamily="34" charset="0"/>
                <a:cs typeface="Arial" panose="020B0604020202020204" pitchFamily="34" charset="0"/>
              </a:rPr>
              <a:t>This resampling allowed us to analyse and forecast weekly sales trends.</a:t>
            </a:r>
          </a:p>
          <a:p>
            <a:pPr>
              <a:buFont typeface="Arial" panose="020B0604020202020204" pitchFamily="34" charset="0"/>
              <a:buChar char="•"/>
            </a:pPr>
            <a:r>
              <a:rPr lang="en-IN" sz="1600" b="1" i="0" u="sng" dirty="0">
                <a:effectLst/>
                <a:latin typeface="Arial" panose="020B0604020202020204" pitchFamily="34" charset="0"/>
                <a:cs typeface="Arial" panose="020B0604020202020204" pitchFamily="34" charset="0"/>
              </a:rPr>
              <a:t>Temporal range </a:t>
            </a:r>
            <a:r>
              <a:rPr lang="en-IN" sz="1600" b="1" i="0" dirty="0">
                <a:effectLst/>
                <a:latin typeface="Arial" panose="020B0604020202020204" pitchFamily="34" charset="0"/>
                <a:cs typeface="Arial" panose="020B0604020202020204" pitchFamily="34" charset="0"/>
              </a:rPr>
              <a:t>: </a:t>
            </a:r>
            <a:r>
              <a:rPr lang="en-IN" sz="1600" b="0" i="0" dirty="0">
                <a:effectLst/>
                <a:latin typeface="Arial" panose="020B0604020202020204" pitchFamily="34" charset="0"/>
                <a:cs typeface="Arial" panose="020B0604020202020204" pitchFamily="34" charset="0"/>
              </a:rPr>
              <a:t>our dataset covers a time span from the earliest date in </a:t>
            </a:r>
            <a:r>
              <a:rPr lang="en-IN" sz="1600" b="0" i="0" dirty="0" err="1">
                <a:effectLst/>
                <a:latin typeface="Arial" panose="020B0604020202020204" pitchFamily="34" charset="0"/>
                <a:cs typeface="Arial" panose="020B0604020202020204" pitchFamily="34" charset="0"/>
              </a:rPr>
              <a:t>january</a:t>
            </a:r>
            <a:r>
              <a:rPr lang="en-IN" sz="1600" b="0" i="0" dirty="0">
                <a:effectLst/>
                <a:latin typeface="Arial" panose="020B0604020202020204" pitchFamily="34" charset="0"/>
                <a:cs typeface="Arial" panose="020B0604020202020204" pitchFamily="34" charset="0"/>
              </a:rPr>
              <a:t> 2013 to the latest date in august 2017.</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1440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1368C-7464-5398-3985-6FB0E9C2CC65}"/>
              </a:ext>
            </a:extLst>
          </p:cNvPr>
          <p:cNvSpPr>
            <a:spLocks noGrp="1"/>
          </p:cNvSpPr>
          <p:nvPr>
            <p:ph type="title"/>
          </p:nvPr>
        </p:nvSpPr>
        <p:spPr>
          <a:xfrm>
            <a:off x="1141413" y="-309282"/>
            <a:ext cx="9905998" cy="1676400"/>
          </a:xfrm>
        </p:spPr>
        <p:txBody>
          <a:bodyPr>
            <a:normAutofit/>
          </a:bodyPr>
          <a:lstStyle/>
          <a:p>
            <a:pPr algn="ctr"/>
            <a:r>
              <a:rPr lang="en-IN" b="1" i="0" dirty="0">
                <a:effectLst/>
                <a:latin typeface="Söhne"/>
              </a:rPr>
              <a:t>Exploratory Data Analysis (EDA)</a:t>
            </a:r>
            <a:endParaRPr lang="en-US" dirty="0"/>
          </a:p>
        </p:txBody>
      </p:sp>
      <p:sp>
        <p:nvSpPr>
          <p:cNvPr id="3" name="Content Placeholder 2">
            <a:extLst>
              <a:ext uri="{FF2B5EF4-FFF2-40B4-BE49-F238E27FC236}">
                <a16:creationId xmlns:a16="http://schemas.microsoft.com/office/drawing/2014/main" id="{F2A0B7F6-19AE-5969-5334-B28A82428CC9}"/>
              </a:ext>
            </a:extLst>
          </p:cNvPr>
          <p:cNvSpPr>
            <a:spLocks noGrp="1"/>
          </p:cNvSpPr>
          <p:nvPr>
            <p:ph idx="1"/>
          </p:nvPr>
        </p:nvSpPr>
        <p:spPr>
          <a:xfrm>
            <a:off x="1141413" y="802341"/>
            <a:ext cx="9905998" cy="2962836"/>
          </a:xfrm>
        </p:spPr>
        <p:txBody>
          <a:bodyPr>
            <a:noAutofit/>
          </a:bodyPr>
          <a:lstStyle/>
          <a:p>
            <a:pPr algn="l">
              <a:buFont typeface="Arial" panose="020B0604020202020204" pitchFamily="34" charset="0"/>
              <a:buChar char="•"/>
            </a:pPr>
            <a:r>
              <a:rPr lang="en-IN" b="1" i="0" u="sng" dirty="0">
                <a:effectLst/>
                <a:latin typeface="Arial" panose="020B0604020202020204" pitchFamily="34" charset="0"/>
                <a:cs typeface="Arial" panose="020B0604020202020204" pitchFamily="34" charset="0"/>
              </a:rPr>
              <a:t>Visualizing on promotion over time:</a:t>
            </a:r>
            <a:endParaRPr lang="en-IN" b="0" i="0" u="sng" dirty="0">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IN" sz="2000" b="0" i="0" dirty="0">
                <a:effectLst/>
                <a:latin typeface="Arial" panose="020B0604020202020204" pitchFamily="34" charset="0"/>
                <a:cs typeface="Arial" panose="020B0604020202020204" pitchFamily="34" charset="0"/>
              </a:rPr>
              <a:t>To understand the impact of promotions on sales, we visualized the trend of "on promotion" over time.</a:t>
            </a:r>
          </a:p>
          <a:p>
            <a:pPr marL="742950" lvl="1" indent="-285750" algn="l">
              <a:buFont typeface="Arial" panose="020B0604020202020204" pitchFamily="34" charset="0"/>
              <a:buChar char="•"/>
            </a:pPr>
            <a:r>
              <a:rPr lang="en-IN" sz="2000" b="0" i="0" dirty="0">
                <a:effectLst/>
                <a:latin typeface="Arial" panose="020B0604020202020204" pitchFamily="34" charset="0"/>
                <a:cs typeface="Arial" panose="020B0604020202020204" pitchFamily="34" charset="0"/>
              </a:rPr>
              <a:t>This allowed us to identify periods of active promotions.</a:t>
            </a:r>
          </a:p>
          <a:p>
            <a:endParaRPr lang="en-US" dirty="0"/>
          </a:p>
        </p:txBody>
      </p:sp>
      <p:pic>
        <p:nvPicPr>
          <p:cNvPr id="5" name="Picture 4">
            <a:extLst>
              <a:ext uri="{FF2B5EF4-FFF2-40B4-BE49-F238E27FC236}">
                <a16:creationId xmlns:a16="http://schemas.microsoft.com/office/drawing/2014/main" id="{79A96ACC-DC8A-F055-A555-908E77ED4890}"/>
              </a:ext>
            </a:extLst>
          </p:cNvPr>
          <p:cNvPicPr>
            <a:picLocks noChangeAspect="1"/>
          </p:cNvPicPr>
          <p:nvPr/>
        </p:nvPicPr>
        <p:blipFill>
          <a:blip r:embed="rId2"/>
          <a:stretch>
            <a:fillRect/>
          </a:stretch>
        </p:blipFill>
        <p:spPr>
          <a:xfrm>
            <a:off x="2769942" y="3034934"/>
            <a:ext cx="6652115" cy="3774902"/>
          </a:xfrm>
          <a:prstGeom prst="rect">
            <a:avLst/>
          </a:prstGeom>
        </p:spPr>
      </p:pic>
    </p:spTree>
    <p:extLst>
      <p:ext uri="{BB962C8B-B14F-4D97-AF65-F5344CB8AC3E}">
        <p14:creationId xmlns:p14="http://schemas.microsoft.com/office/powerpoint/2010/main" val="509157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4FD9DC-F02E-670E-4EEE-B599F413050E}"/>
              </a:ext>
            </a:extLst>
          </p:cNvPr>
          <p:cNvSpPr>
            <a:spLocks noGrp="1"/>
          </p:cNvSpPr>
          <p:nvPr>
            <p:ph idx="1"/>
          </p:nvPr>
        </p:nvSpPr>
        <p:spPr>
          <a:xfrm>
            <a:off x="1143001" y="3386654"/>
            <a:ext cx="9905998" cy="3124200"/>
          </a:xfrm>
        </p:spPr>
        <p:txBody>
          <a:bodyPr>
            <a:normAutofit fontScale="85000" lnSpcReduction="10000"/>
          </a:bodyPr>
          <a:lstStyle/>
          <a:p>
            <a:pPr algn="l">
              <a:buFont typeface="Arial" panose="020B0604020202020204" pitchFamily="34" charset="0"/>
              <a:buChar char="•"/>
            </a:pPr>
            <a:r>
              <a:rPr lang="en-IN" b="1" i="0" u="sng" dirty="0">
                <a:effectLst/>
                <a:latin typeface="Arial" panose="020B0604020202020204" pitchFamily="34" charset="0"/>
                <a:cs typeface="Arial" panose="020B0604020202020204" pitchFamily="34" charset="0"/>
              </a:rPr>
              <a:t>Family-wise analysis:</a:t>
            </a:r>
            <a:endParaRPr lang="en-IN" b="0" i="0" u="sng" dirty="0">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IN" sz="2000" b="0" i="0" dirty="0">
                <a:effectLst/>
                <a:latin typeface="Arial" panose="020B0604020202020204" pitchFamily="34" charset="0"/>
                <a:cs typeface="Arial" panose="020B0604020202020204" pitchFamily="34" charset="0"/>
              </a:rPr>
              <a:t>We conducted a family-wise analysis to gain insights into product categories' sales.</a:t>
            </a:r>
          </a:p>
          <a:p>
            <a:pPr marL="742950" lvl="1" indent="-285750" algn="l">
              <a:buFont typeface="Arial" panose="020B0604020202020204" pitchFamily="34" charset="0"/>
              <a:buChar char="•"/>
            </a:pPr>
            <a:r>
              <a:rPr lang="en-IN" sz="2000" b="0" i="0" dirty="0">
                <a:effectLst/>
                <a:latin typeface="Arial" panose="020B0604020202020204" pitchFamily="34" charset="0"/>
                <a:cs typeface="Arial" panose="020B0604020202020204" pitchFamily="34" charset="0"/>
              </a:rPr>
              <a:t>Key visualizations:</a:t>
            </a:r>
          </a:p>
          <a:p>
            <a:pPr marL="1143000" lvl="2" indent="-228600" algn="l">
              <a:buFont typeface="Arial" panose="020B0604020202020204" pitchFamily="34" charset="0"/>
              <a:buChar char="•"/>
            </a:pPr>
            <a:r>
              <a:rPr lang="en-IN" sz="2000" b="0" i="0" dirty="0">
                <a:effectLst/>
                <a:latin typeface="Arial" panose="020B0604020202020204" pitchFamily="34" charset="0"/>
                <a:cs typeface="Arial" panose="020B0604020202020204" pitchFamily="34" charset="0"/>
              </a:rPr>
              <a:t>Bar plot: total sales for each family - grocery I emerged as the highest-selling family.</a:t>
            </a:r>
          </a:p>
          <a:p>
            <a:pPr marL="1143000" lvl="2" indent="-228600" algn="l">
              <a:buFont typeface="Arial" panose="020B0604020202020204" pitchFamily="34" charset="0"/>
              <a:buChar char="•"/>
            </a:pPr>
            <a:r>
              <a:rPr lang="en-IN" sz="2000" b="0" i="0" dirty="0">
                <a:effectLst/>
                <a:latin typeface="Arial" panose="020B0604020202020204" pitchFamily="34" charset="0"/>
                <a:cs typeface="Arial" panose="020B0604020202020204" pitchFamily="34" charset="0"/>
              </a:rPr>
              <a:t>Box plot: distribution of sales for each family, revealing variations and outliers.</a:t>
            </a:r>
          </a:p>
          <a:p>
            <a:pPr marL="1143000" lvl="2" indent="-228600" algn="l">
              <a:buFont typeface="Arial" panose="020B0604020202020204" pitchFamily="34" charset="0"/>
              <a:buChar char="•"/>
            </a:pPr>
            <a:r>
              <a:rPr lang="en-IN" sz="2000" b="0" i="0" dirty="0">
                <a:effectLst/>
                <a:latin typeface="Arial" panose="020B0604020202020204" pitchFamily="34" charset="0"/>
                <a:cs typeface="Arial" panose="020B0604020202020204" pitchFamily="34" charset="0"/>
              </a:rPr>
              <a:t>Scatter plot: exploration of the relationship between sales and on promotion.</a:t>
            </a:r>
          </a:p>
          <a:p>
            <a:endParaRPr lang="en-US" dirty="0"/>
          </a:p>
        </p:txBody>
      </p:sp>
      <p:pic>
        <p:nvPicPr>
          <p:cNvPr id="5" name="Picture 4">
            <a:extLst>
              <a:ext uri="{FF2B5EF4-FFF2-40B4-BE49-F238E27FC236}">
                <a16:creationId xmlns:a16="http://schemas.microsoft.com/office/drawing/2014/main" id="{61023974-6B3A-194B-BB9C-A816DB13F1C4}"/>
              </a:ext>
            </a:extLst>
          </p:cNvPr>
          <p:cNvPicPr>
            <a:picLocks noChangeAspect="1"/>
          </p:cNvPicPr>
          <p:nvPr/>
        </p:nvPicPr>
        <p:blipFill>
          <a:blip r:embed="rId2"/>
          <a:stretch>
            <a:fillRect/>
          </a:stretch>
        </p:blipFill>
        <p:spPr>
          <a:xfrm>
            <a:off x="4326964" y="347146"/>
            <a:ext cx="3243729" cy="2893595"/>
          </a:xfrm>
          <a:prstGeom prst="rect">
            <a:avLst/>
          </a:prstGeom>
        </p:spPr>
      </p:pic>
      <p:pic>
        <p:nvPicPr>
          <p:cNvPr id="7" name="Picture 6">
            <a:extLst>
              <a:ext uri="{FF2B5EF4-FFF2-40B4-BE49-F238E27FC236}">
                <a16:creationId xmlns:a16="http://schemas.microsoft.com/office/drawing/2014/main" id="{3146F34B-6A9E-DC7B-4A82-F8E0DF1F2338}"/>
              </a:ext>
            </a:extLst>
          </p:cNvPr>
          <p:cNvPicPr>
            <a:picLocks noChangeAspect="1"/>
          </p:cNvPicPr>
          <p:nvPr/>
        </p:nvPicPr>
        <p:blipFill>
          <a:blip r:embed="rId3"/>
          <a:stretch>
            <a:fillRect/>
          </a:stretch>
        </p:blipFill>
        <p:spPr>
          <a:xfrm>
            <a:off x="302615" y="347146"/>
            <a:ext cx="3743457" cy="2893595"/>
          </a:xfrm>
          <a:prstGeom prst="rect">
            <a:avLst/>
          </a:prstGeom>
        </p:spPr>
      </p:pic>
      <p:pic>
        <p:nvPicPr>
          <p:cNvPr id="9" name="Picture 8">
            <a:extLst>
              <a:ext uri="{FF2B5EF4-FFF2-40B4-BE49-F238E27FC236}">
                <a16:creationId xmlns:a16="http://schemas.microsoft.com/office/drawing/2014/main" id="{D9A82D6E-1B5F-7FBB-5513-5DBA745EAD12}"/>
              </a:ext>
            </a:extLst>
          </p:cNvPr>
          <p:cNvPicPr>
            <a:picLocks noChangeAspect="1"/>
          </p:cNvPicPr>
          <p:nvPr/>
        </p:nvPicPr>
        <p:blipFill>
          <a:blip r:embed="rId4"/>
          <a:stretch>
            <a:fillRect/>
          </a:stretch>
        </p:blipFill>
        <p:spPr>
          <a:xfrm>
            <a:off x="7851585" y="347146"/>
            <a:ext cx="4046071" cy="2893595"/>
          </a:xfrm>
          <a:prstGeom prst="rect">
            <a:avLst/>
          </a:prstGeom>
        </p:spPr>
      </p:pic>
    </p:spTree>
    <p:extLst>
      <p:ext uri="{BB962C8B-B14F-4D97-AF65-F5344CB8AC3E}">
        <p14:creationId xmlns:p14="http://schemas.microsoft.com/office/powerpoint/2010/main" val="3986484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3D00B7-CDE5-5178-054F-29CD6D067767}"/>
              </a:ext>
            </a:extLst>
          </p:cNvPr>
          <p:cNvSpPr>
            <a:spLocks noGrp="1"/>
          </p:cNvSpPr>
          <p:nvPr>
            <p:ph idx="1"/>
          </p:nvPr>
        </p:nvSpPr>
        <p:spPr>
          <a:xfrm>
            <a:off x="838200" y="0"/>
            <a:ext cx="10515600" cy="3527892"/>
          </a:xfrm>
        </p:spPr>
        <p:txBody>
          <a:bodyPr>
            <a:normAutofit/>
          </a:bodyPr>
          <a:lstStyle/>
          <a:p>
            <a:pPr algn="l">
              <a:buFont typeface="Arial" panose="020B0604020202020204" pitchFamily="34" charset="0"/>
              <a:buChar char="•"/>
            </a:pPr>
            <a:r>
              <a:rPr lang="en-IN" sz="1800" b="1" i="0" u="sng" dirty="0">
                <a:effectLst/>
                <a:latin typeface="Söhne"/>
              </a:rPr>
              <a:t>Promotion analysis</a:t>
            </a:r>
            <a:r>
              <a:rPr lang="en-IN" sz="1800" b="1" i="0" dirty="0">
                <a:effectLst/>
                <a:latin typeface="Söhne"/>
              </a:rPr>
              <a:t>:</a:t>
            </a:r>
            <a:endParaRPr lang="en-IN" sz="1800" b="0" i="0" dirty="0">
              <a:effectLst/>
              <a:latin typeface="Söhne"/>
            </a:endParaRPr>
          </a:p>
          <a:p>
            <a:pPr marL="742950" lvl="1" indent="-285750" algn="l">
              <a:buFont typeface="Arial" panose="020B0604020202020204" pitchFamily="34" charset="0"/>
              <a:buChar char="•"/>
            </a:pPr>
            <a:r>
              <a:rPr lang="en-IN" b="0" i="0" dirty="0">
                <a:effectLst/>
                <a:latin typeface="Söhne"/>
              </a:rPr>
              <a:t>Examining the effect of promotions on sales, we observed:</a:t>
            </a:r>
          </a:p>
          <a:p>
            <a:pPr marL="1143000" lvl="2" indent="-228600" algn="l">
              <a:buFont typeface="Arial" panose="020B0604020202020204" pitchFamily="34" charset="0"/>
              <a:buChar char="•"/>
            </a:pPr>
            <a:r>
              <a:rPr lang="en-IN" sz="1800" b="0" i="0" dirty="0">
                <a:effectLst/>
                <a:latin typeface="Söhne"/>
              </a:rPr>
              <a:t>More instances of higher sales during active promotions compared to inactive promotions.</a:t>
            </a:r>
          </a:p>
          <a:p>
            <a:pPr marL="1143000" lvl="2" indent="-228600" algn="l">
              <a:buFont typeface="Arial" panose="020B0604020202020204" pitchFamily="34" charset="0"/>
              <a:buChar char="•"/>
            </a:pPr>
            <a:r>
              <a:rPr lang="en-IN" sz="1800" b="0" i="0" dirty="0">
                <a:effectLst/>
                <a:latin typeface="Söhne"/>
              </a:rPr>
              <a:t>Box plots highlighting that active promotions had a higher median sales value and a wider sales range.</a:t>
            </a:r>
          </a:p>
          <a:p>
            <a:pPr marL="1143000" lvl="2" indent="-228600" algn="l">
              <a:buFont typeface="Arial" panose="020B0604020202020204" pitchFamily="34" charset="0"/>
              <a:buChar char="•"/>
            </a:pPr>
            <a:r>
              <a:rPr lang="en-IN" sz="1800" b="0" i="0" dirty="0">
                <a:effectLst/>
                <a:latin typeface="Söhne"/>
              </a:rPr>
              <a:t>Identification of potential outliers in both active and inactive promotions, signifying unusually high sales.</a:t>
            </a:r>
          </a:p>
          <a:p>
            <a:endParaRPr lang="en-US" sz="1800" dirty="0"/>
          </a:p>
        </p:txBody>
      </p:sp>
      <p:pic>
        <p:nvPicPr>
          <p:cNvPr id="4" name="Picture 3">
            <a:extLst>
              <a:ext uri="{FF2B5EF4-FFF2-40B4-BE49-F238E27FC236}">
                <a16:creationId xmlns:a16="http://schemas.microsoft.com/office/drawing/2014/main" id="{D11FB9FC-0A36-18A3-0D11-EFFDBBD745A6}"/>
              </a:ext>
            </a:extLst>
          </p:cNvPr>
          <p:cNvPicPr>
            <a:picLocks noChangeAspect="1"/>
          </p:cNvPicPr>
          <p:nvPr/>
        </p:nvPicPr>
        <p:blipFill>
          <a:blip r:embed="rId2"/>
          <a:stretch>
            <a:fillRect/>
          </a:stretch>
        </p:blipFill>
        <p:spPr>
          <a:xfrm>
            <a:off x="259976" y="2877670"/>
            <a:ext cx="5226424" cy="3626037"/>
          </a:xfrm>
          <a:prstGeom prst="rect">
            <a:avLst/>
          </a:prstGeom>
        </p:spPr>
      </p:pic>
      <p:pic>
        <p:nvPicPr>
          <p:cNvPr id="6" name="Picture 5">
            <a:extLst>
              <a:ext uri="{FF2B5EF4-FFF2-40B4-BE49-F238E27FC236}">
                <a16:creationId xmlns:a16="http://schemas.microsoft.com/office/drawing/2014/main" id="{2FAB8B82-CF58-D2E3-C1EF-06709A740A72}"/>
              </a:ext>
            </a:extLst>
          </p:cNvPr>
          <p:cNvPicPr>
            <a:picLocks noChangeAspect="1"/>
          </p:cNvPicPr>
          <p:nvPr/>
        </p:nvPicPr>
        <p:blipFill>
          <a:blip r:embed="rId3"/>
          <a:stretch>
            <a:fillRect/>
          </a:stretch>
        </p:blipFill>
        <p:spPr>
          <a:xfrm>
            <a:off x="6096000" y="2975815"/>
            <a:ext cx="5384800" cy="3527893"/>
          </a:xfrm>
          <a:prstGeom prst="rect">
            <a:avLst/>
          </a:prstGeom>
        </p:spPr>
      </p:pic>
    </p:spTree>
    <p:extLst>
      <p:ext uri="{BB962C8B-B14F-4D97-AF65-F5344CB8AC3E}">
        <p14:creationId xmlns:p14="http://schemas.microsoft.com/office/powerpoint/2010/main" val="32853026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0F262FD6-3409-4039-A531-64BD4D2F99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{C89F3743-2153-5D41-8463-E7E50F5D25BA}tf10001063</Template>
  <TotalTime>1529</TotalTime>
  <Words>1893</Words>
  <Application>Microsoft Macintosh PowerPoint</Application>
  <PresentationFormat>Widescreen</PresentationFormat>
  <Paragraphs>195</Paragraphs>
  <Slides>22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Century Gothic</vt:lpstr>
      <vt:lpstr>Segoe UI</vt:lpstr>
      <vt:lpstr>Söhne</vt:lpstr>
      <vt:lpstr>Times New Roman</vt:lpstr>
      <vt:lpstr>Wingdings</vt:lpstr>
      <vt:lpstr>Mesh</vt:lpstr>
      <vt:lpstr>Demand Forecasting</vt:lpstr>
      <vt:lpstr>PowerPoint Presentation</vt:lpstr>
      <vt:lpstr>Project Agenda</vt:lpstr>
      <vt:lpstr>Introduction</vt:lpstr>
      <vt:lpstr>Data Collection and Exploration</vt:lpstr>
      <vt:lpstr>Data Pre processing</vt:lpstr>
      <vt:lpstr>Exploratory Data Analysis (EDA)</vt:lpstr>
      <vt:lpstr>PowerPoint Presentation</vt:lpstr>
      <vt:lpstr>PowerPoint Presentation</vt:lpstr>
      <vt:lpstr>PowerPoint Presentation</vt:lpstr>
      <vt:lpstr>Stationarity Check </vt:lpstr>
      <vt:lpstr>PowerPoint Presentation</vt:lpstr>
      <vt:lpstr>Model Selection</vt:lpstr>
      <vt:lpstr>PowerPoint Presentation</vt:lpstr>
      <vt:lpstr>Model Evaluation</vt:lpstr>
      <vt:lpstr>Best Model and Its Parameters </vt:lpstr>
      <vt:lpstr>Model Deployment </vt:lpstr>
      <vt:lpstr>Conclusion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Demand Forecasting</dc:title>
  <dc:creator>McAfee MVision Cloud</dc:creator>
  <cp:lastModifiedBy>McAfee MVision Cloud</cp:lastModifiedBy>
  <cp:revision>14</cp:revision>
  <dcterms:created xsi:type="dcterms:W3CDTF">2023-09-08T18:34:41Z</dcterms:created>
  <dcterms:modified xsi:type="dcterms:W3CDTF">2023-09-13T05:05:53Z</dcterms:modified>
</cp:coreProperties>
</file>