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embeddedFontLst>
    <p:embeddedFont>
      <p:font typeface="Luckiest Guy" charset="1" panose="02000506000000020004"/>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9259" r="0" b="-9259"/>
            </a:stretch>
          </a:blipFill>
        </p:spPr>
      </p:sp>
      <p:sp>
        <p:nvSpPr>
          <p:cNvPr name="Freeform 3" id="3"/>
          <p:cNvSpPr/>
          <p:nvPr/>
        </p:nvSpPr>
        <p:spPr>
          <a:xfrm flipH="false" flipV="false" rot="-1200957">
            <a:off x="814529" y="-1129184"/>
            <a:ext cx="2307736" cy="9214691"/>
          </a:xfrm>
          <a:custGeom>
            <a:avLst/>
            <a:gdLst/>
            <a:ahLst/>
            <a:cxnLst/>
            <a:rect r="r" b="b" t="t" l="l"/>
            <a:pathLst>
              <a:path h="9214691" w="2307736">
                <a:moveTo>
                  <a:pt x="0" y="0"/>
                </a:moveTo>
                <a:lnTo>
                  <a:pt x="2307736" y="0"/>
                </a:lnTo>
                <a:lnTo>
                  <a:pt x="2307736" y="9214691"/>
                </a:lnTo>
                <a:lnTo>
                  <a:pt x="0" y="92146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272047">
            <a:off x="262109" y="13063"/>
            <a:ext cx="2143788" cy="8560054"/>
          </a:xfrm>
          <a:custGeom>
            <a:avLst/>
            <a:gdLst/>
            <a:ahLst/>
            <a:cxnLst/>
            <a:rect r="r" b="b" t="t" l="l"/>
            <a:pathLst>
              <a:path h="8560054" w="2143788">
                <a:moveTo>
                  <a:pt x="0" y="0"/>
                </a:moveTo>
                <a:lnTo>
                  <a:pt x="2143788" y="0"/>
                </a:lnTo>
                <a:lnTo>
                  <a:pt x="2143788" y="8560054"/>
                </a:lnTo>
                <a:lnTo>
                  <a:pt x="0" y="85600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287423">
            <a:off x="8315504" y="3056104"/>
            <a:ext cx="3605414" cy="3107212"/>
          </a:xfrm>
          <a:custGeom>
            <a:avLst/>
            <a:gdLst/>
            <a:ahLst/>
            <a:cxnLst/>
            <a:rect r="r" b="b" t="t" l="l"/>
            <a:pathLst>
              <a:path h="3107212" w="3605414">
                <a:moveTo>
                  <a:pt x="0" y="0"/>
                </a:moveTo>
                <a:lnTo>
                  <a:pt x="3605414" y="0"/>
                </a:lnTo>
                <a:lnTo>
                  <a:pt x="3605414" y="3107211"/>
                </a:lnTo>
                <a:lnTo>
                  <a:pt x="0" y="3107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152752" y="1811417"/>
            <a:ext cx="7886496" cy="3616166"/>
          </a:xfrm>
          <a:prstGeom prst="rect">
            <a:avLst/>
          </a:prstGeom>
        </p:spPr>
        <p:txBody>
          <a:bodyPr anchor="t" rtlCol="false" tIns="0" lIns="0" bIns="0" rIns="0">
            <a:spAutoFit/>
          </a:bodyPr>
          <a:lstStyle/>
          <a:p>
            <a:pPr algn="ctr">
              <a:lnSpc>
                <a:spcPts val="13713"/>
              </a:lnSpc>
            </a:pPr>
            <a:r>
              <a:rPr lang="en-US" sz="14906">
                <a:solidFill>
                  <a:srgbClr val="FFF22A"/>
                </a:solidFill>
                <a:latin typeface="Luckiest Guy"/>
                <a:ea typeface="Luckiest Guy"/>
                <a:cs typeface="Luckiest Guy"/>
                <a:sym typeface="Luckiest Guy"/>
              </a:rPr>
              <a:t>MAVEN MOVIES</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7695" y="2604452"/>
            <a:ext cx="8390930" cy="1417960"/>
          </a:xfrm>
          <a:prstGeom prst="rect">
            <a:avLst/>
          </a:prstGeom>
        </p:spPr>
        <p:txBody>
          <a:bodyPr anchor="t" rtlCol="false" tIns="0" lIns="0" bIns="0" rIns="0">
            <a:spAutoFit/>
          </a:bodyPr>
          <a:lstStyle/>
          <a:p>
            <a:pPr algn="ctr">
              <a:lnSpc>
                <a:spcPts val="11619"/>
              </a:lnSpc>
            </a:pPr>
            <a:r>
              <a:rPr lang="en-US" sz="8299">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1131570"/>
            <a:ext cx="11704320" cy="31813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ea typeface="Canva Sans Bold"/>
                <a:cs typeface="Canva Sans Bold"/>
                <a:sym typeface="Canva Sans Bold"/>
              </a:rPr>
              <a:t>The trend analysis will help us understand the seasonality in rentals. If we observe higher rentals during certain months, it could indicate peak rental periods which could be due to holidays, weather conditions, or promotional events. Understanding these trends allows for strategic planning in terms of inventory management and marketing efforts</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1393130"/>
            <a:ext cx="12192000" cy="3984694"/>
          </a:xfrm>
          <a:prstGeom prst="rect">
            <a:avLst/>
          </a:prstGeom>
        </p:spPr>
        <p:txBody>
          <a:bodyPr anchor="t" rtlCol="false" tIns="0" lIns="0" bIns="0" rIns="0">
            <a:spAutoFit/>
          </a:bodyPr>
          <a:lstStyle/>
          <a:p>
            <a:pPr algn="l">
              <a:lnSpc>
                <a:spcPts val="3736"/>
              </a:lnSpc>
              <a:spcBef>
                <a:spcPct val="0"/>
              </a:spcBef>
            </a:pPr>
            <a:r>
              <a:rPr lang="en-US" sz="2669">
                <a:solidFill>
                  <a:srgbClr val="000000"/>
                </a:solidFill>
                <a:latin typeface="Canva Sans Bold"/>
                <a:ea typeface="Canva Sans Bold"/>
                <a:cs typeface="Canva Sans Bold"/>
                <a:sym typeface="Canva Sans Bold"/>
              </a:rPr>
              <a:t>This query highlights the hours in the day when rentals are most frequent. Identifying peak rental hours is crucial for optimizing staffing levels and improving customer service during busy times. For example, if the data shows a peak between 6 PM and 9 PM, more staff can be scheduled during these hours to handle the increased traffic.</a:t>
            </a:r>
          </a:p>
          <a:p>
            <a:pPr algn="ctr">
              <a:lnSpc>
                <a:spcPts val="6939"/>
              </a:lnSpc>
              <a:spcBef>
                <a:spcPct val="0"/>
              </a:spcBef>
            </a:pPr>
          </a:p>
          <a:p>
            <a:pPr algn="ctr">
              <a:lnSpc>
                <a:spcPts val="640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43840" y="2709227"/>
            <a:ext cx="11948160" cy="2693034"/>
          </a:xfrm>
          <a:prstGeom prst="rect">
            <a:avLst/>
          </a:prstGeom>
        </p:spPr>
        <p:txBody>
          <a:bodyPr anchor="t" rtlCol="false" tIns="0" lIns="0" bIns="0" rIns="0">
            <a:spAutoFit/>
          </a:bodyPr>
          <a:lstStyle/>
          <a:p>
            <a:pPr algn="l">
              <a:lnSpc>
                <a:spcPts val="4340"/>
              </a:lnSpc>
              <a:spcBef>
                <a:spcPct val="0"/>
              </a:spcBef>
            </a:pPr>
            <a:r>
              <a:rPr lang="en-US" sz="3100">
                <a:solidFill>
                  <a:srgbClr val="000000"/>
                </a:solidFill>
                <a:latin typeface="Canva Sans Bold"/>
                <a:ea typeface="Canva Sans Bold"/>
                <a:cs typeface="Canva Sans Bold"/>
                <a:sym typeface="Canva Sans Bold"/>
              </a:rPr>
              <a:t>This query provides a list of the top 10 most rented films, revealing customer preferences. Understanding which films are most popular can help in making informed decisions about which films to stock more heavily. Popular films can also be featured prominently in marketing materials.</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81000" y="1606994"/>
            <a:ext cx="11643360" cy="2980689"/>
          </a:xfrm>
          <a:prstGeom prst="rect">
            <a:avLst/>
          </a:prstGeom>
        </p:spPr>
        <p:txBody>
          <a:bodyPr anchor="t" rtlCol="false" tIns="0" lIns="0" bIns="0" rIns="0">
            <a:spAutoFit/>
          </a:bodyPr>
          <a:lstStyle/>
          <a:p>
            <a:pPr algn="l">
              <a:lnSpc>
                <a:spcPts val="4760"/>
              </a:lnSpc>
              <a:spcBef>
                <a:spcPct val="0"/>
              </a:spcBef>
            </a:pPr>
            <a:r>
              <a:rPr lang="en-US" sz="3400">
                <a:solidFill>
                  <a:srgbClr val="000000"/>
                </a:solidFill>
                <a:latin typeface="Canva Sans Bold"/>
                <a:ea typeface="Canva Sans Bold"/>
                <a:cs typeface="Canva Sans Bold"/>
                <a:sym typeface="Canva Sans Bold"/>
              </a:rPr>
              <a:t>This query identifies the most popular film categories based on the number of rentals. Knowing which categories are most in demand helps in curating the inventory and planning category-specific promotions to attract more customers.</a:t>
            </a: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66700" y="1552130"/>
            <a:ext cx="11658600" cy="3073399"/>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Bold"/>
                <a:ea typeface="Canva Sans Bold"/>
                <a:cs typeface="Canva Sans Bold"/>
                <a:sym typeface="Canva Sans Bold"/>
              </a:rPr>
              <a:t>This query identifies which store generates the highest rental revenue. Analyzing the performance of the top-performing store can reveal best practices and strategies that can be implemented across other locations to improve their performance.</a:t>
            </a: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7160" y="970255"/>
            <a:ext cx="12054840" cy="3692524"/>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Bold"/>
                <a:ea typeface="Canva Sans Bold"/>
                <a:cs typeface="Canva Sans Bold"/>
                <a:sym typeface="Canva Sans Bold"/>
              </a:rPr>
              <a:t>This query shows the number of rentals handled by each staff member, highlighting individual performance. Identifying top-performing staff can help in recognizing and rewarding employees, as well as providing training opportunities for others to improve their performance.</a:t>
            </a:r>
          </a:p>
        </p:txBody>
      </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03819" y="3132899"/>
            <a:ext cx="9214842" cy="887095"/>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Canva Sans Bold"/>
                <a:ea typeface="Canva Sans Bold"/>
                <a:cs typeface="Canva Sans Bold"/>
                <a:sym typeface="Canva Sans Bold"/>
              </a:rPr>
              <a:t>Recommendation</a:t>
            </a:r>
          </a:p>
        </p:txBody>
      </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923173" y="1232852"/>
            <a:ext cx="9949415" cy="5729256"/>
          </a:xfrm>
          <a:prstGeom prst="rect">
            <a:avLst/>
          </a:prstGeom>
        </p:spPr>
        <p:txBody>
          <a:bodyPr anchor="t" rtlCol="false" tIns="0" lIns="0" bIns="0" rIns="0">
            <a:spAutoFit/>
          </a:bodyPr>
          <a:lstStyle/>
          <a:p>
            <a:pPr algn="l" marL="518177" indent="-259089" lvl="1">
              <a:lnSpc>
                <a:spcPts val="2256"/>
              </a:lnSpc>
              <a:buFont typeface="Arial"/>
              <a:buChar char="•"/>
            </a:pPr>
            <a:r>
              <a:rPr lang="en-US" sz="2400" spc="-187">
                <a:solidFill>
                  <a:srgbClr val="000000"/>
                </a:solidFill>
                <a:latin typeface="Canva Sans Bold"/>
                <a:ea typeface="Canva Sans Bold"/>
                <a:cs typeface="Canva Sans Bold"/>
                <a:sym typeface="Canva Sans Bold"/>
              </a:rPr>
              <a:t>Increase marketing efforts and pr</a:t>
            </a:r>
            <a:r>
              <a:rPr lang="en-US" sz="2400" spc="-187">
                <a:solidFill>
                  <a:srgbClr val="000000"/>
                </a:solidFill>
                <a:latin typeface="Canva Sans Bold"/>
                <a:ea typeface="Canva Sans Bold"/>
                <a:cs typeface="Canva Sans Bold"/>
                <a:sym typeface="Canva Sans Bold"/>
              </a:rPr>
              <a:t>omotions during peak rental months.</a:t>
            </a:r>
          </a:p>
          <a:p>
            <a:pPr algn="l">
              <a:lnSpc>
                <a:spcPts val="2256"/>
              </a:lnSpc>
            </a:pPr>
          </a:p>
          <a:p>
            <a:pPr algn="l" marL="518177" indent="-259089" lvl="1">
              <a:lnSpc>
                <a:spcPts val="2256"/>
              </a:lnSpc>
              <a:buFont typeface="Arial"/>
              <a:buChar char="•"/>
            </a:pPr>
            <a:r>
              <a:rPr lang="en-US" sz="2400" spc="-187">
                <a:solidFill>
                  <a:srgbClr val="000000"/>
                </a:solidFill>
                <a:latin typeface="Canva Sans Bold"/>
                <a:ea typeface="Canva Sans Bold"/>
                <a:cs typeface="Canva Sans Bold"/>
                <a:sym typeface="Canva Sans Bold"/>
              </a:rPr>
              <a:t>Ensure sufficient stock during high-demand periods to avoid stockouts</a:t>
            </a:r>
          </a:p>
          <a:p>
            <a:pPr algn="l">
              <a:lnSpc>
                <a:spcPts val="846"/>
              </a:lnSpc>
            </a:pPr>
          </a:p>
          <a:p>
            <a:pPr algn="l">
              <a:lnSpc>
                <a:spcPts val="846"/>
              </a:lnSpc>
            </a:pPr>
          </a:p>
          <a:p>
            <a:pPr algn="l">
              <a:lnSpc>
                <a:spcPts val="846"/>
              </a:lnSpc>
            </a:pPr>
          </a:p>
          <a:p>
            <a:pPr algn="l">
              <a:lnSpc>
                <a:spcPts val="84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Schedule more staff during peak rental hours to improve customer service.</a:t>
            </a:r>
          </a:p>
          <a:p>
            <a:pPr algn="l">
              <a:lnSpc>
                <a:spcPts val="225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Run targeted promotions during off-peak hours to boost rentals.</a:t>
            </a:r>
          </a:p>
          <a:p>
            <a:pPr algn="l">
              <a:lnSpc>
                <a:spcPts val="225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Stock more copies of the top 10 most rented films.</a:t>
            </a:r>
          </a:p>
          <a:p>
            <a:pPr algn="l">
              <a:lnSpc>
                <a:spcPts val="2162"/>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Create themed promotions and events around popular categories</a:t>
            </a:r>
          </a:p>
          <a:p>
            <a:pPr algn="l">
              <a:lnSpc>
                <a:spcPts val="225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Study   the operational practices of the highest revenue-generating store.</a:t>
            </a:r>
          </a:p>
          <a:p>
            <a:pPr algn="l">
              <a:lnSpc>
                <a:spcPts val="225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Implement  successful strategies from the top store in other locations.</a:t>
            </a:r>
          </a:p>
          <a:p>
            <a:pPr algn="l">
              <a:lnSpc>
                <a:spcPts val="2256"/>
              </a:lnSpc>
            </a:pPr>
          </a:p>
          <a:p>
            <a:pPr algn="l" marL="518189" indent="-259094" lvl="1">
              <a:lnSpc>
                <a:spcPts val="2256"/>
              </a:lnSpc>
              <a:buFont typeface="Arial"/>
              <a:buChar char="•"/>
            </a:pPr>
            <a:r>
              <a:rPr lang="en-US" sz="2400" spc="-187">
                <a:solidFill>
                  <a:srgbClr val="000000"/>
                </a:solidFill>
                <a:latin typeface="Canva Sans Bold"/>
                <a:ea typeface="Canva Sans Bold"/>
                <a:cs typeface="Canva Sans Bold"/>
                <a:sym typeface="Canva Sans Bold"/>
              </a:rPr>
              <a:t>Recognize and reward top-performing staff to boost morale and motivation.</a:t>
            </a:r>
          </a:p>
          <a:p>
            <a:pPr algn="l">
              <a:lnSpc>
                <a:spcPts val="1692"/>
              </a:lnSpc>
            </a:pPr>
          </a:p>
          <a:p>
            <a:pPr algn="l">
              <a:lnSpc>
                <a:spcPts val="1692"/>
              </a:lnSpc>
            </a:pPr>
          </a:p>
          <a:p>
            <a:pPr algn="l" marL="107974" indent="-53987" lvl="1">
              <a:lnSpc>
                <a:spcPts val="470"/>
              </a:lnSpc>
              <a:buFont typeface="Arial"/>
              <a:buChar char="•"/>
            </a:pP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715010" y="590550"/>
            <a:ext cx="513822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OBJECTIVE </a:t>
            </a:r>
          </a:p>
        </p:txBody>
      </p:sp>
      <p:sp>
        <p:nvSpPr>
          <p:cNvPr name="TextBox 3" id="3"/>
          <p:cNvSpPr txBox="true"/>
          <p:nvPr/>
        </p:nvSpPr>
        <p:spPr>
          <a:xfrm rot="0">
            <a:off x="0" y="3091943"/>
            <a:ext cx="12192000" cy="10477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ea typeface="Canva Sans Bold"/>
                <a:cs typeface="Canva Sans Bold"/>
                <a:sym typeface="Canva Sans Bold"/>
              </a:rPr>
              <a:t> To analyze rental trends, identify popular films, and assess store performance using the MavenMovies Sakila database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290851" y="2328179"/>
            <a:ext cx="6269726" cy="3844021"/>
          </a:xfrm>
          <a:custGeom>
            <a:avLst/>
            <a:gdLst/>
            <a:ahLst/>
            <a:cxnLst/>
            <a:rect r="r" b="b" t="t" l="l"/>
            <a:pathLst>
              <a:path h="3844021" w="6269726">
                <a:moveTo>
                  <a:pt x="0" y="0"/>
                </a:moveTo>
                <a:lnTo>
                  <a:pt x="6269726" y="0"/>
                </a:lnTo>
                <a:lnTo>
                  <a:pt x="6269726" y="3844021"/>
                </a:lnTo>
                <a:lnTo>
                  <a:pt x="0" y="3844021"/>
                </a:lnTo>
                <a:lnTo>
                  <a:pt x="0" y="0"/>
                </a:lnTo>
                <a:close/>
              </a:path>
            </a:pathLst>
          </a:custGeom>
          <a:blipFill>
            <a:blip r:embed="rId2"/>
            <a:stretch>
              <a:fillRect l="-1137" t="0" r="-1137" b="0"/>
            </a:stretch>
          </a:blipFill>
        </p:spPr>
      </p:sp>
      <p:sp>
        <p:nvSpPr>
          <p:cNvPr name="Freeform 3" id="3"/>
          <p:cNvSpPr/>
          <p:nvPr/>
        </p:nvSpPr>
        <p:spPr>
          <a:xfrm flipH="false" flipV="false" rot="0">
            <a:off x="1877441" y="685800"/>
            <a:ext cx="8140376" cy="343543"/>
          </a:xfrm>
          <a:custGeom>
            <a:avLst/>
            <a:gdLst/>
            <a:ahLst/>
            <a:cxnLst/>
            <a:rect r="r" b="b" t="t" l="l"/>
            <a:pathLst>
              <a:path h="343543" w="8140376">
                <a:moveTo>
                  <a:pt x="0" y="0"/>
                </a:moveTo>
                <a:lnTo>
                  <a:pt x="8140376" y="0"/>
                </a:lnTo>
                <a:lnTo>
                  <a:pt x="8140376" y="343543"/>
                </a:lnTo>
                <a:lnTo>
                  <a:pt x="0" y="343543"/>
                </a:lnTo>
                <a:lnTo>
                  <a:pt x="0" y="0"/>
                </a:lnTo>
                <a:close/>
              </a:path>
            </a:pathLst>
          </a:custGeom>
          <a:blipFill>
            <a:blip r:embed="rId3"/>
            <a:stretch>
              <a:fillRect l="0" t="-16832" r="0" b="-1891"/>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917763" y="1945492"/>
            <a:ext cx="6253095" cy="3758509"/>
          </a:xfrm>
          <a:custGeom>
            <a:avLst/>
            <a:gdLst/>
            <a:ahLst/>
            <a:cxnLst/>
            <a:rect r="r" b="b" t="t" l="l"/>
            <a:pathLst>
              <a:path h="3758509" w="6253095">
                <a:moveTo>
                  <a:pt x="0" y="0"/>
                </a:moveTo>
                <a:lnTo>
                  <a:pt x="6253095" y="0"/>
                </a:lnTo>
                <a:lnTo>
                  <a:pt x="6253095" y="3758509"/>
                </a:lnTo>
                <a:lnTo>
                  <a:pt x="0" y="3758509"/>
                </a:lnTo>
                <a:lnTo>
                  <a:pt x="0" y="0"/>
                </a:lnTo>
                <a:close/>
              </a:path>
            </a:pathLst>
          </a:custGeom>
          <a:blipFill>
            <a:blip r:embed="rId2"/>
            <a:stretch>
              <a:fillRect l="0" t="0" r="0" b="0"/>
            </a:stretch>
          </a:blipFill>
        </p:spPr>
      </p:sp>
      <p:sp>
        <p:nvSpPr>
          <p:cNvPr name="Freeform 3" id="3"/>
          <p:cNvSpPr/>
          <p:nvPr/>
        </p:nvSpPr>
        <p:spPr>
          <a:xfrm flipH="false" flipV="false" rot="0">
            <a:off x="2274656" y="382588"/>
            <a:ext cx="8038345" cy="303212"/>
          </a:xfrm>
          <a:custGeom>
            <a:avLst/>
            <a:gdLst/>
            <a:ahLst/>
            <a:cxnLst/>
            <a:rect r="r" b="b" t="t" l="l"/>
            <a:pathLst>
              <a:path h="303212" w="8038345">
                <a:moveTo>
                  <a:pt x="0" y="0"/>
                </a:moveTo>
                <a:lnTo>
                  <a:pt x="8038345" y="0"/>
                </a:lnTo>
                <a:lnTo>
                  <a:pt x="8038345" y="303212"/>
                </a:lnTo>
                <a:lnTo>
                  <a:pt x="0" y="303212"/>
                </a:lnTo>
                <a:lnTo>
                  <a:pt x="0" y="0"/>
                </a:lnTo>
                <a:close/>
              </a:path>
            </a:pathLst>
          </a:custGeom>
          <a:blipFill>
            <a:blip r:embed="rId3"/>
            <a:stretch>
              <a:fillRect l="0" t="-23881"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9452" y="2413691"/>
            <a:ext cx="6253095" cy="3758509"/>
          </a:xfrm>
          <a:custGeom>
            <a:avLst/>
            <a:gdLst/>
            <a:ahLst/>
            <a:cxnLst/>
            <a:rect r="r" b="b" t="t" l="l"/>
            <a:pathLst>
              <a:path h="3758509" w="6253095">
                <a:moveTo>
                  <a:pt x="0" y="0"/>
                </a:moveTo>
                <a:lnTo>
                  <a:pt x="6253096" y="0"/>
                </a:lnTo>
                <a:lnTo>
                  <a:pt x="6253096" y="3758509"/>
                </a:lnTo>
                <a:lnTo>
                  <a:pt x="0" y="3758509"/>
                </a:lnTo>
                <a:lnTo>
                  <a:pt x="0" y="0"/>
                </a:lnTo>
                <a:close/>
              </a:path>
            </a:pathLst>
          </a:custGeom>
          <a:blipFill>
            <a:blip r:embed="rId2"/>
            <a:stretch>
              <a:fillRect l="0" t="0" r="0" b="0"/>
            </a:stretch>
          </a:blipFill>
        </p:spPr>
      </p:sp>
      <p:sp>
        <p:nvSpPr>
          <p:cNvPr name="Freeform 3" id="3"/>
          <p:cNvSpPr/>
          <p:nvPr/>
        </p:nvSpPr>
        <p:spPr>
          <a:xfrm flipH="false" flipV="false" rot="0">
            <a:off x="2608603" y="893890"/>
            <a:ext cx="6974794" cy="685024"/>
          </a:xfrm>
          <a:custGeom>
            <a:avLst/>
            <a:gdLst/>
            <a:ahLst/>
            <a:cxnLst/>
            <a:rect r="r" b="b" t="t" l="l"/>
            <a:pathLst>
              <a:path h="685024" w="6974794">
                <a:moveTo>
                  <a:pt x="0" y="0"/>
                </a:moveTo>
                <a:lnTo>
                  <a:pt x="6974794" y="0"/>
                </a:lnTo>
                <a:lnTo>
                  <a:pt x="6974794" y="685024"/>
                </a:lnTo>
                <a:lnTo>
                  <a:pt x="0" y="685024"/>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134309" y="1525017"/>
            <a:ext cx="6253095" cy="3807966"/>
          </a:xfrm>
          <a:custGeom>
            <a:avLst/>
            <a:gdLst/>
            <a:ahLst/>
            <a:cxnLst/>
            <a:rect r="r" b="b" t="t" l="l"/>
            <a:pathLst>
              <a:path h="3807966" w="6253095">
                <a:moveTo>
                  <a:pt x="0" y="0"/>
                </a:moveTo>
                <a:lnTo>
                  <a:pt x="6253096" y="0"/>
                </a:lnTo>
                <a:lnTo>
                  <a:pt x="6253096" y="3807966"/>
                </a:lnTo>
                <a:lnTo>
                  <a:pt x="0" y="3807966"/>
                </a:lnTo>
                <a:lnTo>
                  <a:pt x="0" y="0"/>
                </a:lnTo>
                <a:close/>
              </a:path>
            </a:pathLst>
          </a:custGeom>
          <a:blipFill>
            <a:blip r:embed="rId2"/>
            <a:stretch>
              <a:fillRect l="-657" t="0" r="-657" b="0"/>
            </a:stretch>
          </a:blipFill>
        </p:spPr>
      </p:sp>
      <p:sp>
        <p:nvSpPr>
          <p:cNvPr name="Freeform 3" id="3"/>
          <p:cNvSpPr/>
          <p:nvPr/>
        </p:nvSpPr>
        <p:spPr>
          <a:xfrm flipH="false" flipV="false" rot="0">
            <a:off x="2343910" y="232740"/>
            <a:ext cx="8031722" cy="453060"/>
          </a:xfrm>
          <a:custGeom>
            <a:avLst/>
            <a:gdLst/>
            <a:ahLst/>
            <a:cxnLst/>
            <a:rect r="r" b="b" t="t" l="l"/>
            <a:pathLst>
              <a:path h="453060" w="8031722">
                <a:moveTo>
                  <a:pt x="0" y="0"/>
                </a:moveTo>
                <a:lnTo>
                  <a:pt x="8031722" y="0"/>
                </a:lnTo>
                <a:lnTo>
                  <a:pt x="8031722" y="453060"/>
                </a:lnTo>
                <a:lnTo>
                  <a:pt x="0" y="453060"/>
                </a:lnTo>
                <a:lnTo>
                  <a:pt x="0" y="0"/>
                </a:lnTo>
                <a:close/>
              </a:path>
            </a:pathLst>
          </a:custGeom>
          <a:blipFill>
            <a:blip r:embed="rId3"/>
            <a:stretch>
              <a:fillRect l="0" t="-10916" r="0" b="-33765"/>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687218" y="2442761"/>
            <a:ext cx="6487849" cy="3729439"/>
          </a:xfrm>
          <a:custGeom>
            <a:avLst/>
            <a:gdLst/>
            <a:ahLst/>
            <a:cxnLst/>
            <a:rect r="r" b="b" t="t" l="l"/>
            <a:pathLst>
              <a:path h="3729439" w="6487849">
                <a:moveTo>
                  <a:pt x="0" y="0"/>
                </a:moveTo>
                <a:lnTo>
                  <a:pt x="6487850" y="0"/>
                </a:lnTo>
                <a:lnTo>
                  <a:pt x="6487850" y="3729439"/>
                </a:lnTo>
                <a:lnTo>
                  <a:pt x="0" y="3729439"/>
                </a:lnTo>
                <a:lnTo>
                  <a:pt x="0" y="0"/>
                </a:lnTo>
                <a:close/>
              </a:path>
            </a:pathLst>
          </a:custGeom>
          <a:blipFill>
            <a:blip r:embed="rId2"/>
            <a:stretch>
              <a:fillRect l="0" t="0" r="0" b="0"/>
            </a:stretch>
          </a:blipFill>
        </p:spPr>
      </p:sp>
      <p:sp>
        <p:nvSpPr>
          <p:cNvPr name="Freeform 3" id="3"/>
          <p:cNvSpPr/>
          <p:nvPr/>
        </p:nvSpPr>
        <p:spPr>
          <a:xfrm flipH="false" flipV="false" rot="0">
            <a:off x="2302735" y="1117076"/>
            <a:ext cx="7784358" cy="403509"/>
          </a:xfrm>
          <a:custGeom>
            <a:avLst/>
            <a:gdLst/>
            <a:ahLst/>
            <a:cxnLst/>
            <a:rect r="r" b="b" t="t" l="l"/>
            <a:pathLst>
              <a:path h="403509" w="7784358">
                <a:moveTo>
                  <a:pt x="0" y="0"/>
                </a:moveTo>
                <a:lnTo>
                  <a:pt x="7784358" y="0"/>
                </a:lnTo>
                <a:lnTo>
                  <a:pt x="7784358" y="403509"/>
                </a:lnTo>
                <a:lnTo>
                  <a:pt x="0" y="403509"/>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14097" y="2925779"/>
            <a:ext cx="6133007" cy="3776040"/>
          </a:xfrm>
          <a:custGeom>
            <a:avLst/>
            <a:gdLst/>
            <a:ahLst/>
            <a:cxnLst/>
            <a:rect r="r" b="b" t="t" l="l"/>
            <a:pathLst>
              <a:path h="3776040" w="6133007">
                <a:moveTo>
                  <a:pt x="0" y="0"/>
                </a:moveTo>
                <a:lnTo>
                  <a:pt x="6133007" y="0"/>
                </a:lnTo>
                <a:lnTo>
                  <a:pt x="6133007" y="3776040"/>
                </a:lnTo>
                <a:lnTo>
                  <a:pt x="0" y="3776040"/>
                </a:lnTo>
                <a:lnTo>
                  <a:pt x="0" y="0"/>
                </a:lnTo>
                <a:close/>
              </a:path>
            </a:pathLst>
          </a:custGeom>
          <a:blipFill>
            <a:blip r:embed="rId2"/>
            <a:stretch>
              <a:fillRect l="0" t="0" r="0" b="0"/>
            </a:stretch>
          </a:blipFill>
        </p:spPr>
      </p:sp>
      <p:sp>
        <p:nvSpPr>
          <p:cNvPr name="Freeform 3" id="3"/>
          <p:cNvSpPr/>
          <p:nvPr/>
        </p:nvSpPr>
        <p:spPr>
          <a:xfrm flipH="false" flipV="false" rot="0">
            <a:off x="1376420" y="1406490"/>
            <a:ext cx="9355683" cy="325942"/>
          </a:xfrm>
          <a:custGeom>
            <a:avLst/>
            <a:gdLst/>
            <a:ahLst/>
            <a:cxnLst/>
            <a:rect r="r" b="b" t="t" l="l"/>
            <a:pathLst>
              <a:path h="325942" w="9355683">
                <a:moveTo>
                  <a:pt x="0" y="0"/>
                </a:moveTo>
                <a:lnTo>
                  <a:pt x="9355684" y="0"/>
                </a:lnTo>
                <a:lnTo>
                  <a:pt x="9355684" y="325942"/>
                </a:lnTo>
                <a:lnTo>
                  <a:pt x="0" y="325942"/>
                </a:lnTo>
                <a:lnTo>
                  <a:pt x="0" y="0"/>
                </a:lnTo>
                <a:close/>
              </a:path>
            </a:pathLst>
          </a:custGeom>
          <a:blipFill>
            <a:blip r:embed="rId3"/>
            <a:stretch>
              <a:fillRect l="0" t="-5758" r="0" b="-575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3131">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49936" y="1380570"/>
            <a:ext cx="11344478" cy="4340701"/>
          </a:xfrm>
          <a:custGeom>
            <a:avLst/>
            <a:gdLst/>
            <a:ahLst/>
            <a:cxnLst/>
            <a:rect r="r" b="b" t="t" l="l"/>
            <a:pathLst>
              <a:path h="4340701" w="11344478">
                <a:moveTo>
                  <a:pt x="0" y="0"/>
                </a:moveTo>
                <a:lnTo>
                  <a:pt x="11344478" y="0"/>
                </a:lnTo>
                <a:lnTo>
                  <a:pt x="11344478" y="4340700"/>
                </a:lnTo>
                <a:lnTo>
                  <a:pt x="0" y="4340700"/>
                </a:lnTo>
                <a:lnTo>
                  <a:pt x="0" y="0"/>
                </a:lnTo>
                <a:close/>
              </a:path>
            </a:pathLst>
          </a:custGeom>
          <a:blipFill>
            <a:blip r:embed="rId2"/>
            <a:stretch>
              <a:fillRect l="0" t="-28076" r="0" b="-1893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DAGLxrs39Ag</dc:identifier>
  <dcterms:modified xsi:type="dcterms:W3CDTF">2011-08-01T06:04:30Z</dcterms:modified>
  <cp:revision>1</cp:revision>
  <dc:title>Data _capstone project </dc:title>
</cp:coreProperties>
</file>