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nva Sans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3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757245"/>
            <a:ext cx="18288000" cy="3479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383386"/>
                </a:solidFill>
                <a:latin typeface="Canva Sans Bold"/>
              </a:rPr>
              <a:t>HOTEL RESERVATION ANALYSIS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0893" y="6294224"/>
            <a:ext cx="8525891" cy="2444089"/>
          </a:xfrm>
          <a:custGeom>
            <a:avLst/>
            <a:gdLst/>
            <a:ahLst/>
            <a:cxnLst/>
            <a:rect l="l" t="t" r="r" b="b"/>
            <a:pathLst>
              <a:path w="8525891" h="2444089">
                <a:moveTo>
                  <a:pt x="0" y="0"/>
                </a:moveTo>
                <a:lnTo>
                  <a:pt x="8525891" y="0"/>
                </a:lnTo>
                <a:lnTo>
                  <a:pt x="8525891" y="2444089"/>
                </a:lnTo>
                <a:lnTo>
                  <a:pt x="0" y="244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5240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801868" y="680402"/>
            <a:ext cx="14781461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Canva Sans Bold"/>
              </a:rPr>
              <a:t> 9).How many reservations have a booking status of "Confirmed"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1998892"/>
            <a:ext cx="16801435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383386"/>
                </a:solidFill>
                <a:latin typeface="Canva Sans Bold"/>
              </a:rPr>
              <a:t>select count(booking_status) from hotel_reservation where booking_status="confirmed";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63023" y="6754364"/>
            <a:ext cx="852589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383386"/>
                </a:solidFill>
                <a:latin typeface="Canva Sans Bold"/>
              </a:rPr>
              <a:t>booking status confirmed has 0 reservations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1868" y="4659313"/>
            <a:ext cx="26280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 dirty="0">
                <a:solidFill>
                  <a:srgbClr val="000000"/>
                </a:solidFill>
                <a:latin typeface="Canva Sans Bold"/>
              </a:rPr>
              <a:t>OUTPUT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186387" y="5038725"/>
            <a:ext cx="262071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>
                <a:solidFill>
                  <a:srgbClr val="000000"/>
                </a:solidFill>
                <a:latin typeface="Canva Sans Bold"/>
              </a:rPr>
              <a:t>RESULT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4707" y="5838825"/>
            <a:ext cx="8223861" cy="2252721"/>
          </a:xfrm>
          <a:custGeom>
            <a:avLst/>
            <a:gdLst/>
            <a:ahLst/>
            <a:cxnLst/>
            <a:rect l="l" t="t" r="r" b="b"/>
            <a:pathLst>
              <a:path w="8223861" h="2252721">
                <a:moveTo>
                  <a:pt x="0" y="0"/>
                </a:moveTo>
                <a:lnTo>
                  <a:pt x="8223861" y="0"/>
                </a:lnTo>
                <a:lnTo>
                  <a:pt x="8223861" y="2252721"/>
                </a:lnTo>
                <a:lnTo>
                  <a:pt x="0" y="2252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145"/>
            </a:stretch>
          </a:blipFill>
          <a:ln w="1333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0" y="351790"/>
            <a:ext cx="17277136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Canva Sans Bold"/>
              </a:rPr>
              <a:t>10).What is the total number of adults and children across all reservations?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1010864" y="1612385"/>
            <a:ext cx="17871762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383386"/>
                </a:solidFill>
                <a:latin typeface="Canva Sans Bold"/>
              </a:rPr>
              <a:t> select sum(no_of_adults)as total_adults,sum(no_of_children)as total_children from hotel_reservation;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58707" y="6338870"/>
            <a:ext cx="8729293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383386"/>
                </a:solidFill>
                <a:latin typeface="Canva Sans Bold"/>
              </a:rPr>
              <a:t>The total number of adults are 1316 and children are 69 across all reservations.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4707" y="4279900"/>
            <a:ext cx="26280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 dirty="0">
                <a:solidFill>
                  <a:srgbClr val="000000"/>
                </a:solidFill>
                <a:latin typeface="Canva Sans Bold"/>
              </a:rPr>
              <a:t>OUTPUT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00443" y="4652327"/>
            <a:ext cx="25235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</a:rPr>
              <a:t>RESULT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6550" y="6124695"/>
            <a:ext cx="8695939" cy="2318917"/>
          </a:xfrm>
          <a:custGeom>
            <a:avLst/>
            <a:gdLst/>
            <a:ahLst/>
            <a:cxnLst/>
            <a:rect l="l" t="t" r="r" b="b"/>
            <a:pathLst>
              <a:path w="8695939" h="2318917">
                <a:moveTo>
                  <a:pt x="0" y="0"/>
                </a:moveTo>
                <a:lnTo>
                  <a:pt x="8695940" y="0"/>
                </a:lnTo>
                <a:lnTo>
                  <a:pt x="8695940" y="2318917"/>
                </a:lnTo>
                <a:lnTo>
                  <a:pt x="0" y="23189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5240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0" y="720446"/>
            <a:ext cx="17693374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Canva Sans Bold"/>
              </a:rPr>
              <a:t>  11).What is the average number of weekend nights for reservations involving children?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5686" y="2325936"/>
            <a:ext cx="16230600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383386"/>
                </a:solidFill>
                <a:latin typeface="Canva Sans Bold"/>
              </a:rPr>
              <a:t> select avg(no_of_weekend_nights) from hotel_reservation where no_of_children&gt;0;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32714" y="6503970"/>
            <a:ext cx="658400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383386"/>
                </a:solidFill>
                <a:latin typeface="Canva Sans Bold"/>
              </a:rPr>
              <a:t>The average number of weekend nighs is 1.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66550" y="4377716"/>
            <a:ext cx="273600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OUTPUT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62953" y="5048250"/>
            <a:ext cx="25235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</a:rPr>
              <a:t>RESULT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6200264"/>
            <a:ext cx="9690991" cy="3444543"/>
          </a:xfrm>
          <a:custGeom>
            <a:avLst/>
            <a:gdLst/>
            <a:ahLst/>
            <a:cxnLst/>
            <a:rect l="l" t="t" r="r" b="b"/>
            <a:pathLst>
              <a:path w="9690991" h="3444543">
                <a:moveTo>
                  <a:pt x="0" y="0"/>
                </a:moveTo>
                <a:lnTo>
                  <a:pt x="9690991" y="0"/>
                </a:lnTo>
                <a:lnTo>
                  <a:pt x="9690991" y="3444543"/>
                </a:lnTo>
                <a:lnTo>
                  <a:pt x="0" y="3444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952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0" y="664712"/>
            <a:ext cx="17098748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Canva Sans Bold"/>
              </a:rPr>
              <a:t> 13).What is the average number of nights (both weekend and weekday) spent by guests for each room type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075729"/>
            <a:ext cx="18288000" cy="222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83386"/>
                </a:solidFill>
                <a:latin typeface="Canva Sans Bold"/>
              </a:rPr>
              <a:t>select round(avg(no_of_weekend_nights))as avg_weekend_night,round(avg(no_of_week_nights)) as avg_weekday_night,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83386"/>
                </a:solidFill>
                <a:latin typeface="Canva Sans Bold"/>
              </a:rPr>
              <a:t>  room_type_reserved from hotel_reservation group by room_type_reserved order by room_type_reserved 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765694"/>
            <a:ext cx="26280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 dirty="0">
                <a:solidFill>
                  <a:srgbClr val="000000"/>
                </a:solidFill>
                <a:latin typeface="Canva Sans Bold"/>
              </a:rPr>
              <a:t>OUTPUT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728437" y="5048250"/>
            <a:ext cx="25235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</a:rPr>
              <a:t>RESULT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54667" y="6351233"/>
            <a:ext cx="6933333" cy="86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383386"/>
                </a:solidFill>
                <a:latin typeface="Canva Sans Bold"/>
              </a:rPr>
              <a:t>The average number of nights both weekend and weekday is given in the table.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3373" y="6086393"/>
            <a:ext cx="9300368" cy="3720147"/>
          </a:xfrm>
          <a:custGeom>
            <a:avLst/>
            <a:gdLst/>
            <a:ahLst/>
            <a:cxnLst/>
            <a:rect l="l" t="t" r="r" b="b"/>
            <a:pathLst>
              <a:path w="9300368" h="3720147">
                <a:moveTo>
                  <a:pt x="0" y="0"/>
                </a:moveTo>
                <a:lnTo>
                  <a:pt x="9300368" y="0"/>
                </a:lnTo>
                <a:lnTo>
                  <a:pt x="9300368" y="3720148"/>
                </a:lnTo>
                <a:lnTo>
                  <a:pt x="0" y="3720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5240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552999" y="631252"/>
            <a:ext cx="16230600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Canva Sans Bold"/>
              </a:rPr>
              <a:t>14).For reservations involving children, what is the most common room type, and what is the average price for that room type?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271294"/>
            <a:ext cx="17752837" cy="160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383386"/>
                </a:solidFill>
                <a:latin typeface="Canva Sans Bold"/>
              </a:rPr>
              <a:t>select room_type_reserved,count(room_type_reserved)as count ,round(avg(avg_price_per_room)) as average_price from hotel_reservation 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383386"/>
                </a:solidFill>
                <a:latin typeface="Canva Sans Bold"/>
              </a:rPr>
              <a:t>where no_of_children&gt;0 group by room_type_reserved order by count desc;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728437" y="4840131"/>
            <a:ext cx="25235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</a:rPr>
              <a:t>RESULT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18683" y="4652327"/>
            <a:ext cx="273600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OUTPUT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31213" y="6079651"/>
            <a:ext cx="6957864" cy="86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383386"/>
                </a:solidFill>
                <a:latin typeface="Canva Sans Bold"/>
              </a:rPr>
              <a:t>The most common room type is Room_type 1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383386"/>
                </a:solidFill>
                <a:latin typeface="Canva Sans Bold"/>
              </a:rPr>
              <a:t> and the average price is 123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182" y="5843359"/>
            <a:ext cx="8298788" cy="1440593"/>
          </a:xfrm>
          <a:custGeom>
            <a:avLst/>
            <a:gdLst/>
            <a:ahLst/>
            <a:cxnLst/>
            <a:rect l="l" t="t" r="r" b="b"/>
            <a:pathLst>
              <a:path w="8298788" h="1440593">
                <a:moveTo>
                  <a:pt x="0" y="0"/>
                </a:moveTo>
                <a:lnTo>
                  <a:pt x="8298788" y="0"/>
                </a:lnTo>
                <a:lnTo>
                  <a:pt x="8298788" y="1440593"/>
                </a:lnTo>
                <a:lnTo>
                  <a:pt x="0" y="14405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475"/>
            </a:stretch>
          </a:blipFill>
          <a:ln w="15240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9144000" y="5309605"/>
            <a:ext cx="9144347" cy="3948695"/>
          </a:xfrm>
          <a:custGeom>
            <a:avLst/>
            <a:gdLst/>
            <a:ahLst/>
            <a:cxnLst/>
            <a:rect l="l" t="t" r="r" b="b"/>
            <a:pathLst>
              <a:path w="9144347" h="3948695">
                <a:moveTo>
                  <a:pt x="0" y="0"/>
                </a:moveTo>
                <a:lnTo>
                  <a:pt x="9144347" y="0"/>
                </a:lnTo>
                <a:lnTo>
                  <a:pt x="9144347" y="3948695"/>
                </a:lnTo>
                <a:lnTo>
                  <a:pt x="0" y="39486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5240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0" y="361315"/>
            <a:ext cx="17785800" cy="53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2"/>
              </a:lnSpc>
              <a:spcBef>
                <a:spcPct val="0"/>
              </a:spcBef>
            </a:pPr>
            <a:r>
              <a:rPr lang="en-US" sz="3194">
                <a:solidFill>
                  <a:srgbClr val="000000"/>
                </a:solidFill>
                <a:latin typeface="Canva Sans Bold"/>
              </a:rPr>
              <a:t> 15).Find the market segment type that generates the highest average price per room.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5969" y="1414524"/>
            <a:ext cx="7438394" cy="2891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4"/>
              </a:lnSpc>
              <a:spcBef>
                <a:spcPct val="0"/>
              </a:spcBef>
            </a:pPr>
            <a:r>
              <a:rPr lang="en-US" sz="2767">
                <a:solidFill>
                  <a:srgbClr val="383386"/>
                </a:solidFill>
                <a:latin typeface="Canva Sans Bold"/>
              </a:rPr>
              <a:t>select market_segment_type,avg_price_per_room from hotel_reservation </a:t>
            </a:r>
          </a:p>
          <a:p>
            <a:pPr algn="ctr">
              <a:lnSpc>
                <a:spcPts val="3874"/>
              </a:lnSpc>
              <a:spcBef>
                <a:spcPct val="0"/>
              </a:spcBef>
            </a:pPr>
            <a:r>
              <a:rPr lang="en-US" sz="2767">
                <a:solidFill>
                  <a:srgbClr val="383386"/>
                </a:solidFill>
                <a:latin typeface="Canva Sans Bold"/>
              </a:rPr>
              <a:t>  where avg_price_per_room in (select max(avg_price_per_room) from hotel_reservation);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37970" y="1847532"/>
            <a:ext cx="9850030" cy="1434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sz="2785">
                <a:solidFill>
                  <a:srgbClr val="383386"/>
                </a:solidFill>
                <a:latin typeface="Canva Sans Bold"/>
              </a:rPr>
              <a:t>select market_segment_type,max(avg_price_per_room) as highest_avg_price from hotel_reservation group by market_segment_type order by highest_avg_price desc;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8794750"/>
            <a:ext cx="9072058" cy="86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383386"/>
                </a:solidFill>
                <a:latin typeface="Canva Sans Bold"/>
              </a:rPr>
              <a:t>The market segment type that generates highest average price per room is online market with average price of 258.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5969" y="7493701"/>
            <a:ext cx="25235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</a:rPr>
              <a:t>RESULT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2302" y="4711383"/>
            <a:ext cx="2484090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>
                <a:solidFill>
                  <a:srgbClr val="000000"/>
                </a:solidFill>
                <a:latin typeface="Canva Sans Bold"/>
              </a:rPr>
              <a:t>OUTPUT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38941" y="4108133"/>
            <a:ext cx="2499420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>
                <a:solidFill>
                  <a:srgbClr val="000000"/>
                </a:solidFill>
                <a:latin typeface="Canva Sans Bold"/>
              </a:rPr>
              <a:t>OUTPUT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22044" y="3218168"/>
            <a:ext cx="8433048" cy="1925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679"/>
              </a:lnSpc>
            </a:pPr>
            <a:r>
              <a:rPr lang="en-US" sz="11199">
                <a:solidFill>
                  <a:srgbClr val="383386"/>
                </a:solidFill>
                <a:latin typeface="Canva Sans Bold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3002" y="436387"/>
            <a:ext cx="17989302" cy="1967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383386"/>
                </a:solidFill>
                <a:latin typeface="Canva Sans Bold"/>
              </a:rPr>
              <a:t>The hotel industry relies on data to make informed decisions and provide a better guest experience. In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383386"/>
                </a:solidFill>
                <a:latin typeface="Canva Sans Bold"/>
              </a:rPr>
              <a:t>this presentation, I have worked with a hotel reservation dataset to gain insights into guest preferences,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383386"/>
                </a:solidFill>
                <a:latin typeface="Canva Sans Bold"/>
              </a:rPr>
              <a:t>booking trends, and other key factors that impact the hotel's operations. I have used SQL to query and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383386"/>
                </a:solidFill>
                <a:latin typeface="Canva Sans Bold"/>
              </a:rPr>
              <a:t>analyze the data, as well as answer specific questions about the dataset.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3002" y="2679381"/>
            <a:ext cx="4194423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383386"/>
                </a:solidFill>
                <a:latin typeface="Canva Sans Bold"/>
              </a:rPr>
              <a:t>Dataset Details: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3002" y="3637595"/>
            <a:ext cx="7029896" cy="43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383386"/>
                </a:solidFill>
                <a:latin typeface="Canva Sans Bold"/>
              </a:rPr>
              <a:t>The dataset includes the following columns: 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4697487"/>
            <a:ext cx="12627471" cy="4789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383386"/>
                </a:solidFill>
                <a:latin typeface="Canva Sans Bold"/>
              </a:rPr>
              <a:t> </a:t>
            </a:r>
            <a:r>
              <a:rPr lang="en-US" sz="2300">
                <a:solidFill>
                  <a:srgbClr val="383386"/>
                </a:solidFill>
                <a:latin typeface="Canva Sans Bold"/>
                <a:sym typeface="Canva Sans Bold"/>
              </a:rPr>
              <a:t> Booking_ID: A unique identifier for each hotel reservation.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383386"/>
                </a:solidFill>
                <a:latin typeface="Canva Sans Bold"/>
                <a:sym typeface="Canva Sans Bold"/>
              </a:rPr>
              <a:t>  no_of_adults: The number of adults in the reservation. 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383386"/>
                </a:solidFill>
                <a:latin typeface="Canva Sans Bold"/>
                <a:sym typeface="Canva Sans Bold"/>
              </a:rPr>
              <a:t>  no_of_chi ldren: The number of children in the reservation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383386"/>
                </a:solidFill>
                <a:latin typeface="Canva Sans Bold"/>
                <a:sym typeface="Canva Sans Bold"/>
              </a:rPr>
              <a:t>. no_of_weekend_nights: The number of nights in the reservation that fall on weekends.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383386"/>
                </a:solidFill>
                <a:latin typeface="Canva Sans Bold"/>
                <a:sym typeface="Canva Sans Bold"/>
              </a:rPr>
              <a:t>  no_of_week_nights: The number of nights in the reservation that fall on weekdays.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383386"/>
                </a:solidFill>
                <a:latin typeface="Canva Sans Bold"/>
                <a:sym typeface="Canva Sans Bold"/>
              </a:rPr>
              <a:t>  type_of_meal_plan: The meal plan chosen by the guests.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383386"/>
                </a:solidFill>
                <a:latin typeface="Canva Sans Bold"/>
                <a:sym typeface="Canva Sans Bold"/>
              </a:rPr>
              <a:t>  room_type_reserved: The type of room reserved by the guests.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383386"/>
                </a:solidFill>
                <a:latin typeface="Canva Sans Bold"/>
                <a:sym typeface="Canva Sans Bold"/>
              </a:rPr>
              <a:t>  lead_time: The number of days between booking and arrival.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383386"/>
                </a:solidFill>
                <a:latin typeface="Canva Sans Bold"/>
                <a:sym typeface="Canva Sans Bold"/>
              </a:rPr>
              <a:t>  arrival_date: The date of arrival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383386"/>
                </a:solidFill>
                <a:latin typeface="Canva Sans Bold"/>
                <a:sym typeface="Canva Sans Bold"/>
              </a:rPr>
              <a:t>  market_segment_type: The market segment to which the reservation belongs.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383386"/>
                </a:solidFill>
                <a:latin typeface="Canva Sans Bold"/>
                <a:sym typeface="Canva Sans Bold"/>
              </a:rPr>
              <a:t>  avg_price_per_room: The average price per room in the reservation.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383386"/>
                </a:solidFill>
                <a:latin typeface="Canva Sans Bold"/>
                <a:sym typeface="Canva Sans Bold"/>
              </a:rPr>
              <a:t>  booking_status: The status of the booking.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4997" y="6075362"/>
            <a:ext cx="8179003" cy="2204033"/>
          </a:xfrm>
          <a:custGeom>
            <a:avLst/>
            <a:gdLst/>
            <a:ahLst/>
            <a:cxnLst/>
            <a:rect l="l" t="t" r="r" b="b"/>
            <a:pathLst>
              <a:path w="8179003" h="2204033">
                <a:moveTo>
                  <a:pt x="0" y="0"/>
                </a:moveTo>
                <a:lnTo>
                  <a:pt x="8179003" y="0"/>
                </a:lnTo>
                <a:lnTo>
                  <a:pt x="8179003" y="2204033"/>
                </a:lnTo>
                <a:lnTo>
                  <a:pt x="0" y="22040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401" b="-4401"/>
            </a:stretch>
          </a:blipFill>
          <a:ln w="15240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029198" y="962025"/>
            <a:ext cx="13643521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2B140F"/>
                </a:solidFill>
                <a:latin typeface="Canva Sans Bold"/>
              </a:rPr>
              <a:t>1). What is the total number of reservations in the dataset?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773014" y="2066097"/>
            <a:ext cx="16230600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383386"/>
                </a:solidFill>
                <a:latin typeface="Canva Sans Bold"/>
              </a:rPr>
              <a:t>                select count(booking_ID) as total_number_of_reservations from hotel_reservation;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9198" y="4279900"/>
            <a:ext cx="26280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 dirty="0">
                <a:solidFill>
                  <a:srgbClr val="000000"/>
                </a:solidFill>
                <a:latin typeface="Canva Sans Bold"/>
              </a:rPr>
              <a:t>OUTPUT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728437" y="5031740"/>
            <a:ext cx="25235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</a:rPr>
              <a:t>RESULT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89230" y="6414135"/>
            <a:ext cx="8401943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383386"/>
                </a:solidFill>
                <a:latin typeface="Canva Sans Bold"/>
              </a:rPr>
              <a:t>The total number of reservations in the dataset is 700.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0871" y="5499606"/>
            <a:ext cx="8569491" cy="2786826"/>
          </a:xfrm>
          <a:custGeom>
            <a:avLst/>
            <a:gdLst/>
            <a:ahLst/>
            <a:cxnLst/>
            <a:rect l="l" t="t" r="r" b="b"/>
            <a:pathLst>
              <a:path w="8569491" h="2786826">
                <a:moveTo>
                  <a:pt x="0" y="0"/>
                </a:moveTo>
                <a:lnTo>
                  <a:pt x="8569491" y="0"/>
                </a:lnTo>
                <a:lnTo>
                  <a:pt x="8569491" y="2786826"/>
                </a:lnTo>
                <a:lnTo>
                  <a:pt x="0" y="278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5240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028700" y="962025"/>
            <a:ext cx="12687300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dirty="0">
                <a:solidFill>
                  <a:srgbClr val="2B140F"/>
                </a:solidFill>
                <a:latin typeface="Canva Sans Bold"/>
              </a:rPr>
              <a:t>2). Which meal plan is the most popular among guests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1900173"/>
            <a:ext cx="18288000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dirty="0">
                <a:solidFill>
                  <a:srgbClr val="383386"/>
                </a:solidFill>
                <a:latin typeface="Canva Sans Bold"/>
              </a:rPr>
              <a:t>  select count(*)</a:t>
            </a:r>
            <a:r>
              <a:rPr lang="en-US" sz="3799" dirty="0" err="1">
                <a:solidFill>
                  <a:srgbClr val="383386"/>
                </a:solidFill>
                <a:latin typeface="Canva Sans Bold"/>
              </a:rPr>
              <a:t>type_of_meal_plan,type_of_meal_plan</a:t>
            </a:r>
            <a:r>
              <a:rPr lang="en-US" sz="3799" dirty="0">
                <a:solidFill>
                  <a:srgbClr val="383386"/>
                </a:solidFill>
                <a:latin typeface="Canva Sans Bold"/>
              </a:rPr>
              <a:t> from </a:t>
            </a:r>
            <a:r>
              <a:rPr lang="en-US" sz="3799" dirty="0" err="1">
                <a:solidFill>
                  <a:srgbClr val="383386"/>
                </a:solidFill>
                <a:latin typeface="Canva Sans Bold"/>
              </a:rPr>
              <a:t>hotel_reservation</a:t>
            </a:r>
            <a:r>
              <a:rPr lang="en-US" sz="3799" dirty="0">
                <a:solidFill>
                  <a:srgbClr val="383386"/>
                </a:solidFill>
                <a:latin typeface="Canva Sans Bold"/>
              </a:rPr>
              <a:t>       group by </a:t>
            </a:r>
            <a:r>
              <a:rPr lang="en-US" sz="3799" dirty="0" err="1">
                <a:solidFill>
                  <a:srgbClr val="383386"/>
                </a:solidFill>
                <a:latin typeface="Canva Sans Bold"/>
              </a:rPr>
              <a:t>type_of_meal_plan</a:t>
            </a:r>
            <a:r>
              <a:rPr lang="en-US" sz="3799" dirty="0">
                <a:solidFill>
                  <a:srgbClr val="383386"/>
                </a:solidFill>
                <a:latin typeface="Canva Sans Bold"/>
              </a:rPr>
              <a:t>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33333" y="3982430"/>
            <a:ext cx="26280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 dirty="0">
                <a:solidFill>
                  <a:srgbClr val="000000"/>
                </a:solidFill>
                <a:latin typeface="Canva Sans Bold"/>
              </a:rPr>
              <a:t>OUTPUT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668974" y="4256405"/>
            <a:ext cx="25235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</a:rPr>
              <a:t>RESULT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271501" y="5467350"/>
            <a:ext cx="6567190" cy="43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383386"/>
                </a:solidFill>
                <a:latin typeface="Canva Sans Bold"/>
              </a:rPr>
              <a:t>Meal Plan 1 is more popular among guests.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857051"/>
            <a:ext cx="8670777" cy="1399806"/>
          </a:xfrm>
          <a:custGeom>
            <a:avLst/>
            <a:gdLst/>
            <a:ahLst/>
            <a:cxnLst/>
            <a:rect l="l" t="t" r="r" b="b"/>
            <a:pathLst>
              <a:path w="8670777" h="1399806">
                <a:moveTo>
                  <a:pt x="0" y="0"/>
                </a:moveTo>
                <a:lnTo>
                  <a:pt x="8670777" y="0"/>
                </a:lnTo>
                <a:lnTo>
                  <a:pt x="8670777" y="1399806"/>
                </a:lnTo>
                <a:lnTo>
                  <a:pt x="0" y="1399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6107"/>
            </a:stretch>
          </a:blipFill>
          <a:ln w="104775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364557" y="656356"/>
            <a:ext cx="17091422" cy="1286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4"/>
              </a:lnSpc>
            </a:pPr>
            <a:r>
              <a:rPr lang="en-US" sz="3710">
                <a:solidFill>
                  <a:srgbClr val="000000"/>
                </a:solidFill>
                <a:latin typeface="Canva Sans Bold"/>
              </a:rPr>
              <a:t>3).What is the average price per room for reservations involving children?  </a:t>
            </a:r>
          </a:p>
          <a:p>
            <a:pPr algn="ctr">
              <a:lnSpc>
                <a:spcPts val="5194"/>
              </a:lnSpc>
            </a:pPr>
            <a:endParaRPr lang="en-US" sz="371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4143" y="1876569"/>
            <a:ext cx="16959713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383386"/>
                </a:solidFill>
                <a:latin typeface="Canva Sans Bold"/>
              </a:rPr>
              <a:t>select sum(no_of_children)as children,round(avg(avg_price_per_room))as average_price_per_room from hotel_reservation where no_of_children&gt;0;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699" y="4279913"/>
            <a:ext cx="2628000" cy="86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 dirty="0">
                <a:solidFill>
                  <a:srgbClr val="000000"/>
                </a:solidFill>
                <a:latin typeface="Canva Sans Bold"/>
              </a:rPr>
              <a:t>OUTPUT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50627" y="4289359"/>
            <a:ext cx="5339860" cy="854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6"/>
              </a:lnSpc>
            </a:pPr>
            <a:r>
              <a:rPr lang="en-US" sz="4997" u="sng">
                <a:solidFill>
                  <a:srgbClr val="000000"/>
                </a:solidFill>
                <a:latin typeface="Canva Sans Bold"/>
              </a:rPr>
              <a:t>RESULT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75784" y="5425252"/>
            <a:ext cx="5914702" cy="86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383386"/>
                </a:solidFill>
                <a:latin typeface="Canva Sans Bold"/>
              </a:rPr>
              <a:t>The average price per room for reservations involving children is 145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9155" y="5747690"/>
            <a:ext cx="8740124" cy="4362340"/>
          </a:xfrm>
          <a:custGeom>
            <a:avLst/>
            <a:gdLst/>
            <a:ahLst/>
            <a:cxnLst/>
            <a:rect l="l" t="t" r="r" b="b"/>
            <a:pathLst>
              <a:path w="8740124" h="4362340">
                <a:moveTo>
                  <a:pt x="0" y="0"/>
                </a:moveTo>
                <a:lnTo>
                  <a:pt x="8740124" y="0"/>
                </a:lnTo>
                <a:lnTo>
                  <a:pt x="8740124" y="4362340"/>
                </a:lnTo>
                <a:lnTo>
                  <a:pt x="0" y="4362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782"/>
            </a:stretch>
          </a:blipFill>
          <a:ln w="15240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739155" y="962025"/>
            <a:ext cx="1163449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Canva Sans Bold"/>
              </a:rPr>
              <a:t>5).What is the most commonly booked room type?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302332"/>
            <a:ext cx="17708910" cy="1825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383386"/>
                </a:solidFill>
                <a:latin typeface="Canva Sans Bold"/>
              </a:rPr>
              <a:t>select  count(room_type_reserved)as common_room_type,room_type_reserved from hotel_reservation group by room_type_reserved 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383386"/>
                </a:solidFill>
                <a:latin typeface="Canva Sans Bold"/>
              </a:rPr>
              <a:t>order by common_room_type desc;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92757" y="4455465"/>
            <a:ext cx="26280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 dirty="0">
                <a:solidFill>
                  <a:srgbClr val="000000"/>
                </a:solidFill>
                <a:latin typeface="Canva Sans Bold"/>
              </a:rPr>
              <a:t>OUTPUT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04072" y="5267160"/>
            <a:ext cx="24480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 dirty="0">
                <a:solidFill>
                  <a:srgbClr val="000000"/>
                </a:solidFill>
                <a:latin typeface="Canva Sans Bold"/>
              </a:rPr>
              <a:t>RESULT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46492" y="6441109"/>
            <a:ext cx="7941508" cy="86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383386"/>
                </a:solidFill>
                <a:latin typeface="Canva Sans Bold"/>
              </a:rPr>
              <a:t>The most commonly booked room type is Room Type 1.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0312" y="5954985"/>
            <a:ext cx="7580137" cy="2205261"/>
          </a:xfrm>
          <a:custGeom>
            <a:avLst/>
            <a:gdLst/>
            <a:ahLst/>
            <a:cxnLst/>
            <a:rect l="l" t="t" r="r" b="b"/>
            <a:pathLst>
              <a:path w="7580137" h="2205261">
                <a:moveTo>
                  <a:pt x="0" y="0"/>
                </a:moveTo>
                <a:lnTo>
                  <a:pt x="7580137" y="0"/>
                </a:lnTo>
                <a:lnTo>
                  <a:pt x="7580137" y="2205261"/>
                </a:lnTo>
                <a:lnTo>
                  <a:pt x="0" y="22052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089" r="-10250" b="-9437"/>
            </a:stretch>
          </a:blipFill>
          <a:ln w="15240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15067" y="405130"/>
            <a:ext cx="16987540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</a:rPr>
              <a:t>6).How many reservations fall on a weekend (no_of_weekend_nights &gt; 0)?  </a:t>
            </a:r>
          </a:p>
          <a:p>
            <a:pPr algn="ctr">
              <a:lnSpc>
                <a:spcPts val="5179"/>
              </a:lnSpc>
            </a:pPr>
            <a:endParaRPr lang="en-US" sz="3699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1850236"/>
            <a:ext cx="17217673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383386"/>
                </a:solidFill>
                <a:latin typeface="Canva Sans Bold"/>
              </a:rPr>
              <a:t>select count(no_of_weekend_nights) from  hotel_reservation where no_of_weekend_nights &gt;0 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279900"/>
            <a:ext cx="26280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 dirty="0">
                <a:solidFill>
                  <a:srgbClr val="000000"/>
                </a:solidFill>
                <a:latin typeface="Canva Sans Bold"/>
              </a:rPr>
              <a:t>OUTPUT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074348" y="4473940"/>
            <a:ext cx="25235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</a:rPr>
              <a:t>RESULT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01026" y="5710510"/>
            <a:ext cx="8102650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383386"/>
                </a:solidFill>
                <a:latin typeface="Canva Sans Bold"/>
              </a:rPr>
              <a:t>The number of reservations fall on a weekend is 383.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8737" y="6029338"/>
            <a:ext cx="8775263" cy="1773543"/>
          </a:xfrm>
          <a:custGeom>
            <a:avLst/>
            <a:gdLst/>
            <a:ahLst/>
            <a:cxnLst/>
            <a:rect l="l" t="t" r="r" b="b"/>
            <a:pathLst>
              <a:path w="8775263" h="1773543">
                <a:moveTo>
                  <a:pt x="0" y="0"/>
                </a:moveTo>
                <a:lnTo>
                  <a:pt x="8775263" y="0"/>
                </a:lnTo>
                <a:lnTo>
                  <a:pt x="8775263" y="1773543"/>
                </a:lnTo>
                <a:lnTo>
                  <a:pt x="0" y="1773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371"/>
            </a:stretch>
          </a:blipFill>
          <a:ln w="15240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209675" y="667177"/>
            <a:ext cx="13645604" cy="128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Canva Sans Bold"/>
              </a:rPr>
              <a:t> 7).What is the highest and lowest lead time for reservations</a:t>
            </a:r>
          </a:p>
          <a:p>
            <a:pPr algn="ctr">
              <a:lnSpc>
                <a:spcPts val="5180"/>
              </a:lnSpc>
            </a:pPr>
            <a:endParaRPr lang="en-US" sz="370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1887646"/>
            <a:ext cx="17396061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383386"/>
                </a:solidFill>
                <a:latin typeface="Canva Sans Bold"/>
              </a:rPr>
              <a:t>select min(lead_time) as lowest_lead_time,max(lead_time)as highest_lead_time from hotel_reservation;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8736" y="4279913"/>
            <a:ext cx="2664000" cy="86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 dirty="0">
                <a:solidFill>
                  <a:srgbClr val="000000"/>
                </a:solidFill>
                <a:latin typeface="Canva Sans Bold"/>
              </a:rPr>
              <a:t>OUTPUT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265657" y="4289438"/>
            <a:ext cx="4720544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u="sng">
                <a:solidFill>
                  <a:srgbClr val="000000"/>
                </a:solidFill>
                <a:latin typeface="Canva Sans Bold"/>
              </a:rPr>
              <a:t>RESULT</a:t>
            </a:r>
          </a:p>
          <a:p>
            <a:pPr algn="ctr">
              <a:lnSpc>
                <a:spcPts val="6999"/>
              </a:lnSpc>
            </a:pPr>
            <a:endParaRPr lang="en-US" sz="4999" u="sng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90912" y="5981713"/>
            <a:ext cx="8597088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383386"/>
                </a:solidFill>
                <a:latin typeface="Canva Sans Bold"/>
              </a:rPr>
              <a:t>The highest lead time is 443 days and lowest lead time is 0 days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6598" y="6618446"/>
            <a:ext cx="8228606" cy="2639854"/>
          </a:xfrm>
          <a:custGeom>
            <a:avLst/>
            <a:gdLst/>
            <a:ahLst/>
            <a:cxnLst/>
            <a:rect l="l" t="t" r="r" b="b"/>
            <a:pathLst>
              <a:path w="8228606" h="2639854">
                <a:moveTo>
                  <a:pt x="0" y="0"/>
                </a:moveTo>
                <a:lnTo>
                  <a:pt x="8228606" y="0"/>
                </a:lnTo>
                <a:lnTo>
                  <a:pt x="8228606" y="2639854"/>
                </a:lnTo>
                <a:lnTo>
                  <a:pt x="0" y="2639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752"/>
            </a:stretch>
          </a:blipFill>
          <a:ln w="15240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900879" y="627282"/>
            <a:ext cx="15415915" cy="62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Canva Sans Bold"/>
              </a:rPr>
              <a:t> 8).What is the most common market segment type for reservations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59643" y="1773191"/>
            <a:ext cx="17568714" cy="563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383386"/>
                </a:solidFill>
                <a:latin typeface="Canva Sans Bold"/>
              </a:rPr>
              <a:t>select max(market_segment_type) as most_common_market_sfrom hotel_reservation;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29335" y="6928492"/>
            <a:ext cx="8758665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383386"/>
                </a:solidFill>
                <a:latin typeface="Canva Sans Bold"/>
              </a:rPr>
              <a:t>The most common market segment type for reservation is online.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757805"/>
            <a:ext cx="18288000" cy="1725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383386"/>
                </a:solidFill>
                <a:latin typeface="Canva Sans Bold"/>
              </a:rPr>
              <a:t>select count(market_segment_type)as common_market_segment,market_segment_type from hotel_reservation group by market_segment_type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383386"/>
                </a:solidFill>
                <a:latin typeface="Canva Sans Bold"/>
              </a:rPr>
              <a:t>order by common_market_segment desc;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48566" y="5048250"/>
            <a:ext cx="2628000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u="sng" dirty="0">
                <a:solidFill>
                  <a:srgbClr val="000000"/>
                </a:solidFill>
                <a:latin typeface="Canva Sans Bold"/>
              </a:rPr>
              <a:t>OUTPUT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66143" y="5427663"/>
            <a:ext cx="242634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u="sng">
                <a:solidFill>
                  <a:srgbClr val="000000"/>
                </a:solidFill>
                <a:latin typeface="Canva Sans Bold"/>
              </a:rPr>
              <a:t>RESULT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802</Words>
  <Application>Microsoft Office PowerPoint</Application>
  <PresentationFormat>Custom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Canva Sans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-- 1). What is the total number of reservations in the dataset?</dc:title>
  <dc:creator>HP</dc:creator>
  <cp:lastModifiedBy>Windows User</cp:lastModifiedBy>
  <cp:revision>7</cp:revision>
  <dcterms:created xsi:type="dcterms:W3CDTF">2006-08-16T00:00:00Z</dcterms:created>
  <dcterms:modified xsi:type="dcterms:W3CDTF">2024-05-21T13:39:04Z</dcterms:modified>
  <dc:identifier>DAGFj9VJCFY</dc:identifier>
</cp:coreProperties>
</file>