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4801a01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4801a01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4801a01e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4801a01e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FARMASSIST</a:t>
            </a:r>
            <a:endParaRPr/>
          </a:p>
        </p:txBody>
      </p:sp>
      <p:sp>
        <p:nvSpPr>
          <p:cNvPr id="157" name="Google Shape;157;p14"/>
          <p:cNvSpPr txBox="1"/>
          <p:nvPr>
            <p:ph idx="1" type="subTitle"/>
          </p:nvPr>
        </p:nvSpPr>
        <p:spPr>
          <a:xfrm>
            <a:off x="5083950" y="3372775"/>
            <a:ext cx="3470700" cy="61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t>A virtual </a:t>
            </a:r>
            <a:r>
              <a:rPr lang="en-GB" sz="1800"/>
              <a:t>assistant</a:t>
            </a:r>
            <a:r>
              <a:rPr lang="en-GB" sz="1800"/>
              <a:t> for farmers.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TABLE OF CONTENTS</a:t>
            </a:r>
            <a:endParaRPr sz="3000"/>
          </a:p>
        </p:txBody>
      </p:sp>
      <p:sp>
        <p:nvSpPr>
          <p:cNvPr id="163" name="Google Shape;163;p15"/>
          <p:cNvSpPr txBox="1"/>
          <p:nvPr/>
        </p:nvSpPr>
        <p:spPr>
          <a:xfrm>
            <a:off x="1439325" y="1871925"/>
            <a:ext cx="5143500" cy="2518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Lato"/>
              <a:buChar char="●"/>
            </a:pPr>
            <a:r>
              <a:rPr lang="en-GB" sz="2400">
                <a:solidFill>
                  <a:srgbClr val="FFFFFF"/>
                </a:solidFill>
                <a:latin typeface="Lato"/>
                <a:ea typeface="Lato"/>
                <a:cs typeface="Lato"/>
                <a:sym typeface="Lato"/>
              </a:rPr>
              <a:t>PROBLEM STATEMENT</a:t>
            </a:r>
            <a:endParaRPr sz="2400">
              <a:solidFill>
                <a:srgbClr val="FFFFFF"/>
              </a:solidFill>
              <a:latin typeface="Lato"/>
              <a:ea typeface="Lato"/>
              <a:cs typeface="Lato"/>
              <a:sym typeface="Lato"/>
            </a:endParaRPr>
          </a:p>
          <a:p>
            <a:pPr indent="-381000" lvl="0" marL="457200" rtl="0" algn="l">
              <a:spcBef>
                <a:spcPts val="0"/>
              </a:spcBef>
              <a:spcAft>
                <a:spcPts val="0"/>
              </a:spcAft>
              <a:buClr>
                <a:srgbClr val="FFFFFF"/>
              </a:buClr>
              <a:buSzPts val="2400"/>
              <a:buFont typeface="Lato"/>
              <a:buChar char="●"/>
            </a:pPr>
            <a:r>
              <a:rPr lang="en-GB" sz="2400">
                <a:solidFill>
                  <a:srgbClr val="FFFFFF"/>
                </a:solidFill>
                <a:latin typeface="Lato"/>
                <a:ea typeface="Lato"/>
                <a:cs typeface="Lato"/>
                <a:sym typeface="Lato"/>
              </a:rPr>
              <a:t>OUR SOLUTION</a:t>
            </a:r>
            <a:endParaRPr sz="2400">
              <a:solidFill>
                <a:srgbClr val="FFFFFF"/>
              </a:solidFill>
              <a:latin typeface="Lato"/>
              <a:ea typeface="Lato"/>
              <a:cs typeface="Lato"/>
              <a:sym typeface="Lato"/>
            </a:endParaRPr>
          </a:p>
          <a:p>
            <a:pPr indent="-381000" lvl="0" marL="457200" rtl="0" algn="l">
              <a:spcBef>
                <a:spcPts val="0"/>
              </a:spcBef>
              <a:spcAft>
                <a:spcPts val="0"/>
              </a:spcAft>
              <a:buClr>
                <a:srgbClr val="FFFFFF"/>
              </a:buClr>
              <a:buSzPts val="2400"/>
              <a:buFont typeface="Lato"/>
              <a:buChar char="●"/>
            </a:pPr>
            <a:r>
              <a:rPr lang="en-GB" sz="2400">
                <a:solidFill>
                  <a:srgbClr val="FFFFFF"/>
                </a:solidFill>
                <a:latin typeface="Lato"/>
                <a:ea typeface="Lato"/>
                <a:cs typeface="Lato"/>
                <a:sym typeface="Lato"/>
              </a:rPr>
              <a:t>TECHNICAL STACK</a:t>
            </a:r>
            <a:endParaRPr sz="2400">
              <a:solidFill>
                <a:srgbClr val="FFFFFF"/>
              </a:solidFill>
              <a:latin typeface="Lato"/>
              <a:ea typeface="Lato"/>
              <a:cs typeface="Lato"/>
              <a:sym typeface="Lato"/>
            </a:endParaRPr>
          </a:p>
          <a:p>
            <a:pPr indent="-381000" lvl="0" marL="457200" rtl="0" algn="l">
              <a:spcBef>
                <a:spcPts val="0"/>
              </a:spcBef>
              <a:spcAft>
                <a:spcPts val="0"/>
              </a:spcAft>
              <a:buClr>
                <a:srgbClr val="FFFFFF"/>
              </a:buClr>
              <a:buSzPts val="2400"/>
              <a:buFont typeface="Lato"/>
              <a:buChar char="●"/>
            </a:pPr>
            <a:r>
              <a:rPr lang="en-GB" sz="2400">
                <a:solidFill>
                  <a:srgbClr val="FFFFFF"/>
                </a:solidFill>
                <a:latin typeface="Lato"/>
                <a:ea typeface="Lato"/>
                <a:cs typeface="Lato"/>
                <a:sym typeface="Lato"/>
              </a:rPr>
              <a:t>SCREENSHOTS</a:t>
            </a:r>
            <a:endParaRPr sz="2400">
              <a:solidFill>
                <a:srgbClr val="FFFFFF"/>
              </a:solidFill>
              <a:latin typeface="Lato"/>
              <a:ea typeface="Lato"/>
              <a:cs typeface="Lato"/>
              <a:sym typeface="Lato"/>
            </a:endParaRPr>
          </a:p>
          <a:p>
            <a:pPr indent="0" lvl="0" marL="457200" rtl="0" algn="l">
              <a:spcBef>
                <a:spcPts val="0"/>
              </a:spcBef>
              <a:spcAft>
                <a:spcPts val="0"/>
              </a:spcAft>
              <a:buNone/>
            </a:pPr>
            <a:r>
              <a:t/>
            </a:r>
            <a:endParaRPr sz="24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STATEMENT</a:t>
            </a:r>
            <a:endParaRPr/>
          </a:p>
          <a:p>
            <a:pPr indent="0" lvl="0" marL="0" rtl="0" algn="ctr">
              <a:spcBef>
                <a:spcPts val="0"/>
              </a:spcBef>
              <a:spcAft>
                <a:spcPts val="0"/>
              </a:spcAft>
              <a:buNone/>
            </a:pPr>
            <a:r>
              <a:rPr lang="en-GB" sz="1800"/>
              <a:t>Problems of Today,</a:t>
            </a:r>
            <a:r>
              <a:rPr lang="en-GB" sz="1800"/>
              <a:t>Technologies of Tomorrow</a:t>
            </a:r>
            <a:r>
              <a:rPr lang="en-GB" sz="1800"/>
              <a:t> </a:t>
            </a:r>
            <a:endParaRPr sz="1800"/>
          </a:p>
        </p:txBody>
      </p:sp>
      <p:sp>
        <p:nvSpPr>
          <p:cNvPr id="169" name="Google Shape;169;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INCREASING RATES OF FARMER SUICIDES IN INDIA……..</a:t>
            </a:r>
            <a:endParaRPr sz="1800"/>
          </a:p>
          <a:p>
            <a:pPr indent="0" lvl="0" marL="0" rtl="0" algn="l">
              <a:spcBef>
                <a:spcPts val="1600"/>
              </a:spcBef>
              <a:spcAft>
                <a:spcPts val="0"/>
              </a:spcAft>
              <a:buNone/>
            </a:pPr>
            <a:r>
              <a:rPr lang="en-GB" sz="1800"/>
              <a:t>Farmer suicides contribute to about 10% suicides in India.The reason for this is the lack of direct integration with the markets,digital divide ,information gap and water crisis.</a:t>
            </a:r>
            <a:endParaRPr sz="1800"/>
          </a:p>
          <a:p>
            <a:pPr indent="0" lvl="0" marL="0" rtl="0" algn="l">
              <a:spcBef>
                <a:spcPts val="1600"/>
              </a:spcBef>
              <a:spcAft>
                <a:spcPts val="1600"/>
              </a:spcAft>
              <a:buNone/>
            </a:pPr>
            <a:r>
              <a:rPr lang="en-GB" sz="1800"/>
              <a:t>Technology can play a role in solving this problem as India is an </a:t>
            </a:r>
            <a:r>
              <a:rPr lang="en-GB" sz="1800"/>
              <a:t>agrarian</a:t>
            </a:r>
            <a:r>
              <a:rPr lang="en-GB" sz="1800"/>
              <a:t> country where 40% people depend on agriculture.The increasing rate of farmer suicide is a troubling situation in the present time.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OUR SOLUTION</a:t>
            </a:r>
            <a:endParaRPr/>
          </a:p>
          <a:p>
            <a:pPr indent="0" lvl="0" marL="0" rtl="0" algn="ctr">
              <a:spcBef>
                <a:spcPts val="0"/>
              </a:spcBef>
              <a:spcAft>
                <a:spcPts val="0"/>
              </a:spcAft>
              <a:buNone/>
            </a:pPr>
            <a:r>
              <a:rPr lang="en-GB" sz="1800"/>
              <a:t>FARMASSIST-A virtual assistant for farmers</a:t>
            </a:r>
            <a:endParaRPr sz="1800"/>
          </a:p>
        </p:txBody>
      </p:sp>
      <p:sp>
        <p:nvSpPr>
          <p:cNvPr id="175" name="Google Shape;175;p17"/>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76" name="Google Shape;176;p17"/>
          <p:cNvSpPr txBox="1"/>
          <p:nvPr>
            <p:ph idx="1" type="body"/>
          </p:nvPr>
        </p:nvSpPr>
        <p:spPr>
          <a:xfrm>
            <a:off x="2030400" y="1743675"/>
            <a:ext cx="58773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FFFFFF"/>
                </a:solidFill>
              </a:rPr>
              <a:t>A chatbot - PHARMASSIST which helps the farmer in selecting the appropriate crops for their sowing season depending on various attributes like season,</a:t>
            </a:r>
            <a:r>
              <a:rPr lang="en-GB" sz="1400">
                <a:solidFill>
                  <a:srgbClr val="FFFFFF"/>
                </a:solidFill>
              </a:rPr>
              <a:t>weather,temperature,location(state and district) .</a:t>
            </a:r>
            <a:endParaRPr sz="1400">
              <a:solidFill>
                <a:srgbClr val="FFFFFF"/>
              </a:solidFill>
            </a:endParaRPr>
          </a:p>
        </p:txBody>
      </p:sp>
      <p:sp>
        <p:nvSpPr>
          <p:cNvPr id="177" name="Google Shape;177;p17"/>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78" name="Google Shape;178;p17"/>
          <p:cNvSpPr txBox="1"/>
          <p:nvPr>
            <p:ph idx="1" type="body"/>
          </p:nvPr>
        </p:nvSpPr>
        <p:spPr>
          <a:xfrm>
            <a:off x="2030400" y="2658513"/>
            <a:ext cx="58773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FFFFFF"/>
                </a:solidFill>
              </a:rPr>
              <a:t>The bot is trained using publically avalilable datasets on crop production patterns across 29 states of India using Deep Learning models to determine the top yielding crops for the current season for the farmer.</a:t>
            </a:r>
            <a:endParaRPr sz="1400">
              <a:solidFill>
                <a:srgbClr val="FFFFFF"/>
              </a:solidFill>
            </a:endParaRPr>
          </a:p>
        </p:txBody>
      </p:sp>
      <p:sp>
        <p:nvSpPr>
          <p:cNvPr id="179" name="Google Shape;179;p17"/>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80" name="Google Shape;180;p17"/>
          <p:cNvSpPr txBox="1"/>
          <p:nvPr>
            <p:ph idx="1" type="body"/>
          </p:nvPr>
        </p:nvSpPr>
        <p:spPr>
          <a:xfrm>
            <a:off x="2030400" y="3573363"/>
            <a:ext cx="58773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FFFFFF"/>
                </a:solidFill>
              </a:rPr>
              <a:t>The bot takes real weather updates of the farmer’s location from Internet through web scraping.The bot is interactive and user -friendly using a public Python Repository-ChatterBot.</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297500" y="393750"/>
            <a:ext cx="67881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TECHNICAL STACK </a:t>
            </a:r>
            <a:endParaRPr/>
          </a:p>
        </p:txBody>
      </p:sp>
      <p:sp>
        <p:nvSpPr>
          <p:cNvPr id="186" name="Google Shape;186;p18"/>
          <p:cNvSpPr txBox="1"/>
          <p:nvPr/>
        </p:nvSpPr>
        <p:spPr>
          <a:xfrm>
            <a:off x="1291175" y="1291175"/>
            <a:ext cx="7112100" cy="222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KERAS-For Deep Neural Networks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CHATTERBOT- For training the chatbot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BEAUTIFUL SOUP-For web scraping.</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PANDAS,NUMPY-Data manipulation</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GB" sz="1800">
                <a:solidFill>
                  <a:srgbClr val="FFFFFF"/>
                </a:solidFill>
                <a:latin typeface="Lato"/>
                <a:ea typeface="Lato"/>
                <a:cs typeface="Lato"/>
                <a:sym typeface="Lato"/>
              </a:rPr>
              <a:t>GOOGLE COLLAB- For training and testing the bot.</a:t>
            </a:r>
            <a:endParaRPr sz="18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2061225" y="1806100"/>
            <a:ext cx="5211300" cy="25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6000"/>
              <a:t>THANK YOU </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