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6EB7-7A30-4237-B28B-3D63237D7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BD064-897E-44D1-916E-F087AA3E4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B2C2F7-3186-40E5-82E8-71CC7186311C}"/>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36B22A23-BF8A-4C88-B474-AFF8066F0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C2AA4-F0DE-4245-911C-23E934DC5672}"/>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86633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BF39-36C4-4AC4-A4F2-CBACB908A2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9103B5-FBE7-4705-8EDF-67406FEBA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1A6B9-9D86-4BC2-B4EE-3B07D3B323FD}"/>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8AA296A7-12DB-487D-BB7F-9A651593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68F17-94B2-4001-829D-BADFB11CBE3A}"/>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4481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DC3B9-5317-45E4-86A8-3A5117D68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CCE5D-8FE3-4663-B015-46BABDD34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7F28F-7401-4B2C-98B7-C449F755ED6B}"/>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F12A9710-3A0A-4C50-B1FD-F885E6034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BB7F5-9947-4B9E-87A3-6DD5754DBDFE}"/>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133110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A9CE-9CE3-45C4-A383-0D34CD480E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12520-5172-480A-B0B8-DA3D19B81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CF081-FD21-4C7D-B081-9AF96F98926C}"/>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EAEA77C4-77CC-4B25-82F8-D0CE06DC8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CF369-20E8-49C5-B650-AA61AD957B28}"/>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169685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0226-576C-4B66-B0E1-572E16A0B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2BE64-FA38-414C-BBEC-F94B61948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D8DAB-4AE4-4469-B674-C70703B4E6AE}"/>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E992C24A-2433-4E57-9F7F-5EFA9A4B5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3EAEB-8661-43C9-9B4E-1877E0DC9FE7}"/>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34153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9179-9C91-46A1-B317-5BBEAFE48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E130C-5A37-4C26-8AC1-3D2941B37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38C01-1207-4BB7-BDE6-3F63E29B9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459D6-01CF-4F3A-83CB-0780207F33DB}"/>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6" name="Footer Placeholder 5">
            <a:extLst>
              <a:ext uri="{FF2B5EF4-FFF2-40B4-BE49-F238E27FC236}">
                <a16:creationId xmlns:a16="http://schemas.microsoft.com/office/drawing/2014/main" id="{B54C4EE2-5522-4300-8D8D-EF3F0A34A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57E32-AE5C-4701-A4EA-EE1457E8FFF5}"/>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320263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1708-B917-425E-8668-F843459B8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63AEC5-7118-4B9F-B9BC-0C93624C9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8E7934-1F0C-4A5B-AAFF-05DB47A93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CB3E41-69C1-471A-A575-013094069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AF809-007F-4EB3-8D75-F4708BF12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F3FA1-E8F1-4852-9D6E-440524F58088}"/>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8" name="Footer Placeholder 7">
            <a:extLst>
              <a:ext uri="{FF2B5EF4-FFF2-40B4-BE49-F238E27FC236}">
                <a16:creationId xmlns:a16="http://schemas.microsoft.com/office/drawing/2014/main" id="{C3FF02B8-C64B-45A8-85F9-2CC28AC889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3BC08F-BACF-407A-8130-AFC70E1CAB19}"/>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325807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C096-9551-4938-BF24-BF0E67304C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29E7C-ED17-4648-87D7-3F5C235ABA74}"/>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4" name="Footer Placeholder 3">
            <a:extLst>
              <a:ext uri="{FF2B5EF4-FFF2-40B4-BE49-F238E27FC236}">
                <a16:creationId xmlns:a16="http://schemas.microsoft.com/office/drawing/2014/main" id="{48E6C4F4-A783-4921-80CD-2942905EA5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618DFA-82FC-4BB3-86E0-206FF09BD91E}"/>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188226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068BE-0F2C-4ECC-A632-D76943E8F05B}"/>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3" name="Footer Placeholder 2">
            <a:extLst>
              <a:ext uri="{FF2B5EF4-FFF2-40B4-BE49-F238E27FC236}">
                <a16:creationId xmlns:a16="http://schemas.microsoft.com/office/drawing/2014/main" id="{7B0D7517-4B91-4BDF-9B83-701720B2E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811E3-06E0-4708-85DB-3AB4860FC204}"/>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71789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133E-6A8D-4F77-B633-00C4CD73A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E21D5-41D6-48F5-B588-0B512F341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BD53CE-3A35-491C-9E23-36AECD4B9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213C6-2796-4E16-93E5-8C28A5A484A6}"/>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6" name="Footer Placeholder 5">
            <a:extLst>
              <a:ext uri="{FF2B5EF4-FFF2-40B4-BE49-F238E27FC236}">
                <a16:creationId xmlns:a16="http://schemas.microsoft.com/office/drawing/2014/main" id="{B34E232C-B7F7-4EF1-81BC-8FBCFE46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265BC-4A02-4D1F-8FBA-6A02EAFC9B1A}"/>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425713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3438-6E10-440C-8B9B-D43B2D2B0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15ABF-7DD5-4BA4-92E6-8C741589F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E98F99-3D67-4C0E-90B5-1AD0EE581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D40BD-5FAC-466E-9750-34833AB03158}"/>
              </a:ext>
            </a:extLst>
          </p:cNvPr>
          <p:cNvSpPr>
            <a:spLocks noGrp="1"/>
          </p:cNvSpPr>
          <p:nvPr>
            <p:ph type="dt" sz="half" idx="10"/>
          </p:nvPr>
        </p:nvSpPr>
        <p:spPr/>
        <p:txBody>
          <a:bodyPr/>
          <a:lstStyle/>
          <a:p>
            <a:fld id="{BD4BA0C3-CCF2-4803-9300-86BF87103222}" type="datetimeFigureOut">
              <a:rPr lang="en-US" smtClean="0"/>
              <a:t>10/29/2021</a:t>
            </a:fld>
            <a:endParaRPr lang="en-US"/>
          </a:p>
        </p:txBody>
      </p:sp>
      <p:sp>
        <p:nvSpPr>
          <p:cNvPr id="6" name="Footer Placeholder 5">
            <a:extLst>
              <a:ext uri="{FF2B5EF4-FFF2-40B4-BE49-F238E27FC236}">
                <a16:creationId xmlns:a16="http://schemas.microsoft.com/office/drawing/2014/main" id="{B728162D-99E8-4B53-8E79-7070BAF01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C2668-BFC7-464B-ABC9-41E08FECFD64}"/>
              </a:ext>
            </a:extLst>
          </p:cNvPr>
          <p:cNvSpPr>
            <a:spLocks noGrp="1"/>
          </p:cNvSpPr>
          <p:nvPr>
            <p:ph type="sldNum" sz="quarter" idx="12"/>
          </p:nvPr>
        </p:nvSpPr>
        <p:spPr/>
        <p:txBody>
          <a:bodyPr/>
          <a:lstStyle/>
          <a:p>
            <a:fld id="{FA2C331E-5713-4FA1-BFAA-5EC3CBA14F30}" type="slidenum">
              <a:rPr lang="en-US" smtClean="0"/>
              <a:t>‹#›</a:t>
            </a:fld>
            <a:endParaRPr lang="en-US"/>
          </a:p>
        </p:txBody>
      </p:sp>
    </p:spTree>
    <p:extLst>
      <p:ext uri="{BB962C8B-B14F-4D97-AF65-F5344CB8AC3E}">
        <p14:creationId xmlns:p14="http://schemas.microsoft.com/office/powerpoint/2010/main" val="32008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FB76E-C2E0-4114-B052-1566A20A1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9781FB-6B71-4B36-8F9E-35595413C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4D6B4-B0BD-4FC7-8E35-10BF12FB4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BA0C3-CCF2-4803-9300-86BF87103222}" type="datetimeFigureOut">
              <a:rPr lang="en-US" smtClean="0"/>
              <a:t>10/29/2021</a:t>
            </a:fld>
            <a:endParaRPr lang="en-US"/>
          </a:p>
        </p:txBody>
      </p:sp>
      <p:sp>
        <p:nvSpPr>
          <p:cNvPr id="5" name="Footer Placeholder 4">
            <a:extLst>
              <a:ext uri="{FF2B5EF4-FFF2-40B4-BE49-F238E27FC236}">
                <a16:creationId xmlns:a16="http://schemas.microsoft.com/office/drawing/2014/main" id="{9EBBF860-85C6-485D-A8BB-06885D429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E8639-EB8F-4473-9F9D-6C6748021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C331E-5713-4FA1-BFAA-5EC3CBA14F30}" type="slidenum">
              <a:rPr lang="en-US" smtClean="0"/>
              <a:t>‹#›</a:t>
            </a:fld>
            <a:endParaRPr lang="en-US"/>
          </a:p>
        </p:txBody>
      </p:sp>
    </p:spTree>
    <p:extLst>
      <p:ext uri="{BB962C8B-B14F-4D97-AF65-F5344CB8AC3E}">
        <p14:creationId xmlns:p14="http://schemas.microsoft.com/office/powerpoint/2010/main" val="174167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44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DB0C-3065-4885-8D1B-F08D85C4ED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6312DCE-9481-4CE0-917F-6E1A282505ED}"/>
              </a:ext>
            </a:extLst>
          </p:cNvPr>
          <p:cNvSpPr>
            <a:spLocks noGrp="1"/>
          </p:cNvSpPr>
          <p:nvPr>
            <p:ph idx="1"/>
          </p:nvPr>
        </p:nvSpPr>
        <p:spPr/>
        <p:txBody>
          <a:bodyPr>
            <a:normAutofit fontScale="77500" lnSpcReduction="20000"/>
          </a:bodyPr>
          <a:lstStyle/>
          <a:p>
            <a:r>
              <a:rPr lang="en-US" dirty="0"/>
              <a:t>1.Summary of problem statement, data and findings. Every  good  abstract  describes  briefly  what  was  intended  at  the  outset,  and  summarizes findings and implications</a:t>
            </a:r>
          </a:p>
          <a:p>
            <a:r>
              <a:rPr lang="en-US" dirty="0"/>
              <a:t>2.Summary of the Approach to EDA and Pre-processing. Include  any  insightful  visualization  you  have  teased  out  of  the data. If you’ve identified particularly meaningful features, interactions or summary data, share them and explain what you  noticed.  Visual  displays  are  powerful  when  used  well,  so  think  carefully  about  what information the display conveys</a:t>
            </a:r>
          </a:p>
          <a:p>
            <a:r>
              <a:rPr lang="en-US" dirty="0"/>
              <a:t>3.Deciding Models and Model Building. Based on the nature of the problem, decide what algorithms will be suitable and why? Experiment with different algorithms and get the performance of each algorithm</a:t>
            </a:r>
          </a:p>
          <a:p>
            <a:r>
              <a:rPr lang="en-US" dirty="0"/>
              <a:t>4.How to improve your model </a:t>
            </a:r>
            <a:r>
              <a:rPr lang="en-US" dirty="0" err="1"/>
              <a:t>performance?What</a:t>
            </a:r>
            <a:r>
              <a:rPr lang="en-US" dirty="0"/>
              <a:t>  are  the  approaches  you can  take  to  improve  your  model?  Can  you  do  some  feature selection, data manipulation and model improvements.</a:t>
            </a:r>
          </a:p>
          <a:p>
            <a:r>
              <a:rPr lang="en-US" dirty="0"/>
              <a:t>Provide  your  code  and  as  much  as  visualizations  you  can  share  to  describe  what  you  have done so far.</a:t>
            </a:r>
          </a:p>
          <a:p>
            <a:endParaRPr lang="en-US" dirty="0"/>
          </a:p>
        </p:txBody>
      </p:sp>
    </p:spTree>
    <p:extLst>
      <p:ext uri="{BB962C8B-B14F-4D97-AF65-F5344CB8AC3E}">
        <p14:creationId xmlns:p14="http://schemas.microsoft.com/office/powerpoint/2010/main" val="19173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1130-9CFF-43EE-8950-49D65F65F54D}"/>
              </a:ext>
            </a:extLst>
          </p:cNvPr>
          <p:cNvSpPr>
            <a:spLocks noGrp="1"/>
          </p:cNvSpPr>
          <p:nvPr>
            <p:ph type="title"/>
          </p:nvPr>
        </p:nvSpPr>
        <p:spPr/>
        <p:txBody>
          <a:bodyPr/>
          <a:lstStyle/>
          <a:p>
            <a:r>
              <a:rPr lang="en-US" dirty="0"/>
              <a:t>Summary of problem statement, data and findings</a:t>
            </a:r>
          </a:p>
        </p:txBody>
      </p:sp>
      <p:sp>
        <p:nvSpPr>
          <p:cNvPr id="3" name="Content Placeholder 2">
            <a:extLst>
              <a:ext uri="{FF2B5EF4-FFF2-40B4-BE49-F238E27FC236}">
                <a16:creationId xmlns:a16="http://schemas.microsoft.com/office/drawing/2014/main" id="{51A6D46F-7F22-4753-A1DD-FD1E4A2DA2F1}"/>
              </a:ext>
            </a:extLst>
          </p:cNvPr>
          <p:cNvSpPr>
            <a:spLocks noGrp="1"/>
          </p:cNvSpPr>
          <p:nvPr>
            <p:ph idx="1"/>
          </p:nvPr>
        </p:nvSpPr>
        <p:spPr/>
        <p:txBody>
          <a:bodyPr>
            <a:normAutofit fontScale="47500" lnSpcReduction="20000"/>
          </a:bodyPr>
          <a:lstStyle/>
          <a:p>
            <a:r>
              <a:rPr lang="en-US" b="1" dirty="0"/>
              <a:t>The Real Problem </a:t>
            </a:r>
            <a:endParaRPr lang="en-US" dirty="0"/>
          </a:p>
          <a:p>
            <a:pPr fontAlgn="base"/>
            <a:r>
              <a:rPr lang="en-US" dirty="0"/>
              <a:t>Pneumonia accounts for over 15% of all deaths of children under 5 years old internationally. In 2015, 920,000 children under the age of 5 died from the disease. Accurately diagnosing pneumonia requires review of a chest radiograph (CXR) by highly trained specialists and confirmation through clinical history, vital signs and laboratory exams. Pneumonia usually manifests as an area or areas of increased opacity on CXR. However, the diagnosis of pneumonia on CXR is complicated because of a number of other conditions in the lungs such as fluid overload (pulmonary edema), bleeding, volume loss (atelectasis or collapse), lung cancer, or post-radiation or surgical changes. Outside of the lungs, fluid in the pleural space (pleural effusion) also appears as increased opacity on CXR. When available, comparison of CXRs of the patient taken at different time points and correlation with clinical symptoms and history are helpful in making the diagnosis. CXRs are the most commonly performed diagnostic imaging study. A number of factors such as positioning of the patient and depth of inspiration can alter the appearance of the CXR, complicating interpretation further. In addition, clinicians are faced with reading high volumes of images every shift. Tissues with sparse material, such as lungs which are full of air, do not absorb the X-rays and appear black in the image. Dense tissues such as bones absorb X-rays and appear white in the image. </a:t>
            </a:r>
          </a:p>
          <a:p>
            <a:pPr fontAlgn="base"/>
            <a:r>
              <a:rPr lang="en-US" dirty="0"/>
              <a:t>We need to build a Pneumonia detection model to detect a visual signal for pneumonia in medical images. Specifically, your algorithm needs to automatically locate lung opacities on chest </a:t>
            </a:r>
            <a:r>
              <a:rPr lang="en-US" dirty="0" err="1"/>
              <a:t>radiographs.Business</a:t>
            </a:r>
            <a:r>
              <a:rPr lang="en-US" dirty="0"/>
              <a:t> Domain </a:t>
            </a:r>
            <a:r>
              <a:rPr lang="en-US" dirty="0" err="1"/>
              <a:t>ValueAutomating</a:t>
            </a:r>
            <a:r>
              <a:rPr lang="en-US" dirty="0"/>
              <a:t> Pneumonia screening in chest radiographs, providing affected area details through bounding box.</a:t>
            </a:r>
          </a:p>
          <a:p>
            <a:pPr fontAlgn="base"/>
            <a:r>
              <a:rPr lang="en-US" dirty="0"/>
              <a:t> </a:t>
            </a:r>
          </a:p>
          <a:p>
            <a:pPr fontAlgn="base"/>
            <a:r>
              <a:rPr lang="en-US" b="1" dirty="0"/>
              <a:t>Data Description</a:t>
            </a:r>
            <a:r>
              <a:rPr lang="en-US" dirty="0"/>
              <a:t>: Data provided is </a:t>
            </a:r>
            <a:r>
              <a:rPr lang="en-US" dirty="0" err="1"/>
              <a:t>Dicom</a:t>
            </a:r>
            <a:r>
              <a:rPr lang="en-US" dirty="0"/>
              <a:t> original images: - Medical images are stored in a special format called DICOM files (*.</a:t>
            </a:r>
            <a:r>
              <a:rPr lang="en-US" dirty="0" err="1"/>
              <a:t>dcm</a:t>
            </a:r>
            <a:r>
              <a:rPr lang="en-US" dirty="0"/>
              <a:t>). They contain a combination of header metadata as well as underlying raw image arrays for pixel data.</a:t>
            </a:r>
          </a:p>
          <a:p>
            <a:pPr fontAlgn="base"/>
            <a:r>
              <a:rPr lang="en-US" dirty="0"/>
              <a:t>While we are theoretically detecting “lung opacities”, there are lung opacities that are not pneumonia related. In the data, some of these are labeled “Not Normal No Lung Opacity”. This extra third class indicates that while pneumonia was determined not to be present, there was nonetheless some type of abnormality on the image and oftentimes this finding may mimic the appearance of true pneumonia.</a:t>
            </a:r>
          </a:p>
          <a:p>
            <a:endParaRPr lang="en-US" dirty="0"/>
          </a:p>
        </p:txBody>
      </p:sp>
    </p:spTree>
    <p:extLst>
      <p:ext uri="{BB962C8B-B14F-4D97-AF65-F5344CB8AC3E}">
        <p14:creationId xmlns:p14="http://schemas.microsoft.com/office/powerpoint/2010/main" val="368913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EDAF-1709-4A7D-8703-8AB8FF8EFC71}"/>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51360B22-00DE-40D6-86A1-5C0B78060FFC}"/>
              </a:ext>
            </a:extLst>
          </p:cNvPr>
          <p:cNvSpPr>
            <a:spLocks noGrp="1"/>
          </p:cNvSpPr>
          <p:nvPr>
            <p:ph idx="1"/>
          </p:nvPr>
        </p:nvSpPr>
        <p:spPr/>
        <p:txBody>
          <a:bodyPr/>
          <a:lstStyle/>
          <a:p>
            <a:r>
              <a:rPr lang="en-US" dirty="0"/>
              <a:t>Merging data set – Metadata</a:t>
            </a:r>
          </a:p>
          <a:p>
            <a:endParaRPr lang="en-US" dirty="0"/>
          </a:p>
          <a:p>
            <a:endParaRPr lang="en-US" dirty="0"/>
          </a:p>
        </p:txBody>
      </p:sp>
    </p:spTree>
    <p:extLst>
      <p:ext uri="{BB962C8B-B14F-4D97-AF65-F5344CB8AC3E}">
        <p14:creationId xmlns:p14="http://schemas.microsoft.com/office/powerpoint/2010/main" val="8588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DB12-7E00-497A-B5A2-FB035CC42F9F}"/>
              </a:ext>
            </a:extLst>
          </p:cNvPr>
          <p:cNvSpPr>
            <a:spLocks noGrp="1"/>
          </p:cNvSpPr>
          <p:nvPr>
            <p:ph type="title"/>
          </p:nvPr>
        </p:nvSpPr>
        <p:spPr/>
        <p:txBody>
          <a:bodyPr/>
          <a:lstStyle/>
          <a:p>
            <a:r>
              <a:rPr lang="en-US" dirty="0"/>
              <a:t>Deciding Models and Model Building</a:t>
            </a:r>
          </a:p>
        </p:txBody>
      </p:sp>
      <p:sp>
        <p:nvSpPr>
          <p:cNvPr id="3" name="Content Placeholder 2">
            <a:extLst>
              <a:ext uri="{FF2B5EF4-FFF2-40B4-BE49-F238E27FC236}">
                <a16:creationId xmlns:a16="http://schemas.microsoft.com/office/drawing/2014/main" id="{3EAEB181-1336-485E-A8B0-903F1E91CB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722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AF2A-A53D-4506-AFC6-3ED71F307677}"/>
              </a:ext>
            </a:extLst>
          </p:cNvPr>
          <p:cNvSpPr>
            <a:spLocks noGrp="1"/>
          </p:cNvSpPr>
          <p:nvPr>
            <p:ph type="title"/>
          </p:nvPr>
        </p:nvSpPr>
        <p:spPr>
          <a:xfrm>
            <a:off x="838200" y="365125"/>
            <a:ext cx="10515600" cy="1325563"/>
          </a:xfrm>
        </p:spPr>
        <p:txBody>
          <a:bodyPr>
            <a:normAutofit/>
          </a:bodyPr>
          <a:lstStyle/>
          <a:p>
            <a:r>
              <a:rPr lang="en-US" dirty="0"/>
              <a:t>Approaches to  improve model performance</a:t>
            </a:r>
            <a:br>
              <a:rPr lang="en-US" dirty="0"/>
            </a:br>
            <a:endParaRPr lang="en-US" dirty="0"/>
          </a:p>
        </p:txBody>
      </p:sp>
      <p:sp>
        <p:nvSpPr>
          <p:cNvPr id="3" name="Content Placeholder 2">
            <a:extLst>
              <a:ext uri="{FF2B5EF4-FFF2-40B4-BE49-F238E27FC236}">
                <a16:creationId xmlns:a16="http://schemas.microsoft.com/office/drawing/2014/main" id="{7925F484-E311-4160-BC3A-37AEDEB54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93626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516</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Summary of problem statement, data and findings</vt:lpstr>
      <vt:lpstr>EDA</vt:lpstr>
      <vt:lpstr>Deciding Models and Model Building</vt:lpstr>
      <vt:lpstr>Approaches to  improve model performance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Shravanti Mitra</dc:creator>
  <cp:lastModifiedBy>Shravanti Mitra</cp:lastModifiedBy>
  <cp:revision>6</cp:revision>
  <dcterms:created xsi:type="dcterms:W3CDTF">2021-10-29T12:07:46Z</dcterms:created>
  <dcterms:modified xsi:type="dcterms:W3CDTF">2021-10-30T06:28:57Z</dcterms:modified>
</cp:coreProperties>
</file>