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2" r:id="rId5"/>
    <p:sldId id="264" r:id="rId6"/>
    <p:sldId id="257" r:id="rId7"/>
    <p:sldId id="259" r:id="rId8"/>
    <p:sldId id="265" r:id="rId9"/>
    <p:sldId id="260" r:id="rId10"/>
    <p:sldId id="261"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9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7375CA-38DB-4EF9-8EA2-3527D58A7087}" type="datetimeFigureOut">
              <a:rPr lang="en-US" smtClean="0"/>
              <a:t>3/26/14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375CA-38DB-4EF9-8EA2-3527D58A7087}" type="datetimeFigureOut">
              <a:rPr lang="en-US" smtClean="0"/>
              <a:t>3/26/14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375CA-38DB-4EF9-8EA2-3527D58A7087}" type="datetimeFigureOut">
              <a:rPr lang="en-US" smtClean="0"/>
              <a:t>3/26/14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375CA-38DB-4EF9-8EA2-3527D58A7087}" type="datetimeFigureOut">
              <a:rPr lang="en-US" smtClean="0"/>
              <a:t>3/26/14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375CA-38DB-4EF9-8EA2-3527D58A7087}" type="datetimeFigureOut">
              <a:rPr lang="en-US" smtClean="0"/>
              <a:t>3/26/14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375CA-38DB-4EF9-8EA2-3527D58A7087}" type="datetimeFigureOut">
              <a:rPr lang="en-US" smtClean="0"/>
              <a:t>3/26/14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375CA-38DB-4EF9-8EA2-3527D58A7087}" type="datetimeFigureOut">
              <a:rPr lang="en-US" smtClean="0"/>
              <a:t>3/26/14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375CA-38DB-4EF9-8EA2-3527D58A7087}" type="datetimeFigureOut">
              <a:rPr lang="en-US" smtClean="0"/>
              <a:t>3/26/14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375CA-38DB-4EF9-8EA2-3527D58A7087}" type="datetimeFigureOut">
              <a:rPr lang="en-US" smtClean="0"/>
              <a:t>3/26/14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375CA-38DB-4EF9-8EA2-3527D58A7087}" type="datetimeFigureOut">
              <a:rPr lang="en-US" smtClean="0"/>
              <a:t>3/26/14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375CA-38DB-4EF9-8EA2-3527D58A7087}" type="datetimeFigureOut">
              <a:rPr lang="en-US" smtClean="0"/>
              <a:t>3/26/14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B1137-D306-448C-B276-97EA660300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375CA-38DB-4EF9-8EA2-3527D58A7087}" type="datetimeFigureOut">
              <a:rPr lang="en-US" smtClean="0"/>
              <a:t>3/26/14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B1137-D306-448C-B276-97EA660300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aceweb.org/spotlight/index.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naceweb.org/uploadedFiles/Content/static-assets/downloads/executive-summary/2012-recruiting-benchmarks-survey-executive-summary.pdf" TargetMode="External"/><Relationship Id="rId3" Type="http://schemas.openxmlformats.org/officeDocument/2006/relationships/hyperlink" Target="http://www.naceweb.org/s08072013/boosting-diversity-recruiting.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p:nvPr/>
        </p:nvCxnSpPr>
        <p:spPr>
          <a:xfrm>
            <a:off x="381000" y="37338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04800" y="3317966"/>
            <a:ext cx="4648200" cy="381000"/>
          </a:xfrm>
          <a:prstGeom prst="rect">
            <a:avLst/>
          </a:prstGeom>
          <a:noFill/>
        </p:spPr>
        <p:txBody>
          <a:bodyPr wrap="square" rtlCol="0">
            <a:spAutoFit/>
          </a:bodyPr>
          <a:lstStyle/>
          <a:p>
            <a:r>
              <a:rPr lang="en-US" dirty="0" smtClean="0"/>
              <a:t>Data Mining Final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1524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Male</a:t>
            </a:r>
            <a:endParaRPr lang="en-US" dirty="0"/>
          </a:p>
        </p:txBody>
      </p:sp>
      <p:sp>
        <p:nvSpPr>
          <p:cNvPr id="5" name="Rectangle 4"/>
          <p:cNvSpPr/>
          <p:nvPr/>
        </p:nvSpPr>
        <p:spPr>
          <a:xfrm>
            <a:off x="6553200" y="1524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Female</a:t>
            </a:r>
          </a:p>
        </p:txBody>
      </p:sp>
      <p:sp>
        <p:nvSpPr>
          <p:cNvPr id="6" name="Rectangle 5"/>
          <p:cNvSpPr/>
          <p:nvPr/>
        </p:nvSpPr>
        <p:spPr>
          <a:xfrm>
            <a:off x="28194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Black or African American</a:t>
            </a:r>
            <a:endParaRPr lang="en-US" sz="1000" dirty="0"/>
          </a:p>
        </p:txBody>
      </p:sp>
      <p:sp>
        <p:nvSpPr>
          <p:cNvPr id="7" name="Rectangle 6"/>
          <p:cNvSpPr/>
          <p:nvPr/>
        </p:nvSpPr>
        <p:spPr>
          <a:xfrm>
            <a:off x="1219200" y="40386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a:t>
            </a:r>
            <a:endParaRPr lang="en-US" sz="1000" dirty="0"/>
          </a:p>
          <a:p>
            <a:pPr algn="ctr"/>
            <a:endParaRPr lang="en-US" sz="1000" dirty="0" smtClean="0"/>
          </a:p>
        </p:txBody>
      </p:sp>
      <p:sp>
        <p:nvSpPr>
          <p:cNvPr id="8" name="Rectangle 7"/>
          <p:cNvSpPr/>
          <p:nvPr/>
        </p:nvSpPr>
        <p:spPr>
          <a:xfrm>
            <a:off x="36576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Hawaiian</a:t>
            </a:r>
          </a:p>
          <a:p>
            <a:pPr algn="ctr"/>
            <a:endParaRPr lang="en-US" sz="1000" dirty="0"/>
          </a:p>
        </p:txBody>
      </p:sp>
      <p:sp>
        <p:nvSpPr>
          <p:cNvPr id="9" name="Rectangle 8"/>
          <p:cNvSpPr/>
          <p:nvPr/>
        </p:nvSpPr>
        <p:spPr>
          <a:xfrm>
            <a:off x="44958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More than one Race</a:t>
            </a:r>
            <a:endParaRPr lang="en-US" sz="1000" dirty="0"/>
          </a:p>
        </p:txBody>
      </p:sp>
      <p:sp>
        <p:nvSpPr>
          <p:cNvPr id="10" name="Rectangle 9"/>
          <p:cNvSpPr/>
          <p:nvPr/>
        </p:nvSpPr>
        <p:spPr>
          <a:xfrm>
            <a:off x="6858000" y="2590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White</a:t>
            </a:r>
          </a:p>
        </p:txBody>
      </p:sp>
      <p:sp>
        <p:nvSpPr>
          <p:cNvPr id="11" name="Rectangle 10"/>
          <p:cNvSpPr/>
          <p:nvPr/>
        </p:nvSpPr>
        <p:spPr>
          <a:xfrm>
            <a:off x="53340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White + One other race</a:t>
            </a:r>
            <a:endParaRPr lang="en-US" sz="1000" dirty="0"/>
          </a:p>
        </p:txBody>
      </p:sp>
      <p:sp>
        <p:nvSpPr>
          <p:cNvPr id="12" name="Rectangle 11"/>
          <p:cNvSpPr/>
          <p:nvPr/>
        </p:nvSpPr>
        <p:spPr>
          <a:xfrm>
            <a:off x="19812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 + One other race</a:t>
            </a:r>
            <a:endParaRPr lang="en-US" sz="1000" dirty="0"/>
          </a:p>
        </p:txBody>
      </p:sp>
      <p:sp>
        <p:nvSpPr>
          <p:cNvPr id="13" name="Rectangle 12"/>
          <p:cNvSpPr/>
          <p:nvPr/>
        </p:nvSpPr>
        <p:spPr>
          <a:xfrm>
            <a:off x="8001000" y="2590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Blank or Unknown</a:t>
            </a:r>
            <a:endParaRPr lang="en-US" sz="1000" dirty="0">
              <a:solidFill>
                <a:srgbClr val="FFFF00"/>
              </a:solidFill>
            </a:endParaRPr>
          </a:p>
        </p:txBody>
      </p:sp>
      <p:cxnSp>
        <p:nvCxnSpPr>
          <p:cNvPr id="31" name="Straight Connector 30"/>
          <p:cNvCxnSpPr>
            <a:stCxn id="4" idx="3"/>
            <a:endCxn id="5" idx="1"/>
          </p:cNvCxnSpPr>
          <p:nvPr/>
        </p:nvCxnSpPr>
        <p:spPr>
          <a:xfrm>
            <a:off x="3886200" y="18288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57400" y="2590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Minority</a:t>
            </a:r>
          </a:p>
        </p:txBody>
      </p:sp>
      <p:cxnSp>
        <p:nvCxnSpPr>
          <p:cNvPr id="34" name="Elbow Connector 33"/>
          <p:cNvCxnSpPr>
            <a:stCxn id="4" idx="2"/>
            <a:endCxn id="32" idx="0"/>
          </p:cNvCxnSpPr>
          <p:nvPr/>
        </p:nvCxnSpPr>
        <p:spPr>
          <a:xfrm rot="5400000">
            <a:off x="2647950" y="2038350"/>
            <a:ext cx="457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2"/>
            <a:endCxn id="10" idx="0"/>
          </p:cNvCxnSpPr>
          <p:nvPr/>
        </p:nvCxnSpPr>
        <p:spPr>
          <a:xfrm rot="16200000" flipH="1">
            <a:off x="5048250" y="285750"/>
            <a:ext cx="457200" cy="415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2"/>
            <a:endCxn id="13" idx="0"/>
          </p:cNvCxnSpPr>
          <p:nvPr/>
        </p:nvCxnSpPr>
        <p:spPr>
          <a:xfrm rot="16200000" flipH="1">
            <a:off x="5619750" y="-285750"/>
            <a:ext cx="457200" cy="529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2" idx="2"/>
            <a:endCxn id="7" idx="0"/>
          </p:cNvCxnSpPr>
          <p:nvPr/>
        </p:nvCxnSpPr>
        <p:spPr>
          <a:xfrm rot="5400000">
            <a:off x="1638300" y="3124200"/>
            <a:ext cx="838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2" idx="2"/>
            <a:endCxn id="12" idx="0"/>
          </p:cNvCxnSpPr>
          <p:nvPr/>
        </p:nvCxnSpPr>
        <p:spPr>
          <a:xfrm rot="5400000">
            <a:off x="2038350" y="3524250"/>
            <a:ext cx="838200" cy="190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2" idx="2"/>
            <a:endCxn id="6" idx="0"/>
          </p:cNvCxnSpPr>
          <p:nvPr/>
        </p:nvCxnSpPr>
        <p:spPr>
          <a:xfrm rot="16200000" flipH="1">
            <a:off x="2457450" y="3295650"/>
            <a:ext cx="838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2" idx="2"/>
            <a:endCxn id="8" idx="0"/>
          </p:cNvCxnSpPr>
          <p:nvPr/>
        </p:nvCxnSpPr>
        <p:spPr>
          <a:xfrm rot="16200000" flipH="1">
            <a:off x="2876550" y="2876550"/>
            <a:ext cx="8382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2"/>
            <a:endCxn id="9" idx="0"/>
          </p:cNvCxnSpPr>
          <p:nvPr/>
        </p:nvCxnSpPr>
        <p:spPr>
          <a:xfrm rot="16200000" flipH="1">
            <a:off x="3295650" y="2457450"/>
            <a:ext cx="838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2" idx="2"/>
            <a:endCxn id="11" idx="0"/>
          </p:cNvCxnSpPr>
          <p:nvPr/>
        </p:nvCxnSpPr>
        <p:spPr>
          <a:xfrm rot="16200000" flipH="1">
            <a:off x="3714750" y="2038350"/>
            <a:ext cx="838200" cy="3162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0" y="4953000"/>
            <a:ext cx="914400" cy="461665"/>
          </a:xfrm>
          <a:prstGeom prst="rect">
            <a:avLst/>
          </a:prstGeom>
          <a:noFill/>
        </p:spPr>
        <p:txBody>
          <a:bodyPr wrap="square" rtlCol="0">
            <a:spAutoFit/>
          </a:bodyPr>
          <a:lstStyle/>
          <a:p>
            <a:pPr algn="ctr"/>
            <a:r>
              <a:rPr lang="en-US" sz="1200" dirty="0" smtClean="0"/>
              <a:t>Admitted Y/N</a:t>
            </a:r>
            <a:endParaRPr lang="en-US" sz="1200" dirty="0"/>
          </a:p>
        </p:txBody>
      </p:sp>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9100" y="495299"/>
            <a:ext cx="4648200" cy="381000"/>
          </a:xfrm>
          <a:prstGeom prst="rect">
            <a:avLst/>
          </a:prstGeom>
          <a:noFill/>
        </p:spPr>
        <p:txBody>
          <a:bodyPr wrap="square" rtlCol="0">
            <a:spAutoFit/>
          </a:bodyPr>
          <a:lstStyle/>
          <a:p>
            <a:r>
              <a:rPr lang="en-US" dirty="0" smtClean="0"/>
              <a:t>Overview of Applications not Submitted Part 2</a:t>
            </a:r>
            <a:endParaRPr lang="en-US" dirty="0"/>
          </a:p>
        </p:txBody>
      </p:sp>
    </p:spTree>
    <p:extLst>
      <p:ext uri="{BB962C8B-B14F-4D97-AF65-F5344CB8AC3E}">
        <p14:creationId xmlns:p14="http://schemas.microsoft.com/office/powerpoint/2010/main" val="200580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9100" y="495299"/>
            <a:ext cx="7505700" cy="369332"/>
          </a:xfrm>
          <a:prstGeom prst="rect">
            <a:avLst/>
          </a:prstGeom>
          <a:noFill/>
        </p:spPr>
        <p:txBody>
          <a:bodyPr wrap="square" rtlCol="0">
            <a:spAutoFit/>
          </a:bodyPr>
          <a:lstStyle/>
          <a:p>
            <a:r>
              <a:rPr lang="en-US" dirty="0" smtClean="0"/>
              <a:t>Logistic Analysis of Diverse Students who didn’t finish their </a:t>
            </a:r>
            <a:r>
              <a:rPr lang="en-US" dirty="0" err="1" smtClean="0"/>
              <a:t>applicationsapply</a:t>
            </a:r>
            <a:endParaRPr lang="en-US" dirty="0"/>
          </a:p>
        </p:txBody>
      </p:sp>
      <p:sp>
        <p:nvSpPr>
          <p:cNvPr id="4" name="TextBox 3"/>
          <p:cNvSpPr txBox="1"/>
          <p:nvPr/>
        </p:nvSpPr>
        <p:spPr>
          <a:xfrm>
            <a:off x="457200" y="1143000"/>
            <a:ext cx="8229600" cy="369332"/>
          </a:xfrm>
          <a:prstGeom prst="rect">
            <a:avLst/>
          </a:prstGeom>
          <a:noFill/>
        </p:spPr>
        <p:txBody>
          <a:bodyPr wrap="square" rtlCol="0">
            <a:spAutoFit/>
          </a:bodyPr>
          <a:lstStyle/>
          <a:p>
            <a:r>
              <a:rPr lang="en-US" dirty="0" smtClean="0"/>
              <a:t> Diversity = Zip code + gender + age + prior school </a:t>
            </a:r>
            <a:endParaRPr lang="en-US" dirty="0"/>
          </a:p>
        </p:txBody>
      </p:sp>
    </p:spTree>
    <p:extLst>
      <p:ext uri="{BB962C8B-B14F-4D97-AF65-F5344CB8AC3E}">
        <p14:creationId xmlns:p14="http://schemas.microsoft.com/office/powerpoint/2010/main" val="227610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9100" y="495299"/>
            <a:ext cx="4648200" cy="381000"/>
          </a:xfrm>
          <a:prstGeom prst="rect">
            <a:avLst/>
          </a:prstGeom>
          <a:noFill/>
        </p:spPr>
        <p:txBody>
          <a:bodyPr wrap="square" rtlCol="0">
            <a:spAutoFit/>
          </a:bodyPr>
          <a:lstStyle/>
          <a:p>
            <a:r>
              <a:rPr lang="en-US" dirty="0" smtClean="0"/>
              <a:t>Summary &amp; Recommendations</a:t>
            </a:r>
            <a:endParaRPr lang="en-US" dirty="0"/>
          </a:p>
        </p:txBody>
      </p:sp>
      <p:sp>
        <p:nvSpPr>
          <p:cNvPr id="4" name="TextBox 3"/>
          <p:cNvSpPr txBox="1"/>
          <p:nvPr/>
        </p:nvSpPr>
        <p:spPr>
          <a:xfrm>
            <a:off x="419100" y="1143000"/>
            <a:ext cx="8229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xx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Xxx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Xxx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Xxx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Xx</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4011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1000" y="381000"/>
            <a:ext cx="4648200" cy="381000"/>
          </a:xfrm>
          <a:prstGeom prst="rect">
            <a:avLst/>
          </a:prstGeom>
          <a:noFill/>
        </p:spPr>
        <p:txBody>
          <a:bodyPr wrap="square" rtlCol="0">
            <a:spAutoFit/>
          </a:bodyPr>
          <a:lstStyle/>
          <a:p>
            <a:r>
              <a:rPr lang="en-US" dirty="0" smtClean="0"/>
              <a:t>Nursing Program Overview</a:t>
            </a:r>
            <a:endParaRPr lang="en-US" dirty="0"/>
          </a:p>
        </p:txBody>
      </p:sp>
      <p:sp>
        <p:nvSpPr>
          <p:cNvPr id="100" name="TextBox 99"/>
          <p:cNvSpPr txBox="1"/>
          <p:nvPr/>
        </p:nvSpPr>
        <p:spPr>
          <a:xfrm>
            <a:off x="381000" y="2133600"/>
            <a:ext cx="7315200" cy="2585323"/>
          </a:xfrm>
          <a:prstGeom prst="rect">
            <a:avLst/>
          </a:prstGeom>
          <a:noFill/>
        </p:spPr>
        <p:txBody>
          <a:bodyPr wrap="square" rtlCol="0">
            <a:spAutoFit/>
          </a:bodyPr>
          <a:lstStyle/>
          <a:p>
            <a:r>
              <a:rPr lang="en-US" b="1" dirty="0" smtClean="0"/>
              <a:t>Types of Programs</a:t>
            </a:r>
          </a:p>
          <a:p>
            <a:r>
              <a:rPr lang="en-US" u="sng" dirty="0" smtClean="0"/>
              <a:t>Accelerated</a:t>
            </a:r>
            <a:r>
              <a:rPr lang="en-US" dirty="0" smtClean="0"/>
              <a:t> – Accelerated Bachelors for Nursing- students who already have a bachelors degree can apply for this program and forego taking general </a:t>
            </a:r>
            <a:r>
              <a:rPr lang="en-US" dirty="0" err="1" smtClean="0"/>
              <a:t>ed</a:t>
            </a:r>
            <a:r>
              <a:rPr lang="en-US" dirty="0" smtClean="0"/>
              <a:t> classes</a:t>
            </a:r>
          </a:p>
          <a:p>
            <a:endParaRPr lang="en-US" dirty="0" smtClean="0"/>
          </a:p>
          <a:p>
            <a:r>
              <a:rPr lang="en-US" u="sng" dirty="0" smtClean="0"/>
              <a:t>RS/BSN</a:t>
            </a:r>
            <a:r>
              <a:rPr lang="en-US" dirty="0" smtClean="0"/>
              <a:t> – Registered Nurse / Bachelors – traditional bachelors degree in nursing</a:t>
            </a:r>
          </a:p>
          <a:p>
            <a:endParaRPr lang="en-US" dirty="0" smtClean="0"/>
          </a:p>
          <a:p>
            <a:r>
              <a:rPr lang="en-US" u="sng" dirty="0" smtClean="0"/>
              <a:t>NEAP</a:t>
            </a:r>
          </a:p>
        </p:txBody>
      </p:sp>
      <p:sp>
        <p:nvSpPr>
          <p:cNvPr id="102" name="TextBox 101"/>
          <p:cNvSpPr txBox="1"/>
          <p:nvPr/>
        </p:nvSpPr>
        <p:spPr>
          <a:xfrm>
            <a:off x="304800" y="1143000"/>
            <a:ext cx="8534400" cy="646331"/>
          </a:xfrm>
          <a:prstGeom prst="rect">
            <a:avLst/>
          </a:prstGeom>
          <a:noFill/>
        </p:spPr>
        <p:txBody>
          <a:bodyPr wrap="square" rtlCol="0">
            <a:spAutoFit/>
          </a:bodyPr>
          <a:lstStyle/>
          <a:p>
            <a:r>
              <a:rPr lang="en-US" dirty="0" smtClean="0"/>
              <a:t>The Nursing Program offers several types of degrees. Below is an overview of the types of degrees along with the corresponding definitions:</a:t>
            </a:r>
          </a:p>
        </p:txBody>
      </p:sp>
    </p:spTree>
    <p:extLst>
      <p:ext uri="{BB962C8B-B14F-4D97-AF65-F5344CB8AC3E}">
        <p14:creationId xmlns:p14="http://schemas.microsoft.com/office/powerpoint/2010/main" val="85324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1000" y="381000"/>
            <a:ext cx="4648200" cy="381000"/>
          </a:xfrm>
          <a:prstGeom prst="rect">
            <a:avLst/>
          </a:prstGeom>
          <a:noFill/>
        </p:spPr>
        <p:txBody>
          <a:bodyPr wrap="square" rtlCol="0">
            <a:spAutoFit/>
          </a:bodyPr>
          <a:lstStyle/>
          <a:p>
            <a:r>
              <a:rPr lang="en-US" dirty="0" smtClean="0"/>
              <a:t>Business Problem</a:t>
            </a:r>
            <a:endParaRPr lang="en-US" dirty="0"/>
          </a:p>
        </p:txBody>
      </p:sp>
      <p:sp>
        <p:nvSpPr>
          <p:cNvPr id="100" name="TextBox 99"/>
          <p:cNvSpPr txBox="1"/>
          <p:nvPr/>
        </p:nvSpPr>
        <p:spPr>
          <a:xfrm>
            <a:off x="465909" y="1600200"/>
            <a:ext cx="7315200" cy="4801314"/>
          </a:xfrm>
          <a:prstGeom prst="rect">
            <a:avLst/>
          </a:prstGeom>
          <a:noFill/>
        </p:spPr>
        <p:txBody>
          <a:bodyPr wrap="square" rtlCol="0">
            <a:spAutoFit/>
          </a:bodyPr>
          <a:lstStyle/>
          <a:p>
            <a:r>
              <a:rPr lang="en-US" sz="1400" b="1" dirty="0"/>
              <a:t>What are the biggest business problems that you hope to solve from the data?</a:t>
            </a:r>
          </a:p>
          <a:p>
            <a:r>
              <a:rPr lang="en-US" sz="1400" dirty="0"/>
              <a:t>Currently, the College of Nursing is struggling with recruiting a diverse set of students to the bachelors program.  They would like to increase the number of men and minorities that apply to the program</a:t>
            </a:r>
            <a:r>
              <a:rPr lang="en-US" sz="1400" dirty="0" smtClean="0"/>
              <a:t>.</a:t>
            </a:r>
          </a:p>
          <a:p>
            <a:endParaRPr lang="en-US" sz="1400" dirty="0"/>
          </a:p>
          <a:p>
            <a:r>
              <a:rPr lang="en-US" sz="1400" dirty="0"/>
              <a:t> </a:t>
            </a:r>
          </a:p>
          <a:p>
            <a:r>
              <a:rPr lang="en-US" sz="1400" b="1" dirty="0"/>
              <a:t>What approaches seems to be working in solving these business problems? </a:t>
            </a:r>
          </a:p>
          <a:p>
            <a:r>
              <a:rPr lang="en-US" sz="1400" dirty="0"/>
              <a:t>Management of the school of Nursing is fairly new.  They have been in place for about a year.  With the startup of a new leadership team, they haven’t been able to devote a lot of time to addressing this issue.   However, many companies such as American Express, GE, etc… that have active diversity programs have utilized the techniques below and have had success in recruiting a more diverse population for their workforce.  Recruiting at a company level versus a college level is not exactly the same, but should be helpful in guiding the College of Nursing efforts to recruit a more diverse student population.</a:t>
            </a:r>
          </a:p>
          <a:p>
            <a:pPr lvl="0"/>
            <a:r>
              <a:rPr lang="en-US" sz="1400" i="1" u="sng" dirty="0">
                <a:hlinkClick r:id="rId2"/>
              </a:rPr>
              <a:t>Spotlight for Recruiting Professionals</a:t>
            </a:r>
            <a:r>
              <a:rPr lang="en-US" sz="1400" i="1" dirty="0"/>
              <a:t/>
            </a:r>
            <a:br>
              <a:rPr lang="en-US" sz="1400" i="1" dirty="0"/>
            </a:br>
            <a:r>
              <a:rPr lang="en-US" sz="1400" i="1" dirty="0"/>
              <a:t>August 7, 2013</a:t>
            </a:r>
            <a:r>
              <a:rPr lang="en-US" sz="1400" dirty="0"/>
              <a:t> </a:t>
            </a:r>
            <a:endParaRPr lang="en-US" sz="1400" dirty="0" smtClean="0"/>
          </a:p>
          <a:p>
            <a:pPr lvl="0"/>
            <a:endParaRPr lang="en-US" sz="1400" dirty="0" smtClean="0"/>
          </a:p>
          <a:p>
            <a:pPr lvl="0"/>
            <a:endParaRPr lang="en-US" sz="1400" dirty="0"/>
          </a:p>
          <a:p>
            <a:r>
              <a:rPr lang="en-US" sz="1400" b="1" dirty="0"/>
              <a:t>At this point in time, the College of Nursing has secured management support for a diversity recruiting program.  They are hoping to build a strategic plan that will help them in their efforts to brand themselves as a diverse group and help them recruit a more diverse population.</a:t>
            </a:r>
          </a:p>
          <a:p>
            <a:pPr lvl="0"/>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143000"/>
            <a:ext cx="7924800" cy="6155531"/>
          </a:xfrm>
          <a:prstGeom prst="rect">
            <a:avLst/>
          </a:prstGeom>
          <a:noFill/>
        </p:spPr>
        <p:txBody>
          <a:bodyPr wrap="square" rtlCol="0">
            <a:spAutoFit/>
          </a:bodyPr>
          <a:lstStyle/>
          <a:p>
            <a:r>
              <a:rPr lang="en-US" sz="1400" dirty="0"/>
              <a:t>Even though current efforts appear to be fairly successful in landing diverse populations in the starting work forces of organizations with defined diversity programs, respondents to </a:t>
            </a:r>
            <a:r>
              <a:rPr lang="en-US" sz="1400" u="sng" dirty="0">
                <a:hlinkClick r:id="rId2" tooltip="NACE’s 2012 Recruiting Benchmarks Survey"/>
              </a:rPr>
              <a:t>NACE’s </a:t>
            </a:r>
            <a:r>
              <a:rPr lang="en-US" sz="1400" i="1" u="sng" dirty="0">
                <a:hlinkClick r:id="rId2" tooltip="NACE’s 2012 Recruiting Benchmarks Survey"/>
              </a:rPr>
              <a:t>2012 Recruiting Benchmarks Survey</a:t>
            </a:r>
            <a:r>
              <a:rPr lang="en-US" sz="1400" dirty="0"/>
              <a:t> report that their efforts to recruit underrepresented minorities will only become more intense this fall.</a:t>
            </a:r>
          </a:p>
          <a:p>
            <a:r>
              <a:rPr lang="en-US" sz="1400" dirty="0"/>
              <a:t>There are several steps organizations that are successful in diversity recruiting take. Among them are</a:t>
            </a:r>
            <a:r>
              <a:rPr lang="en-US" sz="1400" dirty="0" smtClean="0"/>
              <a:t>:</a:t>
            </a:r>
          </a:p>
          <a:p>
            <a:endParaRPr lang="en-US" sz="1200" dirty="0"/>
          </a:p>
          <a:p>
            <a:pPr lvl="1"/>
            <a:r>
              <a:rPr lang="en-US" sz="1200" b="1" dirty="0"/>
              <a:t>Securing management support for the diversity recruiting program—</a:t>
            </a:r>
            <a:r>
              <a:rPr lang="en-US" sz="1200" dirty="0"/>
              <a:t>Diversity recruiting should be incorporated into your organization’s overall goals with solid support from upper management. Be sincere about diversity efforts. To demonstrate support for your organization’s diversity recruiting efforts coming from the top, your organization might, for example, send a senior-level person to campus to meet with students or participate in an information session.</a:t>
            </a:r>
          </a:p>
          <a:p>
            <a:pPr lvl="1"/>
            <a:r>
              <a:rPr lang="en-US" sz="1200" b="1" dirty="0"/>
              <a:t>Building relationships with and through campus career centers—</a:t>
            </a:r>
            <a:r>
              <a:rPr lang="en-US" sz="1200" dirty="0"/>
              <a:t>Seek out the designated person at the career center who is responsible for working with diversity efforts, then determine how you can work to be a part of a program and increase awareness of your company. This might include presenting during classes, holding workshops outside of class, participating in mock interviews, working with targeted student organizations, and more. </a:t>
            </a:r>
          </a:p>
          <a:p>
            <a:pPr lvl="1"/>
            <a:r>
              <a:rPr lang="en-US" sz="1200" b="1" dirty="0"/>
              <a:t>Offering internship and cooperative education programs—</a:t>
            </a:r>
            <a:r>
              <a:rPr lang="en-US" sz="1200" dirty="0"/>
              <a:t>Provide experiential education opportunities through which students, including minority students, can gain experience, and leadership and communications skills. In addition, make sure to let students know the program is available, for example, by marketing it during career fairs, information sessions, your work with student organizations, and other interactions with your target students. </a:t>
            </a:r>
          </a:p>
          <a:p>
            <a:pPr lvl="1"/>
            <a:r>
              <a:rPr lang="en-US" sz="1200" b="1" dirty="0"/>
              <a:t>Sending diverse recruiters to campus—</a:t>
            </a:r>
            <a:r>
              <a:rPr lang="en-US" sz="1200" dirty="0"/>
              <a:t>Students want to interact with others like them who have experience in the organizations for which they’re considering working. Send a diverse group to tell their stories. </a:t>
            </a:r>
          </a:p>
          <a:p>
            <a:pPr lvl="1"/>
            <a:r>
              <a:rPr lang="en-US" sz="1200" b="1" dirty="0"/>
              <a:t>Incorporating your diversity in your branding efforts—</a:t>
            </a:r>
            <a:r>
              <a:rPr lang="en-US" sz="1200" dirty="0"/>
              <a:t>Let students and others see the diversity of your organization and its inclusive culture in your marketing and branding efforts by including employees who are minorities in your print materials, on your website, in your videos, on social media, and more. </a:t>
            </a:r>
          </a:p>
          <a:p>
            <a:pPr lvl="1"/>
            <a:r>
              <a:rPr lang="en-US" sz="1200" b="1" dirty="0"/>
              <a:t>Being strategic—</a:t>
            </a:r>
            <a:r>
              <a:rPr lang="en-US" sz="1200" dirty="0"/>
              <a:t>Review the events or programs you’re sponsoring to understand the benefit of that sponsorship and ensure they align with your organization’s diversity recruiting goals. The type of event you sponsor depends on the outcome you hope to achieve</a:t>
            </a:r>
            <a:r>
              <a:rPr lang="en-US" sz="1200" dirty="0" smtClean="0"/>
              <a:t>.</a:t>
            </a:r>
          </a:p>
          <a:p>
            <a:pPr lvl="1"/>
            <a:endParaRPr lang="en-US" sz="1200" dirty="0"/>
          </a:p>
          <a:p>
            <a:r>
              <a:rPr lang="fr-FR" sz="1200" dirty="0"/>
              <a:t>Source:  </a:t>
            </a:r>
            <a:r>
              <a:rPr lang="fr-FR" sz="1200" u="sng" dirty="0">
                <a:hlinkClick r:id="rId3"/>
              </a:rPr>
              <a:t>http://www.naceweb.org/s08072013/boosting-diversity-recruiting.aspx</a:t>
            </a:r>
            <a:endParaRPr lang="en-US" sz="1200" dirty="0"/>
          </a:p>
          <a:p>
            <a:r>
              <a:rPr lang="fr-FR" sz="1200" dirty="0"/>
              <a:t> </a:t>
            </a:r>
            <a:endParaRPr lang="en-US" sz="1200" dirty="0"/>
          </a:p>
          <a:p>
            <a:endParaRPr lang="en-US" u="sng" dirty="0"/>
          </a:p>
          <a:p>
            <a:endParaRPr lang="en-US" dirty="0"/>
          </a:p>
        </p:txBody>
      </p:sp>
      <p:cxnSp>
        <p:nvCxnSpPr>
          <p:cNvPr id="3" name="Straight Connector 2"/>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1000" y="381000"/>
            <a:ext cx="4648200" cy="381000"/>
          </a:xfrm>
          <a:prstGeom prst="rect">
            <a:avLst/>
          </a:prstGeom>
          <a:noFill/>
        </p:spPr>
        <p:txBody>
          <a:bodyPr wrap="square" rtlCol="0">
            <a:spAutoFit/>
          </a:bodyPr>
          <a:lstStyle/>
          <a:p>
            <a:r>
              <a:rPr lang="en-US" dirty="0" smtClean="0"/>
              <a:t>Industry Approaches to Diversity</a:t>
            </a:r>
            <a:endParaRPr lang="en-US" dirty="0"/>
          </a:p>
        </p:txBody>
      </p:sp>
    </p:spTree>
    <p:extLst>
      <p:ext uri="{BB962C8B-B14F-4D97-AF65-F5344CB8AC3E}">
        <p14:creationId xmlns:p14="http://schemas.microsoft.com/office/powerpoint/2010/main" val="127809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2100" y="8696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Students that apply to the University of Utah Bachelors Program</a:t>
            </a:r>
            <a:endParaRPr lang="en-US" sz="1000" dirty="0">
              <a:solidFill>
                <a:schemeClr val="tx1"/>
              </a:solidFill>
            </a:endParaRPr>
          </a:p>
        </p:txBody>
      </p:sp>
      <p:sp>
        <p:nvSpPr>
          <p:cNvPr id="3" name="Rectangle 2"/>
          <p:cNvSpPr/>
          <p:nvPr/>
        </p:nvSpPr>
        <p:spPr>
          <a:xfrm>
            <a:off x="4000500" y="20888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out of population</a:t>
            </a:r>
            <a:endParaRPr lang="en-US" sz="1000" dirty="0">
              <a:solidFill>
                <a:schemeClr val="tx1"/>
              </a:solidFill>
            </a:endParaRPr>
          </a:p>
        </p:txBody>
      </p:sp>
      <p:sp>
        <p:nvSpPr>
          <p:cNvPr id="4" name="Rectangle 3"/>
          <p:cNvSpPr/>
          <p:nvPr/>
        </p:nvSpPr>
        <p:spPr>
          <a:xfrm>
            <a:off x="6743700" y="20888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Non-Diverse Students %</a:t>
            </a:r>
            <a:endParaRPr lang="en-US" sz="1000" dirty="0">
              <a:solidFill>
                <a:schemeClr val="tx1"/>
              </a:solidFill>
            </a:endParaRPr>
          </a:p>
        </p:txBody>
      </p:sp>
      <p:cxnSp>
        <p:nvCxnSpPr>
          <p:cNvPr id="5" name="Elbow Connector 4"/>
          <p:cNvCxnSpPr>
            <a:stCxn id="2" idx="2"/>
            <a:endCxn id="3" idx="0"/>
          </p:cNvCxnSpPr>
          <p:nvPr/>
        </p:nvCxnSpPr>
        <p:spPr>
          <a:xfrm rot="5400000">
            <a:off x="5257800" y="1136303"/>
            <a:ext cx="533400"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2" idx="2"/>
            <a:endCxn id="4" idx="0"/>
          </p:cNvCxnSpPr>
          <p:nvPr/>
        </p:nvCxnSpPr>
        <p:spPr>
          <a:xfrm rot="16200000" flipH="1">
            <a:off x="6629400" y="1136303"/>
            <a:ext cx="533400"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57500" y="3384203"/>
            <a:ext cx="1676400" cy="68580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apply to the College of Nursing</a:t>
            </a:r>
            <a:endParaRPr lang="en-US" sz="1000" dirty="0">
              <a:solidFill>
                <a:schemeClr val="tx1"/>
              </a:solidFill>
            </a:endParaRPr>
          </a:p>
        </p:txBody>
      </p:sp>
      <p:sp>
        <p:nvSpPr>
          <p:cNvPr id="8" name="Rectangle 7"/>
          <p:cNvSpPr/>
          <p:nvPr/>
        </p:nvSpPr>
        <p:spPr>
          <a:xfrm>
            <a:off x="6591300" y="33842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apply to other BA program</a:t>
            </a:r>
            <a:endParaRPr lang="en-US" sz="1000" dirty="0">
              <a:solidFill>
                <a:schemeClr val="tx1"/>
              </a:solidFill>
            </a:endParaRPr>
          </a:p>
        </p:txBody>
      </p:sp>
      <p:cxnSp>
        <p:nvCxnSpPr>
          <p:cNvPr id="9" name="Elbow Connector 8"/>
          <p:cNvCxnSpPr>
            <a:stCxn id="3" idx="2"/>
            <a:endCxn id="7" idx="0"/>
          </p:cNvCxnSpPr>
          <p:nvPr/>
        </p:nvCxnSpPr>
        <p:spPr>
          <a:xfrm rot="5400000">
            <a:off x="3962400" y="2507903"/>
            <a:ext cx="609600" cy="1143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5829300" y="1784003"/>
            <a:ext cx="609600" cy="2590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90700" y="4527203"/>
            <a:ext cx="1676400" cy="68580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are accepted to the school</a:t>
            </a:r>
            <a:endParaRPr lang="en-US" sz="1000" dirty="0">
              <a:solidFill>
                <a:schemeClr val="tx1"/>
              </a:solidFill>
            </a:endParaRPr>
          </a:p>
        </p:txBody>
      </p:sp>
      <p:sp>
        <p:nvSpPr>
          <p:cNvPr id="12" name="Rectangle 11"/>
          <p:cNvSpPr/>
          <p:nvPr/>
        </p:nvSpPr>
        <p:spPr>
          <a:xfrm>
            <a:off x="7277100" y="4527203"/>
            <a:ext cx="1676400" cy="68580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are declined </a:t>
            </a:r>
            <a:endParaRPr lang="en-US" sz="1000" dirty="0">
              <a:solidFill>
                <a:schemeClr val="tx1"/>
              </a:solidFill>
            </a:endParaRPr>
          </a:p>
        </p:txBody>
      </p:sp>
      <p:cxnSp>
        <p:nvCxnSpPr>
          <p:cNvPr id="13" name="Elbow Connector 12"/>
          <p:cNvCxnSpPr>
            <a:stCxn id="7" idx="2"/>
            <a:endCxn id="11" idx="0"/>
          </p:cNvCxnSpPr>
          <p:nvPr/>
        </p:nvCxnSpPr>
        <p:spPr>
          <a:xfrm rot="5400000">
            <a:off x="2933700" y="3765203"/>
            <a:ext cx="457200" cy="1066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12" idx="0"/>
          </p:cNvCxnSpPr>
          <p:nvPr/>
        </p:nvCxnSpPr>
        <p:spPr>
          <a:xfrm rot="16200000" flipH="1">
            <a:off x="5676900" y="2088803"/>
            <a:ext cx="457200" cy="441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38300" y="56702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accept and graduate</a:t>
            </a:r>
            <a:endParaRPr lang="en-US" sz="1000" dirty="0">
              <a:solidFill>
                <a:schemeClr val="tx1"/>
              </a:solidFill>
            </a:endParaRPr>
          </a:p>
        </p:txBody>
      </p:sp>
      <p:sp>
        <p:nvSpPr>
          <p:cNvPr id="16" name="Rectangle 15"/>
          <p:cNvSpPr/>
          <p:nvPr/>
        </p:nvSpPr>
        <p:spPr>
          <a:xfrm>
            <a:off x="3390900" y="56702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are accepted and don’t graduate</a:t>
            </a:r>
            <a:endParaRPr lang="en-US" sz="1000" dirty="0">
              <a:solidFill>
                <a:schemeClr val="tx1"/>
              </a:solidFill>
            </a:endParaRPr>
          </a:p>
        </p:txBody>
      </p:sp>
      <p:cxnSp>
        <p:nvCxnSpPr>
          <p:cNvPr id="17" name="Elbow Connector 16"/>
          <p:cNvCxnSpPr>
            <a:stCxn id="11" idx="2"/>
            <a:endCxn id="15" idx="0"/>
          </p:cNvCxnSpPr>
          <p:nvPr/>
        </p:nvCxnSpPr>
        <p:spPr>
          <a:xfrm rot="5400000">
            <a:off x="2324100" y="5365403"/>
            <a:ext cx="457200"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2"/>
            <a:endCxn id="16" idx="0"/>
          </p:cNvCxnSpPr>
          <p:nvPr/>
        </p:nvCxnSpPr>
        <p:spPr>
          <a:xfrm rot="16200000" flipH="1">
            <a:off x="3200400" y="4641503"/>
            <a:ext cx="457200" cy="1600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19700" y="56702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are accepted and don’t go to school (</a:t>
            </a:r>
            <a:r>
              <a:rPr lang="en-US" sz="1000" dirty="0" err="1" smtClean="0">
                <a:solidFill>
                  <a:schemeClr val="tx1"/>
                </a:solidFill>
              </a:rPr>
              <a:t>ie</a:t>
            </a:r>
            <a:r>
              <a:rPr lang="en-US" sz="1000" dirty="0" smtClean="0">
                <a:solidFill>
                  <a:schemeClr val="tx1"/>
                </a:solidFill>
              </a:rPr>
              <a:t> funding issues, personal problems, etc..)</a:t>
            </a:r>
            <a:endParaRPr lang="en-US" sz="1000" dirty="0">
              <a:solidFill>
                <a:schemeClr val="tx1"/>
              </a:solidFill>
            </a:endParaRPr>
          </a:p>
        </p:txBody>
      </p:sp>
      <p:cxnSp>
        <p:nvCxnSpPr>
          <p:cNvPr id="20" name="Elbow Connector 19"/>
          <p:cNvCxnSpPr>
            <a:stCxn id="11" idx="2"/>
            <a:endCxn id="19" idx="0"/>
          </p:cNvCxnSpPr>
          <p:nvPr/>
        </p:nvCxnSpPr>
        <p:spPr>
          <a:xfrm rot="16200000" flipH="1">
            <a:off x="4114800" y="3727103"/>
            <a:ext cx="457200" cy="3429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277100" y="5670203"/>
            <a:ext cx="1676400" cy="685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Top 5 reasons for diverse students being declined.</a:t>
            </a:r>
            <a:endParaRPr lang="en-US" sz="1000" dirty="0">
              <a:solidFill>
                <a:schemeClr val="tx1"/>
              </a:solidFill>
            </a:endParaRPr>
          </a:p>
        </p:txBody>
      </p:sp>
      <p:cxnSp>
        <p:nvCxnSpPr>
          <p:cNvPr id="22" name="Elbow Connector 21"/>
          <p:cNvCxnSpPr>
            <a:stCxn id="12" idx="2"/>
            <a:endCxn id="21" idx="0"/>
          </p:cNvCxnSpPr>
          <p:nvPr/>
        </p:nvCxnSpPr>
        <p:spPr>
          <a:xfrm rot="5400000">
            <a:off x="7886700" y="5441603"/>
            <a:ext cx="45720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42"/>
          <p:cNvSpPr txBox="1"/>
          <p:nvPr/>
        </p:nvSpPr>
        <p:spPr>
          <a:xfrm>
            <a:off x="190500" y="2165003"/>
            <a:ext cx="20574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What does the general population look like from which to recruit?</a:t>
            </a:r>
            <a:endParaRPr lang="en-US" sz="1400" dirty="0"/>
          </a:p>
        </p:txBody>
      </p:sp>
      <p:sp>
        <p:nvSpPr>
          <p:cNvPr id="24" name="TextBox 43"/>
          <p:cNvSpPr txBox="1"/>
          <p:nvPr/>
        </p:nvSpPr>
        <p:spPr>
          <a:xfrm>
            <a:off x="190500" y="3308003"/>
            <a:ext cx="23622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Are diverse students more likely to apply to other colleges or not complete their applications, If so why? </a:t>
            </a:r>
            <a:endParaRPr lang="en-US" sz="1400" dirty="0"/>
          </a:p>
        </p:txBody>
      </p:sp>
      <p:sp>
        <p:nvSpPr>
          <p:cNvPr id="25" name="TextBox 44"/>
          <p:cNvSpPr txBox="1"/>
          <p:nvPr/>
        </p:nvSpPr>
        <p:spPr>
          <a:xfrm>
            <a:off x="190500" y="4527203"/>
            <a:ext cx="14478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How likely are diverse students to be accepted?</a:t>
            </a:r>
            <a:endParaRPr lang="en-US" sz="1400" dirty="0"/>
          </a:p>
        </p:txBody>
      </p:sp>
      <p:sp>
        <p:nvSpPr>
          <p:cNvPr id="26" name="Rectangle 25"/>
          <p:cNvSpPr/>
          <p:nvPr/>
        </p:nvSpPr>
        <p:spPr>
          <a:xfrm>
            <a:off x="4762500" y="3384203"/>
            <a:ext cx="1676400" cy="68580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smtClean="0">
                <a:solidFill>
                  <a:schemeClr val="tx1"/>
                </a:solidFill>
              </a:rPr>
              <a:t>% Diverse Students  that don’t complete their applications</a:t>
            </a:r>
            <a:endParaRPr lang="en-US" sz="1000" dirty="0">
              <a:solidFill>
                <a:schemeClr val="tx1"/>
              </a:solidFill>
            </a:endParaRPr>
          </a:p>
        </p:txBody>
      </p:sp>
      <p:sp>
        <p:nvSpPr>
          <p:cNvPr id="27" name="TextBox 48"/>
          <p:cNvSpPr txBox="1"/>
          <p:nvPr/>
        </p:nvSpPr>
        <p:spPr>
          <a:xfrm>
            <a:off x="190500" y="5289203"/>
            <a:ext cx="1524000"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How likely are diverse students to graduate or attend once they have been accepted?</a:t>
            </a:r>
            <a:endParaRPr lang="en-US" sz="1400" dirty="0"/>
          </a:p>
        </p:txBody>
      </p:sp>
      <p:sp>
        <p:nvSpPr>
          <p:cNvPr id="28" name="TextBox 55"/>
          <p:cNvSpPr txBox="1"/>
          <p:nvPr/>
        </p:nvSpPr>
        <p:spPr>
          <a:xfrm>
            <a:off x="342900" y="183803"/>
            <a:ext cx="8229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Data Analysis and Key Question Strategy</a:t>
            </a:r>
            <a:endParaRPr lang="en-US" dirty="0"/>
          </a:p>
        </p:txBody>
      </p:sp>
      <p:cxnSp>
        <p:nvCxnSpPr>
          <p:cNvPr id="29" name="Straight Connector 28"/>
          <p:cNvCxnSpPr/>
          <p:nvPr/>
        </p:nvCxnSpPr>
        <p:spPr>
          <a:xfrm>
            <a:off x="342900" y="641003"/>
            <a:ext cx="853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26" idx="0"/>
          </p:cNvCxnSpPr>
          <p:nvPr/>
        </p:nvCxnSpPr>
        <p:spPr>
          <a:xfrm rot="16200000" flipH="1">
            <a:off x="4914900" y="2698403"/>
            <a:ext cx="609600" cy="762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9100" y="785218"/>
            <a:ext cx="3924300" cy="369332"/>
          </a:xfrm>
          <a:prstGeom prst="rect">
            <a:avLst/>
          </a:prstGeom>
          <a:noFill/>
        </p:spPr>
        <p:txBody>
          <a:bodyPr wrap="square" rtlCol="0">
            <a:spAutoFit/>
          </a:bodyPr>
          <a:lstStyle/>
          <a:p>
            <a:r>
              <a:rPr lang="en-US" i="1" dirty="0" smtClean="0"/>
              <a:t>Areas of focus are highlighted in </a:t>
            </a:r>
            <a:r>
              <a:rPr lang="en-US" i="1" dirty="0" smtClean="0">
                <a:solidFill>
                  <a:srgbClr val="FF0000"/>
                </a:solidFill>
              </a:rPr>
              <a:t>red</a:t>
            </a:r>
            <a:r>
              <a:rPr lang="en-US" i="1" dirty="0" smtClean="0"/>
              <a:t>.</a:t>
            </a:r>
            <a:endParaRPr lang="en-US" i="1" dirty="0"/>
          </a:p>
        </p:txBody>
      </p:sp>
    </p:spTree>
    <p:extLst>
      <p:ext uri="{BB962C8B-B14F-4D97-AF65-F5344CB8AC3E}">
        <p14:creationId xmlns:p14="http://schemas.microsoft.com/office/powerpoint/2010/main" val="41171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2340114"/>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Female</a:t>
            </a:r>
            <a:endParaRPr lang="en-US" dirty="0"/>
          </a:p>
          <a:p>
            <a:pPr algn="ctr"/>
            <a:r>
              <a:rPr lang="en-US" sz="1000" dirty="0" smtClean="0"/>
              <a:t>1362</a:t>
            </a:r>
            <a:endParaRPr lang="en-US" sz="1000" dirty="0"/>
          </a:p>
        </p:txBody>
      </p:sp>
      <p:sp>
        <p:nvSpPr>
          <p:cNvPr id="5" name="Rectangle 4"/>
          <p:cNvSpPr/>
          <p:nvPr/>
        </p:nvSpPr>
        <p:spPr>
          <a:xfrm>
            <a:off x="6553200" y="2340114"/>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Male</a:t>
            </a:r>
          </a:p>
          <a:p>
            <a:pPr algn="ctr"/>
            <a:r>
              <a:rPr lang="en-US" sz="1000" dirty="0" smtClean="0"/>
              <a:t>341</a:t>
            </a:r>
            <a:endParaRPr lang="en-US" sz="1000" dirty="0"/>
          </a:p>
        </p:txBody>
      </p:sp>
      <p:sp>
        <p:nvSpPr>
          <p:cNvPr id="6" name="Rectangle 5"/>
          <p:cNvSpPr/>
          <p:nvPr/>
        </p:nvSpPr>
        <p:spPr>
          <a:xfrm>
            <a:off x="2819400" y="485471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Black or African American</a:t>
            </a:r>
            <a:endParaRPr lang="en-US" sz="1000" dirty="0"/>
          </a:p>
          <a:p>
            <a:pPr algn="ctr"/>
            <a:r>
              <a:rPr lang="en-US" sz="1000" dirty="0" smtClean="0"/>
              <a:t>25</a:t>
            </a:r>
            <a:endParaRPr lang="en-US" sz="1000" dirty="0"/>
          </a:p>
        </p:txBody>
      </p:sp>
      <p:sp>
        <p:nvSpPr>
          <p:cNvPr id="7" name="Rectangle 6"/>
          <p:cNvSpPr/>
          <p:nvPr/>
        </p:nvSpPr>
        <p:spPr>
          <a:xfrm>
            <a:off x="1219200" y="4854714"/>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a:t>
            </a:r>
            <a:endParaRPr lang="en-US" sz="1000" dirty="0"/>
          </a:p>
          <a:p>
            <a:pPr algn="ctr"/>
            <a:endParaRPr lang="en-US" sz="1000" dirty="0" smtClean="0"/>
          </a:p>
          <a:p>
            <a:pPr algn="ctr"/>
            <a:r>
              <a:rPr lang="en-US" sz="1000" dirty="0" smtClean="0"/>
              <a:t>78</a:t>
            </a:r>
            <a:endParaRPr lang="en-US" sz="1000" dirty="0"/>
          </a:p>
        </p:txBody>
      </p:sp>
      <p:sp>
        <p:nvSpPr>
          <p:cNvPr id="8" name="Rectangle 7"/>
          <p:cNvSpPr/>
          <p:nvPr/>
        </p:nvSpPr>
        <p:spPr>
          <a:xfrm>
            <a:off x="3657600" y="485471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Hawaiian</a:t>
            </a:r>
          </a:p>
          <a:p>
            <a:pPr algn="ctr"/>
            <a:endParaRPr lang="en-US" sz="1000" dirty="0"/>
          </a:p>
          <a:p>
            <a:pPr algn="ctr"/>
            <a:r>
              <a:rPr lang="en-US" sz="1000" dirty="0" smtClean="0"/>
              <a:t>7</a:t>
            </a:r>
            <a:endParaRPr lang="en-US" sz="1000" dirty="0"/>
          </a:p>
        </p:txBody>
      </p:sp>
      <p:sp>
        <p:nvSpPr>
          <p:cNvPr id="9" name="Rectangle 8"/>
          <p:cNvSpPr/>
          <p:nvPr/>
        </p:nvSpPr>
        <p:spPr>
          <a:xfrm>
            <a:off x="4495800" y="485471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More than one Race</a:t>
            </a:r>
            <a:endParaRPr lang="en-US" sz="1000" dirty="0"/>
          </a:p>
          <a:p>
            <a:pPr algn="ctr"/>
            <a:r>
              <a:rPr lang="en-US" sz="1000" dirty="0" smtClean="0"/>
              <a:t>33</a:t>
            </a:r>
            <a:endParaRPr lang="en-US" sz="1000" dirty="0"/>
          </a:p>
        </p:txBody>
      </p:sp>
      <p:sp>
        <p:nvSpPr>
          <p:cNvPr id="10" name="Rectangle 9"/>
          <p:cNvSpPr/>
          <p:nvPr/>
        </p:nvSpPr>
        <p:spPr>
          <a:xfrm>
            <a:off x="6858000" y="3406914"/>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White</a:t>
            </a:r>
          </a:p>
          <a:p>
            <a:pPr algn="ctr"/>
            <a:r>
              <a:rPr lang="en-US" sz="1000" dirty="0" smtClean="0"/>
              <a:t>82.6%</a:t>
            </a:r>
            <a:endParaRPr lang="en-US" sz="1000" dirty="0"/>
          </a:p>
          <a:p>
            <a:pPr algn="ctr"/>
            <a:r>
              <a:rPr lang="en-US" sz="1000" dirty="0" smtClean="0"/>
              <a:t>1126</a:t>
            </a:r>
            <a:endParaRPr lang="en-US" sz="1000" dirty="0"/>
          </a:p>
        </p:txBody>
      </p:sp>
      <p:sp>
        <p:nvSpPr>
          <p:cNvPr id="11" name="Rectangle 10"/>
          <p:cNvSpPr/>
          <p:nvPr/>
        </p:nvSpPr>
        <p:spPr>
          <a:xfrm>
            <a:off x="5334000" y="485471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White + One other race</a:t>
            </a:r>
            <a:endParaRPr lang="en-US" sz="1000" dirty="0"/>
          </a:p>
          <a:p>
            <a:pPr algn="ctr"/>
            <a:r>
              <a:rPr lang="en-US" sz="1000" dirty="0"/>
              <a:t>7</a:t>
            </a:r>
          </a:p>
        </p:txBody>
      </p:sp>
      <p:sp>
        <p:nvSpPr>
          <p:cNvPr id="12" name="Rectangle 11"/>
          <p:cNvSpPr/>
          <p:nvPr/>
        </p:nvSpPr>
        <p:spPr>
          <a:xfrm>
            <a:off x="1981200" y="485471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 + One other race</a:t>
            </a:r>
            <a:endParaRPr lang="en-US" sz="1000" dirty="0"/>
          </a:p>
          <a:p>
            <a:pPr algn="ctr"/>
            <a:r>
              <a:rPr lang="en-US" sz="1000" dirty="0" smtClean="0"/>
              <a:t>13</a:t>
            </a:r>
            <a:endParaRPr lang="en-US" sz="1000" dirty="0"/>
          </a:p>
        </p:txBody>
      </p:sp>
      <p:sp>
        <p:nvSpPr>
          <p:cNvPr id="13" name="Rectangle 12"/>
          <p:cNvSpPr/>
          <p:nvPr/>
        </p:nvSpPr>
        <p:spPr>
          <a:xfrm>
            <a:off x="8001000" y="3406914"/>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Blank or Unknown</a:t>
            </a:r>
            <a:endParaRPr lang="en-US" sz="1000" dirty="0">
              <a:solidFill>
                <a:srgbClr val="FFFF00"/>
              </a:solidFill>
            </a:endParaRPr>
          </a:p>
          <a:p>
            <a:pPr algn="ctr"/>
            <a:r>
              <a:rPr lang="en-US" sz="1000" dirty="0" smtClean="0"/>
              <a:t>73</a:t>
            </a:r>
            <a:endParaRPr lang="en-US" sz="1000" dirty="0"/>
          </a:p>
        </p:txBody>
      </p:sp>
      <p:cxnSp>
        <p:nvCxnSpPr>
          <p:cNvPr id="31" name="Straight Connector 30"/>
          <p:cNvCxnSpPr>
            <a:stCxn id="4" idx="3"/>
            <a:endCxn id="5" idx="1"/>
          </p:cNvCxnSpPr>
          <p:nvPr/>
        </p:nvCxnSpPr>
        <p:spPr>
          <a:xfrm>
            <a:off x="3886200" y="2644914"/>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57400" y="3406914"/>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Minority</a:t>
            </a:r>
          </a:p>
          <a:p>
            <a:pPr algn="ctr"/>
            <a:r>
              <a:rPr lang="en-US" sz="1000" dirty="0" smtClean="0"/>
              <a:t>11.96%</a:t>
            </a:r>
            <a:endParaRPr lang="en-US" sz="1000" dirty="0"/>
          </a:p>
          <a:p>
            <a:pPr algn="ctr"/>
            <a:r>
              <a:rPr lang="en-US" sz="1000" dirty="0" smtClean="0"/>
              <a:t>163</a:t>
            </a:r>
            <a:endParaRPr lang="en-US" sz="1000" dirty="0"/>
          </a:p>
        </p:txBody>
      </p:sp>
      <p:cxnSp>
        <p:nvCxnSpPr>
          <p:cNvPr id="34" name="Elbow Connector 33"/>
          <p:cNvCxnSpPr>
            <a:stCxn id="4" idx="2"/>
            <a:endCxn id="32" idx="0"/>
          </p:cNvCxnSpPr>
          <p:nvPr/>
        </p:nvCxnSpPr>
        <p:spPr>
          <a:xfrm rot="5400000">
            <a:off x="2647950" y="2854464"/>
            <a:ext cx="457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2"/>
            <a:endCxn id="10" idx="0"/>
          </p:cNvCxnSpPr>
          <p:nvPr/>
        </p:nvCxnSpPr>
        <p:spPr>
          <a:xfrm rot="16200000" flipH="1">
            <a:off x="5048250" y="1101864"/>
            <a:ext cx="457200" cy="415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2"/>
            <a:endCxn id="13" idx="0"/>
          </p:cNvCxnSpPr>
          <p:nvPr/>
        </p:nvCxnSpPr>
        <p:spPr>
          <a:xfrm rot="16200000" flipH="1">
            <a:off x="5619750" y="530364"/>
            <a:ext cx="457200" cy="529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2" idx="2"/>
            <a:endCxn id="7" idx="0"/>
          </p:cNvCxnSpPr>
          <p:nvPr/>
        </p:nvCxnSpPr>
        <p:spPr>
          <a:xfrm rot="5400000">
            <a:off x="1638300" y="3940314"/>
            <a:ext cx="838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2" idx="2"/>
            <a:endCxn id="12" idx="0"/>
          </p:cNvCxnSpPr>
          <p:nvPr/>
        </p:nvCxnSpPr>
        <p:spPr>
          <a:xfrm rot="5400000">
            <a:off x="2038350" y="4340364"/>
            <a:ext cx="838200" cy="190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2" idx="2"/>
            <a:endCxn id="6" idx="0"/>
          </p:cNvCxnSpPr>
          <p:nvPr/>
        </p:nvCxnSpPr>
        <p:spPr>
          <a:xfrm rot="16200000" flipH="1">
            <a:off x="2457450" y="4111764"/>
            <a:ext cx="838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2" idx="2"/>
            <a:endCxn id="8" idx="0"/>
          </p:cNvCxnSpPr>
          <p:nvPr/>
        </p:nvCxnSpPr>
        <p:spPr>
          <a:xfrm rot="16200000" flipH="1">
            <a:off x="2876550" y="3692664"/>
            <a:ext cx="8382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2"/>
            <a:endCxn id="9" idx="0"/>
          </p:cNvCxnSpPr>
          <p:nvPr/>
        </p:nvCxnSpPr>
        <p:spPr>
          <a:xfrm rot="16200000" flipH="1">
            <a:off x="3295650" y="3273564"/>
            <a:ext cx="838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2" idx="2"/>
            <a:endCxn id="11" idx="0"/>
          </p:cNvCxnSpPr>
          <p:nvPr/>
        </p:nvCxnSpPr>
        <p:spPr>
          <a:xfrm rot="16200000" flipH="1">
            <a:off x="3714750" y="2854464"/>
            <a:ext cx="838200" cy="3162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0" y="5769114"/>
            <a:ext cx="914400" cy="461665"/>
          </a:xfrm>
          <a:prstGeom prst="rect">
            <a:avLst/>
          </a:prstGeom>
          <a:noFill/>
        </p:spPr>
        <p:txBody>
          <a:bodyPr wrap="square" rtlCol="0">
            <a:spAutoFit/>
          </a:bodyPr>
          <a:lstStyle/>
          <a:p>
            <a:pPr algn="ctr"/>
            <a:r>
              <a:rPr lang="en-US" sz="1200" dirty="0" smtClean="0"/>
              <a:t>Admitted Y/N</a:t>
            </a:r>
            <a:endParaRPr lang="en-US" sz="1200" dirty="0"/>
          </a:p>
        </p:txBody>
      </p:sp>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1000" y="381000"/>
            <a:ext cx="4648200" cy="381000"/>
          </a:xfrm>
          <a:prstGeom prst="rect">
            <a:avLst/>
          </a:prstGeom>
          <a:noFill/>
        </p:spPr>
        <p:txBody>
          <a:bodyPr wrap="square" rtlCol="0">
            <a:spAutoFit/>
          </a:bodyPr>
          <a:lstStyle/>
          <a:p>
            <a:r>
              <a:rPr lang="en-US" dirty="0" smtClean="0"/>
              <a:t>Overview of Applications Submitted Part 1</a:t>
            </a:r>
            <a:endParaRPr lang="en-US" dirty="0"/>
          </a:p>
        </p:txBody>
      </p:sp>
      <p:sp>
        <p:nvSpPr>
          <p:cNvPr id="26" name="TextBox 25"/>
          <p:cNvSpPr txBox="1"/>
          <p:nvPr/>
        </p:nvSpPr>
        <p:spPr>
          <a:xfrm>
            <a:off x="1143000" y="5769114"/>
            <a:ext cx="609600" cy="553998"/>
          </a:xfrm>
          <a:prstGeom prst="rect">
            <a:avLst/>
          </a:prstGeom>
          <a:noFill/>
        </p:spPr>
        <p:txBody>
          <a:bodyPr wrap="square" rtlCol="0">
            <a:spAutoFit/>
          </a:bodyPr>
          <a:lstStyle/>
          <a:p>
            <a:r>
              <a:rPr lang="en-US" sz="1000" dirty="0" smtClean="0"/>
              <a:t>Y-45</a:t>
            </a:r>
          </a:p>
          <a:p>
            <a:r>
              <a:rPr lang="en-US" sz="1000" dirty="0" smtClean="0"/>
              <a:t>N-16</a:t>
            </a:r>
          </a:p>
          <a:p>
            <a:r>
              <a:rPr lang="en-US" sz="1000" dirty="0" smtClean="0"/>
              <a:t>SD-17</a:t>
            </a:r>
            <a:endParaRPr lang="en-US" sz="1000" dirty="0"/>
          </a:p>
        </p:txBody>
      </p:sp>
      <p:sp>
        <p:nvSpPr>
          <p:cNvPr id="27" name="TextBox 26"/>
          <p:cNvSpPr txBox="1"/>
          <p:nvPr/>
        </p:nvSpPr>
        <p:spPr>
          <a:xfrm>
            <a:off x="2057400" y="5769114"/>
            <a:ext cx="609600" cy="707886"/>
          </a:xfrm>
          <a:prstGeom prst="rect">
            <a:avLst/>
          </a:prstGeom>
          <a:noFill/>
        </p:spPr>
        <p:txBody>
          <a:bodyPr wrap="square" rtlCol="0">
            <a:spAutoFit/>
          </a:bodyPr>
          <a:lstStyle/>
          <a:p>
            <a:r>
              <a:rPr lang="en-US" sz="1000" dirty="0" smtClean="0"/>
              <a:t>Y-1</a:t>
            </a:r>
          </a:p>
          <a:p>
            <a:r>
              <a:rPr lang="en-US" sz="1000" dirty="0" smtClean="0"/>
              <a:t>N-6</a:t>
            </a:r>
          </a:p>
          <a:p>
            <a:r>
              <a:rPr lang="en-US" sz="1000" dirty="0" smtClean="0"/>
              <a:t>SD-5</a:t>
            </a:r>
          </a:p>
          <a:p>
            <a:r>
              <a:rPr lang="en-US" sz="1000" dirty="0" smtClean="0"/>
              <a:t>M-1</a:t>
            </a:r>
            <a:endParaRPr lang="en-US" sz="1000" dirty="0"/>
          </a:p>
        </p:txBody>
      </p:sp>
      <p:sp>
        <p:nvSpPr>
          <p:cNvPr id="28" name="TextBox 27"/>
          <p:cNvSpPr txBox="1"/>
          <p:nvPr/>
        </p:nvSpPr>
        <p:spPr>
          <a:xfrm>
            <a:off x="2895600" y="5769114"/>
            <a:ext cx="609600" cy="553998"/>
          </a:xfrm>
          <a:prstGeom prst="rect">
            <a:avLst/>
          </a:prstGeom>
          <a:noFill/>
        </p:spPr>
        <p:txBody>
          <a:bodyPr wrap="square" rtlCol="0">
            <a:spAutoFit/>
          </a:bodyPr>
          <a:lstStyle/>
          <a:p>
            <a:r>
              <a:rPr lang="en-US" sz="1000" dirty="0" smtClean="0"/>
              <a:t>Y-4</a:t>
            </a:r>
          </a:p>
          <a:p>
            <a:r>
              <a:rPr lang="en-US" sz="1000" dirty="0" smtClean="0"/>
              <a:t>N-17</a:t>
            </a:r>
          </a:p>
          <a:p>
            <a:r>
              <a:rPr lang="en-US" sz="1000" dirty="0" smtClean="0"/>
              <a:t>SD-4</a:t>
            </a:r>
          </a:p>
        </p:txBody>
      </p:sp>
      <p:sp>
        <p:nvSpPr>
          <p:cNvPr id="2" name="TextBox 1"/>
          <p:cNvSpPr txBox="1"/>
          <p:nvPr/>
        </p:nvSpPr>
        <p:spPr>
          <a:xfrm>
            <a:off x="457200" y="1143000"/>
            <a:ext cx="8229600" cy="646331"/>
          </a:xfrm>
          <a:prstGeom prst="rect">
            <a:avLst/>
          </a:prstGeom>
          <a:noFill/>
        </p:spPr>
        <p:txBody>
          <a:bodyPr wrap="square" rtlCol="0">
            <a:spAutoFit/>
          </a:bodyPr>
          <a:lstStyle/>
          <a:p>
            <a:r>
              <a:rPr lang="en-US" dirty="0" smtClean="0"/>
              <a:t>Below is an overview of the diverse </a:t>
            </a:r>
            <a:r>
              <a:rPr lang="en-US" u="sng" dirty="0" smtClean="0"/>
              <a:t>female</a:t>
            </a:r>
            <a:r>
              <a:rPr lang="en-US" dirty="0" smtClean="0"/>
              <a:t> students who apply and are accepted in the Nursing Program at the University of Utah.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2667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Male</a:t>
            </a:r>
            <a:endParaRPr lang="en-US" dirty="0"/>
          </a:p>
          <a:p>
            <a:pPr algn="ctr"/>
            <a:r>
              <a:rPr lang="en-US" sz="1000" dirty="0" smtClean="0"/>
              <a:t>341</a:t>
            </a:r>
            <a:endParaRPr lang="en-US" sz="1000" dirty="0"/>
          </a:p>
        </p:txBody>
      </p:sp>
      <p:sp>
        <p:nvSpPr>
          <p:cNvPr id="5" name="Rectangle 4"/>
          <p:cNvSpPr/>
          <p:nvPr/>
        </p:nvSpPr>
        <p:spPr>
          <a:xfrm>
            <a:off x="6553200" y="2667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Female</a:t>
            </a:r>
          </a:p>
          <a:p>
            <a:pPr algn="ctr"/>
            <a:r>
              <a:rPr lang="en-US" sz="1000" dirty="0" smtClean="0"/>
              <a:t>1362</a:t>
            </a:r>
            <a:endParaRPr lang="en-US" sz="1000" dirty="0"/>
          </a:p>
        </p:txBody>
      </p:sp>
      <p:sp>
        <p:nvSpPr>
          <p:cNvPr id="6" name="Rectangle 5"/>
          <p:cNvSpPr/>
          <p:nvPr/>
        </p:nvSpPr>
        <p:spPr>
          <a:xfrm>
            <a:off x="2819400" y="5181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Black or African American</a:t>
            </a:r>
            <a:endParaRPr lang="en-US" sz="1000" dirty="0"/>
          </a:p>
        </p:txBody>
      </p:sp>
      <p:sp>
        <p:nvSpPr>
          <p:cNvPr id="7" name="Rectangle 6"/>
          <p:cNvSpPr/>
          <p:nvPr/>
        </p:nvSpPr>
        <p:spPr>
          <a:xfrm>
            <a:off x="1219200" y="51816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a:t>
            </a:r>
            <a:endParaRPr lang="en-US" sz="1000" dirty="0"/>
          </a:p>
          <a:p>
            <a:pPr algn="ctr"/>
            <a:endParaRPr lang="en-US" sz="1000" dirty="0" smtClean="0"/>
          </a:p>
        </p:txBody>
      </p:sp>
      <p:sp>
        <p:nvSpPr>
          <p:cNvPr id="8" name="Rectangle 7"/>
          <p:cNvSpPr/>
          <p:nvPr/>
        </p:nvSpPr>
        <p:spPr>
          <a:xfrm>
            <a:off x="3657600" y="5181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Hawaiian</a:t>
            </a:r>
          </a:p>
          <a:p>
            <a:pPr algn="ctr"/>
            <a:endParaRPr lang="en-US" sz="1000" dirty="0"/>
          </a:p>
        </p:txBody>
      </p:sp>
      <p:sp>
        <p:nvSpPr>
          <p:cNvPr id="9" name="Rectangle 8"/>
          <p:cNvSpPr/>
          <p:nvPr/>
        </p:nvSpPr>
        <p:spPr>
          <a:xfrm>
            <a:off x="4495800" y="5181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More than one Race</a:t>
            </a:r>
            <a:endParaRPr lang="en-US" sz="1000" dirty="0"/>
          </a:p>
        </p:txBody>
      </p:sp>
      <p:sp>
        <p:nvSpPr>
          <p:cNvPr id="10" name="Rectangle 9"/>
          <p:cNvSpPr/>
          <p:nvPr/>
        </p:nvSpPr>
        <p:spPr>
          <a:xfrm>
            <a:off x="68580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White</a:t>
            </a:r>
          </a:p>
        </p:txBody>
      </p:sp>
      <p:sp>
        <p:nvSpPr>
          <p:cNvPr id="11" name="Rectangle 10"/>
          <p:cNvSpPr/>
          <p:nvPr/>
        </p:nvSpPr>
        <p:spPr>
          <a:xfrm>
            <a:off x="5334000" y="5181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White + One other race</a:t>
            </a:r>
            <a:endParaRPr lang="en-US" sz="1000" dirty="0"/>
          </a:p>
        </p:txBody>
      </p:sp>
      <p:sp>
        <p:nvSpPr>
          <p:cNvPr id="12" name="Rectangle 11"/>
          <p:cNvSpPr/>
          <p:nvPr/>
        </p:nvSpPr>
        <p:spPr>
          <a:xfrm>
            <a:off x="1981200" y="5181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 + One other race</a:t>
            </a:r>
            <a:endParaRPr lang="en-US" sz="1000" dirty="0"/>
          </a:p>
        </p:txBody>
      </p:sp>
      <p:sp>
        <p:nvSpPr>
          <p:cNvPr id="13" name="Rectangle 12"/>
          <p:cNvSpPr/>
          <p:nvPr/>
        </p:nvSpPr>
        <p:spPr>
          <a:xfrm>
            <a:off x="80010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Blank or Unknown</a:t>
            </a:r>
            <a:endParaRPr lang="en-US" sz="1000" dirty="0">
              <a:solidFill>
                <a:srgbClr val="FFFF00"/>
              </a:solidFill>
            </a:endParaRPr>
          </a:p>
        </p:txBody>
      </p:sp>
      <p:cxnSp>
        <p:nvCxnSpPr>
          <p:cNvPr id="31" name="Straight Connector 30"/>
          <p:cNvCxnSpPr>
            <a:stCxn id="4" idx="3"/>
            <a:endCxn id="5" idx="1"/>
          </p:cNvCxnSpPr>
          <p:nvPr/>
        </p:nvCxnSpPr>
        <p:spPr>
          <a:xfrm>
            <a:off x="3886200" y="29718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574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Minority</a:t>
            </a:r>
          </a:p>
        </p:txBody>
      </p:sp>
      <p:cxnSp>
        <p:nvCxnSpPr>
          <p:cNvPr id="34" name="Elbow Connector 33"/>
          <p:cNvCxnSpPr>
            <a:stCxn id="4" idx="2"/>
            <a:endCxn id="32" idx="0"/>
          </p:cNvCxnSpPr>
          <p:nvPr/>
        </p:nvCxnSpPr>
        <p:spPr>
          <a:xfrm rot="5400000">
            <a:off x="2647950" y="3181350"/>
            <a:ext cx="457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2"/>
            <a:endCxn id="10" idx="0"/>
          </p:cNvCxnSpPr>
          <p:nvPr/>
        </p:nvCxnSpPr>
        <p:spPr>
          <a:xfrm rot="16200000" flipH="1">
            <a:off x="5048250" y="1428750"/>
            <a:ext cx="457200" cy="415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2"/>
            <a:endCxn id="13" idx="0"/>
          </p:cNvCxnSpPr>
          <p:nvPr/>
        </p:nvCxnSpPr>
        <p:spPr>
          <a:xfrm rot="16200000" flipH="1">
            <a:off x="5619750" y="857250"/>
            <a:ext cx="457200" cy="529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2" idx="2"/>
            <a:endCxn id="7" idx="0"/>
          </p:cNvCxnSpPr>
          <p:nvPr/>
        </p:nvCxnSpPr>
        <p:spPr>
          <a:xfrm rot="5400000">
            <a:off x="1638300" y="4267200"/>
            <a:ext cx="838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2" idx="2"/>
            <a:endCxn id="12" idx="0"/>
          </p:cNvCxnSpPr>
          <p:nvPr/>
        </p:nvCxnSpPr>
        <p:spPr>
          <a:xfrm rot="5400000">
            <a:off x="2038350" y="4667250"/>
            <a:ext cx="838200" cy="190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2" idx="2"/>
            <a:endCxn id="6" idx="0"/>
          </p:cNvCxnSpPr>
          <p:nvPr/>
        </p:nvCxnSpPr>
        <p:spPr>
          <a:xfrm rot="16200000" flipH="1">
            <a:off x="2457450" y="4438650"/>
            <a:ext cx="838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2" idx="2"/>
            <a:endCxn id="8" idx="0"/>
          </p:cNvCxnSpPr>
          <p:nvPr/>
        </p:nvCxnSpPr>
        <p:spPr>
          <a:xfrm rot="16200000" flipH="1">
            <a:off x="2876550" y="4019550"/>
            <a:ext cx="8382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2"/>
            <a:endCxn id="9" idx="0"/>
          </p:cNvCxnSpPr>
          <p:nvPr/>
        </p:nvCxnSpPr>
        <p:spPr>
          <a:xfrm rot="16200000" flipH="1">
            <a:off x="3295650" y="3600450"/>
            <a:ext cx="838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2" idx="2"/>
            <a:endCxn id="11" idx="0"/>
          </p:cNvCxnSpPr>
          <p:nvPr/>
        </p:nvCxnSpPr>
        <p:spPr>
          <a:xfrm rot="16200000" flipH="1">
            <a:off x="3714750" y="3181350"/>
            <a:ext cx="838200" cy="3162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0" y="6096000"/>
            <a:ext cx="914400" cy="461665"/>
          </a:xfrm>
          <a:prstGeom prst="rect">
            <a:avLst/>
          </a:prstGeom>
          <a:noFill/>
        </p:spPr>
        <p:txBody>
          <a:bodyPr wrap="square" rtlCol="0">
            <a:spAutoFit/>
          </a:bodyPr>
          <a:lstStyle/>
          <a:p>
            <a:pPr algn="ctr"/>
            <a:r>
              <a:rPr lang="en-US" sz="1200" dirty="0" smtClean="0"/>
              <a:t>Admitted Y/N</a:t>
            </a:r>
            <a:endParaRPr lang="en-US" sz="1200" dirty="0"/>
          </a:p>
        </p:txBody>
      </p:sp>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43000" y="6096000"/>
            <a:ext cx="609600" cy="553998"/>
          </a:xfrm>
          <a:prstGeom prst="rect">
            <a:avLst/>
          </a:prstGeom>
          <a:noFill/>
        </p:spPr>
        <p:txBody>
          <a:bodyPr wrap="square" rtlCol="0">
            <a:spAutoFit/>
          </a:bodyPr>
          <a:lstStyle/>
          <a:p>
            <a:r>
              <a:rPr lang="en-US" sz="1000" dirty="0" smtClean="0"/>
              <a:t>Y-45</a:t>
            </a:r>
          </a:p>
          <a:p>
            <a:r>
              <a:rPr lang="en-US" sz="1000" dirty="0" smtClean="0"/>
              <a:t>N-16</a:t>
            </a:r>
          </a:p>
          <a:p>
            <a:r>
              <a:rPr lang="en-US" sz="1000" dirty="0" smtClean="0"/>
              <a:t>SD-17</a:t>
            </a:r>
            <a:endParaRPr lang="en-US" sz="1000" dirty="0"/>
          </a:p>
        </p:txBody>
      </p:sp>
      <p:sp>
        <p:nvSpPr>
          <p:cNvPr id="27" name="TextBox 26"/>
          <p:cNvSpPr txBox="1"/>
          <p:nvPr/>
        </p:nvSpPr>
        <p:spPr>
          <a:xfrm>
            <a:off x="2057400" y="6096000"/>
            <a:ext cx="609600" cy="707886"/>
          </a:xfrm>
          <a:prstGeom prst="rect">
            <a:avLst/>
          </a:prstGeom>
          <a:noFill/>
        </p:spPr>
        <p:txBody>
          <a:bodyPr wrap="square" rtlCol="0">
            <a:spAutoFit/>
          </a:bodyPr>
          <a:lstStyle/>
          <a:p>
            <a:r>
              <a:rPr lang="en-US" sz="1000" dirty="0" smtClean="0"/>
              <a:t>Y-1</a:t>
            </a:r>
          </a:p>
          <a:p>
            <a:r>
              <a:rPr lang="en-US" sz="1000" dirty="0" smtClean="0"/>
              <a:t>N-6</a:t>
            </a:r>
          </a:p>
          <a:p>
            <a:r>
              <a:rPr lang="en-US" sz="1000" dirty="0" smtClean="0"/>
              <a:t>SD-5</a:t>
            </a:r>
          </a:p>
          <a:p>
            <a:r>
              <a:rPr lang="en-US" sz="1000" dirty="0" smtClean="0"/>
              <a:t>M-1</a:t>
            </a:r>
            <a:endParaRPr lang="en-US" sz="1000" dirty="0"/>
          </a:p>
        </p:txBody>
      </p:sp>
      <p:sp>
        <p:nvSpPr>
          <p:cNvPr id="28" name="TextBox 27"/>
          <p:cNvSpPr txBox="1"/>
          <p:nvPr/>
        </p:nvSpPr>
        <p:spPr>
          <a:xfrm>
            <a:off x="2895600" y="6096000"/>
            <a:ext cx="609600" cy="553998"/>
          </a:xfrm>
          <a:prstGeom prst="rect">
            <a:avLst/>
          </a:prstGeom>
          <a:noFill/>
        </p:spPr>
        <p:txBody>
          <a:bodyPr wrap="square" rtlCol="0">
            <a:spAutoFit/>
          </a:bodyPr>
          <a:lstStyle/>
          <a:p>
            <a:r>
              <a:rPr lang="en-US" sz="1000" dirty="0" smtClean="0"/>
              <a:t>Y-4</a:t>
            </a:r>
          </a:p>
          <a:p>
            <a:r>
              <a:rPr lang="en-US" sz="1000" dirty="0" smtClean="0"/>
              <a:t>N-17</a:t>
            </a:r>
          </a:p>
          <a:p>
            <a:r>
              <a:rPr lang="en-US" sz="1000" dirty="0" smtClean="0"/>
              <a:t>SD-4</a:t>
            </a:r>
          </a:p>
        </p:txBody>
      </p:sp>
      <p:sp>
        <p:nvSpPr>
          <p:cNvPr id="29" name="TextBox 28"/>
          <p:cNvSpPr txBox="1"/>
          <p:nvPr/>
        </p:nvSpPr>
        <p:spPr>
          <a:xfrm>
            <a:off x="419100" y="495299"/>
            <a:ext cx="4648200" cy="381000"/>
          </a:xfrm>
          <a:prstGeom prst="rect">
            <a:avLst/>
          </a:prstGeom>
          <a:noFill/>
        </p:spPr>
        <p:txBody>
          <a:bodyPr wrap="square" rtlCol="0">
            <a:spAutoFit/>
          </a:bodyPr>
          <a:lstStyle/>
          <a:p>
            <a:r>
              <a:rPr lang="en-US" dirty="0" smtClean="0"/>
              <a:t>Overview of Applications Submitted Part 2</a:t>
            </a:r>
            <a:endParaRPr lang="en-US" dirty="0"/>
          </a:p>
        </p:txBody>
      </p:sp>
      <p:sp>
        <p:nvSpPr>
          <p:cNvPr id="30" name="TextBox 29"/>
          <p:cNvSpPr txBox="1"/>
          <p:nvPr/>
        </p:nvSpPr>
        <p:spPr>
          <a:xfrm>
            <a:off x="457200" y="1143000"/>
            <a:ext cx="8229600" cy="646331"/>
          </a:xfrm>
          <a:prstGeom prst="rect">
            <a:avLst/>
          </a:prstGeom>
          <a:noFill/>
        </p:spPr>
        <p:txBody>
          <a:bodyPr wrap="square" rtlCol="0">
            <a:spAutoFit/>
          </a:bodyPr>
          <a:lstStyle/>
          <a:p>
            <a:r>
              <a:rPr lang="en-US" dirty="0" smtClean="0"/>
              <a:t>Below is an overview of the diverse </a:t>
            </a:r>
            <a:r>
              <a:rPr lang="en-US" u="sng" dirty="0" smtClean="0"/>
              <a:t>male</a:t>
            </a:r>
            <a:r>
              <a:rPr lang="en-US" dirty="0" smtClean="0"/>
              <a:t> students who apply and are accepted in the Nursing Program at the University of Utah.</a:t>
            </a:r>
            <a:endParaRPr lang="en-US" dirty="0"/>
          </a:p>
        </p:txBody>
      </p:sp>
    </p:spTree>
    <p:extLst>
      <p:ext uri="{BB962C8B-B14F-4D97-AF65-F5344CB8AC3E}">
        <p14:creationId xmlns:p14="http://schemas.microsoft.com/office/powerpoint/2010/main" val="303064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9100" y="495299"/>
            <a:ext cx="4648200" cy="381000"/>
          </a:xfrm>
          <a:prstGeom prst="rect">
            <a:avLst/>
          </a:prstGeom>
          <a:noFill/>
        </p:spPr>
        <p:txBody>
          <a:bodyPr wrap="square" rtlCol="0">
            <a:spAutoFit/>
          </a:bodyPr>
          <a:lstStyle/>
          <a:p>
            <a:r>
              <a:rPr lang="en-US" dirty="0" smtClean="0"/>
              <a:t>Logistic Analysis of Diverse Students who apply</a:t>
            </a:r>
            <a:endParaRPr lang="en-US" dirty="0"/>
          </a:p>
        </p:txBody>
      </p:sp>
      <p:sp>
        <p:nvSpPr>
          <p:cNvPr id="4" name="TextBox 3"/>
          <p:cNvSpPr txBox="1"/>
          <p:nvPr/>
        </p:nvSpPr>
        <p:spPr>
          <a:xfrm>
            <a:off x="457200" y="1143000"/>
            <a:ext cx="8229600" cy="369332"/>
          </a:xfrm>
          <a:prstGeom prst="rect">
            <a:avLst/>
          </a:prstGeom>
          <a:noFill/>
        </p:spPr>
        <p:txBody>
          <a:bodyPr wrap="square" rtlCol="0">
            <a:spAutoFit/>
          </a:bodyPr>
          <a:lstStyle/>
          <a:p>
            <a:r>
              <a:rPr lang="en-US" dirty="0" smtClean="0"/>
              <a:t> Diversity = Zip code + gender + age + prior school </a:t>
            </a:r>
            <a:endParaRPr lang="en-US" dirty="0"/>
          </a:p>
        </p:txBody>
      </p:sp>
    </p:spTree>
    <p:extLst>
      <p:ext uri="{BB962C8B-B14F-4D97-AF65-F5344CB8AC3E}">
        <p14:creationId xmlns:p14="http://schemas.microsoft.com/office/powerpoint/2010/main" val="355199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1524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Female</a:t>
            </a:r>
            <a:endParaRPr lang="en-US" dirty="0"/>
          </a:p>
        </p:txBody>
      </p:sp>
      <p:sp>
        <p:nvSpPr>
          <p:cNvPr id="5" name="Rectangle 4"/>
          <p:cNvSpPr/>
          <p:nvPr/>
        </p:nvSpPr>
        <p:spPr>
          <a:xfrm>
            <a:off x="6553200" y="1524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Male</a:t>
            </a:r>
          </a:p>
        </p:txBody>
      </p:sp>
      <p:sp>
        <p:nvSpPr>
          <p:cNvPr id="6" name="Rectangle 5"/>
          <p:cNvSpPr/>
          <p:nvPr/>
        </p:nvSpPr>
        <p:spPr>
          <a:xfrm>
            <a:off x="28194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Black or African American</a:t>
            </a:r>
            <a:endParaRPr lang="en-US" sz="1000" dirty="0"/>
          </a:p>
        </p:txBody>
      </p:sp>
      <p:sp>
        <p:nvSpPr>
          <p:cNvPr id="7" name="Rectangle 6"/>
          <p:cNvSpPr/>
          <p:nvPr/>
        </p:nvSpPr>
        <p:spPr>
          <a:xfrm>
            <a:off x="1219200" y="40386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a:t>
            </a:r>
            <a:endParaRPr lang="en-US" sz="1000" dirty="0"/>
          </a:p>
          <a:p>
            <a:pPr algn="ctr"/>
            <a:endParaRPr lang="en-US" sz="1000" dirty="0" smtClean="0"/>
          </a:p>
        </p:txBody>
      </p:sp>
      <p:sp>
        <p:nvSpPr>
          <p:cNvPr id="8" name="Rectangle 7"/>
          <p:cNvSpPr/>
          <p:nvPr/>
        </p:nvSpPr>
        <p:spPr>
          <a:xfrm>
            <a:off x="36576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Hawaiian</a:t>
            </a:r>
          </a:p>
          <a:p>
            <a:pPr algn="ctr"/>
            <a:endParaRPr lang="en-US" sz="1000" dirty="0"/>
          </a:p>
        </p:txBody>
      </p:sp>
      <p:sp>
        <p:nvSpPr>
          <p:cNvPr id="9" name="Rectangle 8"/>
          <p:cNvSpPr/>
          <p:nvPr/>
        </p:nvSpPr>
        <p:spPr>
          <a:xfrm>
            <a:off x="44958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More than one Race</a:t>
            </a:r>
            <a:endParaRPr lang="en-US" sz="1000" dirty="0"/>
          </a:p>
        </p:txBody>
      </p:sp>
      <p:sp>
        <p:nvSpPr>
          <p:cNvPr id="10" name="Rectangle 9"/>
          <p:cNvSpPr/>
          <p:nvPr/>
        </p:nvSpPr>
        <p:spPr>
          <a:xfrm>
            <a:off x="6858000" y="2599509"/>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White</a:t>
            </a:r>
          </a:p>
        </p:txBody>
      </p:sp>
      <p:sp>
        <p:nvSpPr>
          <p:cNvPr id="11" name="Rectangle 10"/>
          <p:cNvSpPr/>
          <p:nvPr/>
        </p:nvSpPr>
        <p:spPr>
          <a:xfrm>
            <a:off x="53340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White + One other race</a:t>
            </a:r>
            <a:endParaRPr lang="en-US" sz="1000" dirty="0"/>
          </a:p>
        </p:txBody>
      </p:sp>
      <p:sp>
        <p:nvSpPr>
          <p:cNvPr id="12" name="Rectangle 11"/>
          <p:cNvSpPr/>
          <p:nvPr/>
        </p:nvSpPr>
        <p:spPr>
          <a:xfrm>
            <a:off x="1981200" y="4038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Asian + One other race</a:t>
            </a:r>
            <a:endParaRPr lang="en-US" sz="1000" dirty="0"/>
          </a:p>
        </p:txBody>
      </p:sp>
      <p:sp>
        <p:nvSpPr>
          <p:cNvPr id="13" name="Rectangle 12"/>
          <p:cNvSpPr/>
          <p:nvPr/>
        </p:nvSpPr>
        <p:spPr>
          <a:xfrm>
            <a:off x="8001000" y="2590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Blank or Unknown</a:t>
            </a:r>
            <a:endParaRPr lang="en-US" sz="1000" dirty="0">
              <a:solidFill>
                <a:srgbClr val="FFFF00"/>
              </a:solidFill>
            </a:endParaRPr>
          </a:p>
        </p:txBody>
      </p:sp>
      <p:cxnSp>
        <p:nvCxnSpPr>
          <p:cNvPr id="31" name="Straight Connector 30"/>
          <p:cNvCxnSpPr>
            <a:stCxn id="4" idx="3"/>
            <a:endCxn id="5" idx="1"/>
          </p:cNvCxnSpPr>
          <p:nvPr/>
        </p:nvCxnSpPr>
        <p:spPr>
          <a:xfrm>
            <a:off x="3886200" y="18288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57400" y="2590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00"/>
                </a:solidFill>
              </a:rPr>
              <a:t>Minority</a:t>
            </a:r>
          </a:p>
        </p:txBody>
      </p:sp>
      <p:cxnSp>
        <p:nvCxnSpPr>
          <p:cNvPr id="34" name="Elbow Connector 33"/>
          <p:cNvCxnSpPr>
            <a:stCxn id="4" idx="2"/>
            <a:endCxn id="32" idx="0"/>
          </p:cNvCxnSpPr>
          <p:nvPr/>
        </p:nvCxnSpPr>
        <p:spPr>
          <a:xfrm rot="5400000">
            <a:off x="2647950" y="2038350"/>
            <a:ext cx="457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2"/>
            <a:endCxn id="10" idx="0"/>
          </p:cNvCxnSpPr>
          <p:nvPr/>
        </p:nvCxnSpPr>
        <p:spPr>
          <a:xfrm rot="16200000" flipH="1">
            <a:off x="5043896" y="290104"/>
            <a:ext cx="465909" cy="415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2"/>
            <a:endCxn id="13" idx="0"/>
          </p:cNvCxnSpPr>
          <p:nvPr/>
        </p:nvCxnSpPr>
        <p:spPr>
          <a:xfrm rot="16200000" flipH="1">
            <a:off x="5619750" y="-285750"/>
            <a:ext cx="457200" cy="529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2" idx="2"/>
            <a:endCxn id="7" idx="0"/>
          </p:cNvCxnSpPr>
          <p:nvPr/>
        </p:nvCxnSpPr>
        <p:spPr>
          <a:xfrm rot="5400000">
            <a:off x="1638300" y="3124200"/>
            <a:ext cx="838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2" idx="2"/>
            <a:endCxn id="12" idx="0"/>
          </p:cNvCxnSpPr>
          <p:nvPr/>
        </p:nvCxnSpPr>
        <p:spPr>
          <a:xfrm rot="5400000">
            <a:off x="2038350" y="3524250"/>
            <a:ext cx="838200" cy="190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2" idx="2"/>
            <a:endCxn id="6" idx="0"/>
          </p:cNvCxnSpPr>
          <p:nvPr/>
        </p:nvCxnSpPr>
        <p:spPr>
          <a:xfrm rot="16200000" flipH="1">
            <a:off x="2457450" y="3295650"/>
            <a:ext cx="8382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2" idx="2"/>
            <a:endCxn id="8" idx="0"/>
          </p:cNvCxnSpPr>
          <p:nvPr/>
        </p:nvCxnSpPr>
        <p:spPr>
          <a:xfrm rot="16200000" flipH="1">
            <a:off x="2876550" y="2876550"/>
            <a:ext cx="838200" cy="1485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2"/>
            <a:endCxn id="9" idx="0"/>
          </p:cNvCxnSpPr>
          <p:nvPr/>
        </p:nvCxnSpPr>
        <p:spPr>
          <a:xfrm rot="16200000" flipH="1">
            <a:off x="3295650" y="2457450"/>
            <a:ext cx="838200" cy="2324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2" idx="2"/>
            <a:endCxn id="11" idx="0"/>
          </p:cNvCxnSpPr>
          <p:nvPr/>
        </p:nvCxnSpPr>
        <p:spPr>
          <a:xfrm rot="16200000" flipH="1">
            <a:off x="3714750" y="2038350"/>
            <a:ext cx="838200" cy="31623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57200" y="914400"/>
            <a:ext cx="82296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1000" y="381000"/>
            <a:ext cx="4648200" cy="381000"/>
          </a:xfrm>
          <a:prstGeom prst="rect">
            <a:avLst/>
          </a:prstGeom>
          <a:noFill/>
        </p:spPr>
        <p:txBody>
          <a:bodyPr wrap="square" rtlCol="0">
            <a:spAutoFit/>
          </a:bodyPr>
          <a:lstStyle/>
          <a:p>
            <a:r>
              <a:rPr lang="en-US" dirty="0" smtClean="0"/>
              <a:t>Overview of Applications not Submitted Part 1</a:t>
            </a:r>
            <a:endParaRPr lang="en-US" dirty="0"/>
          </a:p>
        </p:txBody>
      </p:sp>
    </p:spTree>
    <p:extLst>
      <p:ext uri="{BB962C8B-B14F-4D97-AF65-F5344CB8AC3E}">
        <p14:creationId xmlns:p14="http://schemas.microsoft.com/office/powerpoint/2010/main" val="157002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1062</Words>
  <Application>Microsoft Macintosh PowerPoint</Application>
  <PresentationFormat>On-screen Show (4:3)</PresentationFormat>
  <Paragraphs>155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LDS Church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fhl-b2-14</dc:creator>
  <cp:lastModifiedBy>Deepti Deshpande</cp:lastModifiedBy>
  <cp:revision>12</cp:revision>
  <dcterms:created xsi:type="dcterms:W3CDTF">2014-03-21T18:10:42Z</dcterms:created>
  <dcterms:modified xsi:type="dcterms:W3CDTF">2014-03-26T23:45:05Z</dcterms:modified>
</cp:coreProperties>
</file>