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3EA-D1EA-7241-8072-D167990D29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4A4-3E72-6D4C-A322-A7326BD6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1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3EA-D1EA-7241-8072-D167990D29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4A4-3E72-6D4C-A322-A7326BD6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3EA-D1EA-7241-8072-D167990D29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4A4-3E72-6D4C-A322-A7326BD6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3EA-D1EA-7241-8072-D167990D29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4A4-3E72-6D4C-A322-A7326BD6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3EA-D1EA-7241-8072-D167990D29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4A4-3E72-6D4C-A322-A7326BD6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3EA-D1EA-7241-8072-D167990D29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4A4-3E72-6D4C-A322-A7326BD6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3EA-D1EA-7241-8072-D167990D29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4A4-3E72-6D4C-A322-A7326BD6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3EA-D1EA-7241-8072-D167990D29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4A4-3E72-6D4C-A322-A7326BD6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6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3EA-D1EA-7241-8072-D167990D29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4A4-3E72-6D4C-A322-A7326BD6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8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3EA-D1EA-7241-8072-D167990D29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4A4-3E72-6D4C-A322-A7326BD6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3EA-D1EA-7241-8072-D167990D29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94A4-3E72-6D4C-A322-A7326BD6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D3EA-D1EA-7241-8072-D167990D29F3}" type="datetimeFigureOut">
              <a:rPr lang="en-US" smtClean="0"/>
              <a:t>3/24/14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194A4-3E72-6D4C-A322-A7326BD6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Measures and Model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r>
              <a:rPr lang="zh-CN" altLang="en-US" dirty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ratings:</a:t>
            </a:r>
          </a:p>
          <a:p>
            <a:pPr lvl="1"/>
            <a:r>
              <a:rPr lang="zh-CN" altLang="zh-CN" dirty="0" smtClean="0"/>
              <a:t>1</a:t>
            </a:r>
            <a:r>
              <a:rPr lang="en-US" altLang="zh-CN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reviews: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/>
              <a:t> </a:t>
            </a:r>
            <a:r>
              <a:rPr lang="en-US" altLang="zh-CN" dirty="0" smtClean="0"/>
              <a:t>(ratings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10)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(ratings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4)</a:t>
            </a:r>
          </a:p>
          <a:p>
            <a:pPr lvl="1"/>
            <a:r>
              <a:rPr lang="zh-CN" altLang="zh-CN" dirty="0" smtClean="0"/>
              <a:t>1</a:t>
            </a:r>
            <a:r>
              <a:rPr lang="en-US" altLang="zh-CN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Goal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/>
              <a:t> </a:t>
            </a:r>
            <a:r>
              <a:rPr lang="en-US" altLang="zh-CN" dirty="0" smtClean="0"/>
              <a:t>(ratings</a:t>
            </a:r>
            <a:r>
              <a:rPr lang="zh-CN" altLang="en-US" dirty="0" smtClean="0"/>
              <a:t> </a:t>
            </a:r>
            <a:r>
              <a:rPr lang="zh-CN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6)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(ratings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Six Measures and Modeling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Simple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difference</a:t>
            </a:r>
          </a:p>
          <a:p>
            <a:pPr lvl="1"/>
            <a:r>
              <a:rPr lang="en-US" b="1" dirty="0" smtClean="0"/>
              <a:t>Difference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scores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(positive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minus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negative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scores)</a:t>
            </a:r>
          </a:p>
          <a:p>
            <a:r>
              <a:rPr lang="en-US" b="1" dirty="0" smtClean="0"/>
              <a:t>Regression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difference</a:t>
            </a:r>
          </a:p>
          <a:p>
            <a:pPr lvl="1"/>
            <a:r>
              <a:rPr lang="en-US" b="1" dirty="0" smtClean="0"/>
              <a:t>Use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linear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regression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determine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weights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combining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positive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negative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scores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linear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predictor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ratings</a:t>
            </a:r>
          </a:p>
          <a:p>
            <a:r>
              <a:rPr lang="en-US" b="1" dirty="0" smtClean="0"/>
              <a:t>Word</a:t>
            </a:r>
            <a:r>
              <a:rPr lang="en-US" altLang="zh-CN" b="1" dirty="0" smtClean="0"/>
              <a:t>/item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analysis</a:t>
            </a:r>
          </a:p>
          <a:p>
            <a:pPr lvl="1"/>
            <a:r>
              <a:rPr lang="en-US" altLang="zh-CN" b="1" dirty="0" smtClean="0"/>
              <a:t>Use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original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50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words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training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identify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positive-leaning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negative-leaning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words.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weighted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+1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thumbs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up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-1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thumbs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Six Measures and Modeling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Stepwise logistic regression to select useful predictors from the set of 50 sentiment words</a:t>
            </a:r>
          </a:p>
          <a:p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Effective technique in text classification problems with large numbers of explanatory variables</a:t>
            </a:r>
          </a:p>
          <a:p>
            <a:r>
              <a:rPr lang="en-US" dirty="0" smtClean="0"/>
              <a:t>Random forests</a:t>
            </a:r>
          </a:p>
          <a:p>
            <a:pPr lvl="1"/>
            <a:r>
              <a:rPr lang="en-US" dirty="0" smtClean="0"/>
              <a:t>Ensemble method that uses thousands of tree – structured classifiers to arrive at a single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9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different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percentage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positive/negative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00" y="3239096"/>
            <a:ext cx="6197369" cy="28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8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importance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classifying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movie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reviews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provided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Random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Forest: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24" y="2224135"/>
            <a:ext cx="4460189" cy="463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7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Text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17" y="3015659"/>
            <a:ext cx="6696011" cy="31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3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classify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basis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alone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“worst”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6" y="2374189"/>
            <a:ext cx="9032874" cy="44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6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Text Measures: the</a:t>
            </a:r>
            <a:r>
              <a:rPr lang="zh-CN" altLang="en-US" b="1" dirty="0" smtClean="0"/>
              <a:t> </a:t>
            </a:r>
            <a:r>
              <a:rPr lang="en-US" b="1" dirty="0" smtClean="0"/>
              <a:t>heart of sentiment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analysis</a:t>
            </a:r>
          </a:p>
          <a:p>
            <a:pPr lvl="1"/>
            <a:r>
              <a:rPr lang="en-US" b="1" dirty="0" smtClean="0"/>
              <a:t>Text measures are scores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attributes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describe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text.</a:t>
            </a:r>
          </a:p>
          <a:p>
            <a:pPr lvl="1"/>
            <a:r>
              <a:rPr lang="en-US" b="1" dirty="0" smtClean="0"/>
              <a:t>Used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assess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personality,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consumer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preferences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political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opinions</a:t>
            </a:r>
          </a:p>
          <a:p>
            <a:pPr lvl="1"/>
            <a:r>
              <a:rPr lang="en-US" b="1" dirty="0" smtClean="0"/>
              <a:t>Begin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with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unstructured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text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input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</a:p>
          <a:p>
            <a:pPr lvl="1"/>
            <a:r>
              <a:rPr lang="en-US" altLang="zh-CN" b="1" dirty="0" smtClean="0"/>
              <a:t>Holds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promise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technology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understanding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consumer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opinion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markets</a:t>
            </a:r>
          </a:p>
          <a:p>
            <a:r>
              <a:rPr lang="en-US" altLang="zh-CN" b="1" dirty="0" smtClean="0"/>
              <a:t>Sentiment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Analysis</a:t>
            </a:r>
          </a:p>
          <a:p>
            <a:pPr lvl="1"/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assignment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numbers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attributes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according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rules</a:t>
            </a:r>
          </a:p>
          <a:p>
            <a:pPr lvl="1"/>
            <a:r>
              <a:rPr lang="en-US" altLang="zh-CN" b="1" dirty="0" smtClean="0"/>
              <a:t>Examine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gain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agreement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05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Reviews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8041" r="-38041"/>
          <a:stretch>
            <a:fillRect/>
          </a:stretch>
        </p:blipFill>
        <p:spPr>
          <a:xfrm>
            <a:off x="-1122868" y="1417638"/>
            <a:ext cx="11312047" cy="4966676"/>
          </a:xfrm>
        </p:spPr>
      </p:pic>
    </p:spTree>
    <p:extLst>
      <p:ext uri="{BB962C8B-B14F-4D97-AF65-F5344CB8AC3E}">
        <p14:creationId xmlns:p14="http://schemas.microsoft.com/office/powerpoint/2010/main" val="341469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Sentiment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Analysis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text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analytics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with</a:t>
            </a:r>
            <a:r>
              <a:rPr lang="zh-CN" altLang="en-US" b="1" dirty="0"/>
              <a:t> 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purpose</a:t>
            </a:r>
          </a:p>
          <a:p>
            <a:pPr lvl="1"/>
            <a:r>
              <a:rPr lang="en-US" b="1" dirty="0" smtClean="0"/>
              <a:t>Use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text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measures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learn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about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past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make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predictions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about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future</a:t>
            </a:r>
          </a:p>
          <a:p>
            <a:pPr lvl="1"/>
            <a:r>
              <a:rPr lang="en-US" b="1" dirty="0" smtClean="0"/>
              <a:t>Opinion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mining</a:t>
            </a:r>
          </a:p>
          <a:p>
            <a:pPr lvl="1"/>
            <a:r>
              <a:rPr lang="en-US" b="1" dirty="0" smtClean="0"/>
              <a:t>Draws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upon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positive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negative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(lexicons,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dictionaries)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convey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human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emotions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feeling</a:t>
            </a:r>
          </a:p>
          <a:p>
            <a:r>
              <a:rPr lang="en-US" b="1" dirty="0" smtClean="0"/>
              <a:t>Design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text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measures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work</a:t>
            </a:r>
          </a:p>
          <a:p>
            <a:pPr lvl="1"/>
            <a:r>
              <a:rPr lang="en-US" b="1" dirty="0" smtClean="0"/>
              <a:t>List</a:t>
            </a:r>
            <a:r>
              <a:rPr lang="en-US" altLang="zh-CN" b="1" dirty="0" smtClean="0"/>
              <a:t>-based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measures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item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–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weighted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measures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models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text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classification</a:t>
            </a:r>
          </a:p>
          <a:p>
            <a:pPr lvl="1"/>
            <a:r>
              <a:rPr lang="en-US" b="1" dirty="0" smtClean="0"/>
              <a:t>Training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regiment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evaluation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352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 and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Mass</a:t>
            </a:r>
            <a:r>
              <a:rPr lang="zh-CN" altLang="en-US" dirty="0" smtClean="0"/>
              <a:t> </a:t>
            </a:r>
            <a:r>
              <a:rPr lang="en-US" altLang="zh-CN" dirty="0" smtClean="0"/>
              <a:t>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al.(2011)</a:t>
            </a:r>
          </a:p>
          <a:p>
            <a:pPr lvl="1"/>
            <a:r>
              <a:rPr lang="en-US" dirty="0" smtClean="0"/>
              <a:t>Original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IMDb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5</a:t>
            </a:r>
            <a:r>
              <a:rPr lang="en-US" altLang="zh-CN" dirty="0" smtClean="0"/>
              <a:t>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movie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associated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ratings</a:t>
            </a:r>
          </a:p>
          <a:p>
            <a:pPr lvl="1"/>
            <a:r>
              <a:rPr lang="en-US" altLang="zh-CN" dirty="0" smtClean="0"/>
              <a:t>Similarly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</a:p>
          <a:p>
            <a:r>
              <a:rPr lang="en-US" altLang="zh-CN" b="1" dirty="0" smtClean="0"/>
              <a:t>Three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types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corpus:</a:t>
            </a:r>
          </a:p>
          <a:p>
            <a:pPr lvl="1"/>
            <a:r>
              <a:rPr lang="en-US" altLang="zh-CN" b="1" dirty="0" smtClean="0"/>
              <a:t>Review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text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with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ratings: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identify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sentiment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text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measures</a:t>
            </a:r>
          </a:p>
          <a:p>
            <a:pPr lvl="1"/>
            <a:r>
              <a:rPr lang="en-US" altLang="zh-CN" b="1" dirty="0" smtClean="0"/>
              <a:t>Movie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reviews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with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known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ratings: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training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developing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text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measurement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models</a:t>
            </a:r>
          </a:p>
          <a:p>
            <a:pPr lvl="1"/>
            <a:r>
              <a:rPr lang="en-US" altLang="zh-CN" b="1" dirty="0" smtClean="0"/>
              <a:t>Movie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reviews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with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known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ratings: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evaluating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developed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text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measures</a:t>
            </a: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2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Lexicon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Fifty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sentiment: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18" y="2245357"/>
            <a:ext cx="6713584" cy="40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3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There is nothing inherently good or bad about positive or negative words</a:t>
            </a:r>
          </a:p>
          <a:p>
            <a:r>
              <a:rPr lang="en-US" b="1" dirty="0" smtClean="0"/>
              <a:t>Objective: Try to predict users’ ratings from the use of positive and negative words.</a:t>
            </a:r>
          </a:p>
          <a:p>
            <a:r>
              <a:rPr lang="en-US" b="1" dirty="0" smtClean="0"/>
              <a:t>Count numbers of positive and negative words in each of the movie reviews</a:t>
            </a:r>
          </a:p>
          <a:p>
            <a:r>
              <a:rPr lang="en-US" b="1" dirty="0" smtClean="0"/>
              <a:t>Compute two list –based text measures</a:t>
            </a:r>
          </a:p>
          <a:p>
            <a:pPr lvl="1"/>
            <a:r>
              <a:rPr lang="en-US" b="1" dirty="0" smtClean="0"/>
              <a:t>POSITIVE: the percentage of words in the review that match up with the list of 25 positive words</a:t>
            </a:r>
          </a:p>
          <a:p>
            <a:pPr lvl="1"/>
            <a:r>
              <a:rPr lang="en-US" b="1" dirty="0" smtClean="0"/>
              <a:t>NEGATIVE: the percentage of words in the review that match up with the list of 25 negative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648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Four movie </a:t>
            </a:r>
            <a:r>
              <a:rPr lang="en-US" sz="2000" b="1" dirty="0"/>
              <a:t>reviews and their associated POSITIVE and NEGATIVE scores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First these reviews are filtered to remove stop words and account for stemming.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28" y="2282166"/>
            <a:ext cx="6626753" cy="43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1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Scatter Plot of Text Measures of Positive and Negative Sentiment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two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list-based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measures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play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across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500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movie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reviews</a:t>
            </a:r>
          </a:p>
          <a:p>
            <a:r>
              <a:rPr lang="en-US" altLang="zh-CN" sz="2000" dirty="0" smtClean="0"/>
              <a:t>There is no much correlation between positive and negative.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35" y="2760684"/>
            <a:ext cx="6295417" cy="40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 – Based </a:t>
            </a:r>
            <a:r>
              <a:rPr lang="en-US" dirty="0"/>
              <a:t>M</a:t>
            </a:r>
            <a:r>
              <a:rPr lang="en-US" dirty="0" smtClean="0"/>
              <a:t>easures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POSITIVE and NEGATIVE scores play out as far as eight movie reviews</a:t>
            </a:r>
          </a:p>
          <a:p>
            <a:r>
              <a:rPr lang="en-US" dirty="0" smtClean="0"/>
              <a:t>The list – based measures are missing favorable ratings of </a:t>
            </a:r>
            <a:r>
              <a:rPr lang="en-US" i="1" dirty="0" smtClean="0"/>
              <a:t>Find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Me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Guilty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unfavorable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i="1" dirty="0" err="1" smtClean="0"/>
              <a:t>Moneyball</a:t>
            </a:r>
            <a:endParaRPr lang="en-US" altLang="zh-CN" i="1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4346020"/>
            <a:ext cx="8470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3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683</Words>
  <Application>Microsoft Macintosh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Sentiment Analysis</vt:lpstr>
      <vt:lpstr>Movie Reviews</vt:lpstr>
      <vt:lpstr>Introduction</vt:lpstr>
      <vt:lpstr>Data Sets and Sources</vt:lpstr>
      <vt:lpstr>Lexicon worded for the data set with no ratings</vt:lpstr>
      <vt:lpstr>Sentiment Analysis</vt:lpstr>
      <vt:lpstr>List – Based Text Measures</vt:lpstr>
      <vt:lpstr>Scatter Plot of Text Measures of Positive and Negative Sentiment</vt:lpstr>
      <vt:lpstr>List – Based Measures </vt:lpstr>
      <vt:lpstr>Text Measures and Model development</vt:lpstr>
      <vt:lpstr>Six Measures and Modeling techniques</vt:lpstr>
      <vt:lpstr>Six Measures and Modeling techniques</vt:lpstr>
      <vt:lpstr>Comparison of different methods</vt:lpstr>
      <vt:lpstr>Word Importance</vt:lpstr>
      <vt:lpstr>Random Forest Text Measurement</vt:lpstr>
      <vt:lpstr>Simple Tree Classifier </vt:lpstr>
      <vt:lpstr>Text Measures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YUANYUAN GAO</dc:creator>
  <cp:lastModifiedBy>Deepti Deshpande</cp:lastModifiedBy>
  <cp:revision>19</cp:revision>
  <dcterms:created xsi:type="dcterms:W3CDTF">2014-03-17T00:07:09Z</dcterms:created>
  <dcterms:modified xsi:type="dcterms:W3CDTF">2014-03-25T01:41:07Z</dcterms:modified>
</cp:coreProperties>
</file>