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209" autoAdjust="0"/>
  </p:normalViewPr>
  <p:slideViewPr>
    <p:cSldViewPr>
      <p:cViewPr varScale="1">
        <p:scale>
          <a:sx n="44" d="100"/>
          <a:sy n="44" d="100"/>
        </p:scale>
        <p:origin x="-21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481B4-F53F-46D8-B858-1C2FE94938DD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09132-17D3-426B-BAEE-225B66D4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4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d.com/talks/simon_sinek_how_great_leaders_inspire_action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09132-17D3-426B-BAEE-225B66D4EC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0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09132-17D3-426B-BAEE-225B66D4EC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6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Why? </a:t>
            </a:r>
            <a:r>
              <a:rPr lang="en-US" dirty="0" smtClean="0">
                <a:hlinkClick r:id="rId3"/>
              </a:rPr>
              <a:t>http://www.ted.com/talks/simon_sinek_how_great_leaders_inspire_action.html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09132-17D3-426B-BAEE-225B66D4EC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4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 Vs (volume, velocity, and variety)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09132-17D3-426B-BAEE-225B66D4EC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63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09132-17D3-426B-BAEE-225B66D4EC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Target Group has a higher response rate than the Control Group, it indicates that the modeling is working. If the Control Group has a higher response rate than the Holdout Group, it indicates that the marketing treatment is working.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09132-17D3-426B-BAEE-225B66D4EC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41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09132-17D3-426B-BAEE-225B66D4EC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6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6664-F03F-469C-B3EF-FD850A1420F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3A91-FC98-4252-8E00-A1340703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9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6664-F03F-469C-B3EF-FD850A1420F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3A91-FC98-4252-8E00-A1340703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4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6664-F03F-469C-B3EF-FD850A1420F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3A91-FC98-4252-8E00-A1340703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6664-F03F-469C-B3EF-FD850A1420F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3A91-FC98-4252-8E00-A1340703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6664-F03F-469C-B3EF-FD850A1420F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3A91-FC98-4252-8E00-A1340703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6664-F03F-469C-B3EF-FD850A1420F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3A91-FC98-4252-8E00-A1340703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4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6664-F03F-469C-B3EF-FD850A1420F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3A91-FC98-4252-8E00-A1340703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6664-F03F-469C-B3EF-FD850A1420F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3A91-FC98-4252-8E00-A1340703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7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6664-F03F-469C-B3EF-FD850A1420F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3A91-FC98-4252-8E00-A1340703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5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6664-F03F-469C-B3EF-FD850A1420F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3A91-FC98-4252-8E00-A1340703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9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6664-F03F-469C-B3EF-FD850A1420F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3A91-FC98-4252-8E00-A1340703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2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6664-F03F-469C-B3EF-FD850A1420FB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3A91-FC98-4252-8E00-A1340703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3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Based on: Data mining techniques for marketing, sales, and CRM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1</a:t>
            </a:r>
          </a:p>
          <a:p>
            <a:r>
              <a:rPr lang="en-US" dirty="0" smtClean="0"/>
              <a:t>Rohit Aggarwal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CRISP-DM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04900"/>
            <a:ext cx="54864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15200" y="510975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Customer and business analytics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9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mining: a Business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process that creates business value</a:t>
            </a:r>
          </a:p>
          <a:p>
            <a:r>
              <a:rPr lang="en-US" dirty="0" smtClean="0"/>
              <a:t>A process that improves business operations</a:t>
            </a:r>
          </a:p>
          <a:p>
            <a:pPr lvl="1"/>
            <a:r>
              <a:rPr lang="en-US" dirty="0" smtClean="0"/>
              <a:t>Call center calls being color-tagged as green, yellow and red</a:t>
            </a:r>
          </a:p>
          <a:p>
            <a:pPr lvl="1"/>
            <a:r>
              <a:rPr lang="en-US" dirty="0" smtClean="0"/>
              <a:t>Cross-selling &amp; up-selling </a:t>
            </a:r>
          </a:p>
          <a:p>
            <a:pPr lvl="1"/>
            <a:r>
              <a:rPr lang="en-US" dirty="0" smtClean="0"/>
              <a:t>Retention of customers, especially SaaS</a:t>
            </a:r>
          </a:p>
          <a:p>
            <a:pPr lvl="1"/>
            <a:r>
              <a:rPr lang="en-US" dirty="0" smtClean="0"/>
              <a:t>Acquire new customers</a:t>
            </a:r>
          </a:p>
          <a:p>
            <a:pPr lvl="1"/>
            <a:r>
              <a:rPr lang="en-US" dirty="0" smtClean="0"/>
              <a:t>IDS</a:t>
            </a:r>
          </a:p>
          <a:p>
            <a:pPr lvl="1"/>
            <a:r>
              <a:rPr lang="en-US" dirty="0" smtClean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20997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pillars of data scientist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Depending on the role the following 3 would be required in varying degree:</a:t>
            </a:r>
          </a:p>
          <a:p>
            <a:r>
              <a:rPr lang="en-US" dirty="0" smtClean="0"/>
              <a:t>Business/domain understanding (Why?)</a:t>
            </a:r>
          </a:p>
          <a:p>
            <a:r>
              <a:rPr lang="en-US" dirty="0" smtClean="0"/>
              <a:t>Statistics understanding (What?)</a:t>
            </a:r>
          </a:p>
          <a:p>
            <a:r>
              <a:rPr lang="en-US" dirty="0" smtClean="0"/>
              <a:t>Coding (How?)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Cheap storage &amp; processing</a:t>
            </a:r>
          </a:p>
          <a:p>
            <a:r>
              <a:rPr lang="en-US" dirty="0" smtClean="0"/>
              <a:t>Data warehousing</a:t>
            </a:r>
          </a:p>
          <a:p>
            <a:r>
              <a:rPr lang="en-US" dirty="0" smtClean="0"/>
              <a:t>Open source (*nix, Apache, </a:t>
            </a:r>
            <a:r>
              <a:rPr lang="en-US" dirty="0" err="1" smtClean="0"/>
              <a:t>Mysql</a:t>
            </a:r>
            <a:r>
              <a:rPr lang="en-US" dirty="0" smtClean="0"/>
              <a:t>, R)</a:t>
            </a:r>
          </a:p>
          <a:p>
            <a:pPr lvl="1"/>
            <a:r>
              <a:rPr lang="en-US" dirty="0" smtClean="0"/>
              <a:t>Lower cost</a:t>
            </a:r>
          </a:p>
          <a:p>
            <a:pPr lvl="1"/>
            <a:r>
              <a:rPr lang="en-US" dirty="0" smtClean="0"/>
              <a:t>Lesser lock ins</a:t>
            </a:r>
          </a:p>
          <a:p>
            <a:pPr lvl="1"/>
            <a:r>
              <a:rPr lang="en-US" dirty="0" smtClean="0"/>
              <a:t>Larger pool of disaggregated consultancy firms</a:t>
            </a:r>
          </a:p>
          <a:p>
            <a:r>
              <a:rPr lang="en-US" dirty="0" smtClean="0"/>
              <a:t>Digital penetration</a:t>
            </a:r>
          </a:p>
        </p:txBody>
      </p:sp>
    </p:spTree>
    <p:extLst>
      <p:ext uri="{BB962C8B-B14F-4D97-AF65-F5344CB8AC3E}">
        <p14:creationId xmlns:p14="http://schemas.microsoft.com/office/powerpoint/2010/main" val="31216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[driven business value] is the new Gold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McKinsey report: US businesses short of 200,000 data scientists per year</a:t>
            </a:r>
          </a:p>
          <a:p>
            <a:endParaRPr lang="en-US" dirty="0" smtClean="0"/>
          </a:p>
          <a:p>
            <a:r>
              <a:rPr lang="en-US" dirty="0" smtClean="0"/>
              <a:t>“Data is </a:t>
            </a:r>
            <a:r>
              <a:rPr lang="en-US" dirty="0" err="1" smtClean="0"/>
              <a:t>Daata</a:t>
            </a:r>
            <a:r>
              <a:rPr lang="en-US" dirty="0" smtClean="0"/>
              <a:t>”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Data scientist at Samsung. 	[</a:t>
            </a:r>
            <a:r>
              <a:rPr lang="en-US" dirty="0" err="1" smtClean="0"/>
              <a:t>Daata</a:t>
            </a:r>
            <a:r>
              <a:rPr lang="en-US" dirty="0" smtClean="0"/>
              <a:t> in </a:t>
            </a:r>
            <a:r>
              <a:rPr lang="en-US" dirty="0" err="1" smtClean="0"/>
              <a:t>hindi</a:t>
            </a:r>
            <a:r>
              <a:rPr lang="en-US" dirty="0" smtClean="0"/>
              <a:t> means God. ]</a:t>
            </a:r>
          </a:p>
          <a:p>
            <a:endParaRPr lang="en-US" dirty="0" smtClean="0"/>
          </a:p>
          <a:p>
            <a:r>
              <a:rPr lang="en-US" dirty="0" smtClean="0"/>
              <a:t>“Numbers </a:t>
            </a:r>
            <a:r>
              <a:rPr lang="en-US" dirty="0"/>
              <a:t>do not lie. Politics and poetry promises these lies. Numbers are as close as we get to the hand writing of God</a:t>
            </a:r>
            <a:r>
              <a:rPr lang="en-US" dirty="0" smtClean="0"/>
              <a:t>.”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Dr. Gottlieb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business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Identifying [high priority] business opportunities &amp; problems.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Mining data to transform the data into actionable information.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Acting on the information.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Measuring the results.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&amp; </a:t>
            </a:r>
            <a:r>
              <a:rPr lang="en-US" dirty="0" smtClean="0"/>
              <a:t>performance tests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807504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0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side of a data 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Prioritizing business problems that need to be acted upon</a:t>
            </a:r>
          </a:p>
          <a:p>
            <a:r>
              <a:rPr lang="en-US" dirty="0" smtClean="0"/>
              <a:t>Figuring out what data needs to be collected</a:t>
            </a:r>
          </a:p>
          <a:p>
            <a:r>
              <a:rPr lang="en-US" dirty="0" smtClean="0"/>
              <a:t>Figuring out for how long certain data needs to be collected</a:t>
            </a:r>
          </a:p>
          <a:p>
            <a:r>
              <a:rPr lang="en-US" dirty="0" smtClean="0"/>
              <a:t>Deciding what reports would empower managers to make better business decisions</a:t>
            </a:r>
          </a:p>
          <a:p>
            <a:r>
              <a:rPr lang="en-US" dirty="0" smtClean="0"/>
              <a:t>Making it easier for managers to understand reports and take actions</a:t>
            </a:r>
          </a:p>
          <a:p>
            <a:r>
              <a:rPr lang="en-US" dirty="0" smtClean="0"/>
              <a:t>Measuring the results of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Conceptualizing business problem comprehensively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 Customer acquisition campaign</a:t>
            </a:r>
          </a:p>
          <a:p>
            <a:pPr lvl="1"/>
            <a:r>
              <a:rPr lang="en-US" dirty="0" smtClean="0"/>
              <a:t>A basic measure is response rate</a:t>
            </a:r>
          </a:p>
          <a:p>
            <a:pPr lvl="1"/>
            <a:r>
              <a:rPr lang="en-US" dirty="0" smtClean="0"/>
              <a:t>Good </a:t>
            </a:r>
            <a:r>
              <a:rPr lang="en-US" dirty="0" err="1" smtClean="0"/>
              <a:t>followup</a:t>
            </a:r>
            <a:r>
              <a:rPr lang="en-US" dirty="0" smtClean="0"/>
              <a:t> questions:</a:t>
            </a:r>
          </a:p>
          <a:p>
            <a:pPr lvl="2"/>
            <a:r>
              <a:rPr lang="en-US" dirty="0"/>
              <a:t>Did this campaign reach and bring in profitable customers? </a:t>
            </a:r>
          </a:p>
          <a:p>
            <a:pPr lvl="2"/>
            <a:r>
              <a:rPr lang="en-US" dirty="0"/>
              <a:t>Did a higher model score indicate a higher response rate? </a:t>
            </a:r>
          </a:p>
          <a:p>
            <a:pPr lvl="2"/>
            <a:r>
              <a:rPr lang="en-US" dirty="0"/>
              <a:t>Were these customers retained as well as would be expected? </a:t>
            </a:r>
          </a:p>
          <a:p>
            <a:pPr lvl="2"/>
            <a:r>
              <a:rPr lang="en-US" dirty="0"/>
              <a:t>What are the characteristics of the most loyal customers reached by this campaign? </a:t>
            </a:r>
          </a:p>
          <a:p>
            <a:pPr lvl="2"/>
            <a:r>
              <a:rPr lang="en-US" dirty="0"/>
              <a:t>Did the newly acquired customers purchase additional products? </a:t>
            </a:r>
          </a:p>
          <a:p>
            <a:pPr lvl="2"/>
            <a:r>
              <a:rPr lang="en-US" dirty="0"/>
              <a:t>Did some messages or offers work better than others? </a:t>
            </a:r>
          </a:p>
          <a:p>
            <a:pPr lvl="2"/>
            <a:r>
              <a:rPr lang="en-US" dirty="0"/>
              <a:t>Did customers reached by the campaign respond through alternate channels?</a:t>
            </a:r>
          </a:p>
        </p:txBody>
      </p:sp>
    </p:spTree>
    <p:extLst>
      <p:ext uri="{BB962C8B-B14F-4D97-AF65-F5344CB8AC3E}">
        <p14:creationId xmlns:p14="http://schemas.microsoft.com/office/powerpoint/2010/main" val="10397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425</Words>
  <Application>Microsoft Office PowerPoint</Application>
  <PresentationFormat>On-screen Show (4:3)</PresentationFormat>
  <Paragraphs>69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Based on: Data mining techniques for marketing, sales, and CRM</vt:lpstr>
      <vt:lpstr>Data mining: a Business Process</vt:lpstr>
      <vt:lpstr>3 pillars of data scientist</vt:lpstr>
      <vt:lpstr>Why now?</vt:lpstr>
      <vt:lpstr>Data [driven business value] is the new Gold </vt:lpstr>
      <vt:lpstr>Steps to create business value</vt:lpstr>
      <vt:lpstr>Data mining &amp; performance tests</vt:lpstr>
      <vt:lpstr>Business side of a data miner</vt:lpstr>
      <vt:lpstr>Conceptualizing business problem comprehensively</vt:lpstr>
      <vt:lpstr>CRISP-DM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syna</dc:creator>
  <cp:lastModifiedBy>syna</cp:lastModifiedBy>
  <cp:revision>21</cp:revision>
  <dcterms:created xsi:type="dcterms:W3CDTF">2013-12-29T21:56:14Z</dcterms:created>
  <dcterms:modified xsi:type="dcterms:W3CDTF">2014-01-06T02:58:05Z</dcterms:modified>
</cp:coreProperties>
</file>