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66" r:id="rId12"/>
    <p:sldId id="258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9" r:id="rId30"/>
    <p:sldId id="286" r:id="rId31"/>
    <p:sldId id="287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1896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14D2-24E5-4C9C-9D46-99017131F89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008-C7EB-456C-B701-DFB3779A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14D2-24E5-4C9C-9D46-99017131F89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008-C7EB-456C-B701-DFB3779A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14D2-24E5-4C9C-9D46-99017131F89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008-C7EB-456C-B701-DFB3779A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14D2-24E5-4C9C-9D46-99017131F89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008-C7EB-456C-B701-DFB3779A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14D2-24E5-4C9C-9D46-99017131F89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008-C7EB-456C-B701-DFB3779A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9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14D2-24E5-4C9C-9D46-99017131F89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008-C7EB-456C-B701-DFB3779A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14D2-24E5-4C9C-9D46-99017131F89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008-C7EB-456C-B701-DFB3779A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14D2-24E5-4C9C-9D46-99017131F89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008-C7EB-456C-B701-DFB3779A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14D2-24E5-4C9C-9D46-99017131F89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008-C7EB-456C-B701-DFB3779A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14D2-24E5-4C9C-9D46-99017131F89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008-C7EB-456C-B701-DFB3779A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4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14D2-24E5-4C9C-9D46-99017131F89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008-C7EB-456C-B701-DFB3779A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14D2-24E5-4C9C-9D46-99017131F89E}" type="datetimeFigureOut">
              <a:rPr lang="en-US" smtClean="0"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008-C7EB-456C-B701-DFB3779A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Clustering discovered a market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Bank of Americas home equity loans</a:t>
            </a:r>
          </a:p>
          <a:p>
            <a:pPr lvl="1"/>
            <a:r>
              <a:rPr lang="en-US" dirty="0" smtClean="0"/>
              <a:t>Before clustering, segments that were considered</a:t>
            </a:r>
          </a:p>
          <a:p>
            <a:pPr lvl="2"/>
            <a:r>
              <a:rPr lang="en-US" dirty="0" smtClean="0"/>
              <a:t>Parents of college-age children. Were promoted the idea of using loan towards tuition</a:t>
            </a:r>
          </a:p>
          <a:p>
            <a:pPr lvl="2"/>
            <a:r>
              <a:rPr lang="en-US" dirty="0" smtClean="0"/>
              <a:t>People with high but variable incomes </a:t>
            </a:r>
          </a:p>
          <a:p>
            <a:pPr lvl="1"/>
            <a:r>
              <a:rPr lang="en-US" dirty="0" smtClean="0"/>
              <a:t>After clustering</a:t>
            </a:r>
          </a:p>
          <a:p>
            <a:pPr lvl="2"/>
            <a:r>
              <a:rPr lang="en-US" dirty="0" smtClean="0"/>
              <a:t>Found a cluster with the following difference than population: unusually high density of loans, and cluster members had much higher percentage of customers had both personal and business accounts for same tax-id suggesting sole-proprietorship </a:t>
            </a:r>
          </a:p>
          <a:p>
            <a:pPr lvl="3"/>
            <a:r>
              <a:rPr lang="en-US" dirty="0" smtClean="0"/>
              <a:t>Using loans to fund business. </a:t>
            </a:r>
          </a:p>
          <a:p>
            <a:pPr lvl="3"/>
            <a:r>
              <a:rPr lang="en-US" dirty="0" smtClean="0"/>
              <a:t>Campaign was changed for such customers and was better received (7%)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0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 army sizes for women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100 measurements for 3000 women</a:t>
            </a:r>
          </a:p>
          <a:p>
            <a:r>
              <a:rPr lang="en-US" dirty="0" smtClean="0"/>
              <a:t>Clusters much different from the civilian alternatives</a:t>
            </a:r>
          </a:p>
          <a:p>
            <a:r>
              <a:rPr lang="en-US" dirty="0" smtClean="0"/>
              <a:t>Recommendations not implemented because of increased cost for “mil spec”.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4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One of the most popular clustering technique</a:t>
            </a:r>
          </a:p>
          <a:p>
            <a:r>
              <a:rPr lang="en-US" b="1" dirty="0" smtClean="0"/>
              <a:t>“k” refers to the number of clusters</a:t>
            </a:r>
          </a:p>
          <a:p>
            <a:r>
              <a:rPr lang="en-US" b="1" dirty="0" smtClean="0"/>
              <a:t>Good cluster centers should be in the densest parts of the data cloud</a:t>
            </a:r>
          </a:p>
          <a:p>
            <a:r>
              <a:rPr lang="en-US" b="1" dirty="0" smtClean="0"/>
              <a:t>2 steps: Assignment and Update</a:t>
            </a:r>
          </a:p>
          <a:p>
            <a:pPr lvl="1"/>
            <a:r>
              <a:rPr lang="en-US" b="1" dirty="0" smtClean="0"/>
              <a:t>Initial cluster seeds are chosen randomly</a:t>
            </a:r>
          </a:p>
          <a:p>
            <a:pPr lvl="1"/>
            <a:r>
              <a:rPr lang="en-US" b="1" dirty="0" smtClean="0"/>
              <a:t>Assignment: Members are assigned to the cluster with closest seed.</a:t>
            </a:r>
          </a:p>
          <a:p>
            <a:pPr lvl="1"/>
            <a:r>
              <a:rPr lang="en-US" b="1" dirty="0" smtClean="0"/>
              <a:t>Update: After assigning all members, cluster centroid is calculated. </a:t>
            </a:r>
          </a:p>
          <a:p>
            <a:r>
              <a:rPr lang="en-US" b="1" dirty="0" smtClean="0"/>
              <a:t>Centroid is the average position of cluster members in each dimension.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Voronoi</a:t>
            </a:r>
            <a:r>
              <a:rPr lang="en-US" dirty="0" smtClean="0"/>
              <a:t>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Voronoi</a:t>
            </a:r>
            <a:r>
              <a:rPr lang="en-US" b="1" dirty="0" smtClean="0"/>
              <a:t> diagram, a diagram whose lines mark the points that are equidistant from the two nearest cluster centers. </a:t>
            </a:r>
          </a:p>
          <a:p>
            <a:r>
              <a:rPr lang="en-US" b="1" dirty="0" smtClean="0"/>
              <a:t>Result is that each region on a </a:t>
            </a:r>
            <a:r>
              <a:rPr lang="en-US" b="1" dirty="0" err="1" smtClean="0"/>
              <a:t>Voronoi</a:t>
            </a:r>
            <a:r>
              <a:rPr lang="en-US" b="1" dirty="0" smtClean="0"/>
              <a:t> diagram consists of all points closest to one of the cluster centers. </a:t>
            </a:r>
          </a:p>
          <a:p>
            <a:r>
              <a:rPr lang="en-US" b="1" dirty="0" smtClean="0"/>
              <a:t>A good way to visualize the k-means clustering algorithms</a:t>
            </a:r>
          </a:p>
          <a:p>
            <a:r>
              <a:rPr lang="en-US" b="1" dirty="0" smtClean="0"/>
              <a:t>Can facilitate nearest neighbor queries such as the location of the closest metro statin, cell phone tower, or Starbucks.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837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Initial seeds may lead to sub-optimal clusters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Choose different seeds and check the stability of clusters. If no stable clusters are found then:</a:t>
            </a:r>
          </a:p>
          <a:p>
            <a:pPr lvl="1"/>
            <a:r>
              <a:rPr lang="en-US" b="1" dirty="0" smtClean="0"/>
              <a:t>No good clusters are there</a:t>
            </a:r>
          </a:p>
          <a:p>
            <a:pPr lvl="1"/>
            <a:r>
              <a:rPr lang="en-US" b="1" dirty="0" smtClean="0"/>
              <a:t>Value of “k” needs to be changed</a:t>
            </a:r>
          </a:p>
          <a:p>
            <a:pPr lvl="1"/>
            <a:r>
              <a:rPr lang="en-US" b="1" dirty="0" smtClean="0"/>
              <a:t>Or it didn’t find it yet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37875"/>
            <a:ext cx="2908024" cy="1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70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“k”?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may be </a:t>
            </a:r>
            <a:r>
              <a:rPr lang="en-US" b="1" dirty="0" smtClean="0"/>
              <a:t>determined by the number of segments the business can support</a:t>
            </a:r>
          </a:p>
          <a:p>
            <a:r>
              <a:rPr lang="en-US" dirty="0" smtClean="0"/>
              <a:t>Typically a </a:t>
            </a:r>
            <a:r>
              <a:rPr lang="en-US" b="1" dirty="0" smtClean="0"/>
              <a:t>business needs may suggest a range of acceptable values</a:t>
            </a:r>
          </a:p>
          <a:p>
            <a:r>
              <a:rPr lang="en-US" dirty="0" smtClean="0"/>
              <a:t>Try all k-values and evaluate based on:</a:t>
            </a:r>
          </a:p>
          <a:p>
            <a:pPr lvl="1"/>
            <a:r>
              <a:rPr lang="en-US" b="1" dirty="0" smtClean="0"/>
              <a:t>Something that makes sense</a:t>
            </a:r>
          </a:p>
          <a:p>
            <a:pPr lvl="1"/>
            <a:r>
              <a:rPr lang="en-US" b="1" dirty="0" smtClean="0"/>
              <a:t>Technical criteria such as the </a:t>
            </a:r>
          </a:p>
          <a:p>
            <a:pPr lvl="2"/>
            <a:r>
              <a:rPr lang="en-US" b="1" dirty="0" smtClean="0"/>
              <a:t>ratio of average intra-cluster distance to average inter-cluster distance</a:t>
            </a:r>
          </a:p>
          <a:p>
            <a:pPr lvl="2"/>
            <a:r>
              <a:rPr lang="en-US" b="1" dirty="0" smtClean="0"/>
              <a:t>the cluster silhouette</a:t>
            </a:r>
          </a:p>
          <a:p>
            <a:r>
              <a:rPr lang="en-US" b="1" dirty="0" smtClean="0"/>
              <a:t>Even if technical criterion is used, subjective evaluation is still needed.</a:t>
            </a:r>
          </a:p>
        </p:txBody>
      </p:sp>
    </p:spTree>
    <p:extLst>
      <p:ext uri="{BB962C8B-B14F-4D97-AF65-F5344CB8AC3E}">
        <p14:creationId xmlns:p14="http://schemas.microsoft.com/office/powerpoint/2010/main" val="360201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k=2 vs k=4 (deck of cards)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one correct clustering, so business acumen is needed to make a call.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28" y="2667000"/>
            <a:ext cx="532134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86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k-means to detect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“outside” should be defined as beyond some threshold distance from the cluster</a:t>
            </a:r>
          </a:p>
          <a:p>
            <a:pPr lvl="1"/>
            <a:r>
              <a:rPr lang="en-US" b="1" dirty="0" smtClean="0"/>
              <a:t>Single linkage: the distance to the nearest cluster member. </a:t>
            </a:r>
          </a:p>
          <a:p>
            <a:pPr lvl="2"/>
            <a:r>
              <a:rPr lang="en-US" b="1" dirty="0" smtClean="0"/>
              <a:t>Takes into account that the “usual” cluster may have a highly irregular shape instead of spherical shape</a:t>
            </a:r>
          </a:p>
          <a:p>
            <a:pPr lvl="1"/>
            <a:r>
              <a:rPr lang="en-US" b="1" dirty="0" smtClean="0"/>
              <a:t>Complete linkage: the distance to the farthest cluster member.</a:t>
            </a:r>
          </a:p>
          <a:p>
            <a:pPr lvl="1"/>
            <a:r>
              <a:rPr lang="en-US" b="1" dirty="0" smtClean="0"/>
              <a:t>Centroid linkage: the distance to the centroid of the cluster. </a:t>
            </a:r>
          </a:p>
          <a:p>
            <a:r>
              <a:rPr lang="en-US" b="1" dirty="0" smtClean="0"/>
              <a:t>Examples for “outside the usual clusters”</a:t>
            </a:r>
          </a:p>
          <a:p>
            <a:pPr lvl="1"/>
            <a:r>
              <a:rPr lang="en-US" b="1" dirty="0" smtClean="0"/>
              <a:t>in medicine to detect the presence of abnormal cells in tissue samples</a:t>
            </a:r>
          </a:p>
          <a:p>
            <a:pPr lvl="1"/>
            <a:r>
              <a:rPr lang="en-US" b="1" dirty="0" smtClean="0"/>
              <a:t>in telecommunication to detect calling patterns indicative of fraud.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4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Semi-directed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Good option when there is more than one target</a:t>
            </a:r>
          </a:p>
          <a:p>
            <a:pPr lvl="1"/>
            <a:r>
              <a:rPr lang="en-US" b="1" dirty="0" smtClean="0"/>
              <a:t>With a single target decision tree is more effective.</a:t>
            </a:r>
          </a:p>
          <a:p>
            <a:pPr lvl="1"/>
            <a:r>
              <a:rPr lang="en-US" dirty="0" smtClean="0"/>
              <a:t>Case study: Boston Globe</a:t>
            </a:r>
          </a:p>
          <a:p>
            <a:pPr lvl="2"/>
            <a:r>
              <a:rPr lang="en-US" dirty="0" smtClean="0"/>
              <a:t>How to decide editorial zone boundaries? </a:t>
            </a:r>
          </a:p>
          <a:p>
            <a:pPr lvl="2"/>
            <a:r>
              <a:rPr lang="en-US" dirty="0" smtClean="0"/>
              <a:t>How to interpret clusters</a:t>
            </a:r>
          </a:p>
          <a:p>
            <a:pPr lvl="3"/>
            <a:r>
              <a:rPr lang="en-US" dirty="0" smtClean="0"/>
              <a:t>What is common among intra-cluster members?</a:t>
            </a:r>
          </a:p>
          <a:p>
            <a:pPr lvl="3"/>
            <a:r>
              <a:rPr lang="en-US" dirty="0" smtClean="0"/>
              <a:t>What is different among clusters? 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0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variables are most important for defining which clusters?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Take the difference between average value within a particular cluster and average of the same variable in the overall population. </a:t>
            </a:r>
          </a:p>
          <a:p>
            <a:r>
              <a:rPr lang="en-US" b="1" dirty="0" smtClean="0"/>
              <a:t>Divide the difference with the standard deviation of the variable in the overall population to represent it as a z-score. </a:t>
            </a:r>
          </a:p>
          <a:p>
            <a:r>
              <a:rPr lang="en-US" b="1" dirty="0" smtClean="0"/>
              <a:t>Order variables by magnitudes of the z-scores. This is also the order of importance of variables in defining a given cluster.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083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Clustering–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is cluster detection useful?</a:t>
            </a:r>
          </a:p>
          <a:p>
            <a:pPr lvl="1"/>
            <a:r>
              <a:rPr lang="en-US" b="1" dirty="0" smtClean="0"/>
              <a:t>Excess of patterns many of which not be meaningful. </a:t>
            </a:r>
            <a:r>
              <a:rPr lang="en-US" dirty="0" err="1" smtClean="0"/>
              <a:t>eg</a:t>
            </a:r>
            <a:r>
              <a:rPr lang="en-US" dirty="0" smtClean="0"/>
              <a:t> too many competing radio signals add up to noise in reception. </a:t>
            </a:r>
          </a:p>
          <a:p>
            <a:pPr lvl="1"/>
            <a:r>
              <a:rPr lang="en-US" b="1" dirty="0" smtClean="0"/>
              <a:t>Local trends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 smtClean="0"/>
              <a:t> price elasticity may be opposite in sign for different customer segments</a:t>
            </a:r>
          </a:p>
          <a:p>
            <a:pPr lvl="1"/>
            <a:r>
              <a:rPr lang="en-US" dirty="0" smtClean="0"/>
              <a:t>Essence: intra-group similar, and inter-group different</a:t>
            </a:r>
          </a:p>
          <a:p>
            <a:pPr lvl="1"/>
            <a:r>
              <a:rPr lang="en-US" dirty="0" smtClean="0"/>
              <a:t>There is </a:t>
            </a:r>
            <a:r>
              <a:rPr lang="en-US" b="1" dirty="0" smtClean="0"/>
              <a:t>no target variable. </a:t>
            </a:r>
          </a:p>
          <a:p>
            <a:pPr lvl="1"/>
            <a:r>
              <a:rPr lang="en-US" dirty="0" smtClean="0"/>
              <a:t>Clustering can be </a:t>
            </a:r>
            <a:r>
              <a:rPr lang="en-US" b="1" dirty="0" smtClean="0"/>
              <a:t>a preliminary step for directed mining</a:t>
            </a:r>
          </a:p>
        </p:txBody>
      </p:sp>
    </p:spTree>
    <p:extLst>
      <p:ext uri="{BB962C8B-B14F-4D97-AF65-F5344CB8AC3E}">
        <p14:creationId xmlns:p14="http://schemas.microsoft.com/office/powerpoint/2010/main" val="38882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Cluster diameter: It is the maximum distance between any two records in the same cluster.</a:t>
            </a:r>
          </a:p>
          <a:p>
            <a:r>
              <a:rPr lang="en-US" b="1" dirty="0" smtClean="0"/>
              <a:t>Cluster variance: It is the sum of the squared distance from the centroid of cluster members.</a:t>
            </a:r>
          </a:p>
          <a:p>
            <a:r>
              <a:rPr lang="en-US" b="1" dirty="0" smtClean="0"/>
              <a:t>Silhouette: It is a measure of cluster dispersion or goodness</a:t>
            </a:r>
          </a:p>
          <a:p>
            <a:pPr lvl="1"/>
            <a:r>
              <a:rPr lang="en-US" b="1" dirty="0" smtClean="0"/>
              <a:t>First calculate the average distance (dissimilarity) between a member and other members of the same cluster. </a:t>
            </a:r>
          </a:p>
          <a:p>
            <a:pPr lvl="1"/>
            <a:r>
              <a:rPr lang="en-US" b="1" dirty="0" smtClean="0"/>
              <a:t>Next, calculate the average distance between a member and members of the nearest cluster.</a:t>
            </a:r>
          </a:p>
          <a:p>
            <a:pPr lvl="1"/>
            <a:r>
              <a:rPr lang="en-US" b="1" dirty="0" smtClean="0"/>
              <a:t>Difference between the above divided by the distance between a member and members of nearest cluster is silhouette score.</a:t>
            </a:r>
          </a:p>
          <a:p>
            <a:pPr lvl="1"/>
            <a:r>
              <a:rPr lang="en-US" b="1" dirty="0" smtClean="0"/>
              <a:t>Silhouette score can go from negative one to one. </a:t>
            </a:r>
          </a:p>
          <a:p>
            <a:pPr lvl="1"/>
            <a:r>
              <a:rPr lang="en-US" b="1" dirty="0" smtClean="0"/>
              <a:t>Silhouette score of all members of a cluster are averaged to calculate cluster silhouette.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146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 Score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50905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74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 score 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Silhouette scores can be </a:t>
            </a:r>
            <a:r>
              <a:rPr lang="en-US" b="1" dirty="0" smtClean="0"/>
              <a:t>used to choose an appropriate value of k.</a:t>
            </a:r>
          </a:p>
          <a:p>
            <a:r>
              <a:rPr lang="en-US" b="1" dirty="0" smtClean="0"/>
              <a:t>It can also be used to compare clusters produced by different random seeds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Strong clusters can be removed for further analysis.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59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Rule that a record should be assigned to the closest cluster allows the cluster to grow literally without bound.</a:t>
            </a:r>
          </a:p>
          <a:p>
            <a:r>
              <a:rPr lang="en-US" b="1" dirty="0" smtClean="0"/>
              <a:t>Imposing a maximum cluster-diameter is prudent.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64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version of Divisive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First run k-means clustering algorithm using the smallest “k” </a:t>
            </a:r>
          </a:p>
          <a:p>
            <a:r>
              <a:rPr lang="en-US" b="1" dirty="0" smtClean="0"/>
              <a:t>Using fitness measure (such as silhouette measure, variance, average distance from cluster center) determine the worst cluster.</a:t>
            </a:r>
          </a:p>
          <a:p>
            <a:r>
              <a:rPr lang="en-US" b="1" dirty="0" smtClean="0"/>
              <a:t>Using data from the weaker clusters, repeat the clustering process till the upper bound on “k” is reached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01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from Boston Globe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k-means clustering process as described in previous slide</a:t>
            </a:r>
          </a:p>
          <a:p>
            <a:r>
              <a:rPr lang="en-US" dirty="0" smtClean="0"/>
              <a:t>Restructuring of zones based on demographical measures.</a:t>
            </a:r>
          </a:p>
          <a:p>
            <a:r>
              <a:rPr lang="en-US" dirty="0" smtClean="0"/>
              <a:t>How would it help the newspaper?</a:t>
            </a:r>
          </a:p>
          <a:p>
            <a:pPr lvl="1"/>
            <a:r>
              <a:rPr lang="en-US" dirty="0" smtClean="0"/>
              <a:t>Better customization of editorial focus in special editions lead to better circulation.</a:t>
            </a:r>
          </a:p>
          <a:p>
            <a:pPr lvl="1"/>
            <a:r>
              <a:rPr lang="en-US" dirty="0" smtClean="0"/>
              <a:t>Better demographic clustering lead to better negotiations with advertisers.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Centroids may not be any actual data-point</a:t>
            </a:r>
          </a:p>
          <a:p>
            <a:r>
              <a:rPr lang="en-US" b="1" dirty="0" smtClean="0"/>
              <a:t>K-medians: </a:t>
            </a:r>
          </a:p>
          <a:p>
            <a:pPr lvl="1"/>
            <a:r>
              <a:rPr lang="en-US" b="1" dirty="0" smtClean="0"/>
              <a:t>looks for the set of centroids that minimizes the sum of the distances from cluster members to cluster centroids.</a:t>
            </a:r>
          </a:p>
          <a:p>
            <a:pPr lvl="1"/>
            <a:r>
              <a:rPr lang="en-US" b="1" dirty="0" smtClean="0"/>
              <a:t>The new center is the median along each dimension, rather than average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Median, minimizes the sum of the distance from itself to all members of the set. It is less sensitive to outliers.</a:t>
            </a:r>
          </a:p>
          <a:p>
            <a:pPr lvl="1"/>
            <a:r>
              <a:rPr lang="en-US" b="1" dirty="0" smtClean="0"/>
              <a:t>Application: picking facilities to minimize distances</a:t>
            </a:r>
          </a:p>
          <a:p>
            <a:r>
              <a:rPr lang="en-US" b="1" dirty="0" smtClean="0"/>
              <a:t>K-</a:t>
            </a:r>
            <a:r>
              <a:rPr lang="en-US" b="1" dirty="0" err="1" smtClean="0"/>
              <a:t>medoids</a:t>
            </a:r>
            <a:endParaRPr lang="en-US" b="1" dirty="0" smtClean="0"/>
          </a:p>
          <a:p>
            <a:pPr lvl="1"/>
            <a:r>
              <a:rPr lang="en-US" b="1" dirty="0" smtClean="0"/>
              <a:t>The next center is the best representative object for each cluster.</a:t>
            </a:r>
          </a:p>
          <a:p>
            <a:pPr lvl="1"/>
            <a:r>
              <a:rPr lang="en-US" b="1" dirty="0" smtClean="0"/>
              <a:t>Advantage: Because it is actual object, they have actual values for fields not used for clustering. </a:t>
            </a:r>
          </a:p>
          <a:p>
            <a:r>
              <a:rPr lang="en-US" b="1" dirty="0" smtClean="0"/>
              <a:t>Soft side of K-means</a:t>
            </a:r>
          </a:p>
          <a:p>
            <a:pPr lvl="1"/>
            <a:r>
              <a:rPr lang="en-US" b="1" dirty="0" smtClean="0"/>
              <a:t>Instead of assigning a record to one cluster, it is assigned fuzzy membership to all clusters.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363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and weighting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Scaling variables: calculate z-scores, </a:t>
            </a:r>
            <a:r>
              <a:rPr lang="en-US" b="1" dirty="0" err="1" smtClean="0"/>
              <a:t>ie</a:t>
            </a:r>
            <a:r>
              <a:rPr lang="en-US" b="1" dirty="0" smtClean="0"/>
              <a:t> subtract mean and divide it by the standard deviation. </a:t>
            </a:r>
          </a:p>
          <a:p>
            <a:r>
              <a:rPr lang="en-US" b="1" dirty="0" smtClean="0"/>
              <a:t>Weighting: provides a relative adjustment for a variable, because some variables are more important than others.</a:t>
            </a:r>
          </a:p>
          <a:p>
            <a:r>
              <a:rPr lang="en-US" b="1" dirty="0" smtClean="0"/>
              <a:t>After scaling to get rid of bias due to units, use weights to introduce bias based on knowledge of the business context.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7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k-means clustering: start with a fixed number of clusters, and make clusters based on a criterion—minimum distance from the centroid</a:t>
            </a:r>
          </a:p>
          <a:p>
            <a:r>
              <a:rPr lang="en-US" dirty="0" smtClean="0"/>
              <a:t>Divisive clustering: start with one cluster and keep breaking till some stopping rule gets triggered.</a:t>
            </a:r>
          </a:p>
          <a:p>
            <a:r>
              <a:rPr lang="en-US" dirty="0" smtClean="0"/>
              <a:t>Hierarchical clustering: start with every record in its own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06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Ward method implements hierarchical clustering</a:t>
            </a:r>
          </a:p>
          <a:p>
            <a:r>
              <a:rPr lang="en-US" b="1" dirty="0" smtClean="0"/>
              <a:t>When we summarize data, we increase interpretability but we loose information. </a:t>
            </a:r>
          </a:p>
          <a:p>
            <a:r>
              <a:rPr lang="en-US" b="1" dirty="0" smtClean="0"/>
              <a:t>It minimizes the loss of information that occurs when the group is described by the average values  of group members’ variables. </a:t>
            </a:r>
          </a:p>
          <a:p>
            <a:r>
              <a:rPr lang="en-US" b="1" dirty="0" smtClean="0"/>
              <a:t>Only continuous variables can be used. </a:t>
            </a:r>
          </a:p>
          <a:p>
            <a:r>
              <a:rPr lang="en-US" b="1" dirty="0" smtClean="0"/>
              <a:t>Loss of information is based on distances or on squared distances. In latter case, use “error sum of squares” or ESS.</a:t>
            </a:r>
          </a:p>
          <a:p>
            <a:r>
              <a:rPr lang="en-US" b="1" dirty="0" smtClean="0"/>
              <a:t>Records with the smallest ESS are joined to form the first cluster. </a:t>
            </a:r>
          </a:p>
          <a:p>
            <a:r>
              <a:rPr lang="en-US" b="1" dirty="0" err="1" smtClean="0"/>
              <a:t>Dendogram</a:t>
            </a:r>
            <a:r>
              <a:rPr lang="en-US" b="1" dirty="0" smtClean="0"/>
              <a:t> helps to select the number of clusters to ultimately work with.</a:t>
            </a:r>
          </a:p>
          <a:p>
            <a:r>
              <a:rPr lang="en-US" b="1" dirty="0" smtClean="0"/>
              <a:t>Unsuitable for large databases because it is computationally intensive.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694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 set is not pre-classified, </a:t>
            </a:r>
            <a:r>
              <a:rPr lang="en-US" dirty="0" err="1" smtClean="0"/>
              <a:t>ie</a:t>
            </a:r>
            <a:r>
              <a:rPr lang="en-US" dirty="0" smtClean="0"/>
              <a:t> target variable is not used</a:t>
            </a:r>
          </a:p>
          <a:p>
            <a:r>
              <a:rPr lang="en-US" b="1" dirty="0" smtClean="0"/>
              <a:t>You’ve to determine whether the resulting clusters are of interest to business</a:t>
            </a:r>
          </a:p>
          <a:p>
            <a:r>
              <a:rPr lang="en-US" b="1" dirty="0" smtClean="0"/>
              <a:t>After clusters are formed, next they may:</a:t>
            </a:r>
          </a:p>
          <a:p>
            <a:pPr lvl="1"/>
            <a:r>
              <a:rPr lang="en-US" b="1" dirty="0" smtClean="0"/>
              <a:t>become objects of study</a:t>
            </a:r>
          </a:p>
          <a:p>
            <a:pPr lvl="1"/>
            <a:r>
              <a:rPr lang="en-US" b="1" dirty="0" smtClean="0"/>
              <a:t>become a dimension in data warehousing</a:t>
            </a:r>
          </a:p>
          <a:p>
            <a:pPr lvl="1"/>
            <a:r>
              <a:rPr lang="en-US" b="1" dirty="0" smtClean="0"/>
              <a:t>be inputs to other models</a:t>
            </a:r>
          </a:p>
          <a:p>
            <a:pPr lvl="1"/>
            <a:r>
              <a:rPr lang="en-US" b="1" dirty="0" smtClean="0"/>
              <a:t>be monitored over time to see how customers migrate from one cluster to other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8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agglomerative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Starts with every record in its own cluster.</a:t>
            </a:r>
          </a:p>
          <a:p>
            <a:r>
              <a:rPr lang="en-US" b="1" dirty="0" smtClean="0"/>
              <a:t>Clusters gradually merge, forming larger and larger groupings. </a:t>
            </a:r>
          </a:p>
          <a:p>
            <a:r>
              <a:rPr lang="en-US" b="1" dirty="0" smtClean="0"/>
              <a:t>Merging happens till all records in one cluster.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28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It is computationally expensive. </a:t>
            </a:r>
          </a:p>
          <a:p>
            <a:r>
              <a:rPr lang="en-US" b="1" dirty="0" smtClean="0"/>
              <a:t>It can be difficult to visualize the clusters.</a:t>
            </a:r>
          </a:p>
          <a:p>
            <a:r>
              <a:rPr lang="en-US" b="1" dirty="0" smtClean="0"/>
              <a:t>It is quite sensitive to outliers.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169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way of identifying optimal number of clusters in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Biggest information gain going from one cluster level to the other. </a:t>
            </a:r>
          </a:p>
          <a:p>
            <a:r>
              <a:rPr lang="en-US" b="1" dirty="0" smtClean="0"/>
              <a:t>Business constraints and subjective judgment is still needed.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3021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 of Agglomerative clustering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2771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25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Produce data mining models that can be used on other data sets to produce scores.</a:t>
            </a:r>
          </a:p>
          <a:p>
            <a:r>
              <a:rPr lang="en-US" b="1" dirty="0" smtClean="0"/>
              <a:t>Scores are cluster assignments, which may be a single cluster label (“hard” assignment), or estimates of probability of membership in each cluster (“soft” assignment).</a:t>
            </a:r>
          </a:p>
          <a:p>
            <a:r>
              <a:rPr lang="en-US" b="1" dirty="0" smtClean="0"/>
              <a:t>Another way to characterize cluster is to look at a typical member and ask which features of this member are most different from the overall population. </a:t>
            </a:r>
          </a:p>
          <a:p>
            <a:r>
              <a:rPr lang="en-US" b="1" dirty="0" smtClean="0"/>
              <a:t>Undirected in technical sense, but directed in business sense. </a:t>
            </a:r>
            <a:r>
              <a:rPr lang="en-US" b="1" dirty="0" err="1" smtClean="0"/>
              <a:t>Eg</a:t>
            </a:r>
            <a:r>
              <a:rPr lang="en-US" b="1" dirty="0" smtClean="0"/>
              <a:t> customer segmentation is a popular application of clustering.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586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segmentation and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Segmenting customers into clusters that are expected to behave similarly is useful</a:t>
            </a:r>
          </a:p>
          <a:p>
            <a:pPr lvl="1"/>
            <a:r>
              <a:rPr lang="en-US" b="1" dirty="0" smtClean="0"/>
              <a:t>for targeting cross-sell offers</a:t>
            </a:r>
          </a:p>
          <a:p>
            <a:pPr lvl="1"/>
            <a:r>
              <a:rPr lang="en-US" b="1" dirty="0" smtClean="0"/>
              <a:t>for focusing retention efforts</a:t>
            </a:r>
          </a:p>
          <a:p>
            <a:pPr lvl="1"/>
            <a:r>
              <a:rPr lang="en-US" b="1" dirty="0" smtClean="0"/>
              <a:t>for customizing messaging</a:t>
            </a:r>
          </a:p>
          <a:p>
            <a:pPr lvl="1"/>
            <a:r>
              <a:rPr lang="en-US" b="1" dirty="0" smtClean="0"/>
              <a:t>for selling ads to advertisers</a:t>
            </a:r>
          </a:p>
          <a:p>
            <a:pPr lvl="1"/>
            <a:r>
              <a:rPr lang="en-US" b="1" dirty="0" smtClean="0"/>
              <a:t>for customizing products or services</a:t>
            </a:r>
          </a:p>
          <a:p>
            <a:r>
              <a:rPr lang="en-US" dirty="0" smtClean="0"/>
              <a:t>Segments are formed typically based on </a:t>
            </a:r>
            <a:r>
              <a:rPr lang="en-US" b="1" dirty="0" smtClean="0"/>
              <a:t>geography, demography, product usage, length of relationship, attitudes expressed in surveys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2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Credit-card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credit-card company’s profitable clusters</a:t>
            </a:r>
          </a:p>
          <a:p>
            <a:pPr lvl="1"/>
            <a:r>
              <a:rPr lang="en-US" dirty="0" smtClean="0"/>
              <a:t>High-balance revolvers</a:t>
            </a:r>
          </a:p>
          <a:p>
            <a:pPr lvl="2"/>
            <a:r>
              <a:rPr lang="en-US" dirty="0" smtClean="0"/>
              <a:t>Profitable segment because pay interest on high-balance</a:t>
            </a:r>
          </a:p>
          <a:p>
            <a:pPr lvl="1"/>
            <a:r>
              <a:rPr lang="en-US" dirty="0" smtClean="0"/>
              <a:t>High-volume </a:t>
            </a:r>
            <a:r>
              <a:rPr lang="en-US" dirty="0" err="1" smtClean="0"/>
              <a:t>transactors</a:t>
            </a:r>
            <a:endParaRPr lang="en-US" dirty="0" smtClean="0"/>
          </a:p>
          <a:p>
            <a:pPr lvl="2"/>
            <a:r>
              <a:rPr lang="en-US" dirty="0" smtClean="0"/>
              <a:t>Profitable make many transactions and card issuer receives a percentage of transactions</a:t>
            </a:r>
          </a:p>
          <a:p>
            <a:pPr lvl="1"/>
            <a:r>
              <a:rPr lang="en-US" dirty="0" smtClean="0"/>
              <a:t>Convenience users</a:t>
            </a:r>
          </a:p>
          <a:p>
            <a:pPr lvl="2"/>
            <a:r>
              <a:rPr lang="en-US" dirty="0" smtClean="0"/>
              <a:t>Occasional large purchases that they pay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Clustering vs Decision 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Management wanted to use k-means clustering to better focus at retention problem</a:t>
            </a:r>
          </a:p>
          <a:p>
            <a:r>
              <a:rPr lang="en-US" dirty="0" smtClean="0"/>
              <a:t>Customers in clusters from k-means had different retention characteristics</a:t>
            </a:r>
          </a:p>
          <a:p>
            <a:r>
              <a:rPr lang="en-US" dirty="0" smtClean="0"/>
              <a:t>However, </a:t>
            </a:r>
            <a:r>
              <a:rPr lang="en-US" b="1" dirty="0" smtClean="0"/>
              <a:t>by using retention as a target variable and keeping leaf size quite large, only a few leaves were created.</a:t>
            </a:r>
          </a:p>
          <a:p>
            <a:r>
              <a:rPr lang="en-US" b="1" dirty="0" smtClean="0"/>
              <a:t>Advantage: Decision tree leaves also come with business rules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158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vs Decision tree 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Typically a good consensus between the two</a:t>
            </a:r>
          </a:p>
          <a:p>
            <a:r>
              <a:rPr lang="en-US" sz="2800" dirty="0" smtClean="0"/>
              <a:t>One important difference:</a:t>
            </a:r>
          </a:p>
          <a:p>
            <a:pPr lvl="1"/>
            <a:r>
              <a:rPr lang="en-US" sz="2400" b="1" dirty="0" smtClean="0"/>
              <a:t>Boundaries of the decision tree leaves are always parallel to an axis, because each split is in the form </a:t>
            </a:r>
            <a:r>
              <a:rPr lang="en-US" sz="2400" b="1" i="1" dirty="0" smtClean="0"/>
              <a:t>if X&gt;10 then go left otherwise go right. </a:t>
            </a:r>
          </a:p>
          <a:p>
            <a:pPr lvl="1"/>
            <a:r>
              <a:rPr lang="en-US" sz="2400" b="1" dirty="0" smtClean="0"/>
              <a:t>In contrast, the boundaries of k-means clusters can be at any angle. 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10050"/>
            <a:ext cx="4114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8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(</a:t>
            </a:r>
            <a:r>
              <a:rPr lang="en-US" dirty="0" err="1" smtClean="0"/>
              <a:t>cntd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variables should be used to define clusters?</a:t>
            </a:r>
          </a:p>
          <a:p>
            <a:r>
              <a:rPr lang="en-US" b="1" dirty="0" smtClean="0"/>
              <a:t>Count of events can be defined based on same time unit for comparison. </a:t>
            </a:r>
            <a:r>
              <a:rPr lang="en-US" b="1" dirty="0" err="1" smtClean="0"/>
              <a:t>Eg</a:t>
            </a:r>
            <a:r>
              <a:rPr lang="en-US" b="1" dirty="0" smtClean="0"/>
              <a:t> complaint rate, subscription rate, contact rate</a:t>
            </a:r>
          </a:p>
          <a:p>
            <a:r>
              <a:rPr lang="en-US" b="1" dirty="0" smtClean="0"/>
              <a:t>It is a good idea to standardize variables, </a:t>
            </a:r>
            <a:r>
              <a:rPr lang="en-US" b="1" dirty="0" err="1" smtClean="0"/>
              <a:t>ie</a:t>
            </a:r>
            <a:r>
              <a:rPr lang="en-US" b="1" dirty="0" smtClean="0"/>
              <a:t> use z-values for comparability </a:t>
            </a:r>
          </a:p>
          <a:p>
            <a:r>
              <a:rPr lang="en-US" b="1" dirty="0" smtClean="0"/>
              <a:t>Segmenting first based on a key variable such as </a:t>
            </a:r>
            <a:r>
              <a:rPr lang="en-US" b="1" i="1" dirty="0" smtClean="0"/>
              <a:t>tenure</a:t>
            </a:r>
            <a:r>
              <a:rPr lang="en-US" b="1" dirty="0" smtClean="0"/>
              <a:t>, and then run clustering for the 2 segments, which maybe </a:t>
            </a:r>
            <a:r>
              <a:rPr lang="en-US" b="1" i="1" dirty="0" err="1" smtClean="0"/>
              <a:t>tenureMoreThanAnYear</a:t>
            </a:r>
            <a:r>
              <a:rPr lang="en-US" b="1" dirty="0" smtClean="0"/>
              <a:t>, </a:t>
            </a:r>
            <a:r>
              <a:rPr lang="en-US" b="1" i="1" dirty="0" err="1" smtClean="0"/>
              <a:t>tenureLessThanAnYear</a:t>
            </a:r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6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2049</Words>
  <Application>Microsoft Macintosh PowerPoint</Application>
  <PresentationFormat>On-screen Show (4:3)</PresentationFormat>
  <Paragraphs>189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Chapter 13</vt:lpstr>
      <vt:lpstr>Clustering– Unsupervised learning</vt:lpstr>
      <vt:lpstr>Clustering</vt:lpstr>
      <vt:lpstr>Clustering (cntd.)</vt:lpstr>
      <vt:lpstr>Customer segmentation and clustering</vt:lpstr>
      <vt:lpstr>Example: Credit-card clusters</vt:lpstr>
      <vt:lpstr>Example: Clustering vs Decision tree </vt:lpstr>
      <vt:lpstr>Clustering vs Decision tree (cntd.)</vt:lpstr>
      <vt:lpstr>Clustering (cntd.)</vt:lpstr>
      <vt:lpstr>Example: Clustering discovered a market segment</vt:lpstr>
      <vt:lpstr>Example: US army sizes for women</vt:lpstr>
      <vt:lpstr>K-means clustering</vt:lpstr>
      <vt:lpstr>Voronoi Diagrams</vt:lpstr>
      <vt:lpstr>Problem with k-means clustering</vt:lpstr>
      <vt:lpstr>How do you use “k”?</vt:lpstr>
      <vt:lpstr>k=2 vs k=4 (deck of cards)</vt:lpstr>
      <vt:lpstr>Using k-means to detect outliers</vt:lpstr>
      <vt:lpstr>Semi-directed clustering</vt:lpstr>
      <vt:lpstr>Which variables are most important for defining which clusters?</vt:lpstr>
      <vt:lpstr>Cluster characteristics</vt:lpstr>
      <vt:lpstr>Silhouette Score</vt:lpstr>
      <vt:lpstr>Silhouette score (cntd.)</vt:lpstr>
      <vt:lpstr>Clustering (cntd.)</vt:lpstr>
      <vt:lpstr>A version of Divisive clustering</vt:lpstr>
      <vt:lpstr>Results from Boston Globe case study</vt:lpstr>
      <vt:lpstr>Variations of k-means</vt:lpstr>
      <vt:lpstr>Scaling and weighting variables</vt:lpstr>
      <vt:lpstr>3 types of clustering</vt:lpstr>
      <vt:lpstr>Ward method</vt:lpstr>
      <vt:lpstr>Hierarchical agglomerative clustering</vt:lpstr>
      <vt:lpstr>Hierarchical clustering</vt:lpstr>
      <vt:lpstr>A way of identifying optimal number of clusters in hierarchical clustering</vt:lpstr>
      <vt:lpstr>Eg of Agglomerative clustering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syna</dc:creator>
  <cp:lastModifiedBy>Deepti Deshpande</cp:lastModifiedBy>
  <cp:revision>65</cp:revision>
  <dcterms:created xsi:type="dcterms:W3CDTF">2014-02-09T21:16:07Z</dcterms:created>
  <dcterms:modified xsi:type="dcterms:W3CDTF">2014-03-24T06:56:48Z</dcterms:modified>
</cp:coreProperties>
</file>