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2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0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2D58A-6CBC-4164-9D45-B64BF8218014}" type="datetimeFigureOut">
              <a:rPr lang="en-US" smtClean="0"/>
              <a:t>1/5/2014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FCC5F-6B80-4030-A50D-E0F25AD9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5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ordstream.com/articles/most-expensive-keywords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FCC5F-6B80-4030-A50D-E0F25AD96BA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7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http://www.wordstream.com/articles/most-expensive-keywords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FCC5F-6B80-4030-A50D-E0F25AD96BA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71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0945-2A3E-4BD3-ABDC-FD3375763AD2}" type="datetimeFigureOut">
              <a:rPr lang="en-US" smtClean="0"/>
              <a:t>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4611-73F6-43F2-904A-B11234A42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0945-2A3E-4BD3-ABDC-FD3375763AD2}" type="datetimeFigureOut">
              <a:rPr lang="en-US" smtClean="0"/>
              <a:t>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4611-73F6-43F2-904A-B11234A42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9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0945-2A3E-4BD3-ABDC-FD3375763AD2}" type="datetimeFigureOut">
              <a:rPr lang="en-US" smtClean="0"/>
              <a:t>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4611-73F6-43F2-904A-B11234A42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2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0945-2A3E-4BD3-ABDC-FD3375763AD2}" type="datetimeFigureOut">
              <a:rPr lang="en-US" smtClean="0"/>
              <a:t>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4611-73F6-43F2-904A-B11234A42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1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0945-2A3E-4BD3-ABDC-FD3375763AD2}" type="datetimeFigureOut">
              <a:rPr lang="en-US" smtClean="0"/>
              <a:t>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4611-73F6-43F2-904A-B11234A42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6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0945-2A3E-4BD3-ABDC-FD3375763AD2}" type="datetimeFigureOut">
              <a:rPr lang="en-US" smtClean="0"/>
              <a:t>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4611-73F6-43F2-904A-B11234A42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0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0945-2A3E-4BD3-ABDC-FD3375763AD2}" type="datetimeFigureOut">
              <a:rPr lang="en-US" smtClean="0"/>
              <a:t>1/5/2014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4611-73F6-43F2-904A-B11234A42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0945-2A3E-4BD3-ABDC-FD3375763AD2}" type="datetimeFigureOut">
              <a:rPr lang="en-US" smtClean="0"/>
              <a:t>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4611-73F6-43F2-904A-B11234A42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0945-2A3E-4BD3-ABDC-FD3375763AD2}" type="datetimeFigureOut">
              <a:rPr lang="en-US" smtClean="0"/>
              <a:t>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4611-73F6-43F2-904A-B11234A42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4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0945-2A3E-4BD3-ABDC-FD3375763AD2}" type="datetimeFigureOut">
              <a:rPr lang="en-US" smtClean="0"/>
              <a:t>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4611-73F6-43F2-904A-B11234A42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3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0945-2A3E-4BD3-ABDC-FD3375763AD2}" type="datetimeFigureOut">
              <a:rPr lang="en-US" smtClean="0"/>
              <a:t>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4611-73F6-43F2-904A-B11234A42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30945-2A3E-4BD3-ABDC-FD3375763AD2}" type="datetimeFigureOut">
              <a:rPr lang="en-US" smtClean="0"/>
              <a:t>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54611-73F6-43F2-904A-B11234A42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2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49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 customer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 data</a:t>
            </a:r>
          </a:p>
          <a:p>
            <a:r>
              <a:rPr lang="en-US" dirty="0" smtClean="0"/>
              <a:t>Household data (could be purchased </a:t>
            </a:r>
            <a:r>
              <a:rPr lang="en-US" dirty="0" err="1" smtClean="0"/>
              <a:t>eg</a:t>
            </a:r>
            <a:r>
              <a:rPr lang="en-US" dirty="0" smtClean="0"/>
              <a:t> Nielsen)</a:t>
            </a:r>
          </a:p>
          <a:p>
            <a:r>
              <a:rPr lang="en-US" dirty="0" smtClean="0"/>
              <a:t>Demographic data at geographic data (typical census)</a:t>
            </a:r>
          </a:p>
          <a:p>
            <a:r>
              <a:rPr lang="en-US" dirty="0" smtClean="0"/>
              <a:t>Echo effect: Prospect may be reached by a channel but s/he may respond through another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6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activation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of operational process than analytical process</a:t>
            </a:r>
          </a:p>
          <a:p>
            <a:pPr lvl="1"/>
            <a:r>
              <a:rPr lang="en-US" dirty="0" smtClean="0"/>
              <a:t>Customer may need to wait for credit approval</a:t>
            </a:r>
          </a:p>
          <a:p>
            <a:pPr lvl="1"/>
            <a:r>
              <a:rPr lang="en-US" dirty="0" smtClean="0"/>
              <a:t>Email or phone verification</a:t>
            </a:r>
          </a:p>
          <a:p>
            <a:pPr lvl="1"/>
            <a:r>
              <a:rPr lang="en-US" dirty="0" smtClean="0"/>
              <a:t>Credit card confirmation</a:t>
            </a:r>
          </a:p>
          <a:p>
            <a:pPr lvl="1"/>
            <a:r>
              <a:rPr lang="en-US" dirty="0" smtClean="0"/>
              <a:t>It provides initial conditions of customer relationship which help in determining customer long-term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6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mining helps in increasing customer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Discovery</a:t>
            </a:r>
          </a:p>
          <a:p>
            <a:pPr lvl="1"/>
            <a:r>
              <a:rPr lang="en-US" dirty="0" smtClean="0"/>
              <a:t>Cross-selling</a:t>
            </a:r>
          </a:p>
          <a:p>
            <a:pPr lvl="1"/>
            <a:r>
              <a:rPr lang="en-US" dirty="0" smtClean="0"/>
              <a:t>Up-selling</a:t>
            </a:r>
          </a:p>
          <a:p>
            <a:r>
              <a:rPr lang="en-US" dirty="0" smtClean="0"/>
              <a:t>Customer stimulation</a:t>
            </a:r>
          </a:p>
          <a:p>
            <a:pPr lvl="1"/>
            <a:r>
              <a:rPr lang="en-US" dirty="0" smtClean="0"/>
              <a:t>Increasing usage</a:t>
            </a:r>
          </a:p>
          <a:p>
            <a:pPr lvl="1"/>
            <a:r>
              <a:rPr lang="en-US" dirty="0" smtClean="0"/>
              <a:t>Preventing from defecting</a:t>
            </a:r>
          </a:p>
          <a:p>
            <a:r>
              <a:rPr lang="en-US" dirty="0" smtClean="0"/>
              <a:t>Customer lifetime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9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Winback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after voluntary churn there is hope</a:t>
            </a:r>
          </a:p>
          <a:p>
            <a:r>
              <a:rPr lang="en-US" dirty="0" smtClean="0"/>
              <a:t>Former customers may be given incentives, special promotions </a:t>
            </a:r>
          </a:p>
          <a:p>
            <a:r>
              <a:rPr lang="en-US" dirty="0" smtClean="0"/>
              <a:t>Integrating behavioral data may help in determining causes for defection</a:t>
            </a:r>
          </a:p>
        </p:txBody>
      </p:sp>
    </p:spTree>
    <p:extLst>
      <p:ext uri="{BB962C8B-B14F-4D97-AF65-F5344CB8AC3E}">
        <p14:creationId xmlns:p14="http://schemas.microsoft.com/office/powerpoint/2010/main" val="76333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 role in prospecting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Identifying good prospects</a:t>
            </a:r>
          </a:p>
          <a:p>
            <a:pPr lvl="1"/>
            <a:r>
              <a:rPr lang="en-US" dirty="0" smtClean="0"/>
              <a:t>Someone may have filled a form, clicked a link, referred by a friend</a:t>
            </a:r>
          </a:p>
          <a:p>
            <a:r>
              <a:rPr lang="en-US" dirty="0" smtClean="0"/>
              <a:t>Choosing right communication channel</a:t>
            </a:r>
          </a:p>
          <a:p>
            <a:pPr lvl="1"/>
            <a:r>
              <a:rPr lang="en-US" dirty="0" smtClean="0"/>
              <a:t>direct mail, email, online ads, telephone calls, SMS, affiliate links on commercial sites </a:t>
            </a:r>
          </a:p>
          <a:p>
            <a:r>
              <a:rPr lang="en-US" dirty="0" smtClean="0"/>
              <a:t>Picking appropriate marketing message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highlight price vs 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23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fits the profile?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Calculating fitness score: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" y="1905000"/>
            <a:ext cx="9144002" cy="2940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530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Integrating index in calculation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46237"/>
                <a:ext cx="8229600" cy="45259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𝐼𝑛𝑑𝑒𝑥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𝐴𝑡𝑡𝑟𝑖𝑏𝑢𝑡𝑒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𝑜𝑐𝑐𝑢𝑟𝑒𝑛𝑐𝑒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𝑝𝑟𝑜𝑠𝑝𝑒𝑐𝑡𝑖𝑣𝑒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𝑝𝑟𝑜𝑓𝑖𝑙𝑒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𝑃𝑜𝑝𝑢𝑙𝑎𝑡𝑖𝑜𝑛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𝑑𝑒𝑛𝑠𝑖𝑡𝑦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𝑎𝑡𝑡𝑟𝑖𝑏𝑢𝑡𝑒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46237"/>
                <a:ext cx="8229600" cy="45259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42" y="3206034"/>
            <a:ext cx="9175842" cy="349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861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Census tracts in Manhattan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44" y="1533524"/>
            <a:ext cx="7770856" cy="532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654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Fitness score of tracts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86" y="1371600"/>
            <a:ext cx="8411014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72200" y="5486400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Typo</a:t>
            </a:r>
            <a:r>
              <a:rPr lang="en-US" dirty="0" smtClean="0"/>
              <a:t>: Headings (Goal &amp; Tract) need to be swapped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Fitness score of the 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54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calculate propensity of prospects to respond to a message</a:t>
            </a:r>
          </a:p>
          <a:p>
            <a:pPr lvl="1"/>
            <a:r>
              <a:rPr lang="en-US" dirty="0" smtClean="0"/>
              <a:t>Propensity is typically measured as an estimate of the likelihood of the response</a:t>
            </a:r>
          </a:p>
          <a:p>
            <a:pPr lvl="1"/>
            <a:r>
              <a:rPr lang="en-US" dirty="0" smtClean="0"/>
              <a:t>Instead of score, at times only ordering may be important</a:t>
            </a:r>
          </a:p>
          <a:p>
            <a:pPr lvl="1"/>
            <a:r>
              <a:rPr lang="en-US" dirty="0" smtClean="0"/>
              <a:t>Business decision: Who should we send this mailing campaign? Who are the top 10,000 prospects that may respond?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8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business and customers change over time</a:t>
            </a:r>
          </a:p>
          <a:p>
            <a:pPr lvl="1"/>
            <a:r>
              <a:rPr lang="en-US" dirty="0" smtClean="0"/>
              <a:t>Life events for individuals: marriage, having kids, graduation, getting a job, changing jobs, moving, retiring</a:t>
            </a:r>
          </a:p>
          <a:p>
            <a:pPr lvl="1"/>
            <a:r>
              <a:rPr lang="en-US" dirty="0" smtClean="0"/>
              <a:t>Life events for businesses: funding, M&amp;A, bankruptcy, strategic expansion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0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Cumulative gains vs penetration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Comparison of response model with no-model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45" y="1981200"/>
            <a:ext cx="8477112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272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𝐿𝑖𝑓𝑡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𝐶𝑢𝑚𝑢𝑙𝑎𝑡𝑖𝑣𝑒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𝑔𝑎𝑖𝑛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𝑃𝑒𝑛𝑒𝑡𝑟𝑎𝑡𝑖𝑜𝑛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Eg</a:t>
                </a:r>
                <a:r>
                  <a:rPr lang="en-US" dirty="0" smtClean="0"/>
                  <a:t> 3</a:t>
                </a:r>
                <a:r>
                  <a:rPr lang="en-US" baseline="30000" dirty="0" smtClean="0"/>
                  <a:t>rd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decile</a:t>
                </a:r>
                <a:r>
                  <a:rPr lang="en-US" dirty="0" smtClean="0"/>
                  <a:t>, 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𝐿𝑖𝑓𝑡</m:t>
                    </m:r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65%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30%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=2.17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𝐵𝑒𝑛𝑒𝑓𝑖𝑡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𝐶𝑢𝑚𝑢𝑙𝑎𝑡𝑖𝑣𝑒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𝑔𝑎𝑖𝑛</m:t>
                    </m:r>
                    <m:r>
                      <a:rPr lang="en-US" sz="2800" b="0" i="1" smtClean="0">
                        <a:latin typeface="Cambria Math"/>
                      </a:rPr>
                      <m:t> −</m:t>
                    </m:r>
                    <m:r>
                      <a:rPr lang="en-US" sz="2800" b="0" i="1" smtClean="0">
                        <a:latin typeface="Cambria Math"/>
                      </a:rPr>
                      <m:t>𝑃𝑒𝑛𝑒𝑡𝑟𝑎𝑡𝑖𝑜𝑛</m:t>
                    </m:r>
                  </m:oMath>
                </a14:m>
                <a:endParaRPr lang="en-US" sz="2800" dirty="0" smtClean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𝑆𝑒𝑛𝑠𝑖𝑡𝑖𝑣𝑖𝑡𝑦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𝑃𝑒𝑟𝑐𝑒𝑛𝑡𝑎𝑔𝑒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𝑜𝑓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𝑡𝑟𝑢𝑒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𝑝𝑜𝑠𝑖𝑡𝑖𝑣𝑒𝑠</m:t>
                    </m:r>
                  </m:oMath>
                </a14:m>
                <a:endParaRPr lang="en-US" sz="2800" b="0" dirty="0" smtClean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𝑆𝑝𝑒𝑐𝑖𝑓𝑖𝑐𝑖𝑡𝑦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𝑃𝑒𝑟𝑐𝑒𝑛𝑡𝑎𝑔𝑒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𝑜𝑓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𝑡𝑟𝑢𝑒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𝑛𝑒𝑔𝑎𝑡𝑖𝑣𝑒𝑠</m:t>
                    </m:r>
                  </m:oMath>
                </a14:m>
                <a:endParaRPr lang="en-US" sz="2800" b="0" dirty="0" smtClean="0"/>
              </a:p>
              <a:p>
                <a:r>
                  <a:rPr lang="en-US" sz="2800" dirty="0" smtClean="0"/>
                  <a:t>Better response rate may not mean better profitability</a:t>
                </a:r>
                <a:endParaRPr lang="en-US" sz="2800" dirty="0" smtClean="0"/>
              </a:p>
              <a:p>
                <a:endParaRPr lang="en-US" sz="2800" dirty="0" smtClean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75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Profitability as a function of penetration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26" y="1752600"/>
            <a:ext cx="8317632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29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20% variation in response, cost, and expected revenue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40654"/>
            <a:ext cx="7620002" cy="5088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53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considerations in response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Spending money on people who may become customer without any offer</a:t>
            </a:r>
          </a:p>
          <a:p>
            <a:pPr lvl="1"/>
            <a:r>
              <a:rPr lang="en-US" dirty="0" smtClean="0"/>
              <a:t>May make a campaign look better than it may be actually</a:t>
            </a:r>
          </a:p>
          <a:p>
            <a:r>
              <a:rPr lang="en-US" dirty="0" smtClean="0"/>
              <a:t>Start tracking customers before they become customers</a:t>
            </a:r>
          </a:p>
          <a:p>
            <a:r>
              <a:rPr lang="en-US" dirty="0" smtClean="0"/>
              <a:t>Source of interaction, i.e. marketing channel</a:t>
            </a:r>
          </a:p>
          <a:p>
            <a:r>
              <a:rPr lang="en-US" dirty="0" smtClean="0"/>
              <a:t>Get more information at the time of acquisition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01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information for prospects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Useful fields are demographic information, geographic location, initial purchase date, initial acquisition channel, offer responded to, initial product, initial credit score, time to respond. </a:t>
            </a:r>
          </a:p>
          <a:p>
            <a:r>
              <a:rPr lang="en-US" dirty="0"/>
              <a:t>This information </a:t>
            </a:r>
            <a:r>
              <a:rPr lang="en-US" dirty="0" smtClean="0"/>
              <a:t>helps </a:t>
            </a:r>
            <a:r>
              <a:rPr lang="en-US" dirty="0"/>
              <a:t>in prediction of a wide range of outcomes of interest, such as expected duration of the relationship, bad debt, and additional purchases.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5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Campaigns after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Cross-sell campaigns</a:t>
            </a:r>
          </a:p>
          <a:p>
            <a:r>
              <a:rPr lang="en-US" dirty="0" smtClean="0"/>
              <a:t>Up-sell campaigns</a:t>
            </a:r>
          </a:p>
          <a:p>
            <a:r>
              <a:rPr lang="en-US" dirty="0" smtClean="0"/>
              <a:t>Stimulation campaigns</a:t>
            </a:r>
          </a:p>
          <a:p>
            <a:r>
              <a:rPr lang="en-US" dirty="0" smtClean="0"/>
              <a:t>Retention campaigns</a:t>
            </a:r>
          </a:p>
          <a:p>
            <a:r>
              <a:rPr lang="en-US" dirty="0" smtClean="0"/>
              <a:t>Loyalty campaigns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Compare competing campaign scores:</a:t>
            </a:r>
          </a:p>
          <a:p>
            <a:r>
              <a:rPr lang="en-US" dirty="0" smtClean="0"/>
              <a:t>response score</a:t>
            </a:r>
          </a:p>
          <a:p>
            <a:r>
              <a:rPr lang="en-US" dirty="0"/>
              <a:t>e</a:t>
            </a:r>
            <a:r>
              <a:rPr lang="en-US" dirty="0" smtClean="0"/>
              <a:t>xpected profitability </a:t>
            </a:r>
          </a:p>
          <a:p>
            <a:r>
              <a:rPr lang="en-US" dirty="0"/>
              <a:t>e</a:t>
            </a:r>
            <a:r>
              <a:rPr lang="en-US" dirty="0" smtClean="0"/>
              <a:t>xpected revenue</a:t>
            </a: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194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applications of data mining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Targeting new customers</a:t>
            </a:r>
          </a:p>
          <a:p>
            <a:r>
              <a:rPr lang="en-US" dirty="0" smtClean="0"/>
              <a:t>Matching campaign to customers</a:t>
            </a:r>
          </a:p>
          <a:p>
            <a:r>
              <a:rPr lang="en-US" dirty="0" smtClean="0"/>
              <a:t>Reducing exposure to credit risk</a:t>
            </a:r>
          </a:p>
          <a:p>
            <a:pPr lvl="1"/>
            <a:r>
              <a:rPr lang="en-US" dirty="0" smtClean="0"/>
              <a:t>Predicting who may default, Improving collections</a:t>
            </a:r>
          </a:p>
          <a:p>
            <a:r>
              <a:rPr lang="en-US" dirty="0" smtClean="0"/>
              <a:t>Discovery and recommendations </a:t>
            </a:r>
          </a:p>
          <a:p>
            <a:pPr lvl="1"/>
            <a:r>
              <a:rPr lang="en-US" dirty="0" smtClean="0"/>
              <a:t>Cross-sell, up-sell, faceted search, suggestion list</a:t>
            </a:r>
          </a:p>
          <a:p>
            <a:r>
              <a:rPr lang="en-US" dirty="0" smtClean="0"/>
              <a:t>Right time of an offer</a:t>
            </a:r>
          </a:p>
          <a:p>
            <a:r>
              <a:rPr lang="en-US" dirty="0" smtClean="0"/>
              <a:t>Retention</a:t>
            </a:r>
          </a:p>
        </p:txBody>
      </p:sp>
    </p:spTree>
    <p:extLst>
      <p:ext uri="{BB962C8B-B14F-4D97-AF65-F5344CB8AC3E}">
        <p14:creationId xmlns:p14="http://schemas.microsoft.com/office/powerpoint/2010/main" val="81427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challenge is recognizing attrition happened</a:t>
            </a:r>
          </a:p>
          <a:p>
            <a:r>
              <a:rPr lang="en-US" dirty="0" smtClean="0"/>
              <a:t>Understanding reasons of attrition</a:t>
            </a:r>
          </a:p>
          <a:p>
            <a:r>
              <a:rPr lang="en-US" dirty="0" smtClean="0"/>
              <a:t>Why is it important?</a:t>
            </a:r>
          </a:p>
          <a:p>
            <a:pPr lvl="1"/>
            <a:r>
              <a:rPr lang="en-US" dirty="0" smtClean="0"/>
              <a:t>Customer acquisition cost is much higher</a:t>
            </a:r>
          </a:p>
          <a:p>
            <a:pPr lvl="1"/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3591351"/>
            <a:ext cx="554355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086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Where Does Google Make Its Money? [ infographic 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-533400"/>
            <a:ext cx="3810000" cy="815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81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phases of customer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Prospects</a:t>
            </a:r>
          </a:p>
          <a:p>
            <a:r>
              <a:rPr lang="en-US" dirty="0" smtClean="0"/>
              <a:t>Responders</a:t>
            </a:r>
          </a:p>
          <a:p>
            <a:r>
              <a:rPr lang="en-US" dirty="0" smtClean="0"/>
              <a:t>New customers</a:t>
            </a:r>
          </a:p>
          <a:p>
            <a:r>
              <a:rPr lang="en-US" dirty="0" smtClean="0"/>
              <a:t>Established customers</a:t>
            </a:r>
          </a:p>
          <a:p>
            <a:r>
              <a:rPr lang="en-US" dirty="0" smtClean="0"/>
              <a:t>Former customers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6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Voluntary</a:t>
            </a:r>
          </a:p>
          <a:p>
            <a:pPr lvl="1"/>
            <a:r>
              <a:rPr lang="en-US" dirty="0" smtClean="0"/>
              <a:t>Reasons are important</a:t>
            </a:r>
          </a:p>
          <a:p>
            <a:pPr lvl="2"/>
            <a:r>
              <a:rPr lang="en-US" dirty="0" smtClean="0"/>
              <a:t>Economic condition</a:t>
            </a:r>
          </a:p>
          <a:p>
            <a:pPr lvl="2"/>
            <a:r>
              <a:rPr lang="en-US" dirty="0" smtClean="0"/>
              <a:t>Service issues</a:t>
            </a:r>
          </a:p>
          <a:p>
            <a:r>
              <a:rPr lang="en-US" dirty="0" smtClean="0"/>
              <a:t>Expected</a:t>
            </a:r>
          </a:p>
          <a:p>
            <a:pPr lvl="1"/>
            <a:r>
              <a:rPr lang="en-US" dirty="0" smtClean="0"/>
              <a:t>Relocation</a:t>
            </a:r>
          </a:p>
          <a:p>
            <a:r>
              <a:rPr lang="en-US" dirty="0" smtClean="0"/>
              <a:t>Forced</a:t>
            </a:r>
          </a:p>
          <a:p>
            <a:pPr lvl="1"/>
            <a:r>
              <a:rPr lang="en-US" dirty="0" smtClean="0"/>
              <a:t>Stopped paying bills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2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Predicting who will leave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(categorical analysis)</a:t>
            </a:r>
            <a:endParaRPr lang="en-US" dirty="0" smtClean="0"/>
          </a:p>
          <a:p>
            <a:r>
              <a:rPr lang="en-US" dirty="0" smtClean="0"/>
              <a:t>Predicting how long someone would say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(survival)</a:t>
            </a:r>
          </a:p>
          <a:p>
            <a:r>
              <a:rPr lang="en-US" dirty="0" smtClean="0"/>
              <a:t>Cohort analysis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(beyond the scope of this class)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97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of customer lifecycle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64" y="1495425"/>
            <a:ext cx="7900236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289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vs Subscription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Events based relationships</a:t>
            </a:r>
          </a:p>
          <a:p>
            <a:pPr lvl="1"/>
            <a:r>
              <a:rPr lang="en-US" dirty="0" smtClean="0"/>
              <a:t>Have to rely on geography, product and time</a:t>
            </a:r>
          </a:p>
          <a:p>
            <a:pPr lvl="1"/>
            <a:r>
              <a:rPr lang="en-US" dirty="0" smtClean="0"/>
              <a:t>User data may be missing</a:t>
            </a:r>
          </a:p>
          <a:p>
            <a:pPr lvl="1"/>
            <a:r>
              <a:rPr lang="en-US" dirty="0" smtClean="0"/>
              <a:t>Channels to reach customer: advertising, viral marketing</a:t>
            </a:r>
          </a:p>
          <a:p>
            <a:r>
              <a:rPr lang="en-US" dirty="0" smtClean="0"/>
              <a:t>Subscription based relationships</a:t>
            </a:r>
          </a:p>
          <a:p>
            <a:pPr lvl="1"/>
            <a:r>
              <a:rPr lang="en-US" dirty="0" smtClean="0"/>
              <a:t>Better chance in getting customer demographics</a:t>
            </a:r>
          </a:p>
          <a:p>
            <a:pPr lvl="1"/>
            <a:r>
              <a:rPr lang="en-US" dirty="0" smtClean="0"/>
              <a:t>Billing relationship offers a better chance at cross-selling &amp; up-selling</a:t>
            </a:r>
          </a:p>
          <a:p>
            <a:pPr lvl="1"/>
            <a:r>
              <a:rPr lang="en-US" dirty="0" smtClean="0"/>
              <a:t>E-mail marketing messages become important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/>
              <a:t>How do you define end of relationship?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6316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Process of attracting prospects and converting them into customers</a:t>
            </a:r>
          </a:p>
          <a:p>
            <a:r>
              <a:rPr lang="en-US" dirty="0" smtClean="0"/>
              <a:t>Understanding prospects &amp; targeting messages appropriately</a:t>
            </a:r>
          </a:p>
          <a:p>
            <a:r>
              <a:rPr lang="en-US" dirty="0"/>
              <a:t>R</a:t>
            </a:r>
            <a:r>
              <a:rPr lang="en-US" dirty="0" smtClean="0"/>
              <a:t>esponse models from one geography area when extended in other regions may pick demographically similar regions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17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challenges in using past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Prospect base may change over time</a:t>
            </a:r>
          </a:p>
          <a:p>
            <a:pPr lvl="1"/>
            <a:r>
              <a:rPr lang="en-US" dirty="0" smtClean="0"/>
              <a:t>Geographic expansion brings in prospects, who may or may not be similar to customers in the original areas.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hanges to products, services, and pricing may bring in different target audiences. </a:t>
            </a:r>
          </a:p>
          <a:p>
            <a:pPr lvl="1"/>
            <a:r>
              <a:rPr lang="en-US" dirty="0" smtClean="0"/>
              <a:t>Competition may change the prospecting mix.</a:t>
            </a:r>
          </a:p>
        </p:txBody>
      </p:sp>
    </p:spTree>
    <p:extLst>
      <p:ext uri="{BB962C8B-B14F-4D97-AF65-F5344CB8AC3E}">
        <p14:creationId xmlns:p14="http://schemas.microsoft.com/office/powerpoint/2010/main" val="407409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a customer acquired?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of 3 direct mail </a:t>
            </a:r>
            <a:r>
              <a:rPr lang="en-US" dirty="0" err="1" smtClean="0"/>
              <a:t>campaings</a:t>
            </a:r>
            <a:r>
              <a:rPr lang="en-US" dirty="0" smtClean="0"/>
              <a:t>: 80% of the customers responded within 5-6 weeks</a:t>
            </a:r>
          </a:p>
          <a:p>
            <a:r>
              <a:rPr lang="en-US" dirty="0" smtClean="0"/>
              <a:t>Some challenges in identifying the </a:t>
            </a:r>
            <a:r>
              <a:rPr lang="en-US" dirty="0" err="1" smtClean="0"/>
              <a:t>acquistion</a:t>
            </a:r>
            <a:r>
              <a:rPr lang="en-US" dirty="0" smtClean="0"/>
              <a:t> date</a:t>
            </a:r>
          </a:p>
          <a:p>
            <a:pPr lvl="1"/>
            <a:r>
              <a:rPr lang="en-US" dirty="0" smtClean="0"/>
              <a:t>Sales date may be different from the payment date</a:t>
            </a:r>
          </a:p>
          <a:p>
            <a:pPr lvl="1"/>
            <a:r>
              <a:rPr lang="en-US" dirty="0" smtClean="0"/>
              <a:t>Return period</a:t>
            </a:r>
          </a:p>
          <a:p>
            <a:pPr lvl="1"/>
            <a:r>
              <a:rPr lang="en-US" dirty="0" smtClean="0"/>
              <a:t>Fraudulent transactions may got cancelled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93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844</Words>
  <Application>Microsoft Office PowerPoint</Application>
  <PresentationFormat>On-screen Show (4:3)</PresentationFormat>
  <Paragraphs>145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Ch-2</vt:lpstr>
      <vt:lpstr>Customer lifecycle</vt:lpstr>
      <vt:lpstr>5 phases of customer lifecycle</vt:lpstr>
      <vt:lpstr>Progress of customer lifecycle</vt:lpstr>
      <vt:lpstr>Event vs Subscription</vt:lpstr>
      <vt:lpstr>PowerPoint Presentation</vt:lpstr>
      <vt:lpstr>Customer acquisition</vt:lpstr>
      <vt:lpstr>Other challenges in using past data</vt:lpstr>
      <vt:lpstr>When is a customer acquired?</vt:lpstr>
      <vt:lpstr>Data for customer acquisition</vt:lpstr>
      <vt:lpstr>Customer activation</vt:lpstr>
      <vt:lpstr>Data mining helps in increasing customer value</vt:lpstr>
      <vt:lpstr>Winback</vt:lpstr>
      <vt:lpstr>DM role in prospecting</vt:lpstr>
      <vt:lpstr>Who fits the profile?</vt:lpstr>
      <vt:lpstr>Integrating index in calculation</vt:lpstr>
      <vt:lpstr>Census tracts in Manhattan</vt:lpstr>
      <vt:lpstr>Fitness score of tracts</vt:lpstr>
      <vt:lpstr>Response models</vt:lpstr>
      <vt:lpstr>Cumulative gains vs penetration</vt:lpstr>
      <vt:lpstr>Measurements</vt:lpstr>
      <vt:lpstr>Profitability as a function of penetration</vt:lpstr>
      <vt:lpstr>20% variation in response, cost, and expected revenue</vt:lpstr>
      <vt:lpstr>Another considerations in response model</vt:lpstr>
      <vt:lpstr>Useful information for prospects</vt:lpstr>
      <vt:lpstr>Campaigns after acquisition</vt:lpstr>
      <vt:lpstr>Some applications of data mining</vt:lpstr>
      <vt:lpstr>Retention</vt:lpstr>
      <vt:lpstr>PowerPoint Presentation</vt:lpstr>
      <vt:lpstr>Attrition</vt:lpstr>
      <vt:lpstr>Retention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Ch-2</dc:title>
  <dc:creator>syna</dc:creator>
  <cp:lastModifiedBy>syna</cp:lastModifiedBy>
  <cp:revision>32</cp:revision>
  <dcterms:created xsi:type="dcterms:W3CDTF">2014-01-05T17:57:41Z</dcterms:created>
  <dcterms:modified xsi:type="dcterms:W3CDTF">2014-01-06T01:25:45Z</dcterms:modified>
</cp:coreProperties>
</file>